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317" r:id="rId4"/>
    <p:sldId id="318" r:id="rId5"/>
    <p:sldId id="320" r:id="rId6"/>
    <p:sldId id="322" r:id="rId7"/>
    <p:sldId id="324" r:id="rId8"/>
    <p:sldId id="458" r:id="rId9"/>
    <p:sldId id="512" r:id="rId10"/>
    <p:sldId id="389" r:id="rId11"/>
    <p:sldId id="390" r:id="rId12"/>
    <p:sldId id="405" r:id="rId13"/>
    <p:sldId id="406" r:id="rId14"/>
    <p:sldId id="407" r:id="rId15"/>
    <p:sldId id="290" r:id="rId16"/>
    <p:sldId id="386" r:id="rId17"/>
    <p:sldId id="387" r:id="rId18"/>
    <p:sldId id="391" r:id="rId19"/>
    <p:sldId id="388" r:id="rId20"/>
    <p:sldId id="327" r:id="rId21"/>
    <p:sldId id="392" r:id="rId22"/>
    <p:sldId id="393" r:id="rId23"/>
    <p:sldId id="600" r:id="rId24"/>
    <p:sldId id="336" r:id="rId25"/>
    <p:sldId id="358" r:id="rId26"/>
    <p:sldId id="359" r:id="rId27"/>
    <p:sldId id="360" r:id="rId28"/>
    <p:sldId id="459" r:id="rId29"/>
    <p:sldId id="601" r:id="rId30"/>
    <p:sldId id="602" r:id="rId31"/>
    <p:sldId id="329" r:id="rId32"/>
    <p:sldId id="460" r:id="rId33"/>
    <p:sldId id="330" r:id="rId34"/>
    <p:sldId id="566" r:id="rId35"/>
    <p:sldId id="567" r:id="rId36"/>
    <p:sldId id="410" r:id="rId37"/>
    <p:sldId id="304" r:id="rId38"/>
    <p:sldId id="350" r:id="rId39"/>
    <p:sldId id="352" r:id="rId40"/>
    <p:sldId id="409" r:id="rId41"/>
    <p:sldId id="354" r:id="rId42"/>
    <p:sldId id="353" r:id="rId43"/>
    <p:sldId id="368" r:id="rId44"/>
    <p:sldId id="349" r:id="rId45"/>
    <p:sldId id="305" r:id="rId46"/>
    <p:sldId id="306" r:id="rId47"/>
    <p:sldId id="369" r:id="rId48"/>
    <p:sldId id="374" r:id="rId49"/>
    <p:sldId id="375" r:id="rId50"/>
    <p:sldId id="371" r:id="rId51"/>
    <p:sldId id="370" r:id="rId52"/>
    <p:sldId id="372" r:id="rId53"/>
    <p:sldId id="394" r:id="rId54"/>
    <p:sldId id="395" r:id="rId55"/>
    <p:sldId id="396" r:id="rId56"/>
    <p:sldId id="398" r:id="rId57"/>
    <p:sldId id="399" r:id="rId58"/>
    <p:sldId id="400" r:id="rId59"/>
    <p:sldId id="401" r:id="rId60"/>
    <p:sldId id="402" r:id="rId61"/>
    <p:sldId id="403" r:id="rId62"/>
    <p:sldId id="404" r:id="rId63"/>
    <p:sldId id="408" r:id="rId64"/>
    <p:sldId id="454" r:id="rId65"/>
    <p:sldId id="604" r:id="rId66"/>
    <p:sldId id="397" r:id="rId67"/>
    <p:sldId id="603" r:id="rId68"/>
    <p:sldId id="311" r:id="rId6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00A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2"/>
            </a:gs>
            <a:gs pos="50000">
              <a:schemeClr val="bg1"/>
            </a:gs>
            <a:gs pos="100000">
              <a:schemeClr val="bg2"/>
            </a:gs>
          </a:gsLst>
          <a:lin ang="5400000" scaled="1"/>
          <a:tileRect/>
        </a:gradFill>
        <a:effectLst/>
      </p:bgPr>
    </p:bg>
    <p:spTree>
      <p:nvGrpSpPr>
        <p:cNvPr id="1" name=""/>
        <p:cNvGrpSpPr/>
        <p:nvPr/>
      </p:nvGrpSpPr>
      <p:grpSpPr>
        <a:xfrm>
          <a:off x="0" y="0"/>
          <a:ext cx="0" cy="0"/>
          <a:chOff x="0" y="0"/>
          <a:chExt cx="0" cy="0"/>
        </a:xfrm>
      </p:grpSpPr>
      <p:grpSp>
        <p:nvGrpSpPr>
          <p:cNvPr id="2050" name="Group 2"/>
          <p:cNvGrpSpPr/>
          <p:nvPr/>
        </p:nvGrpSpPr>
        <p:grpSpPr>
          <a:xfrm>
            <a:off x="0" y="0"/>
            <a:ext cx="1828800" cy="6856413"/>
            <a:chOff x="0" y="0"/>
            <a:chExt cx="1152" cy="4319"/>
          </a:xfrm>
        </p:grpSpPr>
        <p:sp>
          <p:nvSpPr>
            <p:cNvPr id="12"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ln>
            <a:effectLst/>
          </p:spPr>
          <p:txBody>
            <a:bodyPr wrap="none" lIns="92075" tIns="46038" rIns="92075" bIns="46038"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ln>
            <a:effectLst/>
          </p:spPr>
          <p:txBody>
            <a:bodyPr wrap="none" lIns="92075" tIns="46038" rIns="92075" bIns="46038"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3" name="Picture 5"/>
            <p:cNvPicPr/>
            <p:nvPr/>
          </p:nvPicPr>
          <p:blipFill>
            <a:blip r:embed="rId2"/>
            <a:stretch>
              <a:fillRect/>
            </a:stretch>
          </p:blipFill>
          <p:spPr>
            <a:xfrm>
              <a:off x="0" y="1028"/>
              <a:ext cx="1152" cy="1400"/>
            </a:xfrm>
            <a:prstGeom prst="rect">
              <a:avLst/>
            </a:prstGeom>
            <a:noFill/>
            <a:ln w="9525">
              <a:noFill/>
            </a:ln>
          </p:spPr>
        </p:pic>
      </p:grpSp>
      <p:sp>
        <p:nvSpPr>
          <p:cNvPr id="2054" name="Rectangle 6"/>
          <p:cNvSpPr>
            <a:spLocks noGrp="1" noChangeArrowheads="1"/>
          </p:cNvSpPr>
          <p:nvPr>
            <p:ph type="ctrTitle" sz="quarter"/>
          </p:nvPr>
        </p:nvSpPr>
        <p:spPr>
          <a:xfrm>
            <a:off x="1905000" y="1676400"/>
            <a:ext cx="6934200" cy="2116138"/>
          </a:xfrm>
        </p:spPr>
        <p:txBody>
          <a:bodyPr/>
          <a:lstStyle>
            <a:lvl1pPr>
              <a:defRPr/>
            </a:lvl1pPr>
          </a:lstStyle>
          <a:p>
            <a:pPr fontAlgn="base"/>
            <a:r>
              <a:rPr lang="zh-CN" strike="noStrike" noProof="1"/>
              <a:t>单击此处编辑母版标题样式</a:t>
            </a:r>
            <a:endParaRPr lang="zh-CN" strike="noStrike" noProof="1"/>
          </a:p>
        </p:txBody>
      </p:sp>
      <p:sp>
        <p:nvSpPr>
          <p:cNvPr id="2055" name="Rectangle 7"/>
          <p:cNvSpPr>
            <a:spLocks noGrp="1" noChangeArrowheads="1"/>
          </p:cNvSpPr>
          <p:nvPr>
            <p:ph type="subTitle" sz="quarter" idx="1"/>
          </p:nvPr>
        </p:nvSpPr>
        <p:spPr>
          <a:xfrm>
            <a:off x="1911350" y="3968750"/>
            <a:ext cx="6400800" cy="1752600"/>
          </a:xfrm>
        </p:spPr>
        <p:txBody>
          <a:bodyPr/>
          <a:lstStyle>
            <a:lvl1pPr marL="0" indent="0">
              <a:buFont typeface="Symbol" panose="05050102010706020507" pitchFamily="18" charset="2"/>
              <a:buNone/>
              <a:defRPr/>
            </a:lvl1pPr>
          </a:lstStyle>
          <a:p>
            <a:pPr fontAlgn="base"/>
            <a:r>
              <a:rPr lang="zh-CN" strike="noStrike" noProof="1"/>
              <a:t>单击此处编辑母版副标题样式</a:t>
            </a:r>
            <a:endParaRPr lang="zh-CN" strike="noStrike" noProof="1"/>
          </a:p>
        </p:txBody>
      </p:sp>
      <p:sp>
        <p:nvSpPr>
          <p:cNvPr id="15" name="Rectangle 8"/>
          <p:cNvSpPr>
            <a:spLocks noGrp="1" noChangeArrowheads="1"/>
          </p:cNvSpPr>
          <p:nvPr>
            <p:ph type="dt" sz="quarter" idx="2"/>
          </p:nvPr>
        </p:nvSpPr>
        <p:spPr bwMode="auto">
          <a:xfrm>
            <a:off x="182880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Rectangle 9"/>
          <p:cNvSpPr>
            <a:spLocks noGrp="1" noChangeArrowheads="1"/>
          </p:cNvSpPr>
          <p:nvPr>
            <p:ph type="ftr" sz="quarter" idx="3"/>
          </p:nvPr>
        </p:nvSpPr>
        <p:spPr bwMode="auto">
          <a:xfrm>
            <a:off x="3962400" y="64008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Rectangle 10"/>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8500" y="304800"/>
            <a:ext cx="1943100" cy="5791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304800"/>
            <a:ext cx="5676900" cy="5791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219200" y="304800"/>
            <a:ext cx="7772400" cy="5791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19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816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90000"/>
              <a:buFont typeface="Symbol" panose="050501020107060205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grpSp>
        <p:nvGrpSpPr>
          <p:cNvPr id="1026" name="Group 2"/>
          <p:cNvGrpSpPr/>
          <p:nvPr/>
        </p:nvGrpSpPr>
        <p:grpSpPr>
          <a:xfrm>
            <a:off x="0" y="0"/>
            <a:ext cx="1143000" cy="6856413"/>
            <a:chOff x="0" y="0"/>
            <a:chExt cx="720" cy="4319"/>
          </a:xfrm>
        </p:grpSpPr>
        <p:sp>
          <p:nvSpPr>
            <p:cNvPr id="1027" name="Rectangle 3"/>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w="9525">
              <a:noFill/>
              <a:miter lim="800000"/>
            </a:ln>
            <a:effectLst/>
          </p:spPr>
          <p:txBody>
            <a:bodyPr wrap="none" lIns="92075" tIns="46038" rIns="92075" bIns="46038"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Rectangle 4"/>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w="9525">
              <a:noFill/>
              <a:miter lim="800000"/>
            </a:ln>
            <a:effectLst/>
          </p:spPr>
          <p:txBody>
            <a:bodyPr wrap="none" lIns="92075" tIns="46038" rIns="92075" bIns="46038" anchor="ct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29" name="Picture 5"/>
            <p:cNvPicPr/>
            <p:nvPr/>
          </p:nvPicPr>
          <p:blipFill>
            <a:blip r:embed="rId14"/>
            <a:stretch>
              <a:fillRect/>
            </a:stretch>
          </p:blipFill>
          <p:spPr>
            <a:xfrm>
              <a:off x="0" y="312"/>
              <a:ext cx="720" cy="1872"/>
            </a:xfrm>
            <a:prstGeom prst="rect">
              <a:avLst/>
            </a:prstGeom>
            <a:noFill/>
            <a:ln w="9525">
              <a:noFill/>
            </a:ln>
          </p:spPr>
        </p:pic>
      </p:grpSp>
      <p:sp>
        <p:nvSpPr>
          <p:cNvPr id="1030" name="Rectangle 6"/>
          <p:cNvSpPr>
            <a:spLocks noGrp="1"/>
          </p:cNvSpPr>
          <p:nvPr>
            <p:ph type="title"/>
          </p:nvPr>
        </p:nvSpPr>
        <p:spPr>
          <a:xfrm>
            <a:off x="1219200" y="304800"/>
            <a:ext cx="7772400" cy="12065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1" name="Rectangle 7"/>
          <p:cNvSpPr>
            <a:spLocks noGrp="1"/>
          </p:cNvSpPr>
          <p:nvPr>
            <p:ph type="body"/>
          </p:nvPr>
        </p:nvSpPr>
        <p:spPr>
          <a:xfrm>
            <a:off x="1219200" y="1600200"/>
            <a:ext cx="7772400" cy="4495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2" name="Rectangle 8"/>
          <p:cNvSpPr>
            <a:spLocks noGrp="1" noChangeArrowheads="1"/>
          </p:cNvSpPr>
          <p:nvPr>
            <p:ph type="dt" sz="half" idx="2"/>
          </p:nvPr>
        </p:nvSpPr>
        <p:spPr bwMode="auto">
          <a:xfrm>
            <a:off x="1143000" y="6400800"/>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9"/>
          <p:cNvSpPr>
            <a:spLocks noGrp="1" noChangeArrowheads="1"/>
          </p:cNvSpPr>
          <p:nvPr>
            <p:ph type="ftr" sz="quarter" idx="3"/>
          </p:nvPr>
        </p:nvSpPr>
        <p:spPr bwMode="auto">
          <a:xfrm>
            <a:off x="3581400" y="64008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10"/>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fontAlgn="base" hangingPunct="1">
              <a:buNone/>
            </a:pPr>
            <a:fld id="{9A0DB2DC-4C9A-4742-B13C-FB6460FD3503}" type="slidenum">
              <a:rPr lang="zh-CN" altLang="zh-CN" strike="noStrike" noProof="1" dirty="0">
                <a:latin typeface="Times New Roman" panose="02020603050405020304" pitchFamily="18" charset="0"/>
                <a:ea typeface="宋体" panose="02010600030101010101" pitchFamily="2" charset="-122"/>
                <a:cs typeface="+mn-cs"/>
              </a:rPr>
            </a:fld>
            <a:endParaRPr lang="zh-CN" altLang="zh-CN" strike="noStrike" noProof="1" dirty="0">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http://www.kernel.org/"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trolltech.com/" TargetMode="External"/><Relationship Id="rId1" Type="http://schemas.openxmlformats.org/officeDocument/2006/relationships/hyperlink" Target="http://www.gtk.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csdn.net/" TargetMode="External"/><Relationship Id="rId1" Type="http://schemas.openxmlformats.org/officeDocument/2006/relationships/hyperlink" Target="http://www.goog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ctrTitle" sz="quarter"/>
          </p:nvPr>
        </p:nvSpPr>
        <p:spPr>
          <a:xfrm>
            <a:off x="1828800" y="1600200"/>
            <a:ext cx="6934200" cy="2116138"/>
          </a:xfrm>
        </p:spPr>
        <p:txBody>
          <a:bodyPr vert="horz" wrap="square" lIns="91440" tIns="45720" rIns="91440" bIns="45720" anchor="ctr" anchorCtr="0"/>
          <a:p>
            <a:pPr eaLnBrk="1" hangingPunct="1">
              <a:buClrTx/>
              <a:buSzTx/>
              <a:buFontTx/>
            </a:pPr>
            <a:r>
              <a:rPr lang="zh-CN" altLang="zh-CN" dirty="0">
                <a:latin typeface="+mj-lt"/>
                <a:ea typeface="+mj-ea"/>
                <a:cs typeface="+mj-cs"/>
              </a:rPr>
              <a:t>       </a:t>
            </a:r>
            <a:r>
              <a:rPr lang="zh-CN" altLang="en-US" sz="5400" dirty="0">
                <a:latin typeface="+mj-lt"/>
                <a:ea typeface="+mj-ea"/>
                <a:cs typeface="+mj-cs"/>
              </a:rPr>
              <a:t>操作系统课程设计</a:t>
            </a:r>
            <a:r>
              <a:rPr lang="zh-CN" altLang="en-US" dirty="0">
                <a:latin typeface="+mj-lt"/>
                <a:ea typeface="+mj-ea"/>
                <a:cs typeface="+mj-cs"/>
              </a:rPr>
              <a:t> </a:t>
            </a:r>
            <a:endParaRPr lang="zh-CN" altLang="en-US"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idx="1"/>
          </p:nvPr>
        </p:nvSpPr>
        <p:spPr>
          <a:xfrm>
            <a:off x="1143000" y="228600"/>
            <a:ext cx="8001000" cy="6400800"/>
          </a:xfrm>
        </p:spPr>
        <p:txBody>
          <a:bodyPr vert="horz" wrap="square" lIns="91440" tIns="45720" rIns="91440" bIns="45720" anchor="t" anchorCtr="0"/>
          <a:p>
            <a:pPr eaLnBrk="1" hangingPunct="1">
              <a:lnSpc>
                <a:spcPct val="90000"/>
              </a:lnSpc>
              <a:buFont typeface="Wingdings" panose="05000000000000000000" pitchFamily="2" charset="2"/>
              <a:buChar char="Ø"/>
            </a:pPr>
            <a:r>
              <a:rPr lang="zh-CN" altLang="zh-CN" sz="3600" b="1" dirty="0">
                <a:latin typeface="宋体" panose="02010600030101010101" pitchFamily="2" charset="-122"/>
              </a:rPr>
              <a:t>/usr</a:t>
            </a:r>
            <a:r>
              <a:rPr lang="zh-CN" altLang="zh-CN" dirty="0">
                <a:latin typeface="宋体" panose="02010600030101010101" pitchFamily="2" charset="-122"/>
              </a:rPr>
              <a:t>: </a:t>
            </a:r>
            <a:r>
              <a:rPr lang="zh-CN" altLang="en-US" dirty="0">
                <a:latin typeface="宋体" panose="02010600030101010101" pitchFamily="2" charset="-122"/>
              </a:rPr>
              <a:t>这是最庞大的目录，我们要用到的应用程序和文件几乎都存放在这个目录下。其中包含以下子目录</a:t>
            </a:r>
            <a:r>
              <a:rPr lang="zh-CN" altLang="zh-CN" dirty="0">
                <a:latin typeface="宋体" panose="02010600030101010101" pitchFamily="2" charset="-122"/>
              </a:rPr>
              <a:t>:</a:t>
            </a:r>
            <a:endParaRPr lang="zh-CN" altLang="zh-CN"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/usr/include</a:t>
            </a:r>
            <a:r>
              <a:rPr lang="zh-CN" altLang="zh-CN" sz="2800" dirty="0">
                <a:latin typeface="宋体" panose="02010600030101010101" pitchFamily="2" charset="-122"/>
              </a:rPr>
              <a:t>:Linux</a:t>
            </a:r>
            <a:r>
              <a:rPr lang="zh-CN" altLang="en-US" sz="2800" dirty="0">
                <a:latin typeface="宋体" panose="02010600030101010101" pitchFamily="2" charset="-122"/>
              </a:rPr>
              <a:t>下开发和编译应用程序需要的头文件，在这里查找； </a:t>
            </a:r>
            <a:endParaRPr lang="zh-CN" altLang="en-US" sz="2800"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/usr/lib</a:t>
            </a:r>
            <a:r>
              <a:rPr lang="zh-CN" altLang="zh-CN" sz="2800" dirty="0">
                <a:latin typeface="宋体" panose="02010600030101010101" pitchFamily="2" charset="-122"/>
              </a:rPr>
              <a:t>:</a:t>
            </a:r>
            <a:r>
              <a:rPr lang="zh-CN" altLang="en-US" sz="2800" dirty="0">
                <a:latin typeface="宋体" panose="02010600030101010101" pitchFamily="2" charset="-122"/>
              </a:rPr>
              <a:t>存放一些常用的动态链接共享库和静态档案库； </a:t>
            </a:r>
            <a:endParaRPr lang="zh-CN" altLang="en-US" sz="2800"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/usr/local</a:t>
            </a:r>
            <a:r>
              <a:rPr lang="zh-CN" altLang="zh-CN" sz="2800" dirty="0">
                <a:latin typeface="宋体" panose="02010600030101010101" pitchFamily="2" charset="-122"/>
              </a:rPr>
              <a:t>:</a:t>
            </a:r>
            <a:r>
              <a:rPr lang="zh-CN" altLang="en-US" sz="2800" dirty="0">
                <a:latin typeface="宋体" panose="02010600030101010101" pitchFamily="2" charset="-122"/>
              </a:rPr>
              <a:t>这是提供给一般用户的目录，在这里安装软件最适合； </a:t>
            </a:r>
            <a:endParaRPr lang="zh-CN" altLang="en-US" sz="2800"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/usr/man</a:t>
            </a:r>
            <a:r>
              <a:rPr lang="zh-CN" altLang="zh-CN" sz="2800" dirty="0">
                <a:latin typeface="宋体" panose="02010600030101010101" pitchFamily="2" charset="-122"/>
              </a:rPr>
              <a:t>:</a:t>
            </a:r>
            <a:r>
              <a:rPr lang="zh-CN" altLang="en-US" sz="2800" dirty="0">
                <a:latin typeface="宋体" panose="02010600030101010101" pitchFamily="2" charset="-122"/>
              </a:rPr>
              <a:t>帮助文档的存放目录； </a:t>
            </a:r>
            <a:endParaRPr lang="zh-CN" altLang="en-US" sz="2800" dirty="0">
              <a:latin typeface="宋体" panose="02010600030101010101" pitchFamily="2" charset="-122"/>
            </a:endParaRPr>
          </a:p>
          <a:p>
            <a:pPr algn="just" eaLnBrk="1" hangingPunct="1">
              <a:lnSpc>
                <a:spcPct val="90000"/>
              </a:lnSpc>
              <a:buBlip>
                <a:blip r:embed="rId1"/>
              </a:buBlip>
            </a:pPr>
            <a:r>
              <a:rPr lang="zh-CN" altLang="zh-CN" sz="3600" b="1" dirty="0">
                <a:latin typeface="宋体" panose="02010600030101010101" pitchFamily="2" charset="-122"/>
              </a:rPr>
              <a:t>/usr/src</a:t>
            </a:r>
            <a:r>
              <a:rPr lang="zh-CN" altLang="zh-CN" sz="2800" dirty="0">
                <a:latin typeface="宋体" panose="02010600030101010101" pitchFamily="2" charset="-122"/>
              </a:rPr>
              <a:t>: </a:t>
            </a:r>
            <a:r>
              <a:rPr lang="zh-CN" altLang="en-US" sz="2800" dirty="0">
                <a:latin typeface="宋体" panose="02010600030101010101" pitchFamily="2" charset="-122"/>
              </a:rPr>
              <a:t>由</a:t>
            </a:r>
            <a:r>
              <a:rPr lang="zh-CN" altLang="zh-CN" sz="2800" dirty="0">
                <a:latin typeface="宋体" panose="02010600030101010101" pitchFamily="2" charset="-122"/>
              </a:rPr>
              <a:t>rpm</a:t>
            </a:r>
            <a:r>
              <a:rPr lang="zh-CN" altLang="en-US" sz="2800" dirty="0">
                <a:latin typeface="宋体" panose="02010600030101010101" pitchFamily="2" charset="-122"/>
              </a:rPr>
              <a:t>安装的</a:t>
            </a:r>
            <a:r>
              <a:rPr lang="zh-CN" altLang="zh-CN" sz="2800" dirty="0">
                <a:latin typeface="宋体" panose="02010600030101010101" pitchFamily="2" charset="-122"/>
              </a:rPr>
              <a:t>Linux</a:t>
            </a:r>
            <a:r>
              <a:rPr lang="zh-CN" altLang="en-US" sz="2800" dirty="0">
                <a:latin typeface="宋体" panose="02010600030101010101" pitchFamily="2" charset="-122"/>
              </a:rPr>
              <a:t>开放的源代码就存在这个目录。</a:t>
            </a:r>
            <a:endParaRPr lang="zh-CN" altLang="en-US" sz="2800"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p:nvPr>
        </p:nvSpPr>
        <p:spPr>
          <a:xfrm>
            <a:off x="1219200" y="304800"/>
            <a:ext cx="7924800" cy="6400800"/>
          </a:xfrm>
        </p:spPr>
        <p:txBody>
          <a:bodyPr vert="horz" wrap="square" lIns="91440" tIns="45720" rIns="91440" bIns="45720" anchor="t" anchorCtr="0"/>
          <a:p>
            <a:pPr marL="609600" indent="-609600" eaLnBrk="1" hangingPunct="1">
              <a:buNone/>
            </a:pPr>
            <a:r>
              <a:rPr lang="zh-CN" altLang="zh-CN" sz="4400" dirty="0">
                <a:solidFill>
                  <a:schemeClr val="accent1"/>
                </a:solidFill>
              </a:rPr>
              <a:t>Linux</a:t>
            </a:r>
            <a:r>
              <a:rPr lang="zh-CN" altLang="en-US" sz="4400" dirty="0">
                <a:solidFill>
                  <a:schemeClr val="accent1"/>
                </a:solidFill>
              </a:rPr>
              <a:t>内核源程序的文件组织</a:t>
            </a:r>
            <a:endParaRPr lang="zh-CN" altLang="en-US" sz="4400" dirty="0">
              <a:solidFill>
                <a:schemeClr val="accent1"/>
              </a:solidFill>
            </a:endParaRPr>
          </a:p>
          <a:p>
            <a:pPr marL="609600" indent="-609600" eaLnBrk="1" hangingPunct="1">
              <a:buNone/>
            </a:pPr>
            <a:endParaRPr lang="zh-CN" altLang="zh-CN" sz="4400" dirty="0"/>
          </a:p>
          <a:p>
            <a:pPr marL="609600" indent="-609600" eaLnBrk="1" hangingPunct="1">
              <a:buNone/>
            </a:pPr>
            <a:r>
              <a:rPr lang="zh-CN" altLang="zh-CN" sz="2800" dirty="0">
                <a:latin typeface="宋体" panose="02010600030101010101" pitchFamily="2" charset="-122"/>
              </a:rPr>
              <a:t>Linux</a:t>
            </a:r>
            <a:r>
              <a:rPr lang="zh-CN" altLang="en-US" sz="2800" dirty="0">
                <a:latin typeface="宋体" panose="02010600030101010101" pitchFamily="2" charset="-122"/>
              </a:rPr>
              <a:t>核心源代码位于</a:t>
            </a:r>
            <a:r>
              <a:rPr lang="zh-CN" altLang="zh-CN" b="1" dirty="0">
                <a:latin typeface="宋体" panose="02010600030101010101" pitchFamily="2" charset="-122"/>
                <a:hlinkClick r:id="rId1"/>
              </a:rPr>
              <a:t>http://www.kernel.org/</a:t>
            </a:r>
            <a:endParaRPr lang="zh-CN" altLang="zh-CN" b="1" dirty="0">
              <a:latin typeface="宋体" panose="02010600030101010101" pitchFamily="2" charset="-122"/>
            </a:endParaRPr>
          </a:p>
          <a:p>
            <a:pPr marL="609600" indent="-609600" eaLnBrk="1" hangingPunct="1">
              <a:buNone/>
            </a:pPr>
            <a:r>
              <a:rPr lang="zh-CN" altLang="en-US" sz="2800" dirty="0">
                <a:latin typeface="宋体" panose="02010600030101010101" pitchFamily="2" charset="-122"/>
              </a:rPr>
              <a:t>编号约定：任何偶数的核心（例如</a:t>
            </a:r>
            <a:r>
              <a:rPr lang="zh-CN" altLang="zh-CN" sz="2800" dirty="0">
                <a:latin typeface="宋体" panose="02010600030101010101" pitchFamily="2" charset="-122"/>
              </a:rPr>
              <a:t>2.4.7</a:t>
            </a:r>
            <a:r>
              <a:rPr lang="zh-CN" altLang="en-US" sz="2800" dirty="0">
                <a:latin typeface="宋体" panose="02010600030101010101" pitchFamily="2" charset="-122"/>
              </a:rPr>
              <a:t>）都是一个稳定的发行的核心，而任何奇数的核心（例如</a:t>
            </a:r>
            <a:r>
              <a:rPr lang="zh-CN" altLang="zh-CN" sz="2800" dirty="0">
                <a:latin typeface="宋体" panose="02010600030101010101" pitchFamily="2" charset="-122"/>
              </a:rPr>
              <a:t>2.1.42</a:t>
            </a:r>
            <a:r>
              <a:rPr lang="zh-CN" altLang="en-US" sz="2800" dirty="0">
                <a:latin typeface="宋体" panose="02010600030101010101" pitchFamily="2" charset="-122"/>
              </a:rPr>
              <a:t>）都是一个开发中的核心。</a:t>
            </a:r>
            <a:endParaRPr lang="zh-CN" altLang="en-US" sz="2800" dirty="0">
              <a:latin typeface="宋体" panose="02010600030101010101" pitchFamily="2" charset="-122"/>
            </a:endParaRPr>
          </a:p>
          <a:p>
            <a:pPr marL="609600" indent="-609600" eaLnBrk="1" hangingPunct="1">
              <a:buNone/>
            </a:pPr>
            <a:r>
              <a:rPr lang="zh-CN" altLang="zh-CN" dirty="0"/>
              <a:t>            </a:t>
            </a:r>
            <a:endParaRPr lang="zh-CN" altLang="zh-CN" dirty="0"/>
          </a:p>
          <a:p>
            <a:pPr marL="609600" indent="-609600" eaLnBrk="1" hangingPunct="1">
              <a:buFont typeface="Wingdings" panose="05000000000000000000" pitchFamily="2" charset="2"/>
              <a:buChar char="Ø"/>
            </a:pPr>
            <a:r>
              <a:rPr lang="zh-CN" altLang="en-US" sz="2800" dirty="0"/>
              <a:t>核心源程序的文件按树形结构进行组织，简要介绍目录结构如下：</a:t>
            </a:r>
            <a:endParaRPr lang="zh-CN" altLang="en-US" sz="2800" dirty="0"/>
          </a:p>
          <a:p>
            <a:pPr marL="609600" indent="-609600" eaLnBrk="1" hangingPunct="1"/>
            <a:endParaRPr lang="zh-CN"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p:nvPr>
        </p:nvSpPr>
        <p:spPr/>
        <p:txBody>
          <a:bodyPr vert="horz" wrap="square" lIns="91440" tIns="45720" rIns="91440" bIns="45720" anchor="t" anchorCtr="0"/>
          <a:p>
            <a:pPr eaLnBrk="1" hangingPunct="1">
              <a:spcBef>
                <a:spcPct val="50000"/>
              </a:spcBef>
              <a:buClrTx/>
              <a:buSzTx/>
              <a:buFontTx/>
              <a:buBlip>
                <a:blip r:embed="rId1"/>
              </a:buBlip>
            </a:pPr>
            <a:r>
              <a:rPr lang="zh-CN" altLang="zh-CN" b="1" dirty="0">
                <a:latin typeface="宋体" panose="02010600030101010101" pitchFamily="2" charset="-122"/>
              </a:rPr>
              <a:t>arch</a:t>
            </a:r>
            <a:r>
              <a:rPr lang="zh-CN" altLang="zh-CN" sz="2800" dirty="0">
                <a:latin typeface="宋体" panose="02010600030101010101" pitchFamily="2" charset="-122"/>
              </a:rPr>
              <a:t>:arch</a:t>
            </a:r>
            <a:r>
              <a:rPr lang="zh-CN" altLang="en-US" sz="2800" dirty="0">
                <a:latin typeface="宋体" panose="02010600030101010101" pitchFamily="2" charset="-122"/>
              </a:rPr>
              <a:t>子目录包括了所有和体系结构相关的核心代码。它的每一个子目录都代表一种支持的体系结构，例如</a:t>
            </a:r>
            <a:r>
              <a:rPr lang="zh-CN" altLang="zh-CN" sz="2800" dirty="0">
                <a:latin typeface="宋体" panose="02010600030101010101" pitchFamily="2" charset="-122"/>
              </a:rPr>
              <a:t>i386</a:t>
            </a:r>
            <a:r>
              <a:rPr lang="zh-CN" altLang="en-US" sz="2800" dirty="0">
                <a:latin typeface="宋体" panose="02010600030101010101" pitchFamily="2" charset="-122"/>
              </a:rPr>
              <a:t>就是关于</a:t>
            </a:r>
            <a:r>
              <a:rPr lang="zh-CN" altLang="zh-CN" sz="2800" dirty="0">
                <a:latin typeface="宋体" panose="02010600030101010101" pitchFamily="2" charset="-122"/>
              </a:rPr>
              <a:t>intel cpu</a:t>
            </a:r>
            <a:r>
              <a:rPr lang="zh-CN" altLang="en-US" sz="2800" dirty="0">
                <a:latin typeface="宋体" panose="02010600030101010101" pitchFamily="2" charset="-122"/>
              </a:rPr>
              <a:t>及与之相兼容体系结构的子目录，</a:t>
            </a:r>
            <a:r>
              <a:rPr lang="zh-CN" altLang="zh-CN" sz="2800" dirty="0">
                <a:latin typeface="宋体" panose="02010600030101010101" pitchFamily="2" charset="-122"/>
              </a:rPr>
              <a:t>PC</a:t>
            </a:r>
            <a:r>
              <a:rPr lang="zh-CN" altLang="en-US" sz="2800" dirty="0">
                <a:latin typeface="宋体" panose="02010600030101010101" pitchFamily="2" charset="-122"/>
              </a:rPr>
              <a:t>机一般都基于此目录；</a:t>
            </a:r>
            <a:endParaRPr lang="zh-CN" altLang="en-US" sz="2800" dirty="0">
              <a:latin typeface="宋体" panose="02010600030101010101" pitchFamily="2" charset="-122"/>
            </a:endParaRPr>
          </a:p>
          <a:p>
            <a:pPr eaLnBrk="1" hangingPunct="1">
              <a:spcBef>
                <a:spcPct val="50000"/>
              </a:spcBef>
              <a:buClrTx/>
              <a:buSzTx/>
              <a:buFontTx/>
              <a:buBlip>
                <a:blip r:embed="rId1"/>
              </a:buBlip>
            </a:pPr>
            <a:r>
              <a:rPr lang="zh-CN" altLang="zh-CN" b="1" dirty="0">
                <a:latin typeface="宋体" panose="02010600030101010101" pitchFamily="2" charset="-122"/>
              </a:rPr>
              <a:t>drivers</a:t>
            </a:r>
            <a:r>
              <a:rPr lang="zh-CN" altLang="zh-CN" sz="2800" dirty="0">
                <a:latin typeface="宋体" panose="02010600030101010101" pitchFamily="2" charset="-122"/>
              </a:rPr>
              <a:t>:</a:t>
            </a:r>
            <a:r>
              <a:rPr lang="zh-CN" altLang="en-US" sz="2800" dirty="0">
                <a:latin typeface="宋体" panose="02010600030101010101" pitchFamily="2" charset="-122"/>
              </a:rPr>
              <a:t>放置系统所有的设备驱动程序</a:t>
            </a:r>
            <a:r>
              <a:rPr lang="zh-CN" altLang="zh-CN" sz="2800" dirty="0">
                <a:latin typeface="宋体" panose="02010600030101010101" pitchFamily="2" charset="-122"/>
              </a:rPr>
              <a:t>;</a:t>
            </a:r>
            <a:r>
              <a:rPr lang="zh-CN" altLang="en-US" sz="2800" dirty="0">
                <a:latin typeface="宋体" panose="02010600030101010101" pitchFamily="2" charset="-122"/>
              </a:rPr>
              <a:t>每种驱动程序又各占用一个子目录，如</a:t>
            </a:r>
            <a:r>
              <a:rPr lang="zh-CN" altLang="zh-CN" sz="2800" dirty="0">
                <a:latin typeface="宋体" panose="02010600030101010101" pitchFamily="2" charset="-122"/>
              </a:rPr>
              <a:t>/block</a:t>
            </a:r>
            <a:r>
              <a:rPr lang="zh-CN" altLang="en-US" sz="2800" dirty="0">
                <a:latin typeface="宋体" panose="02010600030101010101" pitchFamily="2" charset="-122"/>
              </a:rPr>
              <a:t>下为块设备驱动程序；</a:t>
            </a:r>
            <a:endParaRPr lang="zh-CN" altLang="en-US" sz="2800" dirty="0">
              <a:latin typeface="宋体" panose="02010600030101010101" pitchFamily="2" charset="-122"/>
            </a:endParaRPr>
          </a:p>
          <a:p>
            <a:pPr eaLnBrk="1" hangingPunct="1">
              <a:spcBef>
                <a:spcPct val="50000"/>
              </a:spcBef>
              <a:buClrTx/>
              <a:buSzTx/>
              <a:buFontTx/>
              <a:buBlip>
                <a:blip r:embed="rId1"/>
              </a:buBlip>
            </a:pPr>
            <a:r>
              <a:rPr lang="zh-CN" altLang="zh-CN" b="1" dirty="0">
                <a:latin typeface="宋体" panose="02010600030101010101" pitchFamily="2" charset="-122"/>
              </a:rPr>
              <a:t>include</a:t>
            </a:r>
            <a:r>
              <a:rPr lang="zh-CN" altLang="zh-CN" sz="2800" dirty="0">
                <a:latin typeface="宋体" panose="02010600030101010101" pitchFamily="2" charset="-122"/>
              </a:rPr>
              <a:t>:include</a:t>
            </a:r>
            <a:r>
              <a:rPr lang="zh-CN" altLang="en-US" sz="2800" dirty="0">
                <a:latin typeface="宋体" panose="02010600030101010101" pitchFamily="2" charset="-122"/>
              </a:rPr>
              <a:t>子目录包括编译核心所需要的大部分头文件。与平台无关的头文件在</a:t>
            </a:r>
            <a:r>
              <a:rPr lang="zh-CN" altLang="zh-CN" sz="2800" dirty="0">
                <a:latin typeface="宋体" panose="02010600030101010101" pitchFamily="2" charset="-122"/>
              </a:rPr>
              <a:t>include/linux</a:t>
            </a:r>
            <a:r>
              <a:rPr lang="zh-CN" altLang="en-US" sz="2800" dirty="0">
                <a:latin typeface="宋体" panose="02010600030101010101" pitchFamily="2" charset="-122"/>
              </a:rPr>
              <a:t>子目录下，与 </a:t>
            </a:r>
            <a:r>
              <a:rPr lang="zh-CN" altLang="zh-CN" sz="2800" dirty="0">
                <a:latin typeface="宋体" panose="02010600030101010101" pitchFamily="2" charset="-122"/>
              </a:rPr>
              <a:t>intel cpu</a:t>
            </a:r>
            <a:r>
              <a:rPr lang="zh-CN" altLang="en-US" sz="2800" dirty="0">
                <a:latin typeface="宋体" panose="02010600030101010101" pitchFamily="2" charset="-122"/>
              </a:rPr>
              <a:t>相关的头文件在</a:t>
            </a:r>
            <a:r>
              <a:rPr lang="zh-CN" altLang="zh-CN" sz="2800" dirty="0">
                <a:latin typeface="宋体" panose="02010600030101010101" pitchFamily="2" charset="-122"/>
              </a:rPr>
              <a:t>include/asm-i386</a:t>
            </a:r>
            <a:r>
              <a:rPr lang="zh-CN" altLang="en-US" sz="2800" dirty="0">
                <a:latin typeface="宋体" panose="02010600030101010101" pitchFamily="2" charset="-122"/>
              </a:rPr>
              <a:t>子目录下；</a:t>
            </a:r>
            <a:endParaRPr lang="zh-CN" altLang="en-US" sz="2800" dirty="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p:nvPr>
        </p:nvSpPr>
        <p:spPr/>
        <p:txBody>
          <a:bodyPr vert="horz" wrap="square" lIns="91440" tIns="45720" rIns="91440" bIns="45720" anchor="t" anchorCtr="0"/>
          <a:p>
            <a:pPr eaLnBrk="1" hangingPunct="1"/>
            <a:r>
              <a:rPr lang="zh-CN" altLang="zh-CN" b="1" dirty="0">
                <a:latin typeface="宋体" panose="02010600030101010101" pitchFamily="2" charset="-122"/>
              </a:rPr>
              <a:t>init</a:t>
            </a:r>
            <a:r>
              <a:rPr lang="zh-CN" altLang="zh-CN" sz="2800" dirty="0">
                <a:latin typeface="宋体" panose="02010600030101010101" pitchFamily="2" charset="-122"/>
              </a:rPr>
              <a:t>:</a:t>
            </a:r>
            <a:r>
              <a:rPr lang="zh-CN" altLang="en-US" sz="2800" dirty="0">
                <a:latin typeface="宋体" panose="02010600030101010101" pitchFamily="2" charset="-122"/>
              </a:rPr>
              <a:t>这个目录包含核心的初始化代码</a:t>
            </a:r>
            <a:r>
              <a:rPr lang="zh-CN" altLang="zh-CN" sz="2800" dirty="0">
                <a:latin typeface="宋体" panose="02010600030101010101" pitchFamily="2" charset="-122"/>
              </a:rPr>
              <a:t>(</a:t>
            </a:r>
            <a:r>
              <a:rPr lang="zh-CN" altLang="en-US" sz="2800" dirty="0">
                <a:latin typeface="宋体" panose="02010600030101010101" pitchFamily="2" charset="-122"/>
              </a:rPr>
              <a:t>注：不是系统的引导代码</a:t>
            </a:r>
            <a:r>
              <a:rPr lang="zh-CN" altLang="zh-CN" sz="2800" dirty="0">
                <a:latin typeface="宋体" panose="02010600030101010101" pitchFamily="2" charset="-122"/>
              </a:rPr>
              <a:t>)</a:t>
            </a:r>
            <a:r>
              <a:rPr lang="zh-CN" altLang="en-US" sz="2800" dirty="0">
                <a:latin typeface="宋体" panose="02010600030101010101" pitchFamily="2" charset="-122"/>
              </a:rPr>
              <a:t>，包含两个文件 </a:t>
            </a:r>
            <a:r>
              <a:rPr lang="zh-CN" altLang="zh-CN" sz="2800" dirty="0">
                <a:latin typeface="宋体" panose="02010600030101010101" pitchFamily="2" charset="-122"/>
              </a:rPr>
              <a:t>main.c</a:t>
            </a:r>
            <a:r>
              <a:rPr lang="zh-CN" altLang="en-US" sz="2800" dirty="0">
                <a:latin typeface="宋体" panose="02010600030101010101" pitchFamily="2" charset="-122"/>
              </a:rPr>
              <a:t>和</a:t>
            </a:r>
            <a:r>
              <a:rPr lang="zh-CN" altLang="zh-CN" sz="2800" dirty="0">
                <a:latin typeface="宋体" panose="02010600030101010101" pitchFamily="2" charset="-122"/>
              </a:rPr>
              <a:t>version.c</a:t>
            </a:r>
            <a:r>
              <a:rPr lang="zh-CN" altLang="en-US" sz="2800" dirty="0">
                <a:latin typeface="宋体" panose="02010600030101010101" pitchFamily="2" charset="-122"/>
              </a:rPr>
              <a:t>，这是研究核心如何工作的一个非常好的起点；</a:t>
            </a:r>
            <a:endParaRPr lang="zh-CN" altLang="en-US" sz="2800" dirty="0">
              <a:latin typeface="宋体" panose="02010600030101010101" pitchFamily="2" charset="-122"/>
            </a:endParaRPr>
          </a:p>
          <a:p>
            <a:pPr eaLnBrk="1" hangingPunct="1"/>
            <a:r>
              <a:rPr lang="zh-CN" altLang="zh-CN" b="1" dirty="0">
                <a:latin typeface="宋体" panose="02010600030101010101" pitchFamily="2" charset="-122"/>
              </a:rPr>
              <a:t>mm</a:t>
            </a:r>
            <a:r>
              <a:rPr lang="zh-CN" altLang="zh-CN" sz="2800" dirty="0">
                <a:latin typeface="宋体" panose="02010600030101010101" pitchFamily="2" charset="-122"/>
              </a:rPr>
              <a:t>:</a:t>
            </a:r>
            <a:r>
              <a:rPr lang="zh-CN" altLang="en-US" sz="2800" dirty="0">
                <a:latin typeface="宋体" panose="02010600030101010101" pitchFamily="2" charset="-122"/>
              </a:rPr>
              <a:t>这个目录包括所有独立于 </a:t>
            </a:r>
            <a:r>
              <a:rPr lang="zh-CN" altLang="zh-CN" sz="2800" dirty="0">
                <a:latin typeface="宋体" panose="02010600030101010101" pitchFamily="2" charset="-122"/>
              </a:rPr>
              <a:t>cpu </a:t>
            </a:r>
            <a:r>
              <a:rPr lang="zh-CN" altLang="en-US" sz="2800" dirty="0">
                <a:latin typeface="宋体" panose="02010600030101010101" pitchFamily="2" charset="-122"/>
              </a:rPr>
              <a:t>体系结构的内存管理代码，如页式存储管理内存的分配和释放等，而和体系结构相关的内存管理代码则位于</a:t>
            </a:r>
            <a:r>
              <a:rPr lang="zh-CN" altLang="zh-CN" sz="2800" dirty="0">
                <a:latin typeface="宋体" panose="02010600030101010101" pitchFamily="2" charset="-122"/>
              </a:rPr>
              <a:t>arch/*/mm/</a:t>
            </a:r>
            <a:r>
              <a:rPr lang="zh-CN" altLang="en-US" sz="2800" dirty="0">
                <a:latin typeface="宋体" panose="02010600030101010101" pitchFamily="2" charset="-122"/>
              </a:rPr>
              <a:t>；</a:t>
            </a:r>
            <a:endParaRPr lang="zh-CN" altLang="en-US" sz="2800" dirty="0">
              <a:latin typeface="宋体" panose="02010600030101010101" pitchFamily="2" charset="-122"/>
            </a:endParaRPr>
          </a:p>
          <a:p>
            <a:pPr eaLnBrk="1" hangingPunct="1"/>
            <a:r>
              <a:rPr lang="zh-CN" altLang="zh-CN" b="1" dirty="0">
                <a:latin typeface="宋体" panose="02010600030101010101" pitchFamily="2" charset="-122"/>
              </a:rPr>
              <a:t>kernel</a:t>
            </a:r>
            <a:r>
              <a:rPr lang="zh-CN" altLang="zh-CN" sz="2800" dirty="0">
                <a:latin typeface="宋体" panose="02010600030101010101" pitchFamily="2" charset="-122"/>
              </a:rPr>
              <a:t>:</a:t>
            </a:r>
            <a:r>
              <a:rPr lang="zh-CN" altLang="en-US" sz="2800" dirty="0">
                <a:latin typeface="宋体" panose="02010600030101010101" pitchFamily="2" charset="-122"/>
              </a:rPr>
              <a:t>主要的核心代码，此目录下的文件实现了大多数</a:t>
            </a:r>
            <a:r>
              <a:rPr lang="zh-CN" altLang="zh-CN" sz="2800" dirty="0">
                <a:latin typeface="宋体" panose="02010600030101010101" pitchFamily="2" charset="-122"/>
              </a:rPr>
              <a:t>Linux</a:t>
            </a:r>
            <a:r>
              <a:rPr lang="zh-CN" altLang="en-US" sz="2800" dirty="0">
                <a:latin typeface="宋体" panose="02010600030101010101" pitchFamily="2" charset="-122"/>
              </a:rPr>
              <a:t>系统的内核函数，如进程调度</a:t>
            </a:r>
            <a:r>
              <a:rPr lang="zh-CN" altLang="zh-CN" sz="2800" dirty="0">
                <a:solidFill>
                  <a:srgbClr val="F00A20"/>
                </a:solidFill>
                <a:latin typeface="宋体" panose="02010600030101010101" pitchFamily="2" charset="-122"/>
              </a:rPr>
              <a:t>sched.c</a:t>
            </a:r>
            <a:r>
              <a:rPr lang="zh-CN" altLang="en-US" sz="2800" dirty="0">
                <a:latin typeface="宋体" panose="02010600030101010101" pitchFamily="2" charset="-122"/>
              </a:rPr>
              <a:t>，同样，和体系结构相关的代码在</a:t>
            </a:r>
            <a:r>
              <a:rPr lang="zh-CN" altLang="zh-CN" sz="2800" dirty="0">
                <a:latin typeface="宋体" panose="02010600030101010101" pitchFamily="2" charset="-122"/>
              </a:rPr>
              <a:t>arch/*/kernel</a:t>
            </a:r>
            <a:r>
              <a:rPr lang="zh-CN" altLang="en-US" sz="2800" dirty="0">
                <a:latin typeface="宋体" panose="02010600030101010101" pitchFamily="2" charset="-122"/>
              </a:rPr>
              <a:t>中。</a:t>
            </a:r>
            <a:endParaRPr lang="zh-CN" altLang="en-US" sz="2800" dirty="0">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idx="1"/>
          </p:nvPr>
        </p:nvSpPr>
        <p:spPr>
          <a:xfrm>
            <a:off x="1143000" y="381000"/>
            <a:ext cx="7772400" cy="5486400"/>
          </a:xfrm>
        </p:spPr>
        <p:txBody>
          <a:bodyPr vert="horz" wrap="square" lIns="91440" tIns="45720" rIns="91440" bIns="45720" anchor="t" anchorCtr="0"/>
          <a:p>
            <a:pPr marL="609600" indent="-609600" algn="just" eaLnBrk="1" hangingPunct="1">
              <a:buFont typeface="Symbol" panose="05050102010706020507" pitchFamily="18" charset="2"/>
              <a:buAutoNum type="arabicPeriod" startAt="2"/>
            </a:pPr>
            <a:r>
              <a:rPr lang="zh-CN" altLang="zh-CN" sz="3600" dirty="0">
                <a:solidFill>
                  <a:schemeClr val="accent1"/>
                </a:solidFill>
              </a:rPr>
              <a:t>Linux</a:t>
            </a:r>
            <a:r>
              <a:rPr lang="zh-CN" altLang="en-US" sz="3600" dirty="0">
                <a:solidFill>
                  <a:schemeClr val="accent1"/>
                </a:solidFill>
              </a:rPr>
              <a:t>编程环境</a:t>
            </a:r>
            <a:endParaRPr lang="zh-CN" altLang="en-US" sz="3600" dirty="0">
              <a:solidFill>
                <a:schemeClr val="accent1"/>
              </a:solidFill>
            </a:endParaRPr>
          </a:p>
          <a:p>
            <a:pPr marL="609600" indent="-609600" algn="just" eaLnBrk="1" hangingPunct="1">
              <a:buNone/>
            </a:pPr>
            <a:r>
              <a:rPr lang="zh-CN" altLang="zh-CN" sz="2400" dirty="0"/>
              <a:t>1</a:t>
            </a:r>
            <a:r>
              <a:rPr lang="zh-CN" altLang="en-US" sz="2400" dirty="0"/>
              <a:t>、函数库</a:t>
            </a:r>
            <a:endParaRPr lang="zh-CN" altLang="en-US" sz="2400" dirty="0"/>
          </a:p>
          <a:p>
            <a:pPr marL="609600" indent="-609600" algn="just" eaLnBrk="1" hangingPunct="1">
              <a:buNone/>
            </a:pPr>
            <a:r>
              <a:rPr lang="zh-CN" altLang="zh-CN" sz="2400" dirty="0"/>
              <a:t>glibc :</a:t>
            </a:r>
            <a:r>
              <a:rPr lang="zh-CN" altLang="en-US" sz="2400" dirty="0"/>
              <a:t>要构架一个开发环境，</a:t>
            </a:r>
            <a:r>
              <a:rPr lang="zh-CN" altLang="zh-CN" sz="2400" dirty="0"/>
              <a:t>glibc</a:t>
            </a:r>
            <a:r>
              <a:rPr lang="zh-CN" altLang="en-US" sz="2400" dirty="0"/>
              <a:t>是必不可少的，它是</a:t>
            </a:r>
            <a:r>
              <a:rPr lang="zh-CN" altLang="zh-CN" sz="2400" dirty="0"/>
              <a:t>Linux</a:t>
            </a:r>
            <a:r>
              <a:rPr lang="zh-CN" altLang="en-US" sz="2400" dirty="0"/>
              <a:t>下</a:t>
            </a:r>
            <a:r>
              <a:rPr lang="zh-CN" altLang="zh-CN" sz="2400" dirty="0"/>
              <a:t>C</a:t>
            </a:r>
            <a:r>
              <a:rPr lang="zh-CN" altLang="en-US" sz="2400" dirty="0"/>
              <a:t>的主要函数库。 </a:t>
            </a:r>
            <a:endParaRPr lang="zh-CN" altLang="en-US" sz="2400" dirty="0"/>
          </a:p>
          <a:p>
            <a:pPr marL="609600" indent="-609600" algn="just" eaLnBrk="1" hangingPunct="1">
              <a:buNone/>
            </a:pPr>
            <a:r>
              <a:rPr lang="zh-CN" altLang="zh-CN" sz="2400" dirty="0"/>
              <a:t>2</a:t>
            </a:r>
            <a:r>
              <a:rPr lang="zh-CN" altLang="en-US" sz="2400" dirty="0"/>
              <a:t>、编译器 </a:t>
            </a:r>
            <a:endParaRPr lang="zh-CN" altLang="en-US" sz="2400" dirty="0"/>
          </a:p>
          <a:p>
            <a:pPr marL="609600" indent="-609600" algn="just" eaLnBrk="1" hangingPunct="1">
              <a:buNone/>
            </a:pPr>
            <a:r>
              <a:rPr lang="zh-CN" altLang="en-US" sz="2400" dirty="0"/>
              <a:t>　</a:t>
            </a:r>
            <a:r>
              <a:rPr lang="zh-CN" altLang="zh-CN" sz="2400" dirty="0"/>
              <a:t>gcc(GNU CCompiler)</a:t>
            </a:r>
            <a:r>
              <a:rPr lang="zh-CN" altLang="en-US" sz="2400" dirty="0"/>
              <a:t>是</a:t>
            </a:r>
            <a:r>
              <a:rPr lang="zh-CN" altLang="zh-CN" sz="2400" dirty="0"/>
              <a:t>GNU</a:t>
            </a:r>
            <a:r>
              <a:rPr lang="zh-CN" altLang="en-US" sz="2400" dirty="0"/>
              <a:t>推出的功能强大、性能优越的多平台编译器，</a:t>
            </a:r>
            <a:r>
              <a:rPr lang="zh-CN" altLang="zh-CN" sz="2400" dirty="0"/>
              <a:t>gcc</a:t>
            </a:r>
            <a:r>
              <a:rPr lang="zh-CN" altLang="en-US" sz="2400" dirty="0"/>
              <a:t>编译器能将</a:t>
            </a:r>
            <a:r>
              <a:rPr lang="zh-CN" altLang="zh-CN" sz="2400" dirty="0"/>
              <a:t>C</a:t>
            </a:r>
            <a:r>
              <a:rPr lang="zh-CN" altLang="en-US" sz="2400" dirty="0"/>
              <a:t>、</a:t>
            </a:r>
            <a:r>
              <a:rPr lang="zh-CN" altLang="zh-CN" sz="2400" dirty="0"/>
              <a:t>C++</a:t>
            </a:r>
            <a:r>
              <a:rPr lang="zh-CN" altLang="en-US" sz="2400" dirty="0"/>
              <a:t>语言源程序、汇编程序和目标程序编译、连接成可执行文件</a:t>
            </a:r>
            <a:r>
              <a:rPr lang="zh-CN" altLang="zh-CN" sz="2400" dirty="0"/>
              <a:t>.</a:t>
            </a:r>
            <a:endParaRPr lang="zh-CN" altLang="zh-CN" sz="2400" dirty="0"/>
          </a:p>
          <a:p>
            <a:pPr marL="609600" indent="-609600" algn="just" eaLnBrk="1" hangingPunct="1">
              <a:buNone/>
            </a:pPr>
            <a:r>
              <a:rPr lang="zh-CN" altLang="zh-CN" sz="2400" dirty="0"/>
              <a:t>3</a:t>
            </a:r>
            <a:r>
              <a:rPr lang="zh-CN" altLang="en-US" sz="2400" dirty="0"/>
              <a:t>、系统头文件</a:t>
            </a:r>
            <a:endParaRPr lang="zh-CN" altLang="en-US" sz="2400" dirty="0"/>
          </a:p>
          <a:p>
            <a:pPr marL="609600" indent="-609600" algn="just" eaLnBrk="1" hangingPunct="1">
              <a:buNone/>
            </a:pPr>
            <a:r>
              <a:rPr lang="zh-CN" altLang="zh-CN" sz="2400" dirty="0"/>
              <a:t>	glibc_header</a:t>
            </a:r>
            <a:endParaRPr lang="zh-CN" altLang="zh-CN" sz="2400" dirty="0"/>
          </a:p>
          <a:p>
            <a:pPr marL="609600" indent="-609600" algn="just" eaLnBrk="1" hangingPunct="1">
              <a:buNone/>
            </a:pPr>
            <a:r>
              <a:rPr lang="zh-CN" altLang="zh-CN" sz="2400" dirty="0"/>
              <a:t>	</a:t>
            </a:r>
            <a:r>
              <a:rPr lang="zh-CN" altLang="en-US" sz="2400" dirty="0"/>
              <a:t>缺少了系统头文件 </a:t>
            </a:r>
            <a:r>
              <a:rPr lang="zh-CN" altLang="zh-CN" sz="2400" dirty="0"/>
              <a:t>,</a:t>
            </a:r>
            <a:r>
              <a:rPr lang="zh-CN" altLang="en-US" sz="2400" dirty="0"/>
              <a:t>就会无法编译</a:t>
            </a:r>
            <a:r>
              <a:rPr lang="zh-CN" altLang="zh-CN" sz="2400" dirty="0"/>
              <a:t>C</a:t>
            </a:r>
            <a:r>
              <a:rPr lang="zh-CN" altLang="en-US" sz="2400" dirty="0"/>
              <a:t>源程序 </a:t>
            </a:r>
            <a:endParaRPr lang="zh-CN" altLang="en-US" sz="2400" dirty="0"/>
          </a:p>
          <a:p>
            <a:pPr marL="609600" indent="-609600" algn="just" eaLnBrk="1" hangingPunct="1">
              <a:buNone/>
            </a:pPr>
            <a:r>
              <a:rPr lang="zh-CN" altLang="zh-CN" sz="2400" dirty="0"/>
              <a:t>4</a:t>
            </a:r>
            <a:r>
              <a:rPr lang="zh-CN" altLang="en-US" sz="2400" dirty="0"/>
              <a:t>、其他软件</a:t>
            </a:r>
            <a:r>
              <a:rPr lang="zh-CN" altLang="zh-CN" sz="2400" dirty="0"/>
              <a:t>: vi,  rpm , tar,  binutils, make</a:t>
            </a:r>
            <a:endParaRPr lang="zh-CN" altLang="zh-C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Object 2"/>
          <p:cNvGraphicFramePr>
            <a:graphicFrameLocks noGrp="1" noChangeAspect="1"/>
          </p:cNvGraphicFramePr>
          <p:nvPr>
            <p:ph idx="1"/>
          </p:nvPr>
        </p:nvGraphicFramePr>
        <p:xfrm>
          <a:off x="1295400" y="0"/>
          <a:ext cx="6875463" cy="4495800"/>
        </p:xfrm>
        <a:graphic>
          <a:graphicData uri="http://schemas.openxmlformats.org/presentationml/2006/ole">
            <mc:AlternateContent xmlns:mc="http://schemas.openxmlformats.org/markup-compatibility/2006">
              <mc:Choice xmlns:v="urn:schemas-microsoft-com:vml" Requires="v">
                <p:oleObj spid="_x0000_s3076" name="" r:id="rId1" imgW="6219825" imgH="4067175" progId="Paint.Picture">
                  <p:embed/>
                </p:oleObj>
              </mc:Choice>
              <mc:Fallback>
                <p:oleObj name="" r:id="rId1" imgW="6219825" imgH="4067175" progId="Paint.Picture">
                  <p:embed/>
                  <p:pic>
                    <p:nvPicPr>
                      <p:cNvPr id="0" name="图片 3075"/>
                      <p:cNvPicPr/>
                      <p:nvPr/>
                    </p:nvPicPr>
                    <p:blipFill>
                      <a:blip r:embed="rId2"/>
                      <a:stretch>
                        <a:fillRect/>
                      </a:stretch>
                    </p:blipFill>
                    <p:spPr>
                      <a:xfrm>
                        <a:off x="1295400" y="0"/>
                        <a:ext cx="6875463" cy="4495800"/>
                      </a:xfrm>
                      <a:prstGeom prst="rect">
                        <a:avLst/>
                      </a:prstGeom>
                      <a:noFill/>
                      <a:ln w="38100">
                        <a:miter/>
                      </a:ln>
                    </p:spPr>
                  </p:pic>
                </p:oleObj>
              </mc:Fallback>
            </mc:AlternateContent>
          </a:graphicData>
        </a:graphic>
      </p:graphicFrame>
      <p:sp>
        <p:nvSpPr>
          <p:cNvPr id="17410" name="Text Box 3"/>
          <p:cNvSpPr txBox="1"/>
          <p:nvPr/>
        </p:nvSpPr>
        <p:spPr>
          <a:xfrm>
            <a:off x="1371600" y="4495800"/>
            <a:ext cx="4648200" cy="2100263"/>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宋体" panose="02010600030101010101" pitchFamily="2" charset="-122"/>
              </a:rPr>
              <a:t>软件包管理</a:t>
            </a:r>
            <a:r>
              <a:rPr lang="zh-CN" altLang="zh-CN" dirty="0">
                <a:latin typeface="Times New Roman" panose="02020603050405020304" pitchFamily="18" charset="0"/>
                <a:ea typeface="宋体" panose="02010600030101010101" pitchFamily="2" charset="-122"/>
              </a:rPr>
              <a:t>:system-config-packges</a:t>
            </a:r>
            <a:endParaRPr lang="zh-CN" altLang="zh-CN" dirty="0">
              <a:latin typeface="Times New Roman" panose="02020603050405020304" pitchFamily="18" charset="0"/>
              <a:ea typeface="宋体" panose="02010600030101010101" pitchFamily="2" charset="-122"/>
            </a:endParaRPr>
          </a:p>
          <a:p>
            <a:pPr>
              <a:spcBef>
                <a:spcPct val="50000"/>
              </a:spcBef>
            </a:pPr>
            <a:r>
              <a:rPr lang="zh-CN" altLang="en-US" dirty="0">
                <a:latin typeface="Times New Roman" panose="02020603050405020304" pitchFamily="18" charset="0"/>
                <a:ea typeface="宋体" panose="02010600030101010101" pitchFamily="2" charset="-122"/>
              </a:rPr>
              <a:t>程序调试 </a:t>
            </a:r>
            <a:endParaRPr lang="zh-CN" altLang="en-US" dirty="0">
              <a:latin typeface="Times New Roman" panose="02020603050405020304" pitchFamily="18" charset="0"/>
              <a:ea typeface="宋体" panose="02010600030101010101" pitchFamily="2" charset="-122"/>
            </a:endParaRPr>
          </a:p>
          <a:p>
            <a:pPr>
              <a:spcBef>
                <a:spcPct val="50000"/>
              </a:spcBef>
            </a:pPr>
            <a:r>
              <a:rPr lang="zh-CN" altLang="zh-CN" dirty="0">
                <a:latin typeface="Times New Roman" panose="02020603050405020304" pitchFamily="18" charset="0"/>
                <a:ea typeface="宋体" panose="02010600030101010101" pitchFamily="2" charset="-122"/>
              </a:rPr>
              <a:t>gdb </a:t>
            </a:r>
            <a:endParaRPr lang="zh-CN" altLang="zh-CN" dirty="0">
              <a:latin typeface="Times New Roman" panose="02020603050405020304" pitchFamily="18" charset="0"/>
              <a:ea typeface="宋体" panose="02010600030101010101" pitchFamily="2" charset="-122"/>
            </a:endParaRPr>
          </a:p>
          <a:p>
            <a:pPr>
              <a:spcBef>
                <a:spcPct val="50000"/>
              </a:spcBef>
            </a:pPr>
            <a:r>
              <a:rPr lang="zh-CN" altLang="zh-CN" dirty="0">
                <a:latin typeface="Times New Roman" panose="02020603050405020304" pitchFamily="18" charset="0"/>
                <a:ea typeface="宋体" panose="02010600030101010101" pitchFamily="2" charset="-122"/>
              </a:rPr>
              <a:t>gcc –g  </a:t>
            </a:r>
            <a:endParaRPr lang="zh-CN"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idx="1"/>
          </p:nvPr>
        </p:nvSpPr>
        <p:spPr>
          <a:xfrm>
            <a:off x="1219200" y="457200"/>
            <a:ext cx="7924800" cy="6400800"/>
          </a:xfrm>
        </p:spPr>
        <p:txBody>
          <a:bodyPr vert="horz" wrap="square" lIns="91440" tIns="45720" rIns="91440" bIns="45720" anchor="t" anchorCtr="0"/>
          <a:p>
            <a:pPr marL="609600" indent="-609600" eaLnBrk="1" hangingPunct="1">
              <a:lnSpc>
                <a:spcPct val="90000"/>
              </a:lnSpc>
              <a:buNone/>
            </a:pPr>
            <a:r>
              <a:rPr lang="zh-CN" altLang="zh-CN" sz="3600" b="1" dirty="0"/>
              <a:t>Linux</a:t>
            </a:r>
            <a:r>
              <a:rPr lang="zh-CN" altLang="en-US" sz="3600" b="1" dirty="0"/>
              <a:t>的图形编程</a:t>
            </a:r>
            <a:endParaRPr lang="zh-CN" altLang="en-US" sz="3600" b="1" dirty="0"/>
          </a:p>
          <a:p>
            <a:pPr marL="609600" indent="-609600" eaLnBrk="1" hangingPunct="1">
              <a:lnSpc>
                <a:spcPct val="90000"/>
              </a:lnSpc>
              <a:buNone/>
            </a:pPr>
            <a:r>
              <a:rPr lang="zh-CN" altLang="zh-CN" sz="2400" dirty="0">
                <a:latin typeface="宋体" panose="02010600030101010101" pitchFamily="2" charset="-122"/>
              </a:rPr>
              <a:t>X-Window</a:t>
            </a:r>
            <a:r>
              <a:rPr lang="zh-CN" altLang="en-US" sz="2400" dirty="0">
                <a:latin typeface="宋体" panose="02010600030101010101" pitchFamily="2" charset="-122"/>
              </a:rPr>
              <a:t>已经成为了</a:t>
            </a:r>
            <a:r>
              <a:rPr lang="zh-CN" altLang="zh-CN" sz="2400" dirty="0">
                <a:latin typeface="宋体" panose="02010600030101010101" pitchFamily="2" charset="-122"/>
              </a:rPr>
              <a:t>Unix/Linux</a:t>
            </a:r>
            <a:r>
              <a:rPr lang="zh-CN" altLang="en-US" sz="2400" dirty="0">
                <a:latin typeface="宋体" panose="02010600030101010101" pitchFamily="2" charset="-122"/>
              </a:rPr>
              <a:t>图形界面的标准。     </a:t>
            </a:r>
            <a:r>
              <a:rPr lang="zh-CN" altLang="zh-CN" sz="2400" dirty="0">
                <a:latin typeface="宋体" panose="02010600030101010101" pitchFamily="2" charset="-122"/>
              </a:rPr>
              <a:t>MIT  1984</a:t>
            </a:r>
            <a:endParaRPr lang="zh-CN" altLang="zh-CN"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X-Window</a:t>
            </a:r>
            <a:r>
              <a:rPr lang="zh-CN" altLang="en-US" sz="2400" dirty="0">
                <a:latin typeface="宋体" panose="02010600030101010101" pitchFamily="2" charset="-122"/>
              </a:rPr>
              <a:t>分为三个层次：</a:t>
            </a: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1</a:t>
            </a:r>
            <a:r>
              <a:rPr lang="zh-CN" altLang="en-US" sz="2400" dirty="0">
                <a:latin typeface="宋体" panose="02010600030101010101" pitchFamily="2" charset="-122"/>
              </a:rPr>
              <a:t>） </a:t>
            </a:r>
            <a:r>
              <a:rPr lang="zh-CN" altLang="zh-CN" sz="2400" dirty="0">
                <a:latin typeface="宋体" panose="02010600030101010101" pitchFamily="2" charset="-122"/>
              </a:rPr>
              <a:t>X-SERVER</a:t>
            </a:r>
            <a:r>
              <a:rPr lang="zh-CN" altLang="en-US" sz="2400" dirty="0">
                <a:latin typeface="宋体" panose="02010600030101010101" pitchFamily="2" charset="-122"/>
              </a:rPr>
              <a:t>，与显卡相关的中间层</a:t>
            </a: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     </a:t>
            </a:r>
            <a:r>
              <a:rPr lang="zh-CN" altLang="en-US" sz="2400" dirty="0">
                <a:latin typeface="宋体" panose="02010600030101010101" pitchFamily="2" charset="-122"/>
              </a:rPr>
              <a:t>服务程序用来控制实际的显示设备和输入设备</a:t>
            </a:r>
            <a:r>
              <a:rPr lang="zh-CN" altLang="zh-CN" sz="2400" dirty="0">
                <a:latin typeface="宋体" panose="02010600030101010101" pitchFamily="2" charset="-122"/>
              </a:rPr>
              <a:t>(</a:t>
            </a:r>
            <a:r>
              <a:rPr lang="zh-CN" altLang="en-US" sz="2400" dirty="0">
                <a:latin typeface="宋体" panose="02010600030101010101" pitchFamily="2" charset="-122"/>
              </a:rPr>
              <a:t>键盘和鼠标或其他输入设备</a:t>
            </a:r>
            <a:r>
              <a:rPr lang="zh-CN" altLang="zh-CN" sz="2400" dirty="0">
                <a:latin typeface="宋体" panose="02010600030101010101" pitchFamily="2" charset="-122"/>
              </a:rPr>
              <a:t>)</a:t>
            </a:r>
            <a:r>
              <a:rPr lang="zh-CN" altLang="en-US" sz="2400" dirty="0">
                <a:latin typeface="宋体" panose="02010600030101010101" pitchFamily="2" charset="-122"/>
              </a:rPr>
              <a:t>根据客户程序请求建立窗口、在窗口中画图形、图像和文字；</a:t>
            </a: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2</a:t>
            </a:r>
            <a:r>
              <a:rPr lang="zh-CN" altLang="en-US" sz="2400" dirty="0">
                <a:latin typeface="宋体" panose="02010600030101010101" pitchFamily="2" charset="-122"/>
              </a:rPr>
              <a:t>） </a:t>
            </a:r>
            <a:r>
              <a:rPr lang="zh-CN" altLang="zh-CN" sz="2400" dirty="0">
                <a:latin typeface="宋体" panose="02010600030101010101" pitchFamily="2" charset="-122"/>
              </a:rPr>
              <a:t>X-Window</a:t>
            </a:r>
            <a:r>
              <a:rPr lang="zh-CN" altLang="en-US" sz="2400" dirty="0">
                <a:latin typeface="宋体" panose="02010600030101010101" pitchFamily="2" charset="-122"/>
              </a:rPr>
              <a:t>底层库，是最低实现层</a:t>
            </a:r>
            <a:r>
              <a:rPr lang="zh-CN" altLang="zh-CN" sz="2400" dirty="0">
                <a:latin typeface="宋体" panose="02010600030101010101" pitchFamily="2" charset="-122"/>
              </a:rPr>
              <a:t>(XLib)</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3</a:t>
            </a:r>
            <a:r>
              <a:rPr lang="zh-CN" altLang="en-US" sz="2400" dirty="0">
                <a:latin typeface="宋体" panose="02010600030101010101" pitchFamily="2" charset="-122"/>
              </a:rPr>
              <a:t>）窗口管理器，实现最终用户界面</a:t>
            </a:r>
            <a:r>
              <a:rPr lang="zh-CN" altLang="zh-CN" sz="2400" dirty="0">
                <a:latin typeface="宋体" panose="02010600030101010101" pitchFamily="2" charset="-122"/>
              </a:rPr>
              <a:t>:   </a:t>
            </a:r>
            <a:r>
              <a:rPr lang="zh-CN" altLang="en-US" sz="2400" dirty="0">
                <a:latin typeface="宋体" panose="02010600030101010101" pitchFamily="2" charset="-122"/>
              </a:rPr>
              <a:t>最常见的是</a:t>
            </a:r>
            <a:r>
              <a:rPr lang="zh-CN" altLang="zh-CN" sz="2400" dirty="0">
                <a:latin typeface="宋体" panose="02010600030101010101" pitchFamily="2" charset="-122"/>
              </a:rPr>
              <a:t>KDE</a:t>
            </a:r>
            <a:r>
              <a:rPr lang="zh-CN" altLang="en-US" sz="2400" dirty="0">
                <a:latin typeface="宋体" panose="02010600030101010101" pitchFamily="2" charset="-122"/>
              </a:rPr>
              <a:t>（</a:t>
            </a:r>
            <a:r>
              <a:rPr lang="zh-CN" altLang="zh-CN" sz="2400" dirty="0">
                <a:latin typeface="宋体" panose="02010600030101010101" pitchFamily="2" charset="-122"/>
              </a:rPr>
              <a:t>K Desktop Environment</a:t>
            </a:r>
            <a:r>
              <a:rPr lang="zh-CN" altLang="en-US" sz="2400" dirty="0">
                <a:latin typeface="宋体" panose="02010600030101010101" pitchFamily="2" charset="-122"/>
              </a:rPr>
              <a:t>）和</a:t>
            </a:r>
            <a:r>
              <a:rPr lang="zh-CN" altLang="zh-CN" sz="2400" dirty="0">
                <a:latin typeface="宋体" panose="02010600030101010101" pitchFamily="2" charset="-122"/>
              </a:rPr>
              <a:t>GNOME</a:t>
            </a:r>
            <a:r>
              <a:rPr lang="zh-CN" altLang="en-US" sz="2400" dirty="0">
                <a:latin typeface="宋体" panose="02010600030101010101" pitchFamily="2" charset="-122"/>
              </a:rPr>
              <a:t>（</a:t>
            </a:r>
            <a:r>
              <a:rPr lang="zh-CN" altLang="zh-CN" sz="2400" dirty="0">
                <a:latin typeface="宋体" panose="02010600030101010101" pitchFamily="2" charset="-122"/>
              </a:rPr>
              <a:t>GNU Network Object Model Environment</a:t>
            </a:r>
            <a:r>
              <a:rPr lang="zh-CN" altLang="en-US" sz="2400" dirty="0">
                <a:latin typeface="宋体" panose="02010600030101010101" pitchFamily="2" charset="-122"/>
              </a:rPr>
              <a:t>）。 </a:t>
            </a:r>
            <a:br>
              <a:rPr lang="zh-CN" altLang="en-US" sz="2400" dirty="0">
                <a:latin typeface="宋体" panose="02010600030101010101" pitchFamily="2" charset="-122"/>
              </a:rPr>
            </a:br>
            <a:endParaRPr lang="zh-CN" altLang="en-US" sz="2400" dirty="0">
              <a:latin typeface="宋体" panose="02010600030101010101" pitchFamily="2" charset="-122"/>
            </a:endParaRPr>
          </a:p>
          <a:p>
            <a:pPr marL="609600" indent="-609600" eaLnBrk="1" hangingPunct="1">
              <a:lnSpc>
                <a:spcPct val="90000"/>
              </a:lnSpc>
              <a:buNone/>
            </a:pPr>
            <a:r>
              <a:rPr lang="zh-CN" altLang="zh-CN" sz="2400" dirty="0">
                <a:latin typeface="宋体" panose="02010600030101010101" pitchFamily="2" charset="-122"/>
              </a:rPr>
              <a:t>       X-Window</a:t>
            </a:r>
            <a:r>
              <a:rPr lang="zh-CN" altLang="en-US" sz="2400" dirty="0">
                <a:latin typeface="宋体" panose="02010600030101010101" pitchFamily="2" charset="-122"/>
              </a:rPr>
              <a:t>基于一种客户机</a:t>
            </a:r>
            <a:r>
              <a:rPr lang="zh-CN" altLang="zh-CN" sz="2400" dirty="0">
                <a:latin typeface="宋体" panose="02010600030101010101" pitchFamily="2" charset="-122"/>
              </a:rPr>
              <a:t>/</a:t>
            </a:r>
            <a:r>
              <a:rPr lang="zh-CN" altLang="en-US" sz="2400" dirty="0">
                <a:latin typeface="宋体" panose="02010600030101010101" pitchFamily="2" charset="-122"/>
              </a:rPr>
              <a:t>服务器的思想。应用程序可以使用底层的</a:t>
            </a:r>
            <a:r>
              <a:rPr lang="zh-CN" altLang="zh-CN" sz="2400" dirty="0">
                <a:latin typeface="宋体" panose="02010600030101010101" pitchFamily="2" charset="-122"/>
              </a:rPr>
              <a:t>Xlib API</a:t>
            </a:r>
            <a:r>
              <a:rPr lang="zh-CN" altLang="en-US" sz="2400" dirty="0">
                <a:latin typeface="宋体" panose="02010600030101010101" pitchFamily="2" charset="-122"/>
              </a:rPr>
              <a:t>、也可以使用高级一些的</a:t>
            </a:r>
            <a:r>
              <a:rPr lang="zh-CN" altLang="zh-CN" sz="2400" dirty="0">
                <a:latin typeface="宋体" panose="02010600030101010101" pitchFamily="2" charset="-122"/>
              </a:rPr>
              <a:t>QT</a:t>
            </a:r>
            <a:r>
              <a:rPr lang="zh-CN" altLang="en-US" sz="2400" dirty="0">
                <a:latin typeface="宋体" panose="02010600030101010101" pitchFamily="2" charset="-122"/>
              </a:rPr>
              <a:t>、</a:t>
            </a:r>
            <a:r>
              <a:rPr lang="zh-CN" altLang="zh-CN" sz="2400" dirty="0">
                <a:latin typeface="宋体" panose="02010600030101010101" pitchFamily="2" charset="-122"/>
              </a:rPr>
              <a:t>GTK</a:t>
            </a:r>
            <a:r>
              <a:rPr lang="zh-CN" altLang="en-US" sz="2400" dirty="0">
                <a:latin typeface="宋体" panose="02010600030101010101" pitchFamily="2" charset="-122"/>
              </a:rPr>
              <a:t>＋等图形用户界面库。</a:t>
            </a:r>
            <a:r>
              <a:rPr lang="zh-CN" altLang="en-US" sz="2000" dirty="0">
                <a:latin typeface="宋体" panose="02010600030101010101" pitchFamily="2" charset="-122"/>
              </a:rPr>
              <a:t> </a:t>
            </a:r>
            <a:endParaRPr lang="zh-CN" altLang="en-US" sz="2000" dirty="0">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idx="1"/>
          </p:nvPr>
        </p:nvSpPr>
        <p:spPr>
          <a:xfrm>
            <a:off x="1143000" y="533400"/>
            <a:ext cx="7772400" cy="5867400"/>
          </a:xfrm>
        </p:spPr>
        <p:txBody>
          <a:bodyPr vert="horz" wrap="square" lIns="91440" tIns="45720" rIns="91440" bIns="45720" anchor="t" anchorCtr="0"/>
          <a:p>
            <a:pPr eaLnBrk="1" hangingPunct="1">
              <a:lnSpc>
                <a:spcPct val="90000"/>
              </a:lnSpc>
            </a:pPr>
            <a:r>
              <a:rPr lang="zh-CN" altLang="zh-CN" sz="2800" dirty="0"/>
              <a:t>gtk</a:t>
            </a:r>
            <a:endParaRPr lang="zh-CN" altLang="zh-CN" sz="2800" dirty="0"/>
          </a:p>
          <a:p>
            <a:pPr eaLnBrk="1" hangingPunct="1">
              <a:lnSpc>
                <a:spcPct val="90000"/>
              </a:lnSpc>
              <a:buNone/>
            </a:pPr>
            <a:r>
              <a:rPr lang="zh-CN" altLang="zh-CN" sz="2800" dirty="0">
                <a:hlinkClick r:id="rId1"/>
              </a:rPr>
              <a:t>http://www.gtk.org</a:t>
            </a:r>
            <a:endParaRPr lang="zh-CN" altLang="zh-CN" sz="2800" dirty="0"/>
          </a:p>
          <a:p>
            <a:pPr eaLnBrk="1" hangingPunct="1">
              <a:lnSpc>
                <a:spcPct val="90000"/>
              </a:lnSpc>
              <a:buNone/>
            </a:pPr>
            <a:r>
              <a:rPr lang="zh-CN" altLang="zh-CN" sz="2800" dirty="0">
                <a:latin typeface="宋体" panose="02010600030101010101" pitchFamily="2" charset="-122"/>
              </a:rPr>
              <a:t>	</a:t>
            </a:r>
            <a:r>
              <a:rPr lang="zh-CN" altLang="en-US" sz="2800" dirty="0">
                <a:latin typeface="宋体" panose="02010600030101010101" pitchFamily="2" charset="-122"/>
              </a:rPr>
              <a:t>具有</a:t>
            </a:r>
            <a:r>
              <a:rPr lang="zh-CN" altLang="zh-CN" sz="2800" dirty="0">
                <a:latin typeface="宋体" panose="02010600030101010101" pitchFamily="2" charset="-122"/>
              </a:rPr>
              <a:t>OO</a:t>
            </a:r>
            <a:r>
              <a:rPr lang="zh-CN" altLang="en-US" sz="2800" dirty="0">
                <a:latin typeface="宋体" panose="02010600030101010101" pitchFamily="2" charset="-122"/>
              </a:rPr>
              <a:t>特色的</a:t>
            </a:r>
            <a:r>
              <a:rPr lang="zh-CN" altLang="zh-CN" sz="2800" dirty="0">
                <a:latin typeface="宋体" panose="02010600030101010101" pitchFamily="2" charset="-122"/>
              </a:rPr>
              <a:t>C</a:t>
            </a:r>
            <a:r>
              <a:rPr lang="zh-CN" altLang="en-US" sz="2800" dirty="0">
                <a:latin typeface="宋体" panose="02010600030101010101" pitchFamily="2" charset="-122"/>
              </a:rPr>
              <a:t>语言框架，</a:t>
            </a:r>
            <a:endParaRPr lang="zh-CN" altLang="en-US" sz="2800" dirty="0">
              <a:latin typeface="宋体" panose="02010600030101010101" pitchFamily="2" charset="-122"/>
            </a:endParaRPr>
          </a:p>
          <a:p>
            <a:pPr eaLnBrk="1" hangingPunct="1">
              <a:lnSpc>
                <a:spcPct val="90000"/>
              </a:lnSpc>
            </a:pPr>
            <a:r>
              <a:rPr lang="zh-CN" altLang="zh-CN" sz="2800" dirty="0"/>
              <a:t>qt</a:t>
            </a:r>
            <a:endParaRPr lang="zh-CN" altLang="zh-CN" sz="2800" dirty="0"/>
          </a:p>
          <a:p>
            <a:pPr eaLnBrk="1" hangingPunct="1">
              <a:lnSpc>
                <a:spcPct val="90000"/>
              </a:lnSpc>
              <a:buNone/>
            </a:pPr>
            <a:r>
              <a:rPr lang="zh-CN" altLang="zh-CN" sz="2800" dirty="0">
                <a:hlinkClick r:id="rId2"/>
              </a:rPr>
              <a:t>http://www.trolltech.com</a:t>
            </a:r>
            <a:endParaRPr lang="zh-CN" altLang="zh-CN" sz="2800" dirty="0"/>
          </a:p>
          <a:p>
            <a:pPr eaLnBrk="1" hangingPunct="1">
              <a:lnSpc>
                <a:spcPct val="90000"/>
              </a:lnSpc>
              <a:buFont typeface="Wingdings" panose="05000000000000000000" pitchFamily="2" charset="2"/>
              <a:buChar char="ü"/>
            </a:pPr>
            <a:r>
              <a:rPr lang="zh-CN" altLang="zh-CN" sz="2800" dirty="0">
                <a:latin typeface="宋体" panose="02010600030101010101" pitchFamily="2" charset="-122"/>
              </a:rPr>
              <a:t>  C++ </a:t>
            </a:r>
            <a:r>
              <a:rPr lang="zh-CN" altLang="en-US" sz="2800" dirty="0">
                <a:latin typeface="宋体" panose="02010600030101010101" pitchFamily="2" charset="-122"/>
              </a:rPr>
              <a:t>图形用户界面库</a:t>
            </a:r>
            <a:endParaRPr lang="zh-CN" altLang="en-US" sz="2800" dirty="0">
              <a:latin typeface="宋体" panose="02010600030101010101" pitchFamily="2" charset="-122"/>
            </a:endParaRPr>
          </a:p>
          <a:p>
            <a:pPr eaLnBrk="1" hangingPunct="1">
              <a:lnSpc>
                <a:spcPct val="90000"/>
              </a:lnSpc>
              <a:buFont typeface="Wingdings" panose="05000000000000000000" pitchFamily="2" charset="2"/>
              <a:buChar char="ü"/>
            </a:pPr>
            <a:r>
              <a:rPr lang="zh-CN" altLang="zh-CN" sz="2800" dirty="0">
                <a:latin typeface="宋体" panose="02010600030101010101" pitchFamily="2" charset="-122"/>
              </a:rPr>
              <a:t>  </a:t>
            </a:r>
            <a:r>
              <a:rPr lang="zh-CN" altLang="en-US" sz="2800" dirty="0">
                <a:latin typeface="宋体" panose="02010600030101010101" pitchFamily="2" charset="-122"/>
              </a:rPr>
              <a:t>跨平台</a:t>
            </a:r>
            <a:endParaRPr lang="zh-CN" altLang="en-US" sz="2800" dirty="0">
              <a:latin typeface="宋体" panose="02010600030101010101" pitchFamily="2" charset="-122"/>
            </a:endParaRPr>
          </a:p>
          <a:p>
            <a:pPr eaLnBrk="1" hangingPunct="1">
              <a:lnSpc>
                <a:spcPct val="90000"/>
              </a:lnSpc>
              <a:buFont typeface="Wingdings" panose="05000000000000000000" pitchFamily="2" charset="2"/>
              <a:buChar char="ü"/>
            </a:pPr>
            <a:r>
              <a:rPr lang="zh-CN" altLang="zh-CN" sz="2800" dirty="0">
                <a:latin typeface="宋体" panose="02010600030101010101" pitchFamily="2" charset="-122"/>
              </a:rPr>
              <a:t>  </a:t>
            </a:r>
            <a:r>
              <a:rPr lang="zh-CN" altLang="en-US" sz="2800" dirty="0">
                <a:latin typeface="宋体" panose="02010600030101010101" pitchFamily="2" charset="-122"/>
              </a:rPr>
              <a:t>面向对象 ，模块化程度非常高，可重用性较好</a:t>
            </a:r>
            <a:endParaRPr lang="zh-CN" altLang="en-US" sz="2800" dirty="0">
              <a:latin typeface="宋体" panose="02010600030101010101" pitchFamily="2" charset="-122"/>
            </a:endParaRPr>
          </a:p>
          <a:p>
            <a:pPr eaLnBrk="1" hangingPunct="1">
              <a:lnSpc>
                <a:spcPct val="90000"/>
              </a:lnSpc>
              <a:buFont typeface="Wingdings" panose="05000000000000000000" pitchFamily="2" charset="2"/>
              <a:buChar char="ü"/>
            </a:pPr>
            <a:r>
              <a:rPr lang="zh-CN" altLang="zh-CN" sz="2800" dirty="0">
                <a:latin typeface="宋体" panose="02010600030101010101" pitchFamily="2" charset="-122"/>
              </a:rPr>
              <a:t>  </a:t>
            </a:r>
            <a:r>
              <a:rPr lang="zh-CN" altLang="en-US" sz="2800" dirty="0">
                <a:latin typeface="宋体" panose="02010600030101010101" pitchFamily="2" charset="-122"/>
              </a:rPr>
              <a:t>有丰富的 </a:t>
            </a:r>
            <a:r>
              <a:rPr lang="zh-CN" altLang="zh-CN" sz="2800" dirty="0">
                <a:latin typeface="宋体" panose="02010600030101010101" pitchFamily="2" charset="-122"/>
              </a:rPr>
              <a:t>API</a:t>
            </a:r>
            <a:r>
              <a:rPr lang="zh-CN" altLang="en-US" sz="2800" dirty="0">
                <a:latin typeface="宋体" panose="02010600030101010101" pitchFamily="2" charset="-122"/>
              </a:rPr>
              <a:t>和控件</a:t>
            </a:r>
            <a:br>
              <a:rPr lang="zh-CN" altLang="en-US" sz="2800" dirty="0">
                <a:latin typeface="宋体" panose="02010600030101010101" pitchFamily="2" charset="-122"/>
              </a:rPr>
            </a:br>
            <a:r>
              <a:rPr lang="zh-CN" altLang="en-US" sz="2800" dirty="0">
                <a:latin typeface="宋体" panose="02010600030101010101" pitchFamily="2" charset="-122"/>
              </a:rPr>
              <a:t>支持 </a:t>
            </a:r>
            <a:r>
              <a:rPr lang="zh-CN" altLang="zh-CN" sz="2800" dirty="0">
                <a:latin typeface="宋体" panose="02010600030101010101" pitchFamily="2" charset="-122"/>
              </a:rPr>
              <a:t>2D/3D </a:t>
            </a:r>
            <a:r>
              <a:rPr lang="zh-CN" altLang="en-US" sz="2800" dirty="0">
                <a:latin typeface="宋体" panose="02010600030101010101" pitchFamily="2" charset="-122"/>
              </a:rPr>
              <a:t>图形渲染，支持 </a:t>
            </a:r>
            <a:r>
              <a:rPr lang="zh-CN" altLang="zh-CN" sz="2800" dirty="0">
                <a:latin typeface="宋体" panose="02010600030101010101" pitchFamily="2" charset="-122"/>
              </a:rPr>
              <a:t>OpenGL</a:t>
            </a:r>
            <a:br>
              <a:rPr lang="zh-CN" altLang="zh-CN" sz="2800" dirty="0">
                <a:latin typeface="宋体" panose="02010600030101010101" pitchFamily="2" charset="-122"/>
              </a:rPr>
            </a:br>
            <a:br>
              <a:rPr lang="zh-CN" altLang="zh-CN" sz="2800" dirty="0">
                <a:latin typeface="宋体" panose="02010600030101010101" pitchFamily="2" charset="-122"/>
              </a:rPr>
            </a:br>
            <a:endParaRPr lang="zh-CN"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idx="1"/>
          </p:nvPr>
        </p:nvSpPr>
        <p:spPr>
          <a:xfrm>
            <a:off x="1219200" y="381000"/>
            <a:ext cx="7772400" cy="6477000"/>
          </a:xfrm>
        </p:spPr>
        <p:txBody>
          <a:bodyPr vert="horz" wrap="square" lIns="91440" tIns="45720" rIns="91440" bIns="45720" anchor="t" anchorCtr="0"/>
          <a:p>
            <a:pPr eaLnBrk="1" hangingPunct="1">
              <a:buFont typeface="Wingdings" panose="05000000000000000000" pitchFamily="2" charset="2"/>
              <a:buChar char="Ø"/>
            </a:pPr>
            <a:r>
              <a:rPr lang="zh-CN" altLang="en-US" sz="2800" dirty="0">
                <a:solidFill>
                  <a:srgbClr val="4D4D4D"/>
                </a:solidFill>
                <a:latin typeface="Verdana" panose="020B0604030504040204" pitchFamily="34" charset="0"/>
              </a:rPr>
              <a:t>　</a:t>
            </a:r>
            <a:r>
              <a:rPr lang="zh-CN" altLang="en-US" sz="2400" dirty="0">
                <a:latin typeface="Verdana" panose="020B0604030504040204" pitchFamily="34" charset="0"/>
              </a:rPr>
              <a:t>编写</a:t>
            </a:r>
            <a:r>
              <a:rPr lang="zh-CN" altLang="zh-CN" sz="2400" dirty="0">
                <a:latin typeface="Verdana" panose="020B0604030504040204" pitchFamily="34" charset="0"/>
              </a:rPr>
              <a:t>gtk</a:t>
            </a:r>
            <a:r>
              <a:rPr lang="zh-CN" altLang="en-US" sz="2400" dirty="0">
                <a:latin typeface="Verdana" panose="020B0604030504040204" pitchFamily="34" charset="0"/>
              </a:rPr>
              <a:t>程序</a:t>
            </a:r>
            <a:endParaRPr lang="zh-CN" altLang="en-US" sz="2400" dirty="0">
              <a:latin typeface="Verdana" panose="020B0604030504040204" pitchFamily="34" charset="0"/>
            </a:endParaRPr>
          </a:p>
          <a:p>
            <a:pPr eaLnBrk="1" hangingPunct="1">
              <a:buFont typeface="Wingdings" panose="05000000000000000000" pitchFamily="2" charset="2"/>
              <a:buNone/>
            </a:pPr>
            <a:r>
              <a:rPr lang="zh-CN" altLang="zh-CN" sz="2400" dirty="0">
                <a:latin typeface="Verdana" panose="020B0604030504040204" pitchFamily="34" charset="0"/>
              </a:rPr>
              <a:t>   1 </a:t>
            </a:r>
            <a:r>
              <a:rPr lang="zh-CN" altLang="en-US" sz="2400" dirty="0">
                <a:latin typeface="Verdana" panose="020B0604030504040204" pitchFamily="34" charset="0"/>
              </a:rPr>
              <a:t>初始化</a:t>
            </a:r>
            <a:r>
              <a:rPr lang="zh-CN" altLang="zh-CN" sz="2400" dirty="0">
                <a:latin typeface="Verdana" panose="020B0604030504040204" pitchFamily="34" charset="0"/>
              </a:rPr>
              <a:t>Gtk</a:t>
            </a:r>
            <a:endParaRPr lang="zh-CN" altLang="zh-CN" sz="2400" dirty="0">
              <a:latin typeface="Verdana" panose="020B0604030504040204" pitchFamily="34" charset="0"/>
            </a:endParaRPr>
          </a:p>
          <a:p>
            <a:pPr eaLnBrk="1" hangingPunct="1">
              <a:buNone/>
            </a:pPr>
            <a:r>
              <a:rPr lang="zh-CN" altLang="zh-CN" sz="2400" dirty="0">
                <a:latin typeface="Verdana" panose="020B0604030504040204" pitchFamily="34" charset="0"/>
              </a:rPr>
              <a:t>   2 </a:t>
            </a:r>
            <a:r>
              <a:rPr lang="zh-CN" altLang="en-US" sz="2400" dirty="0">
                <a:latin typeface="Verdana" panose="020B0604030504040204" pitchFamily="34" charset="0"/>
              </a:rPr>
              <a:t>建立控件</a:t>
            </a:r>
            <a:br>
              <a:rPr lang="zh-CN" altLang="en-US" sz="2400" dirty="0">
                <a:latin typeface="Verdana" panose="020B0604030504040204" pitchFamily="34" charset="0"/>
              </a:rPr>
            </a:br>
            <a:r>
              <a:rPr lang="zh-CN" altLang="zh-CN" sz="2400" dirty="0">
                <a:latin typeface="Verdana" panose="020B0604030504040204" pitchFamily="34" charset="0"/>
              </a:rPr>
              <a:t>3 </a:t>
            </a:r>
            <a:r>
              <a:rPr lang="zh-CN" altLang="en-US" sz="2400" dirty="0">
                <a:latin typeface="Verdana" panose="020B0604030504040204" pitchFamily="34" charset="0"/>
              </a:rPr>
              <a:t>登记消息与消息处理函数</a:t>
            </a:r>
            <a:endParaRPr lang="zh-CN" altLang="en-US" sz="2400" dirty="0">
              <a:latin typeface="Verdana" panose="020B0604030504040204" pitchFamily="34" charset="0"/>
            </a:endParaRPr>
          </a:p>
          <a:p>
            <a:pPr eaLnBrk="1" hangingPunct="1">
              <a:buNone/>
            </a:pPr>
            <a:r>
              <a:rPr lang="zh-CN" altLang="zh-CN" sz="2400" dirty="0">
                <a:latin typeface="Verdana" panose="020B0604030504040204" pitchFamily="34" charset="0"/>
              </a:rPr>
              <a:t>   4 </a:t>
            </a:r>
            <a:r>
              <a:rPr lang="zh-CN" altLang="en-US" sz="2400" dirty="0">
                <a:latin typeface="Verdana" panose="020B0604030504040204" pitchFamily="34" charset="0"/>
              </a:rPr>
              <a:t>执行消息循环函数</a:t>
            </a:r>
            <a:r>
              <a:rPr lang="zh-CN" altLang="zh-CN" sz="2400" dirty="0">
                <a:latin typeface="Verdana" panose="020B0604030504040204" pitchFamily="34" charset="0"/>
              </a:rPr>
              <a:t>gtk_main()</a:t>
            </a:r>
            <a:endParaRPr lang="zh-CN" altLang="zh-CN" sz="2400" dirty="0">
              <a:latin typeface="Verdana" panose="020B0604030504040204" pitchFamily="34" charset="0"/>
            </a:endParaRPr>
          </a:p>
          <a:p>
            <a:pPr eaLnBrk="1" hangingPunct="1">
              <a:buNone/>
            </a:pPr>
            <a:r>
              <a:rPr lang="zh-CN" altLang="en-US" sz="2400" dirty="0">
                <a:latin typeface="Verdana" panose="020B0604030504040204" pitchFamily="34" charset="0"/>
              </a:rPr>
              <a:t>　只有</a:t>
            </a:r>
            <a:r>
              <a:rPr lang="zh-CN" altLang="zh-CN" sz="2400" dirty="0">
                <a:latin typeface="Verdana" panose="020B0604030504040204" pitchFamily="34" charset="0"/>
              </a:rPr>
              <a:t>gtk_main_quit()</a:t>
            </a:r>
            <a:r>
              <a:rPr lang="zh-CN" altLang="en-US" sz="2400" dirty="0">
                <a:latin typeface="Verdana" panose="020B0604030504040204" pitchFamily="34" charset="0"/>
              </a:rPr>
              <a:t>函数才能停止</a:t>
            </a:r>
            <a:r>
              <a:rPr lang="zh-CN" altLang="zh-CN" sz="2400" dirty="0">
                <a:latin typeface="Verdana" panose="020B0604030504040204" pitchFamily="34" charset="0"/>
              </a:rPr>
              <a:t>Gtk+</a:t>
            </a:r>
            <a:r>
              <a:rPr lang="zh-CN" altLang="en-US" sz="2400" dirty="0">
                <a:latin typeface="Verdana" panose="020B0604030504040204" pitchFamily="34" charset="0"/>
              </a:rPr>
              <a:t>的执行，从而最终退出应用程序。把</a:t>
            </a:r>
            <a:r>
              <a:rPr lang="zh-CN" altLang="zh-CN" sz="2400" dirty="0">
                <a:latin typeface="Verdana" panose="020B0604030504040204" pitchFamily="34" charset="0"/>
              </a:rPr>
              <a:t>gtk_main_quit()</a:t>
            </a:r>
            <a:r>
              <a:rPr lang="zh-CN" altLang="en-US" sz="2400" dirty="0">
                <a:latin typeface="Verdana" panose="020B0604030504040204" pitchFamily="34" charset="0"/>
              </a:rPr>
              <a:t>函数放在某个消息处理函数之中</a:t>
            </a:r>
            <a:endParaRPr lang="zh-CN" altLang="en-US" sz="2400" dirty="0">
              <a:latin typeface="Verdana" panose="020B0604030504040204" pitchFamily="34" charset="0"/>
            </a:endParaRPr>
          </a:p>
          <a:p>
            <a:pPr eaLnBrk="1" hangingPunct="1">
              <a:buNone/>
            </a:pPr>
            <a:endParaRPr lang="zh-CN" altLang="zh-CN" sz="2400" dirty="0">
              <a:latin typeface="Verdana" panose="020B0604030504040204" pitchFamily="34" charset="0"/>
            </a:endParaRPr>
          </a:p>
          <a:p>
            <a:pPr eaLnBrk="1" hangingPunct="1">
              <a:buFont typeface="Wingdings" panose="05000000000000000000" pitchFamily="2" charset="2"/>
              <a:buChar char="Ø"/>
            </a:pPr>
            <a:r>
              <a:rPr lang="zh-CN" altLang="en-US" sz="2400" dirty="0">
                <a:latin typeface="Verdana" panose="020B0604030504040204" pitchFamily="34" charset="0"/>
              </a:rPr>
              <a:t>编译和执行</a:t>
            </a:r>
            <a:endParaRPr lang="zh-CN" altLang="en-US" sz="2400" dirty="0">
              <a:latin typeface="Verdana" panose="020B0604030504040204" pitchFamily="34" charset="0"/>
            </a:endParaRPr>
          </a:p>
          <a:p>
            <a:pPr eaLnBrk="1" hangingPunct="1">
              <a:buNone/>
            </a:pPr>
            <a:r>
              <a:rPr lang="zh-CN" altLang="en-US" sz="2400" dirty="0">
                <a:latin typeface="Verdana" panose="020B0604030504040204" pitchFamily="34" charset="0"/>
              </a:rPr>
              <a:t>程序中用到</a:t>
            </a:r>
            <a:r>
              <a:rPr lang="zh-CN" altLang="zh-CN" sz="2400" dirty="0">
                <a:latin typeface="Verdana" panose="020B0604030504040204" pitchFamily="34" charset="0"/>
              </a:rPr>
              <a:t>Gtk+</a:t>
            </a:r>
            <a:r>
              <a:rPr lang="zh-CN" altLang="en-US" sz="2400" dirty="0">
                <a:latin typeface="Verdana" panose="020B0604030504040204" pitchFamily="34" charset="0"/>
              </a:rPr>
              <a:t>函数或定义的每一部分必须包含</a:t>
            </a:r>
            <a:r>
              <a:rPr lang="zh-CN" altLang="zh-CN" sz="2400" dirty="0">
                <a:latin typeface="Verdana" panose="020B0604030504040204" pitchFamily="34" charset="0"/>
              </a:rPr>
              <a:t>gtk/gtk.h</a:t>
            </a:r>
            <a:r>
              <a:rPr lang="zh-CN" altLang="en-US" sz="2400" dirty="0">
                <a:latin typeface="Verdana" panose="020B0604030504040204" pitchFamily="34" charset="0"/>
              </a:rPr>
              <a:t>文件，此外，还必须连接若干库。</a:t>
            </a:r>
            <a:endParaRPr lang="zh-CN" altLang="en-US" sz="2400" dirty="0">
              <a:latin typeface="Verdana" panose="020B0604030504040204" pitchFamily="34" charset="0"/>
            </a:endParaRPr>
          </a:p>
          <a:p>
            <a:pPr eaLnBrk="1" hangingPunct="1">
              <a:buNone/>
            </a:pPr>
            <a:r>
              <a:rPr lang="zh-CN" altLang="en-US" sz="2400" dirty="0">
                <a:latin typeface="Verdana" panose="020B0604030504040204" pitchFamily="34" charset="0"/>
              </a:rPr>
              <a:t>　</a:t>
            </a:r>
            <a:r>
              <a:rPr lang="zh-CN" altLang="zh-CN" sz="2400" dirty="0">
                <a:latin typeface="Verdana" panose="020B0604030504040204" pitchFamily="34" charset="0"/>
              </a:rPr>
              <a:t>gcc hello.c -o hello `gtk-config --cflags``gtk-config --libs`  </a:t>
            </a:r>
            <a:r>
              <a:rPr lang="zh-CN" altLang="en-US" sz="2400" dirty="0">
                <a:latin typeface="Verdana" panose="020B0604030504040204" pitchFamily="34" charset="0"/>
              </a:rPr>
              <a:t>反引号（在键盘上位于字符</a:t>
            </a:r>
            <a:r>
              <a:rPr lang="zh-CN" altLang="zh-CN" sz="2400" dirty="0">
                <a:latin typeface="Verdana" panose="020B0604030504040204" pitchFamily="34" charset="0"/>
              </a:rPr>
              <a:t>1</a:t>
            </a:r>
            <a:r>
              <a:rPr lang="zh-CN" altLang="en-US" sz="2400" dirty="0">
                <a:latin typeface="Verdana" panose="020B0604030504040204" pitchFamily="34" charset="0"/>
              </a:rPr>
              <a:t>的左边</a:t>
            </a:r>
            <a:endParaRPr lang="zh-CN" altLang="en-US" sz="2400" dirty="0">
              <a:latin typeface="Verdana" panose="020B0604030504040204" pitchFamily="34" charset="0"/>
            </a:endParaRPr>
          </a:p>
          <a:p>
            <a:pPr eaLnBrk="1" hangingPunct="1">
              <a:buNone/>
            </a:pPr>
            <a:r>
              <a:rPr lang="zh-CN" altLang="zh-CN" sz="2400" dirty="0">
                <a:latin typeface="Verdana" panose="020B0604030504040204" pitchFamily="34" charset="0"/>
              </a:rPr>
              <a:t>   chmod -777 hello”</a:t>
            </a:r>
            <a:r>
              <a:rPr lang="zh-CN" altLang="en-US" sz="2400" dirty="0">
                <a:latin typeface="Verdana" panose="020B0604030504040204" pitchFamily="34" charset="0"/>
              </a:rPr>
              <a:t>将</a:t>
            </a:r>
            <a:r>
              <a:rPr lang="zh-CN" altLang="zh-CN" sz="2400" dirty="0">
                <a:latin typeface="Verdana" panose="020B0604030504040204" pitchFamily="34" charset="0"/>
              </a:rPr>
              <a:t>hello</a:t>
            </a:r>
            <a:r>
              <a:rPr lang="zh-CN" altLang="en-US" sz="2400" dirty="0">
                <a:latin typeface="Verdana" panose="020B0604030504040204" pitchFamily="34" charset="0"/>
              </a:rPr>
              <a:t>设定为可执行的文件。</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idx="1"/>
          </p:nvPr>
        </p:nvSpPr>
        <p:spPr>
          <a:xfrm>
            <a:off x="1219200" y="304800"/>
            <a:ext cx="7924800" cy="6553200"/>
          </a:xfrm>
        </p:spPr>
        <p:txBody>
          <a:bodyPr vert="horz" wrap="square" lIns="91440" tIns="45720" rIns="91440" bIns="45720" anchor="t" anchorCtr="0"/>
          <a:p>
            <a:pPr marL="609600" indent="-609600" eaLnBrk="1" hangingPunct="1">
              <a:lnSpc>
                <a:spcPct val="90000"/>
              </a:lnSpc>
              <a:spcBef>
                <a:spcPct val="50000"/>
              </a:spcBef>
              <a:buSzTx/>
              <a:buFont typeface="Wingdings" panose="05000000000000000000" pitchFamily="2" charset="2"/>
              <a:buAutoNum type="arabicPeriod" startAt="3"/>
            </a:pPr>
            <a:r>
              <a:rPr lang="zh-CN" altLang="zh-CN" sz="3600" dirty="0">
                <a:solidFill>
                  <a:schemeClr val="accent1"/>
                </a:solidFill>
                <a:latin typeface="宋体" panose="02010600030101010101" pitchFamily="2" charset="-122"/>
              </a:rPr>
              <a:t>Linux</a:t>
            </a:r>
            <a:r>
              <a:rPr lang="zh-CN" altLang="en-US" sz="3600" dirty="0">
                <a:solidFill>
                  <a:schemeClr val="accent1"/>
                </a:solidFill>
                <a:latin typeface="宋体" panose="02010600030101010101" pitchFamily="2" charset="-122"/>
              </a:rPr>
              <a:t>系统调用</a:t>
            </a:r>
            <a:endParaRPr lang="zh-CN" altLang="en-US" sz="3600" dirty="0">
              <a:solidFill>
                <a:schemeClr val="accent1"/>
              </a:solidFill>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Char char="Ø"/>
            </a:pPr>
            <a:r>
              <a:rPr lang="zh-CN" altLang="zh-CN" sz="2800" dirty="0">
                <a:latin typeface="宋体" panose="02010600030101010101" pitchFamily="2" charset="-122"/>
              </a:rPr>
              <a:t>Linux</a:t>
            </a:r>
            <a:r>
              <a:rPr lang="zh-CN" altLang="en-US" sz="2800" dirty="0">
                <a:latin typeface="宋体" panose="02010600030101010101" pitchFamily="2" charset="-122"/>
              </a:rPr>
              <a:t>内核中设置了一组用于实现各种系统功能的子程序，称为系统调用。用户可以通过系统调用命令在自己的应用程序中调用它们。 </a:t>
            </a:r>
            <a:endParaRPr lang="zh-CN" altLang="en-US" sz="2800" dirty="0">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None/>
            </a:pPr>
            <a:r>
              <a:rPr lang="zh-CN" altLang="zh-CN" sz="2800" dirty="0">
                <a:latin typeface="宋体" panose="02010600030101010101" pitchFamily="2" charset="-122"/>
              </a:rPr>
              <a:t>   </a:t>
            </a:r>
            <a:r>
              <a:rPr lang="zh-CN" altLang="en-US" sz="2800" dirty="0">
                <a:solidFill>
                  <a:schemeClr val="accent1"/>
                </a:solidFill>
                <a:latin typeface="宋体" panose="02010600030101010101" pitchFamily="2" charset="-122"/>
              </a:rPr>
              <a:t>系统调用     核心态   操作系统核心提供</a:t>
            </a:r>
            <a:endParaRPr lang="zh-CN" altLang="en-US" sz="2800" dirty="0">
              <a:solidFill>
                <a:schemeClr val="accent1"/>
              </a:solidFill>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None/>
            </a:pPr>
            <a:r>
              <a:rPr lang="zh-CN" altLang="zh-CN" sz="2800" dirty="0">
                <a:solidFill>
                  <a:schemeClr val="accent1"/>
                </a:solidFill>
                <a:latin typeface="宋体" panose="02010600030101010101" pitchFamily="2" charset="-122"/>
              </a:rPr>
              <a:t>   </a:t>
            </a:r>
            <a:r>
              <a:rPr lang="zh-CN" altLang="en-US" sz="2800" dirty="0">
                <a:solidFill>
                  <a:schemeClr val="accent1"/>
                </a:solidFill>
                <a:latin typeface="宋体" panose="02010600030101010101" pitchFamily="2" charset="-122"/>
              </a:rPr>
              <a:t>普通的函数调用  用户态   函数库或用户自己提供</a:t>
            </a:r>
            <a:r>
              <a:rPr lang="zh-CN" altLang="en-US" sz="2800" dirty="0">
                <a:latin typeface="宋体" panose="02010600030101010101" pitchFamily="2" charset="-122"/>
              </a:rPr>
              <a:t> </a:t>
            </a:r>
            <a:endParaRPr lang="zh-CN" altLang="en-US" sz="2800" dirty="0">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None/>
            </a:pPr>
            <a:r>
              <a:rPr lang="zh-CN" altLang="en-US" sz="2800" dirty="0">
                <a:latin typeface="宋体" panose="02010600030101010101" pitchFamily="2" charset="-122"/>
              </a:rPr>
              <a:t>    很多已经被我们习以为常的</a:t>
            </a:r>
            <a:r>
              <a:rPr lang="zh-CN" altLang="zh-CN" sz="2800" dirty="0">
                <a:latin typeface="宋体" panose="02010600030101010101" pitchFamily="2" charset="-122"/>
              </a:rPr>
              <a:t>C</a:t>
            </a:r>
            <a:r>
              <a:rPr lang="zh-CN" altLang="en-US" sz="2800" dirty="0">
                <a:latin typeface="宋体" panose="02010600030101010101" pitchFamily="2" charset="-122"/>
              </a:rPr>
              <a:t>语言标准函数，在</a:t>
            </a:r>
            <a:r>
              <a:rPr lang="zh-CN" altLang="zh-CN" sz="2800" dirty="0">
                <a:latin typeface="宋体" panose="02010600030101010101" pitchFamily="2" charset="-122"/>
              </a:rPr>
              <a:t>Linux</a:t>
            </a:r>
            <a:r>
              <a:rPr lang="zh-CN" altLang="en-US" sz="2800" dirty="0">
                <a:latin typeface="宋体" panose="02010600030101010101" pitchFamily="2" charset="-122"/>
              </a:rPr>
              <a:t>平台上的实现都是靠系统调用完成的，如 </a:t>
            </a:r>
            <a:r>
              <a:rPr lang="zh-CN" altLang="zh-CN" sz="2800" dirty="0">
                <a:latin typeface="宋体" panose="02010600030101010101" pitchFamily="2" charset="-122"/>
              </a:rPr>
              <a:t>open(), close(),  fork() .</a:t>
            </a:r>
            <a:r>
              <a:rPr lang="zh-CN" altLang="en-US" sz="2800" dirty="0">
                <a:latin typeface="宋体" panose="02010600030101010101" pitchFamily="2" charset="-122"/>
              </a:rPr>
              <a:t>所以如果想对系统的原理作深入的了解，掌握各种系统调用是初步的要求</a:t>
            </a:r>
            <a:r>
              <a:rPr lang="zh-CN" altLang="en-US" sz="2400" dirty="0">
                <a:latin typeface="宋体" panose="02010600030101010101" pitchFamily="2" charset="-122"/>
              </a:rPr>
              <a:t>。 </a:t>
            </a:r>
            <a:endParaRPr lang="zh-CN" altLang="en-US" sz="2400" dirty="0">
              <a:latin typeface="宋体" panose="02010600030101010101" pitchFamily="2" charset="-122"/>
            </a:endParaRPr>
          </a:p>
          <a:p>
            <a:pPr marL="609600" indent="-609600" eaLnBrk="1" hangingPunct="1">
              <a:lnSpc>
                <a:spcPct val="90000"/>
              </a:lnSpc>
              <a:spcBef>
                <a:spcPct val="50000"/>
              </a:spcBef>
              <a:buClrTx/>
              <a:buSzTx/>
              <a:buFont typeface="Wingdings" panose="05000000000000000000" pitchFamily="2" charset="2"/>
              <a:buNone/>
            </a:pPr>
            <a:r>
              <a:rPr lang="zh-CN" altLang="en-US" sz="2000" dirty="0">
                <a:latin typeface="宋体" panose="02010600030101010101" pitchFamily="2" charset="-122"/>
              </a:rPr>
              <a:t>     </a:t>
            </a:r>
            <a:endParaRPr lang="zh-CN" altLang="en-US" sz="2000" dirty="0">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vert="horz" wrap="square" lIns="91440" tIns="45720" rIns="91440" bIns="45720" anchor="ctr" anchorCtr="0"/>
          <a:p>
            <a:pPr eaLnBrk="1" hangingPunct="1"/>
            <a:r>
              <a:rPr lang="zh-CN" altLang="en-US" dirty="0">
                <a:latin typeface="宋体" panose="02010600030101010101" pitchFamily="2" charset="-122"/>
              </a:rPr>
              <a:t>一．目的</a:t>
            </a:r>
            <a:r>
              <a:rPr lang="zh-CN" altLang="en-US" dirty="0"/>
              <a:t> </a:t>
            </a:r>
            <a:endParaRPr lang="zh-CN" altLang="en-US" dirty="0"/>
          </a:p>
        </p:txBody>
      </p:sp>
      <p:sp>
        <p:nvSpPr>
          <p:cNvPr id="4098" name="Rectangle 3"/>
          <p:cNvSpPr>
            <a:spLocks noGrp="1"/>
          </p:cNvSpPr>
          <p:nvPr>
            <p:ph idx="1"/>
          </p:nvPr>
        </p:nvSpPr>
        <p:spPr>
          <a:xfrm>
            <a:off x="1219200" y="1600200"/>
            <a:ext cx="7772400" cy="1600200"/>
          </a:xfrm>
        </p:spPr>
        <p:txBody>
          <a:bodyPr vert="horz" wrap="square" lIns="91440" tIns="45720" rIns="91440" bIns="45720" anchor="t" anchorCtr="0"/>
          <a:p>
            <a:pPr eaLnBrk="1" hangingPunct="1"/>
            <a:r>
              <a:rPr lang="zh-CN" altLang="en-US" sz="2800" dirty="0">
                <a:latin typeface="宋体" panose="02010600030101010101" pitchFamily="2" charset="-122"/>
              </a:rPr>
              <a:t>掌握</a:t>
            </a:r>
            <a:r>
              <a:rPr lang="zh-CN" altLang="zh-CN" sz="2800" dirty="0"/>
              <a:t>Linux</a:t>
            </a:r>
            <a:r>
              <a:rPr lang="zh-CN" altLang="en-US" sz="2800" dirty="0"/>
              <a:t>操作</a:t>
            </a:r>
            <a:r>
              <a:rPr lang="zh-CN" altLang="en-US" sz="2800" dirty="0">
                <a:latin typeface="宋体" panose="02010600030101010101" pitchFamily="2" charset="-122"/>
              </a:rPr>
              <a:t>系统的使用方法；</a:t>
            </a:r>
            <a:endParaRPr lang="zh-CN" altLang="en-US" sz="2800" dirty="0">
              <a:latin typeface="宋体" panose="02010600030101010101" pitchFamily="2" charset="-122"/>
            </a:endParaRPr>
          </a:p>
          <a:p>
            <a:pPr eaLnBrk="1" hangingPunct="1"/>
            <a:r>
              <a:rPr lang="zh-CN" altLang="en-US" sz="2800" dirty="0">
                <a:latin typeface="宋体" panose="02010600030101010101" pitchFamily="2" charset="-122"/>
              </a:rPr>
              <a:t>了解</a:t>
            </a:r>
            <a:r>
              <a:rPr lang="zh-CN" altLang="zh-CN" sz="2800" dirty="0"/>
              <a:t>Linux</a:t>
            </a:r>
            <a:r>
              <a:rPr lang="zh-CN" altLang="en-US" sz="2800" dirty="0">
                <a:latin typeface="宋体" panose="02010600030101010101" pitchFamily="2" charset="-122"/>
              </a:rPr>
              <a:t>系统内核代码结构；</a:t>
            </a:r>
            <a:endParaRPr lang="zh-CN" altLang="en-US" sz="2800" dirty="0">
              <a:latin typeface="宋体" panose="02010600030101010101" pitchFamily="2" charset="-122"/>
            </a:endParaRPr>
          </a:p>
          <a:p>
            <a:pPr eaLnBrk="1" hangingPunct="1"/>
            <a:r>
              <a:rPr lang="zh-CN" altLang="en-US" sz="2800" dirty="0">
                <a:latin typeface="宋体" panose="02010600030101010101" pitchFamily="2" charset="-122"/>
              </a:rPr>
              <a:t>掌握实例操作系统的实现方法。</a:t>
            </a:r>
            <a:endParaRPr lang="zh-CN" altLang="en-US" sz="2800" dirty="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idx="1"/>
          </p:nvPr>
        </p:nvSpPr>
        <p:spPr>
          <a:xfrm>
            <a:off x="1371600" y="304800"/>
            <a:ext cx="7620000" cy="6096000"/>
          </a:xfrm>
        </p:spPr>
        <p:txBody>
          <a:bodyPr vert="horz" wrap="square" lIns="91440" tIns="45720" rIns="91440" bIns="45720" anchor="t" anchorCtr="0"/>
          <a:p>
            <a:pPr eaLnBrk="1" hangingPunct="1">
              <a:lnSpc>
                <a:spcPct val="90000"/>
              </a:lnSpc>
              <a:buFont typeface="Wingdings" panose="05000000000000000000" pitchFamily="2" charset="2"/>
              <a:buChar char="Ø"/>
            </a:pPr>
            <a:r>
              <a:rPr lang="zh-CN" altLang="en-US" dirty="0"/>
              <a:t>系统调用工作原理 </a:t>
            </a:r>
            <a:br>
              <a:rPr lang="zh-CN" altLang="en-US" dirty="0"/>
            </a:br>
            <a:br>
              <a:rPr lang="zh-CN" altLang="en-US" sz="2400" dirty="0"/>
            </a:br>
            <a:r>
              <a:rPr lang="zh-CN" altLang="en-US" sz="2400" dirty="0"/>
              <a:t>不能访问内核所占内存空间也不能调用内核函数。</a:t>
            </a:r>
            <a:endParaRPr lang="zh-CN" altLang="en-US" sz="2400" dirty="0"/>
          </a:p>
          <a:p>
            <a:pPr eaLnBrk="1" hangingPunct="1">
              <a:lnSpc>
                <a:spcPct val="90000"/>
              </a:lnSpc>
              <a:buNone/>
            </a:pPr>
            <a:r>
              <a:rPr lang="zh-CN" altLang="en-US" sz="2400" dirty="0"/>
              <a:t>     进程调用一个特殊的指令，这个指令会跳到一个事先定义的内核中的一个位置。在Intel CPU中，由中断INT</a:t>
            </a:r>
            <a:r>
              <a:rPr lang="en-US" altLang="zh-CN" sz="2400" dirty="0"/>
              <a:t> </a:t>
            </a:r>
            <a:r>
              <a:rPr lang="zh-CN" altLang="en-US" sz="2400" dirty="0"/>
              <a:t>0x80实现。 (与DOS功能调用int0x21很相似)</a:t>
            </a:r>
            <a:br>
              <a:rPr lang="zh-CN" altLang="en-US" sz="2400" dirty="0"/>
            </a:br>
            <a:r>
              <a:rPr lang="zh-CN" altLang="en-US" sz="2400" dirty="0"/>
              <a:t>跳转到的内核位置叫做sys</a:t>
            </a:r>
            <a:r>
              <a:rPr lang="en-US" altLang="zh-CN" sz="2400" dirty="0"/>
              <a:t>t</a:t>
            </a:r>
            <a:r>
              <a:rPr lang="zh-CN" altLang="en-US" sz="2400" dirty="0"/>
              <a:t>em_call。检查系统调用号，这个号码代表进程请求哪种服务。然后，它查看系统调用表(sys_call_table)找到所调用的内核函数入口地址。接着，就调用函数，等返回后，做一些系统检查，最后返回到进程（或到其他进程，如果这个进程时间用尽）。</a:t>
            </a:r>
            <a:endParaRPr lang="zh-CN" altLang="en-US" sz="2400" dirty="0"/>
          </a:p>
          <a:p>
            <a:pPr eaLnBrk="1" hangingPunct="1">
              <a:lnSpc>
                <a:spcPct val="90000"/>
              </a:lnSpc>
              <a:buNone/>
            </a:pPr>
            <a:r>
              <a:rPr lang="zh-CN" altLang="en-US" sz="2400" dirty="0"/>
              <a:t>    系统调用号 表示数组sys_call_table[]中的位置。</a:t>
            </a:r>
            <a:endParaRPr lang="zh-CN" altLang="en-US" sz="2400" dirty="0"/>
          </a:p>
          <a:p>
            <a:pPr eaLnBrk="1" hangingPunct="1">
              <a:lnSpc>
                <a:spcPct val="90000"/>
              </a:lnSpc>
              <a:buNone/>
            </a:pPr>
            <a:r>
              <a:rPr lang="zh-CN" altLang="en-US" sz="2400" dirty="0"/>
              <a:t>    文件../Arch/i386/kernel/entry.S中：</a:t>
            </a:r>
            <a:endParaRPr lang="zh-CN" altLang="en-US" sz="2400" dirty="0"/>
          </a:p>
          <a:p>
            <a:pPr eaLnBrk="1" hangingPunct="1">
              <a:lnSpc>
                <a:spcPct val="90000"/>
              </a:lnSpc>
              <a:buNone/>
            </a:pPr>
            <a:r>
              <a:rPr lang="zh-CN" altLang="en-US" sz="2400" dirty="0"/>
              <a:t>    </a:t>
            </a:r>
            <a:r>
              <a:rPr lang="zh-CN" altLang="en-US" sz="2400" dirty="0">
                <a:solidFill>
                  <a:srgbClr val="F00A20"/>
                </a:solidFill>
              </a:rPr>
              <a:t>Entry(system_call_table)</a:t>
            </a:r>
            <a:r>
              <a:rPr lang="zh-CN" altLang="en-US" sz="2400" dirty="0"/>
              <a:t>   </a:t>
            </a:r>
            <a:br>
              <a:rPr lang="zh-CN" altLang="en-US" sz="2400" dirty="0"/>
            </a:b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idx="1"/>
          </p:nvPr>
        </p:nvSpPr>
        <p:spPr>
          <a:xfrm>
            <a:off x="1143000" y="0"/>
            <a:ext cx="7772400" cy="6553200"/>
          </a:xfrm>
        </p:spPr>
        <p:txBody>
          <a:bodyPr vert="horz" wrap="square" lIns="91440" tIns="45720" rIns="91440" bIns="45720" anchor="t" anchorCtr="0"/>
          <a:p>
            <a:pPr eaLnBrk="1" hangingPunct="1">
              <a:lnSpc>
                <a:spcPct val="90000"/>
              </a:lnSpc>
              <a:buFont typeface="Wingdings" panose="05000000000000000000" pitchFamily="2" charset="2"/>
              <a:buChar char="Ø"/>
            </a:pPr>
            <a:r>
              <a:rPr lang="zh-CN" altLang="en-US" sz="3600" dirty="0"/>
              <a:t>如何使用系统调用 </a:t>
            </a:r>
            <a:br>
              <a:rPr lang="zh-CN" altLang="en-US" sz="3600" dirty="0"/>
            </a:br>
            <a:r>
              <a:rPr lang="zh-CN" altLang="zh-CN" sz="2000" dirty="0">
                <a:solidFill>
                  <a:srgbClr val="CC0099"/>
                </a:solidFill>
              </a:rPr>
              <a:t>#include&lt;linux/unistd.h&gt;  /*</a:t>
            </a:r>
            <a:r>
              <a:rPr lang="zh-CN" altLang="en-US" sz="2000" dirty="0">
                <a:solidFill>
                  <a:srgbClr val="CC0099"/>
                </a:solidFill>
              </a:rPr>
              <a:t>定义宏</a:t>
            </a:r>
            <a:r>
              <a:rPr lang="zh-CN" altLang="zh-CN" sz="2000" dirty="0">
                <a:solidFill>
                  <a:srgbClr val="CC0099"/>
                </a:solidFill>
              </a:rPr>
              <a:t>_syscall1*/</a:t>
            </a:r>
            <a:br>
              <a:rPr lang="zh-CN" altLang="zh-CN" sz="2000" dirty="0">
                <a:solidFill>
                  <a:srgbClr val="CC0099"/>
                </a:solidFill>
              </a:rPr>
            </a:br>
            <a:r>
              <a:rPr lang="zh-CN" altLang="zh-CN" sz="2000" dirty="0">
                <a:solidFill>
                  <a:srgbClr val="CC0099"/>
                </a:solidFill>
              </a:rPr>
              <a:t> #include&lt; time.h &gt; /*</a:t>
            </a:r>
            <a:r>
              <a:rPr lang="zh-CN" altLang="en-US" sz="2000" dirty="0">
                <a:solidFill>
                  <a:srgbClr val="CC0099"/>
                </a:solidFill>
              </a:rPr>
              <a:t>定义类型</a:t>
            </a:r>
            <a:r>
              <a:rPr lang="zh-CN" altLang="zh-CN" sz="2000" dirty="0">
                <a:solidFill>
                  <a:srgbClr val="CC0099"/>
                </a:solidFill>
              </a:rPr>
              <a:t>time_t*/</a:t>
            </a:r>
            <a:br>
              <a:rPr lang="zh-CN" altLang="zh-CN" sz="2000" dirty="0">
                <a:solidFill>
                  <a:srgbClr val="CC0099"/>
                </a:solidFill>
              </a:rPr>
            </a:br>
            <a:r>
              <a:rPr lang="zh-CN" altLang="zh-CN" sz="2000" b="1" dirty="0">
                <a:solidFill>
                  <a:srgbClr val="CC0099"/>
                </a:solidFill>
              </a:rPr>
              <a:t>_syscall1(time_t,time,time_t *,tloc)</a:t>
            </a:r>
            <a:r>
              <a:rPr lang="zh-CN" altLang="zh-CN" sz="2000" dirty="0">
                <a:solidFill>
                  <a:srgbClr val="CC0099"/>
                </a:solidFill>
              </a:rPr>
              <a:t> /*</a:t>
            </a:r>
            <a:r>
              <a:rPr lang="zh-CN" altLang="en-US" sz="2000" dirty="0">
                <a:solidFill>
                  <a:srgbClr val="CC0099"/>
                </a:solidFill>
              </a:rPr>
              <a:t>宏，展开后得到</a:t>
            </a:r>
            <a:r>
              <a:rPr lang="zh-CN" altLang="zh-CN" sz="2000" dirty="0">
                <a:solidFill>
                  <a:srgbClr val="CC0099"/>
                </a:solidFill>
              </a:rPr>
              <a:t>time()</a:t>
            </a:r>
            <a:r>
              <a:rPr lang="zh-CN" altLang="en-US" sz="2000" dirty="0">
                <a:solidFill>
                  <a:srgbClr val="CC0099"/>
                </a:solidFill>
              </a:rPr>
              <a:t>函数的原型</a:t>
            </a:r>
            <a:r>
              <a:rPr lang="en-US" altLang="zh-CN" sz="2000" dirty="0">
                <a:solidFill>
                  <a:srgbClr val="CC0099"/>
                </a:solidFill>
              </a:rPr>
              <a:t>*</a:t>
            </a:r>
            <a:r>
              <a:rPr lang="zh-CN" altLang="zh-CN" sz="2000" dirty="0">
                <a:solidFill>
                  <a:srgbClr val="CC0099"/>
                </a:solidFill>
              </a:rPr>
              <a:t>/</a:t>
            </a:r>
            <a:br>
              <a:rPr lang="zh-CN" altLang="zh-CN" sz="2000" dirty="0">
                <a:solidFill>
                  <a:srgbClr val="CC0099"/>
                </a:solidFill>
              </a:rPr>
            </a:br>
            <a:r>
              <a:rPr lang="zh-CN" altLang="zh-CN" sz="2000" dirty="0">
                <a:solidFill>
                  <a:srgbClr val="CC0099"/>
                </a:solidFill>
              </a:rPr>
              <a:t>main(){</a:t>
            </a:r>
            <a:br>
              <a:rPr lang="zh-CN" altLang="zh-CN" sz="2000" dirty="0">
                <a:solidFill>
                  <a:srgbClr val="CC0099"/>
                </a:solidFill>
              </a:rPr>
            </a:br>
            <a:r>
              <a:rPr lang="zh-CN" altLang="zh-CN" sz="2000" dirty="0">
                <a:solidFill>
                  <a:srgbClr val="CC0099"/>
                </a:solidFill>
              </a:rPr>
              <a:t>time_t the_time;</a:t>
            </a:r>
            <a:br>
              <a:rPr lang="zh-CN" altLang="zh-CN" sz="2000" dirty="0">
                <a:solidFill>
                  <a:srgbClr val="CC0099"/>
                </a:solidFill>
              </a:rPr>
            </a:br>
            <a:r>
              <a:rPr lang="zh-CN" altLang="zh-CN" sz="2000" dirty="0">
                <a:solidFill>
                  <a:srgbClr val="CC0099"/>
                </a:solidFill>
              </a:rPr>
              <a:t>the_time=time((time_t *)0); /*</a:t>
            </a:r>
            <a:r>
              <a:rPr lang="zh-CN" altLang="en-US" sz="2000" dirty="0">
                <a:solidFill>
                  <a:srgbClr val="CC0099"/>
                </a:solidFill>
              </a:rPr>
              <a:t>调用</a:t>
            </a:r>
            <a:r>
              <a:rPr lang="zh-CN" altLang="zh-CN" sz="2000" dirty="0">
                <a:solidFill>
                  <a:srgbClr val="CC0099"/>
                </a:solidFill>
              </a:rPr>
              <a:t>time</a:t>
            </a:r>
            <a:r>
              <a:rPr lang="zh-CN" altLang="en-US" sz="2000" dirty="0">
                <a:solidFill>
                  <a:srgbClr val="CC0099"/>
                </a:solidFill>
              </a:rPr>
              <a:t>系统调用</a:t>
            </a:r>
            <a:r>
              <a:rPr lang="en-US" altLang="zh-CN" sz="2000" dirty="0">
                <a:solidFill>
                  <a:srgbClr val="CC0099"/>
                </a:solidFill>
              </a:rPr>
              <a:t>*</a:t>
            </a:r>
            <a:r>
              <a:rPr lang="zh-CN" altLang="zh-CN" sz="2000" dirty="0">
                <a:solidFill>
                  <a:srgbClr val="CC0099"/>
                </a:solidFill>
              </a:rPr>
              <a:t>/</a:t>
            </a:r>
            <a:br>
              <a:rPr lang="zh-CN" altLang="zh-CN" sz="2000" dirty="0">
                <a:solidFill>
                  <a:srgbClr val="CC0099"/>
                </a:solidFill>
              </a:rPr>
            </a:br>
            <a:r>
              <a:rPr lang="zh-CN" altLang="zh-CN" sz="2000" dirty="0">
                <a:solidFill>
                  <a:srgbClr val="CC0099"/>
                </a:solidFill>
              </a:rPr>
              <a:t>printf("The time is %ld\n",the_time);</a:t>
            </a:r>
            <a:br>
              <a:rPr lang="zh-CN" altLang="zh-CN" sz="2000" dirty="0">
                <a:solidFill>
                  <a:srgbClr val="CC0099"/>
                </a:solidFill>
              </a:rPr>
            </a:br>
            <a:r>
              <a:rPr lang="zh-CN" altLang="zh-CN" sz="2000" dirty="0">
                <a:solidFill>
                  <a:srgbClr val="CC0099"/>
                </a:solidFill>
              </a:rPr>
              <a:t>} </a:t>
            </a:r>
            <a:br>
              <a:rPr lang="zh-CN" altLang="zh-CN" sz="2000" dirty="0">
                <a:solidFill>
                  <a:srgbClr val="CC0099"/>
                </a:solidFill>
              </a:rPr>
            </a:br>
            <a:r>
              <a:rPr lang="zh-CN" altLang="en-US" sz="2000" dirty="0"/>
              <a:t>标准的系统调用的形式，宏</a:t>
            </a:r>
            <a:r>
              <a:rPr lang="zh-CN" altLang="zh-CN" sz="2000" dirty="0"/>
              <a:t>_syscall1()</a:t>
            </a:r>
            <a:r>
              <a:rPr lang="zh-CN" altLang="en-US" sz="2000" dirty="0"/>
              <a:t>展开来得到一个函数原型，如果把程序改成下面的样子，程序也可以运行得同样的结果。 </a:t>
            </a:r>
            <a:br>
              <a:rPr lang="zh-CN" altLang="en-US" sz="2000" dirty="0"/>
            </a:br>
            <a:br>
              <a:rPr lang="zh-CN" altLang="en-US" sz="2000" dirty="0"/>
            </a:br>
            <a:r>
              <a:rPr lang="zh-CN" altLang="zh-CN" sz="2000" dirty="0">
                <a:solidFill>
                  <a:schemeClr val="tx2"/>
                </a:solidFill>
              </a:rPr>
              <a:t>#include&lt; time.h &gt;</a:t>
            </a:r>
            <a:br>
              <a:rPr lang="zh-CN" altLang="zh-CN" sz="2000" dirty="0">
                <a:solidFill>
                  <a:schemeClr val="tx2"/>
                </a:solidFill>
              </a:rPr>
            </a:br>
            <a:r>
              <a:rPr lang="zh-CN" altLang="zh-CN" sz="2000" dirty="0">
                <a:solidFill>
                  <a:schemeClr val="tx2"/>
                </a:solidFill>
              </a:rPr>
              <a:t>main(){</a:t>
            </a:r>
            <a:br>
              <a:rPr lang="zh-CN" altLang="zh-CN" sz="2000" dirty="0">
                <a:solidFill>
                  <a:schemeClr val="tx2"/>
                </a:solidFill>
              </a:rPr>
            </a:br>
            <a:r>
              <a:rPr lang="zh-CN" altLang="zh-CN" sz="2000" dirty="0">
                <a:solidFill>
                  <a:schemeClr val="tx2"/>
                </a:solidFill>
              </a:rPr>
              <a:t>time_t the_time;</a:t>
            </a:r>
            <a:br>
              <a:rPr lang="zh-CN" altLang="zh-CN" sz="2000" dirty="0">
                <a:solidFill>
                  <a:schemeClr val="tx2"/>
                </a:solidFill>
              </a:rPr>
            </a:br>
            <a:r>
              <a:rPr lang="zh-CN" altLang="zh-CN" sz="2000" dirty="0">
                <a:solidFill>
                  <a:schemeClr val="tx2"/>
                </a:solidFill>
              </a:rPr>
              <a:t>the_time=time((time_t *)0); /*</a:t>
            </a:r>
            <a:r>
              <a:rPr lang="zh-CN" altLang="en-US" sz="2000" dirty="0">
                <a:solidFill>
                  <a:schemeClr val="tx2"/>
                </a:solidFill>
              </a:rPr>
              <a:t>调用</a:t>
            </a:r>
            <a:r>
              <a:rPr lang="zh-CN" altLang="zh-CN" sz="2000" dirty="0">
                <a:solidFill>
                  <a:schemeClr val="tx2"/>
                </a:solidFill>
              </a:rPr>
              <a:t>time</a:t>
            </a:r>
            <a:r>
              <a:rPr lang="zh-CN" altLang="en-US" sz="2000" dirty="0">
                <a:solidFill>
                  <a:schemeClr val="tx2"/>
                </a:solidFill>
              </a:rPr>
              <a:t>系统调用</a:t>
            </a:r>
            <a:r>
              <a:rPr lang="en-US" altLang="zh-CN" sz="2000" dirty="0">
                <a:solidFill>
                  <a:schemeClr val="tx2"/>
                </a:solidFill>
              </a:rPr>
              <a:t>*</a:t>
            </a:r>
            <a:r>
              <a:rPr lang="zh-CN" altLang="zh-CN" sz="2000" dirty="0">
                <a:solidFill>
                  <a:schemeClr val="tx2"/>
                </a:solidFill>
              </a:rPr>
              <a:t>/</a:t>
            </a:r>
            <a:br>
              <a:rPr lang="zh-CN" altLang="zh-CN" sz="2000" dirty="0">
                <a:solidFill>
                  <a:schemeClr val="tx2"/>
                </a:solidFill>
              </a:rPr>
            </a:br>
            <a:r>
              <a:rPr lang="zh-CN" altLang="zh-CN" sz="2000" dirty="0">
                <a:solidFill>
                  <a:schemeClr val="tx2"/>
                </a:solidFill>
              </a:rPr>
              <a:t>printf("The time is %ld\n",the_time);</a:t>
            </a:r>
            <a:br>
              <a:rPr lang="zh-CN" altLang="zh-CN" sz="2000" dirty="0">
                <a:solidFill>
                  <a:schemeClr val="tx2"/>
                </a:solidFill>
              </a:rPr>
            </a:br>
            <a:r>
              <a:rPr lang="zh-CN" altLang="zh-CN" sz="2000" dirty="0">
                <a:solidFill>
                  <a:schemeClr val="tx2"/>
                </a:solidFill>
              </a:rPr>
              <a:t>}</a:t>
            </a:r>
            <a:br>
              <a:rPr lang="zh-CN" altLang="zh-CN" sz="2000" dirty="0">
                <a:solidFill>
                  <a:schemeClr val="tx2"/>
                </a:solidFill>
              </a:rPr>
            </a:br>
            <a:r>
              <a:rPr lang="zh-CN" altLang="zh-CN" sz="2000" dirty="0"/>
              <a:t>time.h</a:t>
            </a:r>
            <a:r>
              <a:rPr lang="zh-CN" altLang="en-US" sz="2000" dirty="0"/>
              <a:t>中已经用库函数的形式实现了</a:t>
            </a:r>
            <a:r>
              <a:rPr lang="zh-CN" altLang="zh-CN" sz="2000" dirty="0"/>
              <a:t>time</a:t>
            </a:r>
            <a:r>
              <a:rPr lang="zh-CN" altLang="en-US" sz="2000" dirty="0"/>
              <a:t>这个系统调用，省掉了调用</a:t>
            </a:r>
            <a:r>
              <a:rPr lang="zh-CN" altLang="zh-CN" sz="2000" dirty="0"/>
              <a:t>_syscall1</a:t>
            </a:r>
            <a:r>
              <a:rPr lang="zh-CN" altLang="en-US" sz="2000" dirty="0"/>
              <a:t>宏</a:t>
            </a:r>
            <a:br>
              <a:rPr lang="zh-CN" altLang="en-US" sz="2000" dirty="0"/>
            </a:br>
            <a:r>
              <a:rPr lang="zh-CN" altLang="en-US" sz="2000" dirty="0"/>
              <a:t>大多数系统调用都在各种</a:t>
            </a:r>
            <a:r>
              <a:rPr lang="zh-CN" altLang="zh-CN" sz="2000" dirty="0"/>
              <a:t>C</a:t>
            </a:r>
            <a:r>
              <a:rPr lang="zh-CN" altLang="en-US" sz="2000" dirty="0"/>
              <a:t>语言函数库中有所实现，一般情况下，都调用普通的库函数</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24578" name="Rectangle 3"/>
          <p:cNvSpPr>
            <a:spLocks noGrp="1"/>
          </p:cNvSpPr>
          <p:nvPr>
            <p:ph idx="1"/>
          </p:nvPr>
        </p:nvSpPr>
        <p:spPr/>
        <p:txBody>
          <a:bodyPr vert="horz" wrap="square" lIns="91440" tIns="45720" rIns="91440" bIns="45720" anchor="t" anchorCtr="0"/>
          <a:p>
            <a:pPr eaLnBrk="1" hangingPunct="1"/>
            <a:r>
              <a:rPr lang="zh-CN" altLang="en-US" dirty="0"/>
              <a:t>自</a:t>
            </a:r>
            <a:r>
              <a:rPr lang="zh-CN" altLang="zh-CN" dirty="0"/>
              <a:t>2.6.19</a:t>
            </a:r>
            <a:r>
              <a:rPr lang="zh-CN" altLang="en-US" dirty="0"/>
              <a:t>版本开始，</a:t>
            </a:r>
            <a:r>
              <a:rPr lang="zh-CN" altLang="zh-CN" dirty="0"/>
              <a:t>_syscall</a:t>
            </a:r>
            <a:r>
              <a:rPr lang="zh-CN" altLang="en-US" dirty="0"/>
              <a:t>宏被废除，改为使用</a:t>
            </a:r>
            <a:r>
              <a:rPr lang="zh-CN" altLang="zh-CN" dirty="0"/>
              <a:t>syscall</a:t>
            </a:r>
            <a:r>
              <a:rPr lang="zh-CN" altLang="en-US" dirty="0"/>
              <a:t>函数，通过指定系统调用号和一组参数来调用系统调用。</a:t>
            </a:r>
            <a:endParaRPr lang="zh-CN" altLang="en-US" dirty="0"/>
          </a:p>
          <a:p>
            <a:pPr eaLnBrk="1" hangingPunct="1"/>
            <a:r>
              <a:rPr lang="zh-CN" altLang="zh-CN" dirty="0"/>
              <a:t>syscall</a:t>
            </a:r>
            <a:r>
              <a:rPr lang="zh-CN" altLang="en-US" dirty="0"/>
              <a:t>函数原型为：</a:t>
            </a:r>
            <a:r>
              <a:rPr lang="en-US" altLang="zh-CN" dirty="0"/>
              <a:t> int syscall(int number, ...)</a:t>
            </a:r>
            <a:r>
              <a:rPr lang="zh-CN" altLang="en-US" dirty="0"/>
              <a:t> </a:t>
            </a:r>
            <a:r>
              <a:rPr lang="en-US" altLang="zh-CN" dirty="0"/>
              <a:t>;</a:t>
            </a:r>
            <a:r>
              <a:rPr lang="zh-CN" altLang="zh-CN" dirty="0"/>
              <a:t> </a:t>
            </a:r>
            <a:r>
              <a:rPr lang="zh-CN" altLang="en-US" dirty="0"/>
              <a:t>其中</a:t>
            </a:r>
            <a:r>
              <a:rPr lang="zh-CN" altLang="zh-CN" dirty="0"/>
              <a:t>number</a:t>
            </a:r>
            <a:r>
              <a:rPr lang="zh-CN" altLang="en-US" dirty="0"/>
              <a:t>是系统调用号，</a:t>
            </a:r>
            <a:r>
              <a:rPr lang="zh-CN" altLang="zh-CN" dirty="0"/>
              <a:t>number</a:t>
            </a:r>
            <a:r>
              <a:rPr lang="zh-CN" altLang="en-US" dirty="0"/>
              <a:t>后面应顺序接上该系统调用的所有参数。</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idx="1"/>
          </p:nvPr>
        </p:nvSpPr>
        <p:spPr>
          <a:xfrm>
            <a:off x="1143000" y="457200"/>
            <a:ext cx="8001000" cy="5257800"/>
          </a:xfrm>
        </p:spPr>
        <p:txBody>
          <a:bodyPr vert="horz" wrap="square" lIns="91440" tIns="45720" rIns="91440" bIns="45720" anchor="t" anchorCtr="0"/>
          <a:p>
            <a:pPr eaLnBrk="1" hangingPunct="1">
              <a:lnSpc>
                <a:spcPct val="90000"/>
              </a:lnSpc>
              <a:spcBef>
                <a:spcPct val="50000"/>
              </a:spcBef>
              <a:buClrTx/>
              <a:buSzTx/>
              <a:buFontTx/>
              <a:buNone/>
            </a:pPr>
            <a:r>
              <a:rPr lang="zh-CN" altLang="zh-CN" sz="2800" dirty="0">
                <a:latin typeface="宋体" panose="02010600030101010101" pitchFamily="2" charset="-122"/>
              </a:rPr>
              <a:t>  </a:t>
            </a:r>
            <a:r>
              <a:rPr lang="zh-CN" altLang="en-US" sz="3600" dirty="0">
                <a:latin typeface="宋体" panose="02010600030101010101" pitchFamily="2" charset="-122"/>
              </a:rPr>
              <a:t>增加一个新的系统调用</a:t>
            </a:r>
            <a:endParaRPr lang="zh-CN" altLang="en-US" sz="3600" dirty="0">
              <a:latin typeface="宋体" panose="02010600030101010101" pitchFamily="2" charset="-122"/>
            </a:endParaRPr>
          </a:p>
          <a:p>
            <a:pPr eaLnBrk="1" hangingPunct="1">
              <a:lnSpc>
                <a:spcPct val="90000"/>
              </a:lnSpc>
              <a:spcBef>
                <a:spcPct val="50000"/>
              </a:spcBef>
              <a:buClrTx/>
              <a:buSzTx/>
              <a:buFontTx/>
              <a:buChar char="•"/>
            </a:pPr>
            <a:r>
              <a:rPr lang="zh-CN" altLang="en-US" sz="3600" dirty="0">
                <a:latin typeface="宋体" panose="02010600030101010101" pitchFamily="2" charset="-122"/>
              </a:rPr>
              <a:t>实现方式</a:t>
            </a:r>
            <a:endParaRPr lang="zh-CN" altLang="en-US" sz="3600" dirty="0">
              <a:latin typeface="宋体" panose="02010600030101010101" pitchFamily="2" charset="-122"/>
            </a:endParaRPr>
          </a:p>
          <a:p>
            <a:pPr eaLnBrk="1" hangingPunct="1">
              <a:lnSpc>
                <a:spcPct val="90000"/>
              </a:lnSpc>
              <a:spcBef>
                <a:spcPct val="50000"/>
              </a:spcBef>
              <a:buClrTx/>
              <a:buSzTx/>
              <a:buFontTx/>
              <a:buBlip>
                <a:blip r:embed="rId1"/>
              </a:buBlip>
            </a:pPr>
            <a:r>
              <a:rPr lang="zh-CN" altLang="en-US" sz="3600" dirty="0">
                <a:latin typeface="宋体" panose="02010600030101010101" pitchFamily="2" charset="-122"/>
              </a:rPr>
              <a:t>把新的系统调用永久性的加入内核中，需要编译生成新的内核；</a:t>
            </a:r>
            <a:endParaRPr lang="zh-CN" altLang="en-US" sz="3600" dirty="0">
              <a:latin typeface="宋体" panose="02010600030101010101" pitchFamily="2" charset="-122"/>
            </a:endParaRPr>
          </a:p>
          <a:p>
            <a:pPr eaLnBrk="1" hangingPunct="1">
              <a:lnSpc>
                <a:spcPct val="90000"/>
              </a:lnSpc>
              <a:spcBef>
                <a:spcPct val="50000"/>
              </a:spcBef>
              <a:buClrTx/>
              <a:buSzTx/>
              <a:buFontTx/>
              <a:buBlip>
                <a:blip r:embed="rId1"/>
              </a:buBlip>
            </a:pPr>
            <a:r>
              <a:rPr lang="zh-CN" altLang="en-US" sz="3600" dirty="0">
                <a:latin typeface="宋体" panose="02010600030101010101" pitchFamily="2" charset="-122"/>
              </a:rPr>
              <a:t>以模块的方式加入系统调用</a:t>
            </a:r>
            <a:r>
              <a:rPr lang="zh-CN" altLang="zh-CN" sz="3600" dirty="0">
                <a:latin typeface="宋体" panose="02010600030101010101" pitchFamily="2" charset="-122"/>
              </a:rPr>
              <a:t>,</a:t>
            </a:r>
            <a:r>
              <a:rPr lang="zh-CN" altLang="en-US" sz="3600" dirty="0">
                <a:latin typeface="宋体" panose="02010600030101010101" pitchFamily="2" charset="-122"/>
              </a:rPr>
              <a:t>可在运行时添加</a:t>
            </a:r>
            <a:r>
              <a:rPr lang="zh-CN" altLang="zh-CN" sz="3600" dirty="0">
                <a:latin typeface="宋体" panose="02010600030101010101" pitchFamily="2" charset="-122"/>
              </a:rPr>
              <a:t>,</a:t>
            </a:r>
            <a:r>
              <a:rPr lang="zh-CN" altLang="en-US" sz="3600" dirty="0">
                <a:latin typeface="宋体" panose="02010600030101010101" pitchFamily="2" charset="-122"/>
              </a:rPr>
              <a:t>不须重新编译内核。</a:t>
            </a:r>
            <a:endParaRPr lang="zh-CN" altLang="en-US" sz="3600" dirty="0">
              <a:latin typeface="宋体" panose="02010600030101010101" pitchFamily="2" charset="-122"/>
            </a:endParaRPr>
          </a:p>
          <a:p>
            <a:pPr eaLnBrk="1" hangingPunct="1">
              <a:lnSpc>
                <a:spcPct val="90000"/>
              </a:lnSpc>
              <a:buNone/>
            </a:pPr>
            <a:endParaRPr lang="zh-CN" altLang="zh-CN" sz="3600" dirty="0"/>
          </a:p>
          <a:p>
            <a:pPr eaLnBrk="1" hangingPunct="1">
              <a:lnSpc>
                <a:spcPct val="90000"/>
              </a:lnSpc>
              <a:buNone/>
            </a:pPr>
            <a:r>
              <a:rPr lang="zh-CN" altLang="zh-CN" dirty="0"/>
              <a:t>           </a:t>
            </a:r>
            <a:r>
              <a:rPr lang="zh-CN" altLang="en-US" sz="4000" dirty="0">
                <a:solidFill>
                  <a:srgbClr val="F00A20"/>
                </a:solidFill>
                <a:ea typeface="楷体_GB2312" pitchFamily="1" charset="-122"/>
              </a:rPr>
              <a:t>要求：采用编译内核方式！</a:t>
            </a:r>
            <a:endParaRPr lang="zh-CN" altLang="en-US" sz="4000" dirty="0">
              <a:solidFill>
                <a:srgbClr val="F00A20"/>
              </a:solidFill>
              <a:ea typeface="楷体_GB2312" pitchFamily="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idx="1"/>
          </p:nvPr>
        </p:nvSpPr>
        <p:spPr>
          <a:xfrm>
            <a:off x="1371600" y="457200"/>
            <a:ext cx="7162800" cy="5943600"/>
          </a:xfrm>
        </p:spPr>
        <p:txBody>
          <a:bodyPr vert="horz" wrap="square" lIns="91440" tIns="45720" rIns="91440" bIns="45720" anchor="t" anchorCtr="0"/>
          <a:p>
            <a:pPr eaLnBrk="1" hangingPunct="1">
              <a:buNone/>
            </a:pPr>
            <a:r>
              <a:rPr lang="zh-CN" altLang="en-US" sz="3600" b="1" dirty="0">
                <a:solidFill>
                  <a:srgbClr val="F00A20"/>
                </a:solidFill>
              </a:rPr>
              <a:t>编译内核</a:t>
            </a:r>
            <a:r>
              <a:rPr lang="zh-CN" altLang="zh-CN" sz="3600" b="1" dirty="0">
                <a:solidFill>
                  <a:srgbClr val="F00A20"/>
                </a:solidFill>
              </a:rPr>
              <a:t>---</a:t>
            </a:r>
            <a:r>
              <a:rPr lang="zh-CN" altLang="en-US" sz="3600" b="1" dirty="0">
                <a:solidFill>
                  <a:srgbClr val="F00A20"/>
                </a:solidFill>
              </a:rPr>
              <a:t>生成核心映像</a:t>
            </a:r>
            <a:endParaRPr lang="zh-CN" altLang="en-US" sz="3600" b="1" dirty="0">
              <a:solidFill>
                <a:srgbClr val="F00A20"/>
              </a:solidFill>
            </a:endParaRPr>
          </a:p>
          <a:p>
            <a:pPr eaLnBrk="1" hangingPunct="1">
              <a:buNone/>
            </a:pPr>
            <a:r>
              <a:rPr lang="zh-CN" altLang="zh-CN" dirty="0"/>
              <a:t>#bzip2 –d linux-2.6.6.tar.bz2</a:t>
            </a:r>
            <a:endParaRPr lang="zh-CN" altLang="zh-CN" dirty="0"/>
          </a:p>
          <a:p>
            <a:pPr algn="just" eaLnBrk="1" hangingPunct="1">
              <a:buNone/>
            </a:pPr>
            <a:r>
              <a:rPr lang="zh-CN" altLang="zh-CN" dirty="0"/>
              <a:t>#tar   xvf  linux-2.6.6.tar</a:t>
            </a:r>
            <a:endParaRPr lang="zh-CN" altLang="zh-CN" dirty="0"/>
          </a:p>
          <a:p>
            <a:pPr algn="just" eaLnBrk="1" hangingPunct="1">
              <a:buNone/>
            </a:pPr>
            <a:r>
              <a:rPr lang="zh-CN" altLang="zh-CN" dirty="0"/>
              <a:t>#cd  /linux-2.6.6</a:t>
            </a:r>
            <a:endParaRPr lang="zh-CN" altLang="zh-CN" dirty="0"/>
          </a:p>
          <a:p>
            <a:pPr algn="just" eaLnBrk="1" hangingPunct="1">
              <a:buNone/>
            </a:pPr>
            <a:r>
              <a:rPr lang="zh-CN" altLang="zh-CN" dirty="0"/>
              <a:t>#make menuconfig</a:t>
            </a:r>
            <a:endParaRPr lang="zh-CN" altLang="zh-CN" dirty="0"/>
          </a:p>
          <a:p>
            <a:pPr algn="just" eaLnBrk="1" hangingPunct="1">
              <a:buNone/>
            </a:pPr>
            <a:r>
              <a:rPr lang="zh-CN" altLang="en-US" dirty="0"/>
              <a:t>存盘退出，生成内核配置文件</a:t>
            </a:r>
            <a:endParaRPr lang="zh-CN" altLang="en-US" dirty="0"/>
          </a:p>
          <a:p>
            <a:pPr algn="just" eaLnBrk="1" hangingPunct="1">
              <a:buNone/>
            </a:pPr>
            <a:r>
              <a:rPr lang="zh-CN" altLang="zh-CN" dirty="0"/>
              <a:t>#make bzImage   </a:t>
            </a:r>
            <a:endParaRPr lang="zh-CN" altLang="zh-CN" dirty="0"/>
          </a:p>
          <a:p>
            <a:pPr eaLnBrk="1" hangingPunct="1">
              <a:buNone/>
            </a:pPr>
            <a:r>
              <a:rPr lang="zh-CN" altLang="zh-CN" dirty="0"/>
              <a:t>#cp /linux-2.6.6/arch/i386/boot/bzImage /boot/vmlinuz-2.6.6 </a:t>
            </a:r>
            <a:br>
              <a:rPr lang="zh-CN" altLang="zh-CN" dirty="0"/>
            </a:br>
            <a:endParaRPr lang="zh-CN" altLang="zh-CN"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idx="1"/>
          </p:nvPr>
        </p:nvSpPr>
        <p:spPr>
          <a:xfrm>
            <a:off x="1219200" y="381000"/>
            <a:ext cx="7772400" cy="5715000"/>
          </a:xfrm>
        </p:spPr>
        <p:txBody>
          <a:bodyPr vert="horz" wrap="square" lIns="91440" tIns="45720" rIns="91440" bIns="45720" anchor="t" anchorCtr="0"/>
          <a:p>
            <a:pPr eaLnBrk="1" hangingPunct="1">
              <a:buNone/>
            </a:pPr>
            <a:r>
              <a:rPr lang="zh-CN" altLang="en-US" sz="3600" b="1" dirty="0">
                <a:solidFill>
                  <a:srgbClr val="F00A20"/>
                </a:solidFill>
              </a:rPr>
              <a:t>编译内核---生成对应核心模块</a:t>
            </a:r>
            <a:endParaRPr lang="zh-CN" altLang="en-US" dirty="0">
              <a:solidFill>
                <a:srgbClr val="F00A20"/>
              </a:solidFill>
              <a:latin typeface="宋体" panose="02010600030101010101" pitchFamily="2" charset="-122"/>
            </a:endParaRPr>
          </a:p>
          <a:p>
            <a:pPr eaLnBrk="1" hangingPunct="1">
              <a:buNone/>
            </a:pPr>
            <a:endParaRPr lang="zh-CN" altLang="en-US" dirty="0">
              <a:solidFill>
                <a:srgbClr val="F00A20"/>
              </a:solidFill>
              <a:latin typeface="宋体" panose="02010600030101010101" pitchFamily="2" charset="-122"/>
            </a:endParaRPr>
          </a:p>
          <a:p>
            <a:pPr eaLnBrk="1" hangingPunct="1">
              <a:buNone/>
            </a:pPr>
            <a:r>
              <a:rPr lang="zh-CN" altLang="en-US" dirty="0">
                <a:latin typeface="宋体" panose="02010600030101010101" pitchFamily="2" charset="-122"/>
              </a:rPr>
              <a:t>#make modules</a:t>
            </a:r>
            <a:endParaRPr lang="zh-CN" altLang="en-US" dirty="0">
              <a:latin typeface="宋体" panose="02010600030101010101" pitchFamily="2" charset="-122"/>
            </a:endParaRPr>
          </a:p>
          <a:p>
            <a:pPr algn="just" eaLnBrk="1" hangingPunct="1">
              <a:buNone/>
            </a:pPr>
            <a:r>
              <a:rPr lang="zh-CN" altLang="en-US" dirty="0">
                <a:latin typeface="宋体" panose="02010600030101010101" pitchFamily="2" charset="-122"/>
              </a:rPr>
              <a:t>#make modules_install</a:t>
            </a:r>
            <a:endParaRPr lang="zh-CN" altLang="en-US" dirty="0">
              <a:latin typeface="宋体" panose="02010600030101010101" pitchFamily="2" charset="-122"/>
            </a:endParaRPr>
          </a:p>
          <a:p>
            <a:pPr algn="just" eaLnBrk="1" hangingPunct="1">
              <a:buNone/>
            </a:pPr>
            <a:r>
              <a:rPr lang="zh-CN" altLang="en-US" dirty="0">
                <a:latin typeface="宋体" panose="02010600030101010101" pitchFamily="2" charset="-122"/>
              </a:rPr>
              <a:t>modules</a:t>
            </a:r>
            <a:r>
              <a:rPr lang="zh-CN" altLang="en-US" dirty="0"/>
              <a:t>安装到</a:t>
            </a:r>
            <a:r>
              <a:rPr lang="zh-CN" altLang="en-US" dirty="0">
                <a:solidFill>
                  <a:srgbClr val="F00A20"/>
                </a:solidFill>
                <a:latin typeface="宋体" panose="02010600030101010101" pitchFamily="2" charset="-122"/>
              </a:rPr>
              <a:t>/lib/modules/2.6.6</a:t>
            </a:r>
            <a:endParaRPr lang="zh-CN" altLang="en-US" dirty="0">
              <a:solidFill>
                <a:srgbClr val="F00A20"/>
              </a:solidFill>
              <a:latin typeface="宋体" panose="02010600030101010101" pitchFamily="2" charset="-122"/>
            </a:endParaRPr>
          </a:p>
          <a:p>
            <a:pPr eaLnBrk="1" hangingPunct="1">
              <a:buNone/>
            </a:pPr>
            <a:r>
              <a:rPr lang="zh-CN" altLang="en-US" dirty="0">
                <a:latin typeface="宋体" panose="02010600030101010101" pitchFamily="2" charset="-122"/>
              </a:rPr>
              <a:t>#	cd /boot</a:t>
            </a: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 mkinitramfs  -o initrd.img-2.6.38  2.6.38  </a:t>
            </a:r>
            <a:endParaRPr lang="zh-CN" altLang="en-US" dirty="0">
              <a:latin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idx="1"/>
          </p:nvPr>
        </p:nvSpPr>
        <p:spPr>
          <a:xfrm>
            <a:off x="1187450" y="333375"/>
            <a:ext cx="7772400" cy="6121400"/>
          </a:xfrm>
        </p:spPr>
        <p:txBody>
          <a:bodyPr vert="horz" wrap="square" lIns="91440" tIns="45720" rIns="91440" bIns="45720" anchor="t" anchorCtr="0"/>
          <a:p>
            <a:pPr algn="just" eaLnBrk="1" hangingPunct="1">
              <a:lnSpc>
                <a:spcPct val="80000"/>
              </a:lnSpc>
              <a:buNone/>
            </a:pPr>
            <a:r>
              <a:rPr lang="zh-CN" altLang="en-US" sz="1800" dirty="0">
                <a:solidFill>
                  <a:srgbClr val="F00A20"/>
                </a:solidFill>
              </a:rPr>
              <a:t>修改 /boot/grub/grub.cfg</a:t>
            </a:r>
            <a:r>
              <a:rPr lang="zh-CN" altLang="en-US" sz="1800" dirty="0"/>
              <a:t>如下：（grub.conf)</a:t>
            </a:r>
            <a:endParaRPr lang="zh-CN" altLang="en-US" sz="1800" dirty="0"/>
          </a:p>
          <a:p>
            <a:pPr algn="just" eaLnBrk="1" hangingPunct="1">
              <a:lnSpc>
                <a:spcPct val="80000"/>
              </a:lnSpc>
              <a:buNone/>
            </a:pPr>
            <a:r>
              <a:rPr lang="zh-CN" altLang="en-US" sz="1800" dirty="0"/>
              <a:t>## BEGIN /etc/grub.d/10_linux ###</a:t>
            </a:r>
            <a:endParaRPr lang="zh-CN" altLang="en-US" sz="1800" dirty="0"/>
          </a:p>
          <a:p>
            <a:pPr algn="just" eaLnBrk="1" hangingPunct="1">
              <a:lnSpc>
                <a:spcPct val="80000"/>
              </a:lnSpc>
              <a:buNone/>
            </a:pPr>
            <a:r>
              <a:rPr lang="zh-CN" altLang="en-US" sz="1800" dirty="0"/>
              <a:t>menuentry 'Ubuntu, with Linux 2.6.32-21-generic' --class ubuntu --class gnu-linux --class gnu --class os {</a:t>
            </a:r>
            <a:endParaRPr lang="zh-CN" altLang="en-US" sz="1800" dirty="0"/>
          </a:p>
          <a:p>
            <a:pPr algn="just" eaLnBrk="1" hangingPunct="1">
              <a:lnSpc>
                <a:spcPct val="80000"/>
              </a:lnSpc>
              <a:buNone/>
            </a:pPr>
            <a:r>
              <a:rPr lang="zh-CN" altLang="en-US" sz="1800" dirty="0"/>
              <a:t>	recordfail</a:t>
            </a:r>
            <a:endParaRPr lang="zh-CN" altLang="en-US" sz="1800" dirty="0"/>
          </a:p>
          <a:p>
            <a:pPr algn="just" eaLnBrk="1" hangingPunct="1">
              <a:lnSpc>
                <a:spcPct val="80000"/>
              </a:lnSpc>
              <a:buNone/>
            </a:pPr>
            <a:r>
              <a:rPr lang="zh-CN" altLang="en-US" sz="1800" dirty="0"/>
              <a:t>	insmod ext2</a:t>
            </a:r>
            <a:endParaRPr lang="zh-CN" altLang="en-US" sz="1800" dirty="0"/>
          </a:p>
          <a:p>
            <a:pPr algn="just" eaLnBrk="1" hangingPunct="1">
              <a:lnSpc>
                <a:spcPct val="80000"/>
              </a:lnSpc>
              <a:buNone/>
            </a:pPr>
            <a:r>
              <a:rPr lang="zh-CN" altLang="en-US" sz="1800" dirty="0"/>
              <a:t>	set root='(hd0,1)'</a:t>
            </a:r>
            <a:endParaRPr lang="zh-CN" altLang="en-US" sz="1800" dirty="0"/>
          </a:p>
          <a:p>
            <a:pPr algn="just" eaLnBrk="1" hangingPunct="1">
              <a:lnSpc>
                <a:spcPct val="80000"/>
              </a:lnSpc>
              <a:buNone/>
            </a:pPr>
            <a:r>
              <a:rPr lang="zh-CN" altLang="en-US" sz="1800" dirty="0"/>
              <a:t>	search --no-floppy --fs-uuid --set 0475d08a-69a2-4d39-9967-186bc4e16153</a:t>
            </a:r>
            <a:endParaRPr lang="zh-CN" altLang="en-US" sz="1800" dirty="0"/>
          </a:p>
          <a:p>
            <a:pPr algn="just" eaLnBrk="1" hangingPunct="1">
              <a:lnSpc>
                <a:spcPct val="80000"/>
              </a:lnSpc>
              <a:buNone/>
            </a:pPr>
            <a:r>
              <a:rPr lang="zh-CN" altLang="en-US" sz="1800" dirty="0"/>
              <a:t>	linux	/boot/vmlinuz-2.6.32-21-generic root=UUID=0475d08a-69a2-4d39-9967-186bc4e16153 ro   quiet splash</a:t>
            </a:r>
            <a:endParaRPr lang="zh-CN" altLang="en-US" sz="1800" dirty="0"/>
          </a:p>
          <a:p>
            <a:pPr algn="just" eaLnBrk="1" hangingPunct="1">
              <a:lnSpc>
                <a:spcPct val="80000"/>
              </a:lnSpc>
              <a:buNone/>
            </a:pPr>
            <a:r>
              <a:rPr lang="zh-CN" altLang="en-US" sz="1800" dirty="0"/>
              <a:t>	initrd	/boot/initrd.img-2.6.32-21-generic</a:t>
            </a:r>
            <a:endParaRPr lang="zh-CN" altLang="en-US" sz="1800" dirty="0"/>
          </a:p>
          <a:p>
            <a:pPr algn="just" eaLnBrk="1" hangingPunct="1">
              <a:lnSpc>
                <a:spcPct val="80000"/>
              </a:lnSpc>
              <a:buNone/>
            </a:pPr>
            <a:r>
              <a:rPr lang="zh-CN" altLang="en-US" sz="1800" dirty="0"/>
              <a:t>}</a:t>
            </a:r>
            <a:endParaRPr lang="zh-CN" altLang="en-US" sz="1800" dirty="0"/>
          </a:p>
          <a:p>
            <a:pPr algn="just" eaLnBrk="1" hangingPunct="1">
              <a:lnSpc>
                <a:spcPct val="80000"/>
              </a:lnSpc>
              <a:buNone/>
            </a:pPr>
            <a:endParaRPr lang="zh-CN" altLang="en-US" sz="1800" dirty="0"/>
          </a:p>
          <a:p>
            <a:pPr algn="just" eaLnBrk="1" hangingPunct="1">
              <a:lnSpc>
                <a:spcPct val="80000"/>
              </a:lnSpc>
              <a:buNone/>
            </a:pPr>
            <a:r>
              <a:rPr lang="zh-CN" altLang="en-US" sz="1800" dirty="0"/>
              <a:t>menuentry 'Ubuntu, with Linux 2.6.32-57-generic' --class ubuntu --class gnu-linux --class gnu --class os {</a:t>
            </a:r>
            <a:endParaRPr lang="zh-CN" altLang="en-US" sz="1800" dirty="0"/>
          </a:p>
          <a:p>
            <a:pPr algn="just" eaLnBrk="1" hangingPunct="1">
              <a:lnSpc>
                <a:spcPct val="80000"/>
              </a:lnSpc>
              <a:buNone/>
            </a:pPr>
            <a:r>
              <a:rPr lang="zh-CN" altLang="en-US" sz="1800" dirty="0"/>
              <a:t>	recordfail</a:t>
            </a:r>
            <a:endParaRPr lang="zh-CN" altLang="en-US" sz="1800" dirty="0"/>
          </a:p>
          <a:p>
            <a:pPr algn="just" eaLnBrk="1" hangingPunct="1">
              <a:lnSpc>
                <a:spcPct val="80000"/>
              </a:lnSpc>
              <a:buNone/>
            </a:pPr>
            <a:r>
              <a:rPr lang="zh-CN" altLang="en-US" sz="1800" dirty="0"/>
              <a:t>	insmod ext2</a:t>
            </a:r>
            <a:endParaRPr lang="zh-CN" altLang="en-US" sz="1800" dirty="0"/>
          </a:p>
          <a:p>
            <a:pPr algn="just" eaLnBrk="1" hangingPunct="1">
              <a:lnSpc>
                <a:spcPct val="80000"/>
              </a:lnSpc>
              <a:buNone/>
            </a:pPr>
            <a:r>
              <a:rPr lang="zh-CN" altLang="en-US" sz="1800" dirty="0"/>
              <a:t>	set root='(hd0,1)'</a:t>
            </a:r>
            <a:endParaRPr lang="zh-CN" altLang="en-US" sz="1800" dirty="0"/>
          </a:p>
          <a:p>
            <a:pPr algn="just" eaLnBrk="1" hangingPunct="1">
              <a:lnSpc>
                <a:spcPct val="80000"/>
              </a:lnSpc>
              <a:buNone/>
            </a:pPr>
            <a:r>
              <a:rPr lang="zh-CN" altLang="en-US" sz="1800" dirty="0"/>
              <a:t>	search --no-floppy --fs-uuid --set 0475d08a-69a2-4d39-9967-186bc4e16153</a:t>
            </a:r>
            <a:endParaRPr lang="zh-CN" altLang="en-US" sz="1800" dirty="0"/>
          </a:p>
          <a:p>
            <a:pPr algn="just" eaLnBrk="1" hangingPunct="1">
              <a:lnSpc>
                <a:spcPct val="80000"/>
              </a:lnSpc>
              <a:buNone/>
            </a:pPr>
            <a:r>
              <a:rPr lang="zh-CN" altLang="en-US" sz="1800" dirty="0"/>
              <a:t>	linux	/boot/vmlinuz-2.6.32-57-generic root=UUID=0475d08a-69a2-4d39-9967-186bc4e16153 ro   quiet splash</a:t>
            </a:r>
            <a:endParaRPr lang="zh-CN" altLang="en-US" sz="1800" dirty="0"/>
          </a:p>
          <a:p>
            <a:pPr algn="just" eaLnBrk="1" hangingPunct="1">
              <a:lnSpc>
                <a:spcPct val="80000"/>
              </a:lnSpc>
              <a:buNone/>
            </a:pPr>
            <a:r>
              <a:rPr lang="zh-CN" altLang="en-US" sz="1800" dirty="0"/>
              <a:t>	initrd	/boot/initrd.img-2.6.32.57</a:t>
            </a:r>
            <a:endParaRPr lang="zh-CN" altLang="en-US" sz="1800" dirty="0"/>
          </a:p>
          <a:p>
            <a:pPr algn="just" eaLnBrk="1" hangingPunct="1">
              <a:lnSpc>
                <a:spcPct val="80000"/>
              </a:lnSpc>
              <a:buNone/>
            </a:pPr>
            <a:r>
              <a:rPr lang="zh-CN" altLang="en-US" sz="1800" dirty="0"/>
              <a:t>}</a:t>
            </a:r>
            <a:endParaRPr lang="zh-CN" altLang="en-US" sz="1800" dirty="0"/>
          </a:p>
          <a:p>
            <a:pPr algn="just" eaLnBrk="1" hangingPunct="1">
              <a:lnSpc>
                <a:spcPct val="80000"/>
              </a:lnSpc>
              <a:buNone/>
            </a:pPr>
            <a:endParaRPr lang="zh-CN" alt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29698" name="Rectangle 3"/>
          <p:cNvSpPr>
            <a:spLocks noGrp="1"/>
          </p:cNvSpPr>
          <p:nvPr>
            <p:ph idx="1"/>
          </p:nvPr>
        </p:nvSpPr>
        <p:spPr/>
        <p:txBody>
          <a:bodyPr vert="horz" wrap="square" lIns="91440" tIns="45720" rIns="91440" bIns="45720" anchor="t" anchorCtr="0"/>
          <a:p>
            <a:pPr eaLnBrk="1" hangingPunct="1"/>
            <a:r>
              <a:rPr lang="zh-CN" altLang="en-US" dirty="0"/>
              <a:t>修改timeout的值</a:t>
            </a:r>
            <a:endParaRPr lang="zh-CN" altLang="en-US" dirty="0"/>
          </a:p>
          <a:p>
            <a:pPr eaLnBrk="1" hangingPunct="1"/>
            <a:r>
              <a:rPr lang="zh-CN" altLang="en-US" dirty="0"/>
              <a:t>重启系统，进入新内核</a:t>
            </a:r>
            <a:endParaRPr lang="zh-CN" altLang="en-US" dirty="0"/>
          </a:p>
          <a:p>
            <a:pPr eaLnBrk="1" hangingPunct="1">
              <a:buNone/>
            </a:pP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1440" tIns="45720" rIns="91440" bIns="45720" anchor="ctr" anchorCtr="0"/>
          <a:p>
            <a:pPr eaLnBrk="1" hangingPunct="1"/>
            <a:r>
              <a:rPr lang="zh-CN" altLang="en-US" dirty="0"/>
              <a:t>Ubuntu 14.04+linux 3.xx+grub 2</a:t>
            </a:r>
            <a:endParaRPr lang="zh-CN" altLang="en-US" dirty="0"/>
          </a:p>
        </p:txBody>
      </p:sp>
      <p:sp>
        <p:nvSpPr>
          <p:cNvPr id="30722" name="Rectangle 3"/>
          <p:cNvSpPr>
            <a:spLocks noGrp="1"/>
          </p:cNvSpPr>
          <p:nvPr>
            <p:ph idx="1"/>
          </p:nvPr>
        </p:nvSpPr>
        <p:spPr>
          <a:xfrm>
            <a:off x="1219200" y="1601788"/>
            <a:ext cx="7924800" cy="4708525"/>
          </a:xfrm>
        </p:spPr>
        <p:txBody>
          <a:bodyPr vert="horz" wrap="square" lIns="91440" tIns="45720" rIns="91440" bIns="45720" anchor="t" anchorCtr="0"/>
          <a:p>
            <a:pPr eaLnBrk="1" hangingPunct="1"/>
            <a:r>
              <a:rPr lang="zh-CN" altLang="en-US" dirty="0"/>
              <a:t>make menuconfig  </a:t>
            </a:r>
            <a:endParaRPr lang="zh-CN" altLang="en-US" dirty="0"/>
          </a:p>
          <a:p>
            <a:pPr eaLnBrk="1" hangingPunct="1"/>
            <a:r>
              <a:rPr lang="zh-CN" altLang="en-US" dirty="0"/>
              <a:t>make bzImage  -j8</a:t>
            </a:r>
            <a:endParaRPr lang="zh-CN" altLang="en-US" dirty="0"/>
          </a:p>
          <a:p>
            <a:pPr eaLnBrk="1" hangingPunct="1"/>
            <a:r>
              <a:rPr lang="zh-CN" altLang="en-US" dirty="0"/>
              <a:t>make modules  -j8</a:t>
            </a:r>
            <a:endParaRPr lang="zh-CN" altLang="en-US" dirty="0"/>
          </a:p>
          <a:p>
            <a:pPr eaLnBrk="1" hangingPunct="1"/>
            <a:r>
              <a:rPr lang="zh-CN" altLang="en-US" dirty="0"/>
              <a:t>make modules_install </a:t>
            </a:r>
            <a:endParaRPr lang="zh-CN" altLang="en-US" dirty="0"/>
          </a:p>
          <a:p>
            <a:pPr eaLnBrk="1" hangingPunct="1"/>
            <a:r>
              <a:rPr lang="zh-CN" altLang="en-US" dirty="0"/>
              <a:t>make install</a:t>
            </a:r>
            <a:endParaRPr lang="zh-CN" altLang="en-US" dirty="0"/>
          </a:p>
          <a:p>
            <a:pPr eaLnBrk="1" hangingPunct="1">
              <a:buNone/>
            </a:pPr>
            <a:r>
              <a:rPr lang="zh-CN" altLang="en-US" dirty="0"/>
              <a:t>注：</a:t>
            </a:r>
            <a:endParaRPr lang="zh-CN" altLang="en-US" dirty="0"/>
          </a:p>
          <a:p>
            <a:pPr eaLnBrk="1" hangingPunct="1">
              <a:buNone/>
            </a:pPr>
            <a:r>
              <a:rPr lang="zh-CN" altLang="en-US" dirty="0"/>
              <a:t>linux 3.18   linux 3.8   成功；</a:t>
            </a:r>
            <a:endParaRPr lang="zh-CN" altLang="en-US" dirty="0"/>
          </a:p>
          <a:p>
            <a:pPr eaLnBrk="1" hangingPunct="1">
              <a:buNone/>
            </a:pPr>
            <a:r>
              <a:rPr lang="zh-CN" altLang="en-US" dirty="0"/>
              <a:t>linux 3.11　　图形界面登录失败；</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idx="1"/>
          </p:nvPr>
        </p:nvSpPr>
        <p:spPr>
          <a:xfrm>
            <a:off x="1198563" y="55563"/>
            <a:ext cx="7874000" cy="6569075"/>
          </a:xfrm>
        </p:spPr>
        <p:txBody>
          <a:bodyPr vert="horz" wrap="square" lIns="91440" tIns="45720" rIns="91440" bIns="45720" anchor="t" anchorCtr="0"/>
          <a:p>
            <a:pPr eaLnBrk="1" hangingPunct="1">
              <a:lnSpc>
                <a:spcPct val="80000"/>
              </a:lnSpc>
            </a:pPr>
            <a:r>
              <a:rPr lang="zh-CN" altLang="en-US" sz="3600" dirty="0"/>
              <a:t>直接修改/etc/default/grub(然后update-grub)</a:t>
            </a:r>
            <a:endParaRPr lang="zh-CN" altLang="en-US" sz="3600" dirty="0"/>
          </a:p>
          <a:p>
            <a:pPr eaLnBrk="1" hangingPunct="1">
              <a:lnSpc>
                <a:spcPct val="80000"/>
              </a:lnSpc>
              <a:buNone/>
            </a:pPr>
            <a:r>
              <a:rPr lang="zh-CN" altLang="en-US" dirty="0">
                <a:solidFill>
                  <a:srgbClr val="F00A20"/>
                </a:solidFill>
              </a:rPr>
              <a:t>GRUB_HIDDEN_TIMEOUT=0</a:t>
            </a:r>
            <a:endParaRPr lang="zh-CN" altLang="en-US" dirty="0">
              <a:solidFill>
                <a:srgbClr val="F00A20"/>
              </a:solidFill>
            </a:endParaRPr>
          </a:p>
          <a:p>
            <a:pPr eaLnBrk="1" hangingPunct="1">
              <a:lnSpc>
                <a:spcPct val="80000"/>
              </a:lnSpc>
              <a:buClr>
                <a:schemeClr val="tx1"/>
              </a:buClr>
              <a:buFont typeface="Wingdings" panose="05000000000000000000" pitchFamily="2" charset="2"/>
              <a:buChar char="ü"/>
            </a:pPr>
            <a:r>
              <a:rPr lang="zh-CN" altLang="en-US" dirty="0"/>
              <a:t>        </a:t>
            </a:r>
            <a:r>
              <a:rPr lang="zh-CN" altLang="en-US" sz="2800" dirty="0"/>
              <a:t> 此配置将影响菜单显示。若设置此选项,将在此时间内隐藏菜单而显示引导画面。</a:t>
            </a:r>
            <a:endParaRPr lang="zh-CN" altLang="en-US" sz="2800" dirty="0"/>
          </a:p>
          <a:p>
            <a:pPr eaLnBrk="1" hangingPunct="1">
              <a:lnSpc>
                <a:spcPct val="80000"/>
              </a:lnSpc>
              <a:buClr>
                <a:schemeClr val="tx1"/>
              </a:buClr>
              <a:buFont typeface="Wingdings" panose="05000000000000000000" pitchFamily="2" charset="2"/>
              <a:buChar char="ü"/>
            </a:pPr>
            <a:r>
              <a:rPr lang="zh-CN" altLang="en-US" sz="2800" dirty="0"/>
              <a:t>     菜单将会被隐藏,除非在此行开头加上一个 # 符号。(#	GRUB_HIDDEN_TIMEOUT=0)。</a:t>
            </a:r>
            <a:endParaRPr lang="zh-CN" altLang="en-US" sz="2800" dirty="0"/>
          </a:p>
          <a:p>
            <a:pPr eaLnBrk="1" hangingPunct="1">
              <a:lnSpc>
                <a:spcPct val="80000"/>
              </a:lnSpc>
              <a:buNone/>
            </a:pPr>
            <a:r>
              <a:rPr lang="zh-CN" altLang="en-US" sz="2800" dirty="0"/>
              <a:t>                     若是大于 0 的整数,系统将会依此配置的秒数暂停,但不会显示菜单。   0 则菜单不会显示,也不会有延迟。</a:t>
            </a:r>
            <a:endParaRPr lang="zh-CN" altLang="en-US" sz="2800" dirty="0"/>
          </a:p>
          <a:p>
            <a:pPr eaLnBrk="1" hangingPunct="1">
              <a:lnSpc>
                <a:spcPct val="80000"/>
              </a:lnSpc>
              <a:buClr>
                <a:schemeClr val="tx1"/>
              </a:buClr>
              <a:buFont typeface="Wingdings" panose="05000000000000000000" pitchFamily="2" charset="2"/>
              <a:buChar char="ü"/>
            </a:pPr>
            <a:r>
              <a:rPr lang="zh-CN" altLang="en-US" sz="2800" dirty="0"/>
              <a:t>      使用者可以在启动时按住 SHIFT 键不放以强制显示菜单。</a:t>
            </a:r>
            <a:endParaRPr lang="zh-CN" altLang="en-US" sz="2800" dirty="0"/>
          </a:p>
          <a:p>
            <a:pPr eaLnBrk="1" hangingPunct="1">
              <a:lnSpc>
                <a:spcPct val="80000"/>
              </a:lnSpc>
              <a:buClr>
                <a:schemeClr val="tx1"/>
              </a:buClr>
              <a:buFont typeface="Wingdings" panose="05000000000000000000" pitchFamily="2" charset="2"/>
              <a:buChar char="ü"/>
            </a:pPr>
            <a:r>
              <a:rPr lang="zh-CN" altLang="en-US" sz="2800" dirty="0"/>
              <a:t>       启动过程中,系统将会检查 SHIFT 键状态。若无法辨识按键状态,会有一个短时间的延迟让使用者可通过按下 ESC 键来显示菜单。</a:t>
            </a:r>
            <a:endParaRPr lang="zh-CN" altLang="en-US" sz="2800" dirty="0"/>
          </a:p>
          <a:p>
            <a:pPr eaLnBrk="1" hangingPunct="1">
              <a:lnSpc>
                <a:spcPct val="80000"/>
              </a:lnSpc>
              <a:buClr>
                <a:schemeClr val="tx1"/>
              </a:buClr>
              <a:buFont typeface="Wingdings" panose="05000000000000000000" pitchFamily="2" charset="2"/>
              <a:buNone/>
            </a:pPr>
            <a:r>
              <a:rPr lang="zh-CN" altLang="en-US" sz="2800" dirty="0">
                <a:solidFill>
                  <a:srgbClr val="F00A20"/>
                </a:solidFill>
              </a:rPr>
              <a:t>GRUB__TIMEOUT=10 菜单显示时间</a:t>
            </a:r>
            <a:endParaRPr lang="zh-CN" altLang="en-US" sz="2800" dirty="0">
              <a:solidFill>
                <a:srgbClr val="F00A2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vert="horz" wrap="square" lIns="91440" tIns="45720" rIns="91440" bIns="45720" anchor="ctr" anchorCtr="0"/>
          <a:p>
            <a:pPr eaLnBrk="1" hangingPunct="1"/>
            <a:r>
              <a:rPr lang="zh-CN" altLang="en-US" dirty="0">
                <a:latin typeface="宋体" panose="02010600030101010101" pitchFamily="2" charset="-122"/>
              </a:rPr>
              <a:t>二．设计内容</a:t>
            </a:r>
            <a:r>
              <a:rPr lang="zh-CN" altLang="en-US" dirty="0"/>
              <a:t> </a:t>
            </a:r>
            <a:endParaRPr lang="zh-CN" altLang="en-US" dirty="0"/>
          </a:p>
        </p:txBody>
      </p:sp>
      <p:sp>
        <p:nvSpPr>
          <p:cNvPr id="5122" name="Rectangle 3"/>
          <p:cNvSpPr>
            <a:spLocks noGrp="1"/>
          </p:cNvSpPr>
          <p:nvPr>
            <p:ph idx="1"/>
          </p:nvPr>
        </p:nvSpPr>
        <p:spPr>
          <a:xfrm>
            <a:off x="1219200" y="1524000"/>
            <a:ext cx="7772400" cy="4876800"/>
          </a:xfrm>
        </p:spPr>
        <p:txBody>
          <a:bodyPr vert="horz" wrap="square" lIns="91440" tIns="45720" rIns="91440" bIns="45720" anchor="t" anchorCtr="0"/>
          <a:p>
            <a:pPr marL="609600" indent="-609600" eaLnBrk="1" hangingPunct="1">
              <a:buFont typeface="Symbol" panose="05050102010706020507" pitchFamily="18" charset="2"/>
              <a:buAutoNum type="arabicPeriod"/>
            </a:pPr>
            <a:r>
              <a:rPr lang="zh-CN" altLang="en-US" sz="2800" dirty="0">
                <a:latin typeface="宋体" panose="02010600030101010101" pitchFamily="2" charset="-122"/>
              </a:rPr>
              <a:t>掌握</a:t>
            </a:r>
            <a:r>
              <a:rPr lang="zh-CN" altLang="en-US" sz="2800" dirty="0"/>
              <a:t>Linux操作</a:t>
            </a:r>
            <a:r>
              <a:rPr lang="zh-CN" altLang="en-US" sz="2800" dirty="0">
                <a:latin typeface="宋体" panose="02010600030101010101" pitchFamily="2" charset="-122"/>
              </a:rPr>
              <a:t>系统的使用方法，包括键盘命令、系统调用；掌握在</a:t>
            </a:r>
            <a:r>
              <a:rPr lang="zh-CN" altLang="en-US" sz="2800" dirty="0"/>
              <a:t>Linux下的</a:t>
            </a:r>
            <a:r>
              <a:rPr lang="zh-CN" altLang="en-US" sz="2800" dirty="0">
                <a:latin typeface="宋体" panose="02010600030101010101" pitchFamily="2" charset="-122"/>
              </a:rPr>
              <a:t>编程环境。</a:t>
            </a:r>
            <a:endParaRPr lang="zh-CN" altLang="en-US" sz="2800" dirty="0">
              <a:latin typeface="宋体" panose="02010600030101010101" pitchFamily="2" charset="-122"/>
            </a:endParaRPr>
          </a:p>
          <a:p>
            <a:pPr marL="609600" indent="-609600" eaLnBrk="1" hangingPunct="1">
              <a:buNone/>
            </a:pPr>
            <a:endParaRPr lang="zh-CN" altLang="en-US" sz="2800" dirty="0">
              <a:latin typeface="宋体" panose="02010600030101010101" pitchFamily="2" charset="-122"/>
            </a:endParaRPr>
          </a:p>
          <a:p>
            <a:pPr marL="609600" indent="-609600" eaLnBrk="1" hangingPunct="1">
              <a:buFont typeface="Wingdings" panose="05000000000000000000" pitchFamily="2" charset="2"/>
              <a:buChar char="Ø"/>
            </a:pPr>
            <a:r>
              <a:rPr lang="zh-CN" altLang="en-US" sz="2800" dirty="0">
                <a:latin typeface="宋体" panose="02010600030101010101" pitchFamily="2" charset="-122"/>
                <a:sym typeface="Arial" panose="020B0604020202020204" pitchFamily="34" charset="0"/>
              </a:rPr>
              <a:t>编一个C程序，其内容为实现</a:t>
            </a:r>
            <a:r>
              <a:rPr lang="en-US" altLang="zh-CN" sz="2800" dirty="0">
                <a:latin typeface="宋体" panose="02010600030101010101" pitchFamily="2" charset="-122"/>
                <a:sym typeface="Arial" panose="020B0604020202020204" pitchFamily="34" charset="0"/>
              </a:rPr>
              <a:t>cp/</a:t>
            </a:r>
            <a:r>
              <a:rPr lang="zh-CN" altLang="en-US" sz="2800" dirty="0">
                <a:latin typeface="宋体" panose="02010600030101010101" pitchFamily="2" charset="-122"/>
                <a:sym typeface="Arial" panose="020B0604020202020204" pitchFamily="34" charset="0"/>
              </a:rPr>
              <a:t>文件拷贝的功能；</a:t>
            </a:r>
            <a:r>
              <a:rPr lang="en-US" altLang="zh-CN" sz="2800" dirty="0">
                <a:latin typeface="宋体" panose="02010600030101010101" pitchFamily="2" charset="-122"/>
                <a:sym typeface="Arial" panose="020B0604020202020204" pitchFamily="34" charset="0"/>
              </a:rPr>
              <a:t>(</a:t>
            </a:r>
            <a:r>
              <a:rPr lang="zh-CN" altLang="en-US" sz="2800" dirty="0">
                <a:latin typeface="宋体" panose="02010600030101010101" pitchFamily="2" charset="-122"/>
                <a:sym typeface="Arial" panose="020B0604020202020204" pitchFamily="34" charset="0"/>
              </a:rPr>
              <a:t>使用系统调用open/read/write</a:t>
            </a:r>
            <a:r>
              <a:rPr lang="en-US" altLang="zh-CN" sz="2800" dirty="0">
                <a:latin typeface="宋体" panose="02010600030101010101" pitchFamily="2" charset="-122"/>
                <a:sym typeface="Arial" panose="020B0604020202020204" pitchFamily="34" charset="0"/>
              </a:rPr>
              <a:t>,</a:t>
            </a:r>
            <a:r>
              <a:rPr lang="zh-CN" altLang="en-US" sz="2800" dirty="0">
                <a:latin typeface="宋体" panose="02010600030101010101" pitchFamily="2" charset="-122"/>
                <a:sym typeface="Arial" panose="020B0604020202020204" pitchFamily="34" charset="0"/>
              </a:rPr>
              <a:t>实现</a:t>
            </a:r>
            <a:r>
              <a:rPr lang="en-US" altLang="zh-CN" sz="2800" dirty="0">
                <a:latin typeface="宋体" panose="02010600030101010101" pitchFamily="2" charset="-122"/>
                <a:sym typeface="Arial" panose="020B0604020202020204" pitchFamily="34" charset="0"/>
              </a:rPr>
              <a:t>cp</a:t>
            </a:r>
            <a:r>
              <a:rPr lang="zh-CN" altLang="en-US" sz="2800" dirty="0">
                <a:latin typeface="宋体" panose="02010600030101010101" pitchFamily="2" charset="-122"/>
                <a:sym typeface="Arial" panose="020B0604020202020204" pitchFamily="34" charset="0"/>
              </a:rPr>
              <a:t>命令..</a:t>
            </a:r>
            <a:r>
              <a:rPr lang="en-US" altLang="zh-CN" sz="2800" dirty="0">
                <a:latin typeface="宋体" panose="02010600030101010101" pitchFamily="2" charset="-122"/>
                <a:sym typeface="Arial" panose="020B0604020202020204" pitchFamily="34" charset="0"/>
              </a:rPr>
              <a:t>)</a:t>
            </a:r>
            <a:endParaRPr lang="zh-CN" altLang="en-US" sz="2800" dirty="0">
              <a:latin typeface="宋体" panose="02010600030101010101" pitchFamily="2" charset="-122"/>
              <a:sym typeface="Arial" panose="020B0604020202020204" pitchFamily="34" charset="0"/>
            </a:endParaRPr>
          </a:p>
          <a:p>
            <a:pPr marL="609600" indent="-609600" eaLnBrk="1" hangingPunct="1">
              <a:buFont typeface="Wingdings" panose="05000000000000000000" pitchFamily="2" charset="2"/>
              <a:buChar char="Ø"/>
            </a:pPr>
            <a:r>
              <a:rPr lang="zh-CN" altLang="en-US" sz="2800" dirty="0">
                <a:latin typeface="宋体" panose="02010600030101010101" pitchFamily="2" charset="-122"/>
                <a:sym typeface="Arial" panose="020B0604020202020204" pitchFamily="34" charset="0"/>
              </a:rPr>
              <a:t>编一个C程序，其内容为分窗口同时显示三个并发进程的运行结果。要求用到Linux下的图形库(gtk/Qt), 如三个进程实现誊抄的演示。</a:t>
            </a:r>
            <a:endParaRPr lang="zh-CN" altLang="en-US" sz="2800" dirty="0">
              <a:latin typeface="宋体" panose="02010600030101010101" pitchFamily="2" charset="-122"/>
              <a:sym typeface="Arial" panose="020B0604020202020204" pitchFamily="34" charset="0"/>
            </a:endParaRPr>
          </a:p>
          <a:p>
            <a:pPr marL="609600" indent="-609600" eaLnBrk="1" hangingPunct="1">
              <a:buFont typeface="Wingdings" panose="05000000000000000000" pitchFamily="2" charset="2"/>
              <a:buChar char="Ø"/>
            </a:pPr>
            <a:endParaRPr lang="zh-CN" altLang="en-US" sz="2400" dirty="0">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idx="1"/>
          </p:nvPr>
        </p:nvSpPr>
        <p:spPr>
          <a:xfrm>
            <a:off x="1295400" y="533400"/>
            <a:ext cx="7467600" cy="5334000"/>
          </a:xfrm>
        </p:spPr>
        <p:txBody>
          <a:bodyPr vert="horz" wrap="square" lIns="91440" tIns="45720" rIns="91440" bIns="45720" anchor="t" anchorCtr="0"/>
          <a:p>
            <a:pPr marL="577850" indent="-577850" eaLnBrk="1" hangingPunct="1">
              <a:lnSpc>
                <a:spcPct val="90000"/>
              </a:lnSpc>
              <a:buFont typeface="Wingdings" panose="05000000000000000000" pitchFamily="2" charset="2"/>
              <a:buChar char="Ø"/>
            </a:pPr>
            <a:r>
              <a:rPr lang="zh-CN" altLang="en-US" b="1" dirty="0"/>
              <a:t>增加系统调用步骤</a:t>
            </a:r>
            <a:endParaRPr lang="zh-CN" altLang="en-US" b="1" dirty="0"/>
          </a:p>
          <a:p>
            <a:pPr marL="577850" indent="-577850" eaLnBrk="1" hangingPunct="1">
              <a:lnSpc>
                <a:spcPct val="90000"/>
              </a:lnSpc>
              <a:buNone/>
            </a:pPr>
            <a:endParaRPr lang="zh-CN" altLang="en-US" b="1" dirty="0"/>
          </a:p>
          <a:p>
            <a:pPr marL="577850" indent="-577850" eaLnBrk="1" hangingPunct="1">
              <a:lnSpc>
                <a:spcPct val="90000"/>
              </a:lnSpc>
            </a:pPr>
            <a:r>
              <a:rPr lang="zh-CN" altLang="en-US" sz="2400" dirty="0"/>
              <a:t>修改系统调用表，在文件arch/i386/kernel/entry.S中添加: （</a:t>
            </a:r>
            <a:r>
              <a:rPr lang="zh-CN" altLang="en-US" sz="2400" dirty="0">
                <a:solidFill>
                  <a:srgbClr val="F00A20"/>
                </a:solidFill>
              </a:rPr>
              <a:t>arch/x86/kernel/syscall_table_32.S</a:t>
            </a:r>
            <a:r>
              <a:rPr lang="zh-CN" altLang="en-US" sz="2400" dirty="0"/>
              <a:t>)</a:t>
            </a:r>
            <a:endParaRPr lang="zh-CN" altLang="en-US" sz="2400" dirty="0"/>
          </a:p>
          <a:p>
            <a:pPr marL="577850" indent="-577850" eaLnBrk="1" hangingPunct="1">
              <a:lnSpc>
                <a:spcPct val="90000"/>
              </a:lnSpc>
              <a:buNone/>
            </a:pPr>
            <a:r>
              <a:rPr lang="zh-CN" altLang="en-US" sz="2400" dirty="0"/>
              <a:t>        . long SYMBOL_NAME(sys_mySysCall)()</a:t>
            </a:r>
            <a:endParaRPr lang="zh-CN" altLang="en-US" sz="2400" dirty="0"/>
          </a:p>
          <a:p>
            <a:pPr marL="577850" indent="-577850" eaLnBrk="1" hangingPunct="1">
              <a:lnSpc>
                <a:spcPct val="90000"/>
              </a:lnSpc>
              <a:buNone/>
            </a:pPr>
            <a:r>
              <a:rPr lang="zh-CN" altLang="en-US" sz="2400" dirty="0"/>
              <a:t>        </a:t>
            </a:r>
            <a:r>
              <a:rPr lang="zh-CN" altLang="en-US" sz="2400" dirty="0">
                <a:solidFill>
                  <a:srgbClr val="F00A20"/>
                </a:solidFill>
              </a:rPr>
              <a:t>.long sys_rt_tgsigqueueinfo     /* 335 */</a:t>
            </a:r>
            <a:endParaRPr lang="zh-CN" altLang="en-US" sz="2400" dirty="0">
              <a:solidFill>
                <a:srgbClr val="F00A20"/>
              </a:solidFill>
            </a:endParaRPr>
          </a:p>
          <a:p>
            <a:pPr marL="577850" indent="-577850" eaLnBrk="1" hangingPunct="1">
              <a:lnSpc>
                <a:spcPct val="90000"/>
              </a:lnSpc>
              <a:buNone/>
            </a:pPr>
            <a:r>
              <a:rPr lang="zh-CN" altLang="en-US" sz="2400" dirty="0">
                <a:solidFill>
                  <a:srgbClr val="F00A20"/>
                </a:solidFill>
              </a:rPr>
              <a:t>        .long sys_perf_event_open</a:t>
            </a:r>
            <a:endParaRPr lang="zh-CN" altLang="en-US" sz="2400" dirty="0">
              <a:solidFill>
                <a:srgbClr val="F00A20"/>
              </a:solidFill>
            </a:endParaRPr>
          </a:p>
          <a:p>
            <a:pPr marL="577850" indent="-577850" eaLnBrk="1" hangingPunct="1">
              <a:lnSpc>
                <a:spcPct val="90000"/>
              </a:lnSpc>
              <a:buNone/>
            </a:pPr>
            <a:r>
              <a:rPr lang="zh-CN" altLang="en-US" sz="2400" dirty="0">
                <a:solidFill>
                  <a:srgbClr val="F00A20"/>
                </a:solidFill>
              </a:rPr>
              <a:t>        .long sys_test</a:t>
            </a:r>
            <a:endParaRPr lang="zh-CN" altLang="en-US" sz="2400" dirty="0">
              <a:solidFill>
                <a:srgbClr val="F00A20"/>
              </a:solidFill>
            </a:endParaRPr>
          </a:p>
          <a:p>
            <a:pPr marL="577850" indent="-577850" eaLnBrk="1" hangingPunct="1">
              <a:lnSpc>
                <a:spcPct val="90000"/>
              </a:lnSpc>
              <a:buNone/>
            </a:pPr>
            <a:r>
              <a:rPr lang="zh-CN" altLang="en-US" dirty="0"/>
              <a:t>      修改NR_syscalls   (nr_syscallls,entry_32.S)</a:t>
            </a:r>
            <a:endParaRPr lang="zh-CN" altLang="en-US" dirty="0"/>
          </a:p>
          <a:p>
            <a:pPr marL="577850" indent="-577850" eaLnBrk="1" hangingPunct="1">
              <a:lnSpc>
                <a:spcPct val="90000"/>
              </a:lnSpc>
            </a:pPr>
            <a:r>
              <a:rPr lang="zh-CN" altLang="en-US" sz="2400" dirty="0"/>
              <a:t>定义系统调用号，</a:t>
            </a:r>
            <a:endParaRPr lang="zh-CN" altLang="en-US" sz="2400" dirty="0"/>
          </a:p>
          <a:p>
            <a:pPr marL="577850" indent="-577850" eaLnBrk="1" hangingPunct="1">
              <a:lnSpc>
                <a:spcPct val="90000"/>
              </a:lnSpc>
              <a:buNone/>
            </a:pPr>
            <a:r>
              <a:rPr lang="zh-CN" altLang="en-US" sz="2400" dirty="0"/>
              <a:t>在文件</a:t>
            </a:r>
            <a:r>
              <a:rPr lang="zh-CN" altLang="en-US" sz="2400" dirty="0">
                <a:solidFill>
                  <a:srgbClr val="F00A20"/>
                </a:solidFill>
              </a:rPr>
              <a:t>/usr/src/linux/include/asm_i386/unistd.h</a:t>
            </a:r>
            <a:r>
              <a:rPr lang="zh-CN" altLang="en-US" sz="2400" dirty="0"/>
              <a:t>中添加:</a:t>
            </a:r>
            <a:endParaRPr lang="zh-CN" altLang="en-US" sz="2400" dirty="0"/>
          </a:p>
          <a:p>
            <a:pPr marL="577850" indent="-577850" eaLnBrk="1" hangingPunct="1">
              <a:lnSpc>
                <a:spcPct val="90000"/>
              </a:lnSpc>
              <a:buNone/>
            </a:pPr>
            <a:r>
              <a:rPr lang="zh-CN" altLang="en-US" sz="2400" dirty="0"/>
              <a:t>        #define __NR_mySysCall     2xx </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33794" name="Rectangle 3"/>
          <p:cNvSpPr>
            <a:spLocks noGrp="1"/>
          </p:cNvSpPr>
          <p:nvPr>
            <p:ph idx="1"/>
          </p:nvPr>
        </p:nvSpPr>
        <p:spPr/>
        <p:txBody>
          <a:bodyPr vert="horz" wrap="square" lIns="91440" tIns="45720" rIns="91440" bIns="45720" anchor="t" anchorCtr="0"/>
          <a:p>
            <a:pPr eaLnBrk="1" hangingPunct="1"/>
            <a:r>
              <a:rPr lang="zh-CN" altLang="en-US" sz="2400" dirty="0"/>
              <a:t>添加自己的代码，修改kernel/sys.c：</a:t>
            </a:r>
            <a:endParaRPr lang="zh-CN" altLang="en-US" sz="2400" dirty="0"/>
          </a:p>
          <a:p>
            <a:pPr eaLnBrk="1" hangingPunct="1">
              <a:buNone/>
            </a:pPr>
            <a:r>
              <a:rPr lang="zh-CN" altLang="en-US" sz="2400" dirty="0"/>
              <a:t>        asmlinkage int sys_mySysCall(arg1 , arg2…)</a:t>
            </a:r>
            <a:endParaRPr lang="zh-CN" altLang="en-US" sz="2400" dirty="0"/>
          </a:p>
          <a:p>
            <a:pPr eaLnBrk="1" hangingPunct="1">
              <a:buNone/>
            </a:pPr>
            <a:r>
              <a:rPr lang="zh-CN" altLang="en-US" sz="2400" dirty="0">
                <a:latin typeface="宋体" panose="02010600030101010101" pitchFamily="2" charset="-122"/>
              </a:rPr>
              <a:t>    {     </a:t>
            </a:r>
            <a:r>
              <a:rPr lang="zh-CN" altLang="en-US" sz="2400" dirty="0"/>
              <a:t>…………</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rPr>
              <a:t>     }</a:t>
            </a:r>
            <a:endParaRPr lang="zh-CN" altLang="en-US" sz="2400" dirty="0">
              <a:latin typeface="宋体" panose="02010600030101010101" pitchFamily="2" charset="-122"/>
            </a:endParaRPr>
          </a:p>
          <a:p>
            <a:pPr eaLnBrk="1" hangingPunct="1">
              <a:buNone/>
            </a:pPr>
            <a:r>
              <a:rPr lang="zh-CN" altLang="en-US" sz="2400" dirty="0">
                <a:solidFill>
                  <a:srgbClr val="F00A20"/>
                </a:solidFill>
                <a:latin typeface="宋体" panose="02010600030101010101" pitchFamily="2" charset="-122"/>
              </a:rPr>
              <a:t>SYSCALL_DEFINE2(test,char *,src,char *,dst)</a:t>
            </a:r>
            <a:endParaRPr lang="zh-CN" altLang="en-US" sz="2400" dirty="0">
              <a:solidFill>
                <a:srgbClr val="F00A20"/>
              </a:solidFill>
              <a:latin typeface="宋体" panose="02010600030101010101" pitchFamily="2" charset="-122"/>
            </a:endParaRPr>
          </a:p>
          <a:p>
            <a:pPr eaLnBrk="1" hangingPunct="1">
              <a:buNone/>
            </a:pPr>
            <a:r>
              <a:rPr lang="zh-CN" altLang="en-US" sz="2400" dirty="0">
                <a:solidFill>
                  <a:srgbClr val="F00A20"/>
                </a:solidFill>
                <a:latin typeface="宋体" panose="02010600030101010101" pitchFamily="2" charset="-122"/>
              </a:rPr>
              <a:t>{</a:t>
            </a:r>
            <a:endParaRPr lang="zh-CN" altLang="en-US" sz="2400" dirty="0">
              <a:solidFill>
                <a:srgbClr val="F00A20"/>
              </a:solidFill>
              <a:latin typeface="宋体" panose="02010600030101010101" pitchFamily="2" charset="-122"/>
            </a:endParaRPr>
          </a:p>
          <a:p>
            <a:pPr eaLnBrk="1" hangingPunct="1">
              <a:buNone/>
            </a:pPr>
            <a:r>
              <a:rPr lang="zh-CN" altLang="en-US" sz="2400" dirty="0">
                <a:solidFill>
                  <a:srgbClr val="F00A20"/>
                </a:solidFill>
                <a:latin typeface="宋体" panose="02010600030101010101" pitchFamily="2" charset="-122"/>
              </a:rPr>
              <a:t>........</a:t>
            </a:r>
            <a:endParaRPr lang="zh-CN" altLang="en-US" sz="2400" dirty="0">
              <a:solidFill>
                <a:srgbClr val="F00A20"/>
              </a:solidFill>
              <a:latin typeface="宋体" panose="02010600030101010101" pitchFamily="2" charset="-122"/>
            </a:endParaRPr>
          </a:p>
          <a:p>
            <a:pPr eaLnBrk="1" hangingPunct="1">
              <a:buNone/>
            </a:pPr>
            <a:r>
              <a:rPr lang="zh-CN" altLang="en-US" sz="2400" dirty="0">
                <a:solidFill>
                  <a:srgbClr val="F00A20"/>
                </a:solidFill>
                <a:latin typeface="宋体" panose="02010600030101010101" pitchFamily="2" charset="-122"/>
              </a:rPr>
              <a:t>}</a:t>
            </a:r>
            <a:endParaRPr lang="zh-CN" altLang="en-US" sz="2400" dirty="0">
              <a:solidFill>
                <a:srgbClr val="F00A20"/>
              </a:solidFill>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idx="1"/>
          </p:nvPr>
        </p:nvSpPr>
        <p:spPr>
          <a:xfrm>
            <a:off x="1219200" y="381000"/>
            <a:ext cx="7924800" cy="6477000"/>
          </a:xfrm>
        </p:spPr>
        <p:txBody>
          <a:bodyPr vert="horz" wrap="square" lIns="91440" tIns="45720" rIns="91440" bIns="45720" anchor="t" anchorCtr="0"/>
          <a:p>
            <a:pPr marL="660400" indent="-660400" eaLnBrk="1" hangingPunct="1">
              <a:lnSpc>
                <a:spcPct val="90000"/>
              </a:lnSpc>
            </a:pPr>
            <a:r>
              <a:rPr lang="zh-CN" altLang="en-US" sz="2800" dirty="0"/>
              <a:t>重新编译内核，进入新内核，编写</a:t>
            </a:r>
            <a:r>
              <a:rPr lang="zh-CN" altLang="en-US" sz="2800" dirty="0">
                <a:latin typeface="Arial" panose="020B0604020202020204" pitchFamily="34" charset="0"/>
              </a:rPr>
              <a:t>测试程序</a:t>
            </a:r>
            <a:endParaRPr lang="zh-CN" altLang="en-US" sz="2800" dirty="0"/>
          </a:p>
          <a:p>
            <a:pPr marL="660400" indent="-660400" eaLnBrk="1" hangingPunct="1">
              <a:lnSpc>
                <a:spcPct val="90000"/>
              </a:lnSpc>
              <a:buNone/>
            </a:pPr>
            <a:r>
              <a:rPr lang="zh-CN" altLang="en-US" sz="2800" dirty="0">
                <a:latin typeface="Arial Unicode MS" charset="-122"/>
                <a:ea typeface="_x000B__x000C_"/>
              </a:rPr>
              <a:t> </a:t>
            </a:r>
            <a:r>
              <a:rPr lang="zh-CN" altLang="en-US" dirty="0"/>
              <a:t>asmlinkage int </a:t>
            </a:r>
            <a:r>
              <a:rPr lang="zh-CN" altLang="en-US" sz="2800" dirty="0">
                <a:latin typeface="Arial Unicode MS" charset="-122"/>
                <a:ea typeface="_x000B__x000C_"/>
              </a:rPr>
              <a:t>sys_mysyscall(struct timeval * tv) </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t>test.c</a:t>
            </a:r>
            <a:endParaRPr lang="zh-CN" altLang="en-US" sz="2800" dirty="0"/>
          </a:p>
          <a:p>
            <a:pPr marL="660400" indent="-660400" eaLnBrk="1" hangingPunct="1">
              <a:lnSpc>
                <a:spcPct val="90000"/>
              </a:lnSpc>
              <a:buNone/>
            </a:pPr>
            <a:r>
              <a:rPr lang="zh-CN" altLang="en-US" sz="2800" dirty="0">
                <a:latin typeface="Arial Unicode MS" charset="-122"/>
                <a:ea typeface="_x000B__x000C_"/>
              </a:rPr>
              <a:t>#include </a:t>
            </a:r>
            <a:r>
              <a:rPr lang="zh-CN" altLang="en-US" sz="2400" dirty="0">
                <a:solidFill>
                  <a:srgbClr val="F00A20"/>
                </a:solidFill>
              </a:rPr>
              <a:t>&lt;/linux-2.6.6/include/asm/unistd.h&gt;</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 根据参数个数，使用_syscall0到_syscall6来定义*/ </a:t>
            </a:r>
            <a:endParaRPr lang="zh-CN" altLang="en-US" sz="2800" dirty="0"/>
          </a:p>
          <a:p>
            <a:pPr marL="660400" indent="-660400" eaLnBrk="1" hangingPunct="1">
              <a:lnSpc>
                <a:spcPct val="90000"/>
              </a:lnSpc>
              <a:buNone/>
            </a:pPr>
            <a:r>
              <a:rPr lang="zh-CN" altLang="en-US" sz="2800" dirty="0">
                <a:latin typeface="Arial Unicode MS" charset="-122"/>
                <a:ea typeface="_x000B__x000C_"/>
              </a:rPr>
              <a:t> _</a:t>
            </a:r>
            <a:r>
              <a:rPr lang="zh-CN" altLang="en-US" sz="2800" dirty="0"/>
              <a:t> </a:t>
            </a:r>
            <a:r>
              <a:rPr lang="zh-CN" altLang="en-US" sz="2800" dirty="0">
                <a:latin typeface="Arial Unicode MS" charset="-122"/>
                <a:ea typeface="_x000B__x000C_"/>
              </a:rPr>
              <a:t>syscall1(int, mysyscall, struct timeval *, thetime) </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Main(){</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 mysyscall(&amp;tv);</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a:t>
            </a:r>
            <a:endParaRPr lang="zh-CN" altLang="en-US" sz="2800" dirty="0">
              <a:latin typeface="Arial Unicode MS" charset="-122"/>
              <a:ea typeface="_x000B__x000C_"/>
            </a:endParaRPr>
          </a:p>
          <a:p>
            <a:pPr marL="660400" indent="-660400" eaLnBrk="1" hangingPunct="1">
              <a:lnSpc>
                <a:spcPct val="90000"/>
              </a:lnSpc>
              <a:buNone/>
            </a:pPr>
            <a:r>
              <a:rPr lang="zh-CN" altLang="en-US" sz="2800" dirty="0">
                <a:latin typeface="Arial Unicode MS" charset="-122"/>
                <a:ea typeface="_x000B__x000C_"/>
              </a:rPr>
              <a:t>*</a:t>
            </a:r>
            <a:r>
              <a:rPr lang="zh-CN" altLang="en-US" sz="2800" dirty="0">
                <a:latin typeface="Arial Unicode MS" charset="-122"/>
              </a:rPr>
              <a:t>测试程序的头文件 </a:t>
            </a:r>
            <a:endParaRPr lang="zh-CN" altLang="en-US" sz="2800" dirty="0">
              <a:latin typeface="Arial Unicode MS" charset="-122"/>
            </a:endParaRPr>
          </a:p>
          <a:p>
            <a:pPr marL="660400" indent="-660400" eaLnBrk="1" hangingPunct="1">
              <a:lnSpc>
                <a:spcPct val="90000"/>
              </a:lnSpc>
              <a:buNone/>
            </a:pPr>
            <a:r>
              <a:rPr lang="zh-CN" altLang="en-US" sz="2800" dirty="0">
                <a:solidFill>
                  <a:srgbClr val="F00A20"/>
                </a:solidFill>
                <a:latin typeface="Arial Unicode MS" charset="-122"/>
              </a:rPr>
              <a:t>syscall(337,para1,para2);</a:t>
            </a:r>
            <a:endParaRPr lang="zh-CN" altLang="en-US" sz="2800" dirty="0">
              <a:solidFill>
                <a:srgbClr val="F00A20"/>
              </a:solidFill>
              <a:latin typeface="Arial Unicode MS"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1440" tIns="45720" rIns="91440" bIns="45720" anchor="ctr" anchorCtr="0"/>
          <a:p>
            <a:pPr eaLnBrk="1" hangingPunct="1"/>
            <a:r>
              <a:rPr lang="en-US" altLang="zh-CN" dirty="0"/>
              <a:t>2.6</a:t>
            </a:r>
            <a:r>
              <a:rPr lang="zh-CN" altLang="en-US" dirty="0"/>
              <a:t>内核</a:t>
            </a:r>
            <a:endParaRPr lang="zh-CN" altLang="en-US" dirty="0"/>
          </a:p>
        </p:txBody>
      </p:sp>
      <p:sp>
        <p:nvSpPr>
          <p:cNvPr id="35842" name="Rectangle 3"/>
          <p:cNvSpPr>
            <a:spLocks noGrp="1"/>
          </p:cNvSpPr>
          <p:nvPr>
            <p:ph idx="1"/>
          </p:nvPr>
        </p:nvSpPr>
        <p:spPr/>
        <p:txBody>
          <a:bodyPr vert="horz" wrap="square" lIns="91440" tIns="45720" rIns="91440" bIns="45720" anchor="t" anchorCtr="0"/>
          <a:p>
            <a:pPr eaLnBrk="1" hangingPunct="1"/>
            <a:r>
              <a:rPr lang="zh-CN" altLang="en-US" dirty="0"/>
              <a:t>修改</a:t>
            </a:r>
            <a:r>
              <a:rPr lang="zh-CN" altLang="zh-CN" dirty="0"/>
              <a:t>linux-source-2.6.31/kernel/sys.c</a:t>
            </a:r>
            <a:endParaRPr lang="zh-CN" altLang="zh-CN" dirty="0"/>
          </a:p>
          <a:p>
            <a:pPr eaLnBrk="1" hangingPunct="1"/>
            <a:r>
              <a:rPr lang="zh-CN" altLang="en-US" dirty="0"/>
              <a:t>在</a:t>
            </a:r>
            <a:r>
              <a:rPr lang="zh-CN" altLang="zh-CN" dirty="0"/>
              <a:t>linux-source-2.6.31/arch/x86/kernel/syscall_table_32.S </a:t>
            </a:r>
            <a:r>
              <a:rPr lang="zh-CN" altLang="en-US" dirty="0"/>
              <a:t>中添加：如</a:t>
            </a:r>
            <a:r>
              <a:rPr lang="zh-CN" altLang="zh-CN" dirty="0"/>
              <a:t>: .long sys_mycall /* 341 */</a:t>
            </a:r>
            <a:endParaRPr lang="zh-CN" altLang="zh-CN" dirty="0"/>
          </a:p>
          <a:p>
            <a:pPr eaLnBrk="1" hangingPunct="1"/>
            <a:r>
              <a:rPr lang="zh-CN" altLang="en-US" dirty="0"/>
              <a:t>在</a:t>
            </a:r>
            <a:r>
              <a:rPr lang="zh-CN" altLang="zh-CN" dirty="0"/>
              <a:t>linux-2.6.31/arch/x86/include/asm/unistd_32.h</a:t>
            </a:r>
            <a:r>
              <a:rPr lang="zh-CN" altLang="en-US" dirty="0"/>
              <a:t>中添加如： </a:t>
            </a:r>
            <a:r>
              <a:rPr lang="zh-CN" altLang="zh-CN" dirty="0"/>
              <a:t>#define __NR_mycall </a:t>
            </a:r>
            <a:r>
              <a:rPr lang="zh-CN" altLang="en-US" dirty="0"/>
              <a:t>序号</a:t>
            </a:r>
            <a:endParaRPr lang="zh-CN" altLang="en-US" dirty="0"/>
          </a:p>
          <a:p>
            <a:pPr eaLnBrk="1" hangingPunct="1"/>
            <a:r>
              <a:rPr lang="zh-CN" altLang="en-US" dirty="0"/>
              <a:t>重新配置编译内核即可</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vert="horz" wrap="square" lIns="91440" tIns="45720" rIns="91440" bIns="45720" anchor="ctr" anchorCtr="0"/>
          <a:p>
            <a:pPr eaLnBrk="1" hangingPunct="1"/>
            <a:r>
              <a:rPr lang="zh-CN" altLang="en-US" dirty="0"/>
              <a:t>3.X内核</a:t>
            </a:r>
            <a:endParaRPr lang="zh-CN" altLang="en-US" dirty="0"/>
          </a:p>
        </p:txBody>
      </p:sp>
      <p:sp>
        <p:nvSpPr>
          <p:cNvPr id="36866" name="Rectangle 3"/>
          <p:cNvSpPr>
            <a:spLocks noGrp="1"/>
          </p:cNvSpPr>
          <p:nvPr>
            <p:ph idx="1"/>
          </p:nvPr>
        </p:nvSpPr>
        <p:spPr/>
        <p:txBody>
          <a:bodyPr vert="horz" wrap="square" lIns="91440" tIns="45720" rIns="91440" bIns="45720" anchor="t" anchorCtr="0"/>
          <a:p>
            <a:pPr eaLnBrk="1" hangingPunct="1"/>
            <a:r>
              <a:rPr lang="zh-CN" altLang="en-US" dirty="0"/>
              <a:t>linux-3.8.4/kernel/sys.c 文件末尾添加新的系统调用函数</a:t>
            </a:r>
            <a:endParaRPr lang="zh-CN" altLang="en-US" dirty="0"/>
          </a:p>
          <a:p>
            <a:pPr eaLnBrk="1" hangingPunct="1"/>
            <a:r>
              <a:rPr lang="zh-CN" altLang="en-US" dirty="0"/>
              <a:t>在arch/x86/syscalls/syscall_32.tbl下添加新的系统调用号</a:t>
            </a:r>
            <a:endParaRPr lang="zh-CN" altLang="en-US" dirty="0"/>
          </a:p>
          <a:p>
            <a:pPr eaLnBrk="1" hangingPunct="1">
              <a:buNone/>
            </a:pPr>
            <a:r>
              <a:rPr lang="zh-CN" altLang="en-US" dirty="0"/>
              <a:t>   (注意与arch/x86/syscalls/syscall_64.tbl的区别)</a:t>
            </a:r>
            <a:endParaRPr lang="zh-CN" altLang="en-US" dirty="0"/>
          </a:p>
          <a:p>
            <a:pPr eaLnBrk="1" hangingPunct="1"/>
            <a:r>
              <a:rPr lang="zh-CN" altLang="en-US" dirty="0"/>
              <a:t>重新编译即可</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pPr eaLnBrk="1" hangingPunct="1"/>
            <a:r>
              <a:rPr lang="zh-CN" altLang="en-US" dirty="0"/>
              <a:t>常见问题</a:t>
            </a:r>
            <a:endParaRPr lang="zh-CN" altLang="en-US" dirty="0"/>
          </a:p>
        </p:txBody>
      </p:sp>
      <p:sp>
        <p:nvSpPr>
          <p:cNvPr id="37890" name="Rectangle 3"/>
          <p:cNvSpPr>
            <a:spLocks noGrp="1"/>
          </p:cNvSpPr>
          <p:nvPr>
            <p:ph idx="1"/>
          </p:nvPr>
        </p:nvSpPr>
        <p:spPr/>
        <p:txBody>
          <a:bodyPr vert="horz" wrap="square" lIns="91440" tIns="45720" rIns="91440" bIns="45720" anchor="t" anchorCtr="0"/>
          <a:p>
            <a:pPr eaLnBrk="1" hangingPunct="1">
              <a:lnSpc>
                <a:spcPct val="80000"/>
              </a:lnSpc>
            </a:pPr>
            <a:r>
              <a:rPr lang="zh-CN" altLang="en-US" dirty="0"/>
              <a:t>sys_open、sys_read与open、read</a:t>
            </a:r>
            <a:r>
              <a:rPr lang="en-US" altLang="zh-CN" dirty="0"/>
              <a:t> (vfs_read,filep_read....)</a:t>
            </a:r>
            <a:endParaRPr lang="zh-CN" altLang="en-US" dirty="0"/>
          </a:p>
          <a:p>
            <a:pPr eaLnBrk="1" hangingPunct="1">
              <a:lnSpc>
                <a:spcPct val="80000"/>
              </a:lnSpc>
            </a:pPr>
            <a:r>
              <a:rPr lang="zh-CN" altLang="en-US" dirty="0"/>
              <a:t>get_fs()、get_ds()、set_fs()等函数的使用</a:t>
            </a:r>
            <a:endParaRPr lang="zh-CN" altLang="en-US" dirty="0"/>
          </a:p>
          <a:p>
            <a:pPr eaLnBrk="1" hangingPunct="1">
              <a:lnSpc>
                <a:spcPct val="80000"/>
              </a:lnSpc>
            </a:pPr>
            <a:r>
              <a:rPr lang="zh-CN" altLang="en-US" dirty="0"/>
              <a:t>printk</a:t>
            </a:r>
            <a:endParaRPr lang="zh-CN" altLang="en-US" dirty="0"/>
          </a:p>
          <a:p>
            <a:pPr eaLnBrk="1" hangingPunct="1">
              <a:lnSpc>
                <a:spcPct val="80000"/>
              </a:lnSpc>
            </a:pPr>
            <a:r>
              <a:rPr lang="zh-CN" altLang="en-US" dirty="0"/>
              <a:t>步骤：分三步</a:t>
            </a:r>
            <a:endParaRPr lang="zh-CN" altLang="en-US" dirty="0"/>
          </a:p>
          <a:p>
            <a:pPr eaLnBrk="1" hangingPunct="1">
              <a:lnSpc>
                <a:spcPct val="80000"/>
              </a:lnSpc>
              <a:buNone/>
            </a:pPr>
            <a:r>
              <a:rPr lang="zh-CN" altLang="en-US" dirty="0"/>
              <a:t>		step1:不做修改，生成系统并能成功引导</a:t>
            </a:r>
            <a:endParaRPr lang="zh-CN" altLang="en-US" dirty="0"/>
          </a:p>
          <a:p>
            <a:pPr eaLnBrk="1" hangingPunct="1">
              <a:lnSpc>
                <a:spcPct val="80000"/>
              </a:lnSpc>
              <a:buNone/>
            </a:pPr>
            <a:r>
              <a:rPr lang="zh-CN" altLang="en-US" dirty="0"/>
              <a:t>		step2:系统调用的功能为返回一常数，能生成系统并成功引导、测试成功调用</a:t>
            </a:r>
            <a:endParaRPr lang="zh-CN" altLang="en-US" dirty="0"/>
          </a:p>
          <a:p>
            <a:pPr eaLnBrk="1" hangingPunct="1">
              <a:lnSpc>
                <a:spcPct val="80000"/>
              </a:lnSpc>
              <a:buNone/>
            </a:pPr>
            <a:r>
              <a:rPr lang="zh-CN" altLang="en-US" dirty="0"/>
              <a:t>		step3:文件拷贝</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idx="1"/>
          </p:nvPr>
        </p:nvSpPr>
        <p:spPr>
          <a:xfrm>
            <a:off x="1219200" y="457200"/>
            <a:ext cx="7772400" cy="5638800"/>
          </a:xfrm>
        </p:spPr>
        <p:txBody>
          <a:bodyPr vert="horz" wrap="square" lIns="91440" tIns="45720" rIns="91440" bIns="45720" anchor="t" anchorCtr="0"/>
          <a:p>
            <a:pPr marL="609600" indent="-609600" eaLnBrk="1" hangingPunct="1">
              <a:lnSpc>
                <a:spcPct val="90000"/>
              </a:lnSpc>
              <a:buFont typeface="Symbol" panose="05050102010706020507" pitchFamily="18" charset="2"/>
              <a:buAutoNum type="arabicPeriod" startAt="4"/>
            </a:pPr>
            <a:r>
              <a:rPr lang="zh-CN" altLang="zh-CN" sz="3600" dirty="0">
                <a:solidFill>
                  <a:schemeClr val="accent1"/>
                </a:solidFill>
              </a:rPr>
              <a:t>Linux</a:t>
            </a:r>
            <a:r>
              <a:rPr lang="zh-CN" altLang="en-US" sz="3600" dirty="0">
                <a:solidFill>
                  <a:schemeClr val="accent1"/>
                </a:solidFill>
              </a:rPr>
              <a:t>内核模块和设备驱动程序</a:t>
            </a:r>
            <a:r>
              <a:rPr lang="zh-CN" altLang="en-US" sz="3600" dirty="0"/>
              <a:t> </a:t>
            </a:r>
            <a:endParaRPr lang="zh-CN" altLang="en-US" sz="3600" dirty="0"/>
          </a:p>
          <a:p>
            <a:pPr marL="609600" indent="-609600" eaLnBrk="1" hangingPunct="1">
              <a:lnSpc>
                <a:spcPct val="90000"/>
              </a:lnSpc>
              <a:buNone/>
            </a:pPr>
            <a:r>
              <a:rPr lang="zh-CN" altLang="en-US" sz="2400" dirty="0"/>
              <a:t>   参考书： </a:t>
            </a:r>
            <a:r>
              <a:rPr lang="zh-CN" altLang="zh-CN" sz="2400" dirty="0">
                <a:latin typeface="宋体" panose="02010600030101010101" pitchFamily="2" charset="-122"/>
              </a:rPr>
              <a:t>《</a:t>
            </a:r>
            <a:r>
              <a:rPr lang="zh-CN" altLang="zh-CN" sz="2400" dirty="0"/>
              <a:t> Linux Device Drvier 2 》</a:t>
            </a:r>
            <a:endParaRPr lang="zh-CN" altLang="zh-CN" sz="2400" dirty="0"/>
          </a:p>
          <a:p>
            <a:pPr marL="609600" indent="-609600" eaLnBrk="1" hangingPunct="1">
              <a:lnSpc>
                <a:spcPct val="90000"/>
              </a:lnSpc>
              <a:buNone/>
            </a:pPr>
            <a:r>
              <a:rPr lang="zh-CN" altLang="zh-CN" sz="2400" dirty="0"/>
              <a:t>                   </a:t>
            </a:r>
            <a:r>
              <a:rPr lang="en-US" altLang="zh-CN" sz="2400" dirty="0"/>
              <a:t>《</a:t>
            </a:r>
            <a:r>
              <a:rPr lang="zh-CN" altLang="zh-CN" sz="2400" dirty="0"/>
              <a:t> </a:t>
            </a:r>
            <a:r>
              <a:rPr lang="en-US" altLang="zh-CN" sz="2400" dirty="0"/>
              <a:t>Linux</a:t>
            </a:r>
            <a:r>
              <a:rPr lang="zh-CN" altLang="en-US" sz="2400" dirty="0"/>
              <a:t>设备驱动开发详解</a:t>
            </a:r>
            <a:r>
              <a:rPr lang="en-US" altLang="zh-CN" sz="2400" dirty="0"/>
              <a:t>》</a:t>
            </a:r>
            <a:r>
              <a:rPr lang="zh-CN" altLang="en-US" sz="2400" dirty="0"/>
              <a:t>宋宝华</a:t>
            </a:r>
            <a:endParaRPr lang="zh-CN" altLang="zh-CN" sz="2400" dirty="0"/>
          </a:p>
          <a:p>
            <a:pPr marL="609600" indent="-609600" eaLnBrk="1" hangingPunct="1">
              <a:lnSpc>
                <a:spcPct val="90000"/>
              </a:lnSpc>
              <a:buFont typeface="Wingdings" panose="05000000000000000000" pitchFamily="2" charset="2"/>
              <a:buChar char="Ø"/>
            </a:pPr>
            <a:r>
              <a:rPr lang="zh-CN" altLang="en-US" sz="2400" dirty="0">
                <a:latin typeface="Arial Unicode MS" charset="-122"/>
              </a:rPr>
              <a:t>内核模块</a:t>
            </a:r>
            <a:endParaRPr lang="zh-CN" altLang="en-US" sz="2400" dirty="0">
              <a:latin typeface="Arial Unicode MS" charset="-122"/>
            </a:endParaRPr>
          </a:p>
          <a:p>
            <a:pPr marL="609600" indent="-609600" eaLnBrk="1" hangingPunct="1">
              <a:lnSpc>
                <a:spcPct val="90000"/>
              </a:lnSpc>
              <a:buNone/>
            </a:pPr>
            <a:r>
              <a:rPr lang="zh-CN" altLang="en-US" sz="2400" dirty="0">
                <a:latin typeface="Arial Unicode MS" charset="-122"/>
              </a:rPr>
              <a:t>       </a:t>
            </a:r>
            <a:r>
              <a:rPr lang="zh-CN" altLang="zh-CN" sz="2400" dirty="0">
                <a:latin typeface="Arial Unicode MS" charset="-122"/>
              </a:rPr>
              <a:t>LKM    </a:t>
            </a:r>
            <a:r>
              <a:rPr lang="zh-CN" altLang="zh-CN" sz="2400" b="1" dirty="0">
                <a:latin typeface="Arial Unicode MS" charset="-122"/>
              </a:rPr>
              <a:t>Loadable Kernel Modules</a:t>
            </a:r>
            <a:endParaRPr lang="zh-CN" altLang="zh-CN" sz="2400" dirty="0">
              <a:latin typeface="Arial Unicode MS" charset="-122"/>
            </a:endParaRPr>
          </a:p>
          <a:p>
            <a:pPr marL="609600" indent="-609600" eaLnBrk="1" hangingPunct="1">
              <a:lnSpc>
                <a:spcPct val="90000"/>
              </a:lnSpc>
              <a:buBlip>
                <a:blip r:embed="rId1"/>
              </a:buBlip>
            </a:pPr>
            <a:r>
              <a:rPr lang="zh-CN" altLang="zh-CN" sz="2400" dirty="0">
                <a:latin typeface="Arial Unicode MS" charset="-122"/>
              </a:rPr>
              <a:t>Linux</a:t>
            </a:r>
            <a:r>
              <a:rPr lang="zh-CN" altLang="en-US" sz="2400" dirty="0">
                <a:latin typeface="Arial Unicode MS" charset="-122"/>
              </a:rPr>
              <a:t>核心是一种</a:t>
            </a:r>
            <a:r>
              <a:rPr lang="zh-CN" altLang="zh-CN" sz="2400" dirty="0">
                <a:latin typeface="Arial Unicode MS" charset="-122"/>
              </a:rPr>
              <a:t>monolithic</a:t>
            </a:r>
            <a:r>
              <a:rPr lang="zh-CN" altLang="en-US" sz="2400" dirty="0">
                <a:latin typeface="Arial Unicode MS" charset="-122"/>
              </a:rPr>
              <a:t>类型的内核，即单一的大核心</a:t>
            </a:r>
            <a:endParaRPr lang="zh-CN" altLang="en-US" sz="2400" dirty="0">
              <a:latin typeface="Arial Unicode MS" charset="-122"/>
            </a:endParaRPr>
          </a:p>
          <a:p>
            <a:pPr marL="609600" indent="-609600" eaLnBrk="1" hangingPunct="1">
              <a:lnSpc>
                <a:spcPct val="90000"/>
              </a:lnSpc>
              <a:buNone/>
            </a:pPr>
            <a:r>
              <a:rPr lang="zh-CN" altLang="zh-CN" sz="1800" dirty="0">
                <a:latin typeface="Arial Unicode MS" charset="-122"/>
              </a:rPr>
              <a:t>     		</a:t>
            </a:r>
            <a:r>
              <a:rPr lang="zh-CN" altLang="en-US" sz="2400" dirty="0">
                <a:latin typeface="Arial Unicode MS" charset="-122"/>
              </a:rPr>
              <a:t>另外一种形式是</a:t>
            </a:r>
            <a:r>
              <a:rPr lang="zh-CN" altLang="zh-CN" sz="2400" dirty="0">
                <a:latin typeface="Arial Unicode MS" charset="-122"/>
              </a:rPr>
              <a:t>MicroKernel</a:t>
            </a:r>
            <a:r>
              <a:rPr lang="zh-CN" altLang="en-US" sz="2400" dirty="0">
                <a:latin typeface="Arial Unicode MS" charset="-122"/>
              </a:rPr>
              <a:t>，核心的所有功能部件都被拆成独立部分， 这些部分之间通过严格的通讯机制进行联系。</a:t>
            </a:r>
            <a:endParaRPr lang="zh-CN" altLang="en-US" sz="2400" dirty="0">
              <a:latin typeface="Arial Unicode MS" charset="-122"/>
            </a:endParaRPr>
          </a:p>
          <a:p>
            <a:pPr marL="609600" indent="-609600" eaLnBrk="1" hangingPunct="1">
              <a:lnSpc>
                <a:spcPct val="90000"/>
              </a:lnSpc>
              <a:buBlip>
                <a:blip r:embed="rId1"/>
              </a:buBlip>
            </a:pPr>
            <a:r>
              <a:rPr lang="zh-CN" altLang="zh-CN" sz="2400" dirty="0">
                <a:latin typeface="Arial Unicode MS" charset="-122"/>
              </a:rPr>
              <a:t>linux</a:t>
            </a:r>
            <a:r>
              <a:rPr lang="zh-CN" altLang="en-US" sz="2400" dirty="0">
                <a:latin typeface="Arial Unicode MS" charset="-122"/>
              </a:rPr>
              <a:t>内核是一个整体结构，因此向内核添加任何东西</a:t>
            </a:r>
            <a:r>
              <a:rPr lang="zh-CN" altLang="zh-CN" sz="2400" dirty="0">
                <a:latin typeface="Arial Unicode MS" charset="-122"/>
              </a:rPr>
              <a:t>.</a:t>
            </a:r>
            <a:r>
              <a:rPr lang="zh-CN" altLang="en-US" sz="2400" dirty="0">
                <a:latin typeface="Arial Unicode MS" charset="-122"/>
              </a:rPr>
              <a:t>或者删除某些功能 ，都十分困难 。为了解决这个问题，引入了模块机制，从而可以动态的在内核中添加或者删除</a:t>
            </a:r>
            <a:r>
              <a:rPr lang="zh-CN" altLang="en-US" sz="2400" dirty="0">
                <a:solidFill>
                  <a:srgbClr val="FFFFFF"/>
                </a:solidFill>
                <a:latin typeface="Arial Unicode MS" charset="-122"/>
              </a:rPr>
              <a:t>模块。模块</a:t>
            </a:r>
            <a:r>
              <a:rPr lang="zh-CN" altLang="en-US" sz="2400" dirty="0">
                <a:latin typeface="Arial Unicode MS" charset="-122"/>
              </a:rPr>
              <a:t>一旦被插入内核</a:t>
            </a:r>
            <a:r>
              <a:rPr lang="zh-CN" altLang="zh-CN" sz="2400" dirty="0">
                <a:latin typeface="Arial Unicode MS" charset="-122"/>
              </a:rPr>
              <a:t>,</a:t>
            </a:r>
            <a:r>
              <a:rPr lang="zh-CN" altLang="en-US" sz="2400" dirty="0">
                <a:latin typeface="Arial Unicode MS" charset="-122"/>
              </a:rPr>
              <a:t>他就和内核其 他部分一样。</a:t>
            </a:r>
            <a:endParaRPr lang="zh-CN" altLang="en-US" sz="2400" dirty="0">
              <a:latin typeface="Arial Unicode MS"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idx="1"/>
          </p:nvPr>
        </p:nvSpPr>
        <p:spPr>
          <a:xfrm>
            <a:off x="1143000" y="304800"/>
            <a:ext cx="8001000" cy="6248400"/>
          </a:xfrm>
        </p:spPr>
        <p:txBody>
          <a:bodyPr vert="horz" wrap="square" lIns="91440" tIns="45720" rIns="91440" bIns="45720" anchor="t" anchorCtr="0"/>
          <a:p>
            <a:pPr eaLnBrk="1" hangingPunct="1">
              <a:buFont typeface="Wingdings" panose="05000000000000000000" pitchFamily="2" charset="2"/>
              <a:buChar char="Ø"/>
            </a:pPr>
            <a:r>
              <a:rPr lang="zh-CN" altLang="en-US" sz="2400" dirty="0">
                <a:solidFill>
                  <a:srgbClr val="FFFFFF"/>
                </a:solidFill>
                <a:latin typeface="Arial Unicode MS" charset="-122"/>
              </a:rPr>
              <a:t>模块</a:t>
            </a:r>
            <a:r>
              <a:rPr lang="zh-CN" altLang="en-US" sz="2400" dirty="0">
                <a:latin typeface="Arial Unicode MS" charset="-122"/>
              </a:rPr>
              <a:t>的实现机制</a:t>
            </a:r>
            <a:r>
              <a:rPr lang="zh-CN" altLang="zh-CN" sz="2400" dirty="0">
                <a:latin typeface="Arial Unicode MS" charset="-122"/>
              </a:rPr>
              <a:t>: </a:t>
            </a:r>
            <a:endParaRPr lang="zh-CN" altLang="zh-CN" sz="2400" dirty="0">
              <a:latin typeface="Arial Unicode MS" charset="-122"/>
            </a:endParaRPr>
          </a:p>
          <a:p>
            <a:pPr eaLnBrk="1" hangingPunct="1">
              <a:buNone/>
            </a:pPr>
            <a:r>
              <a:rPr lang="zh-CN" altLang="zh-CN" sz="2400" dirty="0">
                <a:latin typeface="Arial Unicode MS" charset="-122"/>
              </a:rPr>
              <a:t>   Linux</a:t>
            </a:r>
            <a:r>
              <a:rPr lang="zh-CN" altLang="en-US" sz="2400" dirty="0">
                <a:latin typeface="Arial Unicode MS" charset="-122"/>
              </a:rPr>
              <a:t>为我们提供了两个命令：使用</a:t>
            </a:r>
            <a:r>
              <a:rPr lang="zh-CN" altLang="zh-CN" sz="2400" dirty="0">
                <a:latin typeface="Arial Unicode MS" charset="-122"/>
              </a:rPr>
              <a:t>insmod</a:t>
            </a:r>
            <a:r>
              <a:rPr lang="zh-CN" altLang="en-US" sz="2400" dirty="0">
                <a:latin typeface="Arial Unicode MS" charset="-122"/>
              </a:rPr>
              <a:t>来显式加载核心模块，使用</a:t>
            </a:r>
            <a:r>
              <a:rPr lang="zh-CN" altLang="zh-CN" sz="2400" dirty="0">
                <a:latin typeface="Arial Unicode MS" charset="-122"/>
              </a:rPr>
              <a:t>rmmod</a:t>
            </a:r>
            <a:r>
              <a:rPr lang="zh-CN" altLang="en-US" sz="2400" dirty="0">
                <a:latin typeface="Arial Unicode MS" charset="-122"/>
              </a:rPr>
              <a:t>来卸载模块。同时核心自身也可以请求核心后台进程</a:t>
            </a:r>
            <a:r>
              <a:rPr lang="zh-CN" altLang="zh-CN" sz="2400" dirty="0">
                <a:latin typeface="Arial Unicode MS" charset="-122"/>
              </a:rPr>
              <a:t>kerneld</a:t>
            </a:r>
            <a:r>
              <a:rPr lang="zh-CN" altLang="en-US" sz="2400" dirty="0">
                <a:latin typeface="Arial Unicode MS" charset="-122"/>
              </a:rPr>
              <a:t>来加载与卸载模块。 </a:t>
            </a:r>
            <a:endParaRPr lang="zh-CN" altLang="en-US" sz="2400" dirty="0">
              <a:latin typeface="Arial Unicode MS" charset="-122"/>
            </a:endParaRPr>
          </a:p>
          <a:p>
            <a:pPr eaLnBrk="1" hangingPunct="1">
              <a:buNone/>
            </a:pPr>
            <a:endParaRPr lang="zh-CN" altLang="zh-CN" sz="2400" dirty="0">
              <a:latin typeface="Arial Unicode MS" charset="-122"/>
            </a:endParaRPr>
          </a:p>
          <a:p>
            <a:pPr eaLnBrk="1" hangingPunct="1">
              <a:buSzTx/>
              <a:buBlip>
                <a:blip r:embed="rId1"/>
              </a:buBlip>
            </a:pPr>
            <a:r>
              <a:rPr lang="zh-CN" altLang="zh-CN" sz="2400" dirty="0">
                <a:latin typeface="宋体" panose="02010600030101010101" pitchFamily="2" charset="-122"/>
              </a:rPr>
              <a:t>  </a:t>
            </a:r>
            <a:r>
              <a:rPr lang="zh-CN" altLang="en-US" sz="2400" dirty="0">
                <a:latin typeface="宋体" panose="02010600030101010101" pitchFamily="2" charset="-122"/>
              </a:rPr>
              <a:t>对于每一个内核</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来说，必定包含两个函数：</a:t>
            </a:r>
            <a:endParaRPr lang="zh-CN" altLang="en-US" sz="2400" dirty="0">
              <a:latin typeface="宋体" panose="02010600030101010101" pitchFamily="2" charset="-122"/>
            </a:endParaRPr>
          </a:p>
          <a:p>
            <a:pPr eaLnBrk="1" hangingPunct="1">
              <a:buSzTx/>
              <a:buFont typeface="Wingdings" panose="05000000000000000000" pitchFamily="2" charset="2"/>
              <a:buChar char="ü"/>
            </a:pPr>
            <a:r>
              <a:rPr lang="zh-CN" altLang="zh-CN" sz="2400" dirty="0">
                <a:latin typeface="宋体" panose="02010600030101010101" pitchFamily="2" charset="-122"/>
              </a:rPr>
              <a:t>int init_module() </a:t>
            </a:r>
            <a:r>
              <a:rPr lang="zh-CN" altLang="en-US" sz="2400" dirty="0">
                <a:latin typeface="宋体" panose="02010600030101010101" pitchFamily="2" charset="-122"/>
              </a:rPr>
              <a:t>这个函数在插入内核时启动</a:t>
            </a:r>
            <a:r>
              <a:rPr lang="zh-CN" altLang="zh-CN" sz="2400" dirty="0">
                <a:latin typeface="宋体" panose="02010600030101010101" pitchFamily="2" charset="-122"/>
              </a:rPr>
              <a:t>,</a:t>
            </a:r>
            <a:r>
              <a:rPr lang="zh-CN" altLang="en-US" sz="2400" dirty="0">
                <a:latin typeface="宋体" panose="02010600030101010101" pitchFamily="2" charset="-122"/>
              </a:rPr>
              <a:t>在内核中注册一定的功能函数。</a:t>
            </a:r>
            <a:endParaRPr lang="zh-CN" altLang="en-US" sz="2400" dirty="0">
              <a:latin typeface="宋体" panose="02010600030101010101" pitchFamily="2" charset="-122"/>
            </a:endParaRPr>
          </a:p>
          <a:p>
            <a:pPr eaLnBrk="1" hangingPunct="1">
              <a:buSzTx/>
              <a:buFont typeface="Wingdings" panose="05000000000000000000" pitchFamily="2" charset="2"/>
              <a:buChar char="ü"/>
            </a:pPr>
            <a:r>
              <a:rPr lang="zh-CN" altLang="zh-CN" sz="2400" dirty="0">
                <a:latin typeface="宋体" panose="02010600030101010101" pitchFamily="2" charset="-122"/>
              </a:rPr>
              <a:t>int cleanup_module() </a:t>
            </a:r>
            <a:r>
              <a:rPr lang="zh-CN" altLang="en-US" sz="2400" dirty="0">
                <a:latin typeface="宋体" panose="02010600030101010101" pitchFamily="2" charset="-122"/>
              </a:rPr>
              <a:t>当内核</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卸载时，调用它将</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从内核中清除。</a:t>
            </a:r>
            <a:endParaRPr lang="zh-CN" altLang="en-US" sz="2400" dirty="0">
              <a:latin typeface="宋体" panose="02010600030101010101" pitchFamily="2" charset="-122"/>
            </a:endParaRPr>
          </a:p>
          <a:p>
            <a:pPr eaLnBrk="1" hangingPunct="1">
              <a:buSzTx/>
              <a:buFont typeface="Wingdings" panose="05000000000000000000" pitchFamily="2" charset="2"/>
              <a:buNone/>
            </a:pPr>
            <a:r>
              <a:rPr lang="zh-CN" altLang="en-US" sz="2400" b="1" dirty="0">
                <a:solidFill>
                  <a:srgbClr val="F00A20"/>
                </a:solidFill>
                <a:latin typeface="宋体" panose="02010600030101010101" pitchFamily="2" charset="-122"/>
              </a:rPr>
              <a:t>参见：</a:t>
            </a:r>
            <a:r>
              <a:rPr lang="zh-CN" altLang="en-US" sz="2400" b="1" dirty="0">
                <a:solidFill>
                  <a:srgbClr val="F00A20"/>
                </a:solidFill>
              </a:rPr>
              <a:t>“</a:t>
            </a:r>
            <a:r>
              <a:rPr lang="zh-CN" altLang="en-US" sz="2400" b="1" dirty="0">
                <a:solidFill>
                  <a:srgbClr val="F00A20"/>
                </a:solidFill>
                <a:latin typeface="宋体" panose="02010600030101010101" pitchFamily="2" charset="-122"/>
              </a:rPr>
              <a:t>从</a:t>
            </a:r>
            <a:r>
              <a:rPr lang="zh-CN" altLang="en-US" sz="2400" b="1" dirty="0">
                <a:solidFill>
                  <a:srgbClr val="F00A20"/>
                </a:solidFill>
              </a:rPr>
              <a:t> </a:t>
            </a:r>
            <a:r>
              <a:rPr lang="zh-CN" altLang="zh-CN" sz="2400" b="1" dirty="0">
                <a:solidFill>
                  <a:srgbClr val="F00A20"/>
                </a:solidFill>
              </a:rPr>
              <a:t>2.4 </a:t>
            </a:r>
            <a:r>
              <a:rPr lang="zh-CN" altLang="en-US" sz="2400" b="1" dirty="0">
                <a:solidFill>
                  <a:srgbClr val="F00A20"/>
                </a:solidFill>
                <a:latin typeface="宋体" panose="02010600030101010101" pitchFamily="2" charset="-122"/>
              </a:rPr>
              <a:t>到</a:t>
            </a:r>
            <a:r>
              <a:rPr lang="zh-CN" altLang="en-US" sz="2400" b="1" dirty="0">
                <a:solidFill>
                  <a:srgbClr val="F00A20"/>
                </a:solidFill>
              </a:rPr>
              <a:t> </a:t>
            </a:r>
            <a:r>
              <a:rPr lang="zh-CN" altLang="zh-CN" sz="2400" b="1" dirty="0">
                <a:solidFill>
                  <a:srgbClr val="F00A20"/>
                </a:solidFill>
              </a:rPr>
              <a:t>2.6</a:t>
            </a:r>
            <a:r>
              <a:rPr lang="zh-CN" altLang="en-US" sz="2400" b="1" dirty="0">
                <a:solidFill>
                  <a:srgbClr val="F00A20"/>
                </a:solidFill>
                <a:latin typeface="宋体" panose="02010600030101010101" pitchFamily="2" charset="-122"/>
              </a:rPr>
              <a:t>：</a:t>
            </a:r>
            <a:r>
              <a:rPr lang="zh-CN" altLang="zh-CN" sz="2400" b="1" dirty="0">
                <a:solidFill>
                  <a:srgbClr val="F00A20"/>
                </a:solidFill>
              </a:rPr>
              <a:t>Linux </a:t>
            </a:r>
            <a:r>
              <a:rPr lang="zh-CN" altLang="en-US" sz="2400" b="1" dirty="0">
                <a:solidFill>
                  <a:srgbClr val="F00A20"/>
                </a:solidFill>
                <a:latin typeface="宋体" panose="02010600030101010101" pitchFamily="2" charset="-122"/>
              </a:rPr>
              <a:t>内核可装载模块机制的改变对设备驱动的影响</a:t>
            </a:r>
            <a:r>
              <a:rPr lang="zh-CN" altLang="en-US" sz="2400" b="1" dirty="0">
                <a:solidFill>
                  <a:srgbClr val="F00A20"/>
                </a:solidFill>
              </a:rPr>
              <a:t>”</a:t>
            </a:r>
            <a:endParaRPr lang="zh-CN" altLang="en-US" sz="2400" b="1" dirty="0">
              <a:solidFill>
                <a:srgbClr val="F00A20"/>
              </a:solidFill>
              <a:latin typeface="宋体" panose="02010600030101010101" pitchFamily="2" charset="-122"/>
            </a:endParaRPr>
          </a:p>
          <a:p>
            <a:pPr eaLnBrk="1" hangingPunct="1">
              <a:buSzTx/>
              <a:buFont typeface="Wingdings" panose="05000000000000000000" pitchFamily="2" charset="2"/>
              <a:buNone/>
            </a:pPr>
            <a:r>
              <a:rPr lang="zh-CN" altLang="en-US" sz="2400" b="1" dirty="0">
                <a:solidFill>
                  <a:srgbClr val="F00A20"/>
                </a:solidFill>
                <a:latin typeface="宋体" panose="02010600030101010101" pitchFamily="2" charset="-122"/>
              </a:rPr>
              <a:t>	</a:t>
            </a:r>
            <a:r>
              <a:rPr lang="zh-CN" altLang="zh-CN" sz="2400" b="1" dirty="0">
                <a:solidFill>
                  <a:srgbClr val="F00A20"/>
                </a:solidFill>
                <a:latin typeface="宋体" panose="02010600030101010101" pitchFamily="2" charset="-122"/>
              </a:rPr>
              <a:t>http://www.ibm.com/developerworks/cn/linux/l-module26/</a:t>
            </a:r>
            <a:endParaRPr lang="zh-CN" altLang="zh-CN" sz="2400" b="1" dirty="0">
              <a:solidFill>
                <a:srgbClr val="F00A20"/>
              </a:solidFill>
              <a:latin typeface="宋体" panose="02010600030101010101" pitchFamily="2" charset="-122"/>
            </a:endParaRPr>
          </a:p>
          <a:p>
            <a:pPr eaLnBrk="1" hangingPunct="1">
              <a:buSzTx/>
              <a:buFont typeface="Wingdings" panose="05000000000000000000" pitchFamily="2" charset="2"/>
              <a:buNone/>
            </a:pPr>
            <a:r>
              <a:rPr lang="zh-CN" altLang="zh-CN" sz="2400" dirty="0">
                <a:solidFill>
                  <a:srgbClr val="FFFFFF"/>
                </a:solidFill>
                <a:latin typeface="Arial Unicode MS" charset="-122"/>
              </a:rPr>
              <a:t>  </a:t>
            </a:r>
            <a:r>
              <a:rPr lang="zh-CN" altLang="en-US" sz="2400" dirty="0">
                <a:solidFill>
                  <a:srgbClr val="FFFFFF"/>
                </a:solidFill>
                <a:latin typeface="Arial Unicode MS" charset="-122"/>
              </a:rPr>
              <a:t>以下是</a:t>
            </a:r>
            <a:r>
              <a:rPr lang="zh-CN" altLang="zh-CN" sz="2400" dirty="0">
                <a:solidFill>
                  <a:srgbClr val="FFFFFF"/>
                </a:solidFill>
                <a:latin typeface="Arial Unicode MS" charset="-122"/>
              </a:rPr>
              <a:t>2.6.x</a:t>
            </a:r>
            <a:r>
              <a:rPr lang="zh-CN" altLang="en-US" sz="2400" dirty="0">
                <a:solidFill>
                  <a:srgbClr val="FFFFFF"/>
                </a:solidFill>
                <a:latin typeface="Arial Unicode MS" charset="-122"/>
              </a:rPr>
              <a:t>核心模块基本框架：</a:t>
            </a:r>
            <a:endParaRPr lang="zh-CN" altLang="en-US" sz="2400" dirty="0">
              <a:solidFill>
                <a:srgbClr val="FFFFFF"/>
              </a:solidFill>
              <a:latin typeface="Arial Unicode MS"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idx="1"/>
          </p:nvPr>
        </p:nvSpPr>
        <p:spPr>
          <a:xfrm>
            <a:off x="1143000" y="0"/>
            <a:ext cx="5867400" cy="6629400"/>
          </a:xfrm>
        </p:spPr>
        <p:txBody>
          <a:bodyPr vert="horz" wrap="square" lIns="91440" tIns="45720" rIns="91440" bIns="45720" anchor="t" anchorCtr="0"/>
          <a:p>
            <a:pPr eaLnBrk="1" hangingPunct="1">
              <a:lnSpc>
                <a:spcPct val="90000"/>
              </a:lnSpc>
              <a:buNone/>
            </a:pPr>
            <a:r>
              <a:rPr lang="zh-CN" altLang="zh-CN" sz="2800" dirty="0"/>
              <a:t>#define MODULE</a:t>
            </a:r>
            <a:endParaRPr lang="zh-CN" altLang="zh-CN" sz="2800" dirty="0"/>
          </a:p>
          <a:p>
            <a:pPr eaLnBrk="1" hangingPunct="1">
              <a:lnSpc>
                <a:spcPct val="90000"/>
              </a:lnSpc>
              <a:buNone/>
            </a:pPr>
            <a:r>
              <a:rPr lang="zh-CN" altLang="zh-CN" sz="2800" dirty="0"/>
              <a:t>#define __KERNEL__ </a:t>
            </a:r>
            <a:endParaRPr lang="zh-CN" altLang="zh-CN" sz="2800" dirty="0"/>
          </a:p>
          <a:p>
            <a:pPr eaLnBrk="1" hangingPunct="1">
              <a:lnSpc>
                <a:spcPct val="90000"/>
              </a:lnSpc>
              <a:buNone/>
            </a:pPr>
            <a:r>
              <a:rPr lang="zh-CN" altLang="zh-CN" sz="2800" dirty="0"/>
              <a:t>#include &lt;linux/module.h&gt;</a:t>
            </a:r>
            <a:endParaRPr lang="zh-CN" altLang="zh-CN" sz="2800" dirty="0"/>
          </a:p>
          <a:p>
            <a:pPr eaLnBrk="1" hangingPunct="1">
              <a:lnSpc>
                <a:spcPct val="90000"/>
              </a:lnSpc>
              <a:buNone/>
            </a:pPr>
            <a:r>
              <a:rPr lang="zh-CN" altLang="zh-CN" sz="2800" dirty="0"/>
              <a:t>#include &lt;linux/kernel.h&gt;</a:t>
            </a:r>
            <a:endParaRPr lang="zh-CN" altLang="zh-CN" sz="2800" dirty="0"/>
          </a:p>
          <a:p>
            <a:pPr eaLnBrk="1" hangingPunct="1">
              <a:lnSpc>
                <a:spcPct val="90000"/>
              </a:lnSpc>
              <a:buNone/>
            </a:pPr>
            <a:r>
              <a:rPr lang="zh-CN" altLang="zh-CN" sz="2800" dirty="0"/>
              <a:t>#include &lt;linux/config.h&gt;</a:t>
            </a:r>
            <a:endParaRPr lang="zh-CN" altLang="zh-CN" sz="2800" dirty="0"/>
          </a:p>
          <a:p>
            <a:pPr eaLnBrk="1" hangingPunct="1">
              <a:lnSpc>
                <a:spcPct val="90000"/>
              </a:lnSpc>
              <a:buNone/>
            </a:pPr>
            <a:r>
              <a:rPr lang="zh-CN" altLang="zh-CN" sz="2800" dirty="0"/>
              <a:t>#include &lt;linux/version.h&gt;</a:t>
            </a:r>
            <a:endParaRPr lang="zh-CN" altLang="zh-CN" sz="2800" dirty="0"/>
          </a:p>
          <a:p>
            <a:pPr eaLnBrk="1" hangingPunct="1">
              <a:lnSpc>
                <a:spcPct val="90000"/>
              </a:lnSpc>
              <a:buNone/>
            </a:pPr>
            <a:r>
              <a:rPr lang="zh-CN" altLang="zh-CN" sz="2800" dirty="0"/>
              <a:t>int init_module(void)</a:t>
            </a:r>
            <a:endParaRPr lang="zh-CN" altLang="zh-CN" sz="2800" dirty="0"/>
          </a:p>
          <a:p>
            <a:pPr eaLnBrk="1" hangingPunct="1">
              <a:lnSpc>
                <a:spcPct val="90000"/>
              </a:lnSpc>
              <a:buNone/>
            </a:pPr>
            <a:r>
              <a:rPr lang="zh-CN" altLang="zh-CN" sz="2800" dirty="0"/>
              <a:t>{</a:t>
            </a:r>
            <a:endParaRPr lang="zh-CN" altLang="zh-CN" sz="2800" dirty="0"/>
          </a:p>
          <a:p>
            <a:pPr eaLnBrk="1" hangingPunct="1">
              <a:lnSpc>
                <a:spcPct val="90000"/>
              </a:lnSpc>
              <a:buNone/>
            </a:pPr>
            <a:r>
              <a:rPr lang="zh-CN" altLang="zh-CN" sz="2800" dirty="0"/>
              <a:t>printk("&lt;1&gt;Hello,world\n");return 0;</a:t>
            </a:r>
            <a:endParaRPr lang="zh-CN" altLang="zh-CN" sz="2800" dirty="0"/>
          </a:p>
          <a:p>
            <a:pPr eaLnBrk="1" hangingPunct="1">
              <a:lnSpc>
                <a:spcPct val="90000"/>
              </a:lnSpc>
              <a:buNone/>
            </a:pPr>
            <a:r>
              <a:rPr lang="zh-CN" altLang="zh-CN" sz="2800" dirty="0"/>
              <a:t>}</a:t>
            </a:r>
            <a:endParaRPr lang="zh-CN" altLang="zh-CN" sz="2800" dirty="0"/>
          </a:p>
          <a:p>
            <a:pPr eaLnBrk="1" hangingPunct="1">
              <a:lnSpc>
                <a:spcPct val="90000"/>
              </a:lnSpc>
              <a:buNone/>
            </a:pPr>
            <a:r>
              <a:rPr lang="zh-CN" altLang="zh-CN" sz="2800" dirty="0"/>
              <a:t>void cleanup_module(void)</a:t>
            </a:r>
            <a:endParaRPr lang="zh-CN" altLang="zh-CN" sz="2800" dirty="0"/>
          </a:p>
          <a:p>
            <a:pPr eaLnBrk="1" hangingPunct="1">
              <a:lnSpc>
                <a:spcPct val="90000"/>
              </a:lnSpc>
              <a:buNone/>
            </a:pPr>
            <a:r>
              <a:rPr lang="zh-CN" altLang="zh-CN" sz="2800" dirty="0"/>
              <a:t>{</a:t>
            </a:r>
            <a:endParaRPr lang="zh-CN" altLang="zh-CN" sz="2800" dirty="0"/>
          </a:p>
          <a:p>
            <a:pPr eaLnBrk="1" hangingPunct="1">
              <a:lnSpc>
                <a:spcPct val="90000"/>
              </a:lnSpc>
              <a:buNone/>
            </a:pPr>
            <a:r>
              <a:rPr lang="zh-CN" altLang="zh-CN" sz="2800" dirty="0"/>
              <a:t>printk("&lt;1&gt;Goodbye cruel world\n");</a:t>
            </a:r>
            <a:endParaRPr lang="zh-CN" altLang="zh-CN" sz="2800" dirty="0"/>
          </a:p>
          <a:p>
            <a:pPr eaLnBrk="1" hangingPunct="1">
              <a:lnSpc>
                <a:spcPct val="90000"/>
              </a:lnSpc>
              <a:buNone/>
            </a:pPr>
            <a:r>
              <a:rPr lang="zh-CN" altLang="zh-CN" sz="2800" dirty="0"/>
              <a:t>}</a:t>
            </a:r>
            <a:endParaRPr lang="zh-CN" altLang="zh-CN" sz="2800" dirty="0"/>
          </a:p>
        </p:txBody>
      </p:sp>
      <p:sp>
        <p:nvSpPr>
          <p:cNvPr id="40962" name="Text Box 3"/>
          <p:cNvSpPr txBox="1"/>
          <p:nvPr/>
        </p:nvSpPr>
        <p:spPr>
          <a:xfrm>
            <a:off x="7467600" y="762000"/>
            <a:ext cx="611188" cy="5181600"/>
          </a:xfrm>
          <a:prstGeom prst="rect">
            <a:avLst/>
          </a:prstGeom>
          <a:noFill/>
          <a:ln w="9525">
            <a:noFill/>
          </a:ln>
        </p:spPr>
        <p:txBody>
          <a:bodyPr vert="eaVert" anchor="t" anchorCtr="0">
            <a:spAutoFit/>
          </a:bodyPr>
          <a:p>
            <a:pPr>
              <a:spcBef>
                <a:spcPct val="50000"/>
              </a:spcBef>
            </a:pPr>
            <a:r>
              <a:rPr lang="zh-CN" altLang="zh-CN" sz="2800" dirty="0">
                <a:solidFill>
                  <a:srgbClr val="F00A20"/>
                </a:solidFill>
                <a:latin typeface="Times New Roman" panose="02020603050405020304" pitchFamily="18" charset="0"/>
                <a:ea typeface="宋体" panose="02010600030101010101" pitchFamily="2" charset="-122"/>
              </a:rPr>
              <a:t>  kernel 2.6.6  </a:t>
            </a:r>
            <a:r>
              <a:rPr lang="zh-CN" altLang="en-US" sz="2800" dirty="0">
                <a:solidFill>
                  <a:srgbClr val="F00A20"/>
                </a:solidFill>
                <a:latin typeface="Times New Roman" panose="02020603050405020304" pitchFamily="18" charset="0"/>
                <a:ea typeface="宋体" panose="02010600030101010101" pitchFamily="2" charset="-122"/>
              </a:rPr>
              <a:t>模块定义</a:t>
            </a:r>
            <a:endParaRPr lang="zh-CN" altLang="en-US" sz="2800" dirty="0">
              <a:solidFill>
                <a:srgbClr val="F00A20"/>
              </a:solidFill>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p:nvPr/>
        </p:nvSpPr>
        <p:spPr>
          <a:xfrm>
            <a:off x="1295400" y="304800"/>
            <a:ext cx="5105400" cy="6299200"/>
          </a:xfrm>
          <a:prstGeom prst="rect">
            <a:avLst/>
          </a:prstGeom>
          <a:noFill/>
          <a:ln w="9525">
            <a:noFill/>
          </a:ln>
        </p:spPr>
        <p:txBody>
          <a:bodyPr anchor="t" anchorCtr="0">
            <a:spAutoFit/>
          </a:bodyPr>
          <a:p>
            <a:r>
              <a:rPr lang="zh-CN" altLang="zh-CN" dirty="0">
                <a:latin typeface="Times New Roman" panose="02020603050405020304" pitchFamily="18" charset="0"/>
                <a:ea typeface="宋体" panose="02010600030101010101" pitchFamily="2" charset="-122"/>
              </a:rPr>
              <a:t>#define MODULE</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#define __KERNEL__ </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#include &lt;linux/module.h&gt;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#include &lt;linux/kernel.h&gt;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#include &lt;linux/config.h&gt;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#include &lt;linux/version.h&gt;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int init_module_func(void)</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printk("&lt;1&gt;Hello,world\n");return 0;</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void cleanup_module_func(void)</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printk("&lt;1&gt;Goodbye cruel world\n");</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module_init(init_module_func);</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module_exit(cleanup_module_func);</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MODULE_LICENSE("GPL");</a:t>
            </a:r>
            <a:endParaRPr lang="zh-CN" altLang="zh-CN" dirty="0">
              <a:latin typeface="Times New Roman" panose="02020603050405020304" pitchFamily="18" charset="0"/>
              <a:ea typeface="宋体" panose="02010600030101010101" pitchFamily="2" charset="-122"/>
            </a:endParaRPr>
          </a:p>
        </p:txBody>
      </p:sp>
      <p:sp>
        <p:nvSpPr>
          <p:cNvPr id="41986" name="Text Box 3"/>
          <p:cNvSpPr txBox="1"/>
          <p:nvPr/>
        </p:nvSpPr>
        <p:spPr>
          <a:xfrm>
            <a:off x="6629400" y="533400"/>
            <a:ext cx="1219200" cy="5257800"/>
          </a:xfrm>
          <a:prstGeom prst="rect">
            <a:avLst/>
          </a:prstGeom>
          <a:noFill/>
          <a:ln w="9525">
            <a:noFill/>
          </a:ln>
        </p:spPr>
        <p:txBody>
          <a:bodyPr vert="eaVert" anchor="t" anchorCtr="0">
            <a:spAutoFit/>
          </a:bodyPr>
          <a:p>
            <a:r>
              <a:rPr lang="zh-CN" altLang="zh-CN" sz="3200" dirty="0">
                <a:solidFill>
                  <a:srgbClr val="F00A20"/>
                </a:solidFill>
                <a:latin typeface="Times New Roman" panose="02020603050405020304" pitchFamily="18" charset="0"/>
                <a:ea typeface="宋体" panose="02010600030101010101" pitchFamily="2" charset="-122"/>
              </a:rPr>
              <a:t>kernel 2.6.9  </a:t>
            </a:r>
            <a:r>
              <a:rPr lang="zh-CN" altLang="en-US" sz="3200" dirty="0">
                <a:solidFill>
                  <a:srgbClr val="F00A20"/>
                </a:solidFill>
                <a:latin typeface="Times New Roman" panose="02020603050405020304" pitchFamily="18" charset="0"/>
                <a:ea typeface="宋体" panose="02010600030101010101" pitchFamily="2" charset="-122"/>
              </a:rPr>
              <a:t>模块定义</a:t>
            </a:r>
            <a:endParaRPr lang="zh-CN" altLang="en-US" sz="3200" dirty="0">
              <a:solidFill>
                <a:srgbClr val="F00A20"/>
              </a:solidFill>
              <a:latin typeface="Times New Roman" panose="02020603050405020304" pitchFamily="18" charset="0"/>
              <a:ea typeface="宋体" panose="02010600030101010101" pitchFamily="2" charset="-122"/>
            </a:endParaRPr>
          </a:p>
          <a:p>
            <a:pPr>
              <a:spcBef>
                <a:spcPct val="50000"/>
              </a:spcBef>
            </a:pPr>
            <a:endParaRPr lang="zh-CN"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idx="1"/>
          </p:nvPr>
        </p:nvSpPr>
        <p:spPr>
          <a:xfrm>
            <a:off x="1371600" y="838200"/>
            <a:ext cx="7772400" cy="5105400"/>
          </a:xfrm>
        </p:spPr>
        <p:txBody>
          <a:bodyPr vert="horz" wrap="square" lIns="91440" tIns="45720" rIns="91440" bIns="45720" anchor="t" anchorCtr="0"/>
          <a:p>
            <a:pPr marL="609600" indent="-609600" algn="just" eaLnBrk="1" hangingPunct="1">
              <a:lnSpc>
                <a:spcPct val="80000"/>
              </a:lnSpc>
              <a:buFont typeface="Symbol" panose="05050102010706020507" pitchFamily="18" charset="2"/>
              <a:buAutoNum type="arabicPeriod" startAt="2"/>
            </a:pPr>
            <a:r>
              <a:rPr lang="zh-CN" altLang="en-US" dirty="0"/>
              <a:t>掌握系统调用的实现过程，通过编译内核方法，增加一个新的系统调用。另编写一个应用程序，调用新增加的系统调用。</a:t>
            </a:r>
            <a:endParaRPr lang="zh-CN" altLang="en-US" dirty="0">
              <a:latin typeface="宋体" panose="02010600030101010101" pitchFamily="2" charset="-122"/>
            </a:endParaRPr>
          </a:p>
          <a:p>
            <a:pPr marL="609600" indent="-609600" algn="just" eaLnBrk="1" hangingPunct="1">
              <a:lnSpc>
                <a:spcPct val="80000"/>
              </a:lnSpc>
              <a:buNone/>
            </a:pPr>
            <a:r>
              <a:rPr lang="zh-CN" altLang="en-US" dirty="0"/>
              <a:t>        实现的功能是：文件拷贝；</a:t>
            </a:r>
            <a:endParaRPr lang="zh-CN" altLang="en-US" dirty="0">
              <a:latin typeface="宋体" panose="02010600030101010101" pitchFamily="2" charset="-122"/>
            </a:endParaRPr>
          </a:p>
          <a:p>
            <a:pPr marL="609600" indent="-609600" algn="just" eaLnBrk="1" hangingPunct="1">
              <a:lnSpc>
                <a:spcPct val="80000"/>
              </a:lnSpc>
              <a:buNone/>
            </a:pPr>
            <a:endParaRPr lang="zh-CN" altLang="en-US" dirty="0"/>
          </a:p>
          <a:p>
            <a:pPr marL="609600" indent="-609600" algn="just" eaLnBrk="1" hangingPunct="1">
              <a:lnSpc>
                <a:spcPct val="80000"/>
              </a:lnSpc>
              <a:buNone/>
            </a:pPr>
            <a:r>
              <a:rPr lang="zh-CN" altLang="en-US" dirty="0"/>
              <a:t>3．掌握增加设备驱动程序的方法。通过模块方法，增加一个新的设备驱动程序，其功能可以简单。</a:t>
            </a:r>
            <a:endParaRPr lang="zh-CN" altLang="en-US" dirty="0"/>
          </a:p>
          <a:p>
            <a:pPr marL="609600" indent="-609600" algn="just" eaLnBrk="1" hangingPunct="1">
              <a:lnSpc>
                <a:spcPct val="80000"/>
              </a:lnSpc>
              <a:buNone/>
            </a:pPr>
            <a:r>
              <a:rPr lang="zh-CN" altLang="en-US" dirty="0"/>
              <a:t>	</a:t>
            </a:r>
            <a:r>
              <a:rPr lang="zh-CN" altLang="en-US" sz="2800" dirty="0"/>
              <a:t>实现字符设备的驱动，演示简单字符键盘缓冲区或一个内核单缓冲区。</a:t>
            </a: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idx="1"/>
          </p:nvPr>
        </p:nvSpPr>
        <p:spPr>
          <a:xfrm>
            <a:off x="1143000" y="228600"/>
            <a:ext cx="7772400" cy="5638800"/>
          </a:xfrm>
        </p:spPr>
        <p:txBody>
          <a:bodyPr vert="horz" wrap="square" lIns="91440" tIns="45720" rIns="91440" bIns="45720" anchor="t" anchorCtr="0"/>
          <a:p>
            <a:pPr algn="just" eaLnBrk="1" hangingPunct="1">
              <a:buNone/>
            </a:pPr>
            <a:r>
              <a:rPr lang="zh-CN" altLang="zh-CN" sz="2400" dirty="0">
                <a:latin typeface="宋体" panose="02010600030101010101" pitchFamily="2" charset="-122"/>
              </a:rPr>
              <a:t>  </a:t>
            </a:r>
            <a:endParaRPr lang="zh-CN" altLang="zh-CN" sz="2800" dirty="0">
              <a:latin typeface="Arial Unicode MS" charset="-122"/>
            </a:endParaRPr>
          </a:p>
        </p:txBody>
      </p:sp>
      <p:sp>
        <p:nvSpPr>
          <p:cNvPr id="43010" name="Rectangle 3"/>
          <p:cNvSpPr/>
          <p:nvPr/>
        </p:nvSpPr>
        <p:spPr>
          <a:xfrm>
            <a:off x="1692275" y="333375"/>
            <a:ext cx="6478588" cy="6188075"/>
          </a:xfrm>
          <a:prstGeom prst="rect">
            <a:avLst/>
          </a:prstGeom>
          <a:noFill/>
          <a:ln w="9525">
            <a:noFill/>
          </a:ln>
        </p:spPr>
        <p:txBody>
          <a:bodyPr anchor="t" anchorCtr="0">
            <a:spAutoFit/>
          </a:bodyPr>
          <a:p>
            <a:pPr>
              <a:spcBef>
                <a:spcPct val="50000"/>
              </a:spcBef>
            </a:pPr>
            <a:r>
              <a:rPr lang="zh-CN" altLang="zh-CN" sz="1600" dirty="0">
                <a:latin typeface="Times New Roman" panose="02020603050405020304" pitchFamily="18" charset="0"/>
                <a:ea typeface="宋体" panose="02010600030101010101" pitchFamily="2" charset="-122"/>
              </a:rPr>
              <a:t>ifneq ($(KERNELRELEASE),)    </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#kbuild syntax.</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模块的文件组成</a:t>
            </a:r>
            <a:endParaRPr lang="zh-CN" altLang="en-US"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#mymodule-objs :=sschar_dev.o   </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生成的模块文件名     </a:t>
            </a:r>
            <a:endParaRPr lang="zh-CN" altLang="en-US"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obj-m := sschar_dev.o        </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else</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PWD :=$(shell pwd)</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KVER :=$(shell uname -r)</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KDIR :=/lib/modules/$(KVER)/build</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all:</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	$(MAKE) -C $(KDIR) M=$(PWD)</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clean:</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	rm -f *.cmd *.o *.mod *.ko</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	rm -rf .*.cmd *.o *.mod.c *.ko .tmp_versions</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	$(MAKE) -C $(KDIR) M=$(PWD) clean</a:t>
            </a:r>
            <a:endParaRPr lang="zh-CN" altLang="zh-CN" sz="1600" dirty="0">
              <a:latin typeface="Times New Roman" panose="02020603050405020304" pitchFamily="18" charset="0"/>
              <a:ea typeface="宋体" panose="02010600030101010101" pitchFamily="2" charset="-122"/>
            </a:endParaRPr>
          </a:p>
          <a:p>
            <a:pPr>
              <a:spcBef>
                <a:spcPct val="50000"/>
              </a:spcBef>
            </a:pPr>
            <a:r>
              <a:rPr lang="zh-CN" altLang="zh-CN" sz="1600" dirty="0">
                <a:latin typeface="Times New Roman" panose="02020603050405020304" pitchFamily="18" charset="0"/>
                <a:ea typeface="宋体" panose="02010600030101010101" pitchFamily="2" charset="-122"/>
              </a:rPr>
              <a:t>endif</a:t>
            </a:r>
            <a:endParaRPr lang="zh-CN" altLang="zh-CN" sz="1600" dirty="0">
              <a:latin typeface="Times New Roman" panose="02020603050405020304" pitchFamily="18" charset="0"/>
              <a:ea typeface="宋体" panose="02010600030101010101" pitchFamily="2" charset="-122"/>
            </a:endParaRPr>
          </a:p>
        </p:txBody>
      </p:sp>
      <p:sp>
        <p:nvSpPr>
          <p:cNvPr id="43011" name="Text Box 4"/>
          <p:cNvSpPr txBox="1"/>
          <p:nvPr/>
        </p:nvSpPr>
        <p:spPr>
          <a:xfrm>
            <a:off x="7924800" y="1905000"/>
            <a:ext cx="733425" cy="3352800"/>
          </a:xfrm>
          <a:prstGeom prst="rect">
            <a:avLst/>
          </a:prstGeom>
          <a:noFill/>
          <a:ln w="9525">
            <a:noFill/>
          </a:ln>
        </p:spPr>
        <p:txBody>
          <a:bodyPr vert="eaVert" anchor="t" anchorCtr="0">
            <a:spAutoFit/>
          </a:bodyPr>
          <a:p>
            <a:r>
              <a:rPr lang="zh-CN" altLang="en-US" sz="3600" dirty="0">
                <a:solidFill>
                  <a:srgbClr val="F00A20"/>
                </a:solidFill>
                <a:latin typeface="Times New Roman" panose="02020603050405020304" pitchFamily="18" charset="0"/>
                <a:ea typeface="宋体" panose="02010600030101010101" pitchFamily="2" charset="-122"/>
              </a:rPr>
              <a:t>通用的</a:t>
            </a:r>
            <a:r>
              <a:rPr lang="zh-CN" altLang="zh-CN" sz="3600" dirty="0">
                <a:solidFill>
                  <a:srgbClr val="F00A20"/>
                </a:solidFill>
                <a:latin typeface="Times New Roman" panose="02020603050405020304" pitchFamily="18" charset="0"/>
                <a:ea typeface="宋体" panose="02010600030101010101" pitchFamily="2" charset="-122"/>
              </a:rPr>
              <a:t>Makefile</a:t>
            </a:r>
            <a:endParaRPr lang="zh-CN" altLang="zh-CN" sz="3600" dirty="0">
              <a:solidFill>
                <a:srgbClr val="F00A20"/>
              </a:solidFill>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idx="1"/>
          </p:nvPr>
        </p:nvSpPr>
        <p:spPr/>
        <p:txBody>
          <a:bodyPr vert="horz" wrap="square" lIns="91440" tIns="45720" rIns="91440" bIns="45720" anchor="t" anchorCtr="0"/>
          <a:p>
            <a:pPr eaLnBrk="1" hangingPunct="1">
              <a:buNone/>
            </a:pPr>
            <a:r>
              <a:rPr lang="zh-CN" altLang="en-US" sz="2800" dirty="0"/>
              <a:t>问题：为什么要用</a:t>
            </a:r>
            <a:r>
              <a:rPr lang="zh-CN" altLang="zh-CN" sz="2800" dirty="0"/>
              <a:t>printk ?</a:t>
            </a:r>
            <a:endParaRPr lang="zh-CN" altLang="zh-CN" sz="2800" dirty="0"/>
          </a:p>
          <a:p>
            <a:pPr eaLnBrk="1" hangingPunct="1">
              <a:buNone/>
            </a:pPr>
            <a:r>
              <a:rPr lang="zh-CN" altLang="zh-CN" sz="2800" dirty="0"/>
              <a:t>   </a:t>
            </a:r>
            <a:r>
              <a:rPr lang="zh-CN" altLang="en-US" sz="2800" dirty="0"/>
              <a:t>只能使用内核提供的函数</a:t>
            </a:r>
            <a:endParaRPr lang="zh-CN" altLang="en-US" sz="2800" dirty="0"/>
          </a:p>
          <a:p>
            <a:pPr eaLnBrk="1" hangingPunct="1">
              <a:buNone/>
            </a:pPr>
            <a:endParaRPr lang="zh-CN" altLang="en-US" sz="2800" dirty="0"/>
          </a:p>
          <a:p>
            <a:pPr eaLnBrk="1" hangingPunct="1"/>
            <a:endParaRPr lang="zh-CN"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idx="1"/>
          </p:nvPr>
        </p:nvSpPr>
        <p:spPr>
          <a:xfrm>
            <a:off x="1219200" y="914400"/>
            <a:ext cx="7772400" cy="5181600"/>
          </a:xfrm>
        </p:spPr>
        <p:txBody>
          <a:bodyPr vert="horz" wrap="square" lIns="91440" tIns="45720" rIns="91440" bIns="45720" anchor="t" anchorCtr="0"/>
          <a:p>
            <a:pPr eaLnBrk="1" hangingPunct="1">
              <a:lnSpc>
                <a:spcPct val="80000"/>
              </a:lnSpc>
            </a:pPr>
            <a:r>
              <a:rPr lang="zh-CN" altLang="en-US" sz="2800" dirty="0"/>
              <a:t>模块为了使用所需核心资源（函数和变量）所以必须能够找到它们。例如模块需要调用核心内存分配函数</a:t>
            </a:r>
            <a:r>
              <a:rPr lang="zh-CN" altLang="zh-CN" sz="2800" dirty="0"/>
              <a:t>kmalloc()</a:t>
            </a:r>
            <a:r>
              <a:rPr lang="zh-CN" altLang="en-US" sz="2800" dirty="0"/>
              <a:t>来分配 内存。模块在加载前并不知道</a:t>
            </a:r>
            <a:r>
              <a:rPr lang="zh-CN" altLang="zh-CN" sz="2800" dirty="0"/>
              <a:t>kmalloc()</a:t>
            </a:r>
            <a:r>
              <a:rPr lang="zh-CN" altLang="en-US" sz="2800" dirty="0"/>
              <a:t>在内存中何处，这样核心必须在加载这些模块前修改模块中对 </a:t>
            </a:r>
            <a:r>
              <a:rPr lang="zh-CN" altLang="zh-CN" sz="2800" dirty="0"/>
              <a:t>kmalloc()</a:t>
            </a:r>
            <a:r>
              <a:rPr lang="zh-CN" altLang="en-US" sz="2800" dirty="0"/>
              <a:t>的引用地址。核心在其核心符号表中维护着一个核心资源链表这样当加载模块时它能够解析出模块 中对核心资源的引用。</a:t>
            </a:r>
            <a:endParaRPr lang="zh-CN" altLang="en-US" sz="2800" dirty="0"/>
          </a:p>
          <a:p>
            <a:pPr eaLnBrk="1" hangingPunct="1">
              <a:lnSpc>
                <a:spcPct val="80000"/>
              </a:lnSpc>
            </a:pPr>
            <a:r>
              <a:rPr lang="zh-CN" altLang="en-US" sz="2800" dirty="0"/>
              <a:t>当试图卸载某个模块时，核心需要知道此模块是否已经没有被使用，同时它需要有种方法来通知将卸载模块。 模块必须能够在从核心删除之前释放其分配的所有系统资源，如核心内存或中断。当模块被卸载时，核心将从核心符号表中删除所有与之对应的符号。</a:t>
            </a:r>
            <a:r>
              <a:rPr lang="zh-CN" altLang="en-US" sz="3600" dirty="0"/>
              <a:t> </a:t>
            </a:r>
            <a:endParaRPr lang="zh-CN" altLang="en-US" sz="3600" dirty="0"/>
          </a:p>
          <a:p>
            <a:pPr eaLnBrk="1" hangingPunct="1">
              <a:lnSpc>
                <a:spcPct val="80000"/>
              </a:lnSpc>
            </a:pPr>
            <a:endParaRPr lang="zh-CN" altLang="zh-CN"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idx="1"/>
          </p:nvPr>
        </p:nvSpPr>
        <p:spPr>
          <a:xfrm>
            <a:off x="1219200" y="914400"/>
            <a:ext cx="7772400" cy="5181600"/>
          </a:xfrm>
        </p:spPr>
        <p:txBody>
          <a:bodyPr vert="horz" wrap="square" lIns="91440" tIns="45720" rIns="91440" bIns="45720" anchor="t" anchorCtr="0"/>
          <a:p>
            <a:pPr eaLnBrk="1" hangingPunct="1">
              <a:buSzTx/>
              <a:buFont typeface="Wingdings" panose="05000000000000000000" pitchFamily="2" charset="2"/>
              <a:buChar char="ü"/>
            </a:pPr>
            <a:endParaRPr lang="zh-CN" altLang="zh-CN" sz="2000" dirty="0"/>
          </a:p>
          <a:p>
            <a:pPr lvl="1" eaLnBrk="1" hangingPunct="1"/>
            <a:r>
              <a:rPr lang="zh-CN" altLang="zh-CN" sz="2400" dirty="0"/>
              <a:t>Linux</a:t>
            </a:r>
            <a:r>
              <a:rPr lang="zh-CN" altLang="en-US" sz="2400" dirty="0"/>
              <a:t>内核中的设备驱动程序是一组常驻内存的具有特权的共享库，是低级硬件处理例程。</a:t>
            </a:r>
            <a:endParaRPr lang="zh-CN" altLang="en-US" sz="2400" dirty="0"/>
          </a:p>
          <a:p>
            <a:pPr lvl="1" eaLnBrk="1" hangingPunct="1"/>
            <a:r>
              <a:rPr lang="zh-CN" altLang="en-US" sz="2400" dirty="0">
                <a:latin typeface="Arial Unicode MS" charset="-122"/>
              </a:rPr>
              <a:t>对用户程序而言，设备驱动程序隐藏了设备的具体细节， 对各种不同设备提供了一致的接口，一般来说是把设备映射为一个特殊的设备文 件，用户程序可以象对其它文件一样对此设备文件进行操作。</a:t>
            </a:r>
            <a:r>
              <a:rPr lang="zh-CN" altLang="en-US" sz="2400" dirty="0">
                <a:latin typeface="_x000B__x000C_"/>
              </a:rPr>
              <a:t> </a:t>
            </a:r>
            <a:endParaRPr lang="zh-CN" altLang="en-US" sz="2400" dirty="0">
              <a:latin typeface="_x000B__x000C_"/>
            </a:endParaRPr>
          </a:p>
          <a:p>
            <a:pPr lvl="1" eaLnBrk="1" hangingPunct="1"/>
            <a:r>
              <a:rPr lang="zh-CN" altLang="zh-CN" sz="2400" dirty="0"/>
              <a:t>Linux</a:t>
            </a:r>
            <a:r>
              <a:rPr lang="zh-CN" altLang="en-US" sz="2400" dirty="0"/>
              <a:t>支持</a:t>
            </a:r>
            <a:r>
              <a:rPr lang="zh-CN" altLang="zh-CN" sz="2400" dirty="0"/>
              <a:t>3</a:t>
            </a:r>
            <a:r>
              <a:rPr lang="zh-CN" altLang="en-US" sz="2400" dirty="0"/>
              <a:t>种设备：字符设备、块设备和网络设备。</a:t>
            </a:r>
            <a:r>
              <a:rPr lang="zh-CN" altLang="en-US" sz="2400" dirty="0">
                <a:latin typeface="Arial Unicode MS" charset="-122"/>
              </a:rPr>
              <a:t>设备由一个主设备号和一个次设备号标识。主设备号唯一标识了设备类型， 即设备驱动程序类型，它是块设备表或字符设备表中设备表项的索引。次设备号 仅由设备驱动程序解释</a:t>
            </a:r>
            <a:r>
              <a:rPr lang="zh-CN" altLang="en-US" sz="2400" dirty="0">
                <a:latin typeface="_x000B__x000C_"/>
              </a:rPr>
              <a:t> </a:t>
            </a:r>
            <a:r>
              <a:rPr lang="zh-CN" altLang="zh-CN" sz="2400" dirty="0">
                <a:latin typeface="_x000B__x000C_"/>
              </a:rPr>
              <a:t>.,</a:t>
            </a:r>
            <a:r>
              <a:rPr lang="zh-CN" altLang="en-US" sz="2400" dirty="0">
                <a:latin typeface="Arial Unicode MS" charset="-122"/>
              </a:rPr>
              <a:t>一般用于识别在若干可能的硬件设备中，</a:t>
            </a:r>
            <a:r>
              <a:rPr lang="zh-CN" altLang="zh-CN" sz="2400" dirty="0">
                <a:latin typeface="Arial Unicode MS" charset="-122"/>
              </a:rPr>
              <a:t>I/O</a:t>
            </a:r>
            <a:r>
              <a:rPr lang="zh-CN" altLang="en-US" sz="2400" dirty="0">
                <a:latin typeface="Arial Unicode MS" charset="-122"/>
              </a:rPr>
              <a:t>请求所涉 及到的那个设备。 </a:t>
            </a:r>
            <a:endParaRPr lang="zh-CN" altLang="en-US" sz="2400" dirty="0">
              <a:latin typeface="_x000B__x000C_"/>
            </a:endParaRPr>
          </a:p>
          <a:p>
            <a:pPr eaLnBrk="1" hangingPunct="1"/>
            <a:endParaRPr lang="zh-CN" altLang="zh-C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idx="1"/>
          </p:nvPr>
        </p:nvSpPr>
        <p:spPr>
          <a:xfrm>
            <a:off x="1219200" y="457200"/>
            <a:ext cx="7772400" cy="5791200"/>
          </a:xfrm>
        </p:spPr>
        <p:txBody>
          <a:bodyPr vert="horz" wrap="square" lIns="91440" tIns="45720" rIns="91440" bIns="45720" anchor="t" anchorCtr="0"/>
          <a:p>
            <a:pPr eaLnBrk="1" hangingPunct="1"/>
            <a:r>
              <a:rPr lang="zh-CN" altLang="zh-CN" sz="2400" dirty="0">
                <a:latin typeface="宋体" panose="02010600030101010101" pitchFamily="2" charset="-122"/>
              </a:rPr>
              <a:t>  </a:t>
            </a:r>
            <a:r>
              <a:rPr lang="zh-CN" altLang="en-US" sz="2400" dirty="0">
                <a:latin typeface="宋体" panose="02010600030101010101" pitchFamily="2" charset="-122"/>
              </a:rPr>
              <a:t>一个典型的驱动程序</a:t>
            </a:r>
            <a:r>
              <a:rPr lang="zh-CN" altLang="zh-CN" sz="2400" dirty="0">
                <a:latin typeface="宋体" panose="02010600030101010101" pitchFamily="2" charset="-122"/>
              </a:rPr>
              <a:t>,</a:t>
            </a:r>
            <a:r>
              <a:rPr lang="zh-CN" altLang="en-US" sz="2400" dirty="0">
                <a:latin typeface="宋体" panose="02010600030101010101" pitchFamily="2" charset="-122"/>
              </a:rPr>
              <a:t>大体上可以分为这么几个部分</a:t>
            </a:r>
            <a:r>
              <a:rPr lang="zh-CN" altLang="zh-CN" sz="2400" dirty="0">
                <a:latin typeface="宋体" panose="02010600030101010101" pitchFamily="2" charset="-122"/>
              </a:rPr>
              <a:t>: </a:t>
            </a:r>
            <a:endParaRPr lang="zh-CN" altLang="zh-CN" sz="2400" dirty="0">
              <a:latin typeface="宋体" panose="02010600030101010101" pitchFamily="2" charset="-122"/>
            </a:endParaRPr>
          </a:p>
          <a:p>
            <a:pPr eaLnBrk="1" hangingPunct="1"/>
            <a:r>
              <a:rPr lang="zh-CN" altLang="en-US" sz="2400" dirty="0">
                <a:latin typeface="宋体" panose="02010600030101010101" pitchFamily="2" charset="-122"/>
              </a:rPr>
              <a:t>注册设备：</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rPr>
              <a:t>	在系统初启</a:t>
            </a:r>
            <a:r>
              <a:rPr lang="zh-CN" altLang="zh-CN" sz="2400" dirty="0">
                <a:latin typeface="宋体" panose="02010600030101010101" pitchFamily="2" charset="-122"/>
              </a:rPr>
              <a:t>,</a:t>
            </a:r>
            <a:r>
              <a:rPr lang="zh-CN" altLang="en-US" sz="2400" dirty="0">
                <a:latin typeface="宋体" panose="02010600030101010101" pitchFamily="2" charset="-122"/>
              </a:rPr>
              <a:t>或者</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加载时候</a:t>
            </a:r>
            <a:r>
              <a:rPr lang="zh-CN" altLang="zh-CN" sz="2400" dirty="0">
                <a:latin typeface="宋体" panose="02010600030101010101" pitchFamily="2" charset="-122"/>
              </a:rPr>
              <a:t>,</a:t>
            </a:r>
            <a:r>
              <a:rPr lang="zh-CN" altLang="en-US" sz="2400" dirty="0">
                <a:latin typeface="宋体" panose="02010600030101010101" pitchFamily="2" charset="-122"/>
              </a:rPr>
              <a:t>必须将设备登记到相应的设备数组</a:t>
            </a:r>
            <a:r>
              <a:rPr lang="zh-CN" altLang="zh-CN" sz="2400" dirty="0">
                <a:latin typeface="宋体" panose="02010600030101010101" pitchFamily="2" charset="-122"/>
              </a:rPr>
              <a:t>,</a:t>
            </a:r>
            <a:r>
              <a:rPr lang="zh-CN" altLang="en-US" sz="2400" dirty="0">
                <a:latin typeface="宋体" panose="02010600030101010101" pitchFamily="2" charset="-122"/>
              </a:rPr>
              <a:t>并返回设备的主设备号；</a:t>
            </a:r>
            <a:r>
              <a:rPr lang="zh-CN" altLang="en-US" sz="2400" dirty="0">
                <a:latin typeface="Arial Unicode MS" charset="-122"/>
              </a:rPr>
              <a:t> </a:t>
            </a:r>
            <a:endParaRPr lang="zh-CN" altLang="en-US" sz="2400" dirty="0">
              <a:latin typeface="Arial Unicode MS" charset="-122"/>
            </a:endParaRPr>
          </a:p>
          <a:p>
            <a:pPr eaLnBrk="1" hangingPunct="1"/>
            <a:r>
              <a:rPr lang="zh-CN" altLang="en-US" sz="2400" dirty="0">
                <a:latin typeface="宋体" panose="02010600030101010101" pitchFamily="2" charset="-122"/>
              </a:rPr>
              <a:t>定义功能函数：</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rPr>
              <a:t>	对于每一个驱动函数来说，都有一些和此设备密切相关的功能函数。以最常用的块设备或者字符设备来说，都存在着诸如 </a:t>
            </a:r>
            <a:r>
              <a:rPr lang="zh-CN" altLang="zh-CN" sz="2400" dirty="0">
                <a:latin typeface="宋体" panose="02010600030101010101" pitchFamily="2" charset="-122"/>
              </a:rPr>
              <a:t>open()</a:t>
            </a:r>
            <a:r>
              <a:rPr lang="zh-CN" altLang="en-US" sz="2400" dirty="0">
                <a:latin typeface="宋体" panose="02010600030101010101" pitchFamily="2" charset="-122"/>
              </a:rPr>
              <a:t>、</a:t>
            </a:r>
            <a:r>
              <a:rPr lang="zh-CN" altLang="zh-CN" sz="2400" dirty="0">
                <a:latin typeface="宋体" panose="02010600030101010101" pitchFamily="2" charset="-122"/>
              </a:rPr>
              <a:t>read()</a:t>
            </a:r>
            <a:r>
              <a:rPr lang="zh-CN" altLang="en-US" sz="2400" dirty="0">
                <a:latin typeface="宋体" panose="02010600030101010101" pitchFamily="2" charset="-122"/>
              </a:rPr>
              <a:t>这一类的操作。当系统调用这些调用时，将自动的使用驱动函数中特定的</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。来实现具体的操作；</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卸载设备：</a:t>
            </a:r>
            <a:endParaRPr lang="zh-CN" altLang="en-US" sz="2400" dirty="0">
              <a:latin typeface="宋体" panose="02010600030101010101" pitchFamily="2" charset="-122"/>
            </a:endParaRPr>
          </a:p>
          <a:p>
            <a:pPr eaLnBrk="1" hangingPunct="1">
              <a:buNone/>
            </a:pPr>
            <a:r>
              <a:rPr lang="zh-CN" altLang="en-US" sz="2400" dirty="0">
                <a:latin typeface="宋体" panose="02010600030101010101" pitchFamily="2" charset="-122"/>
              </a:rPr>
              <a:t>	在不用这个设备时</a:t>
            </a:r>
            <a:r>
              <a:rPr lang="zh-CN" altLang="zh-CN" sz="2400" dirty="0">
                <a:latin typeface="宋体" panose="02010600030101010101" pitchFamily="2" charset="-122"/>
              </a:rPr>
              <a:t>,</a:t>
            </a:r>
            <a:r>
              <a:rPr lang="zh-CN" altLang="en-US" sz="2400" dirty="0">
                <a:latin typeface="宋体" panose="02010600030101010101" pitchFamily="2" charset="-122"/>
              </a:rPr>
              <a:t>可以将它卸载，主要是从</a:t>
            </a:r>
            <a:r>
              <a:rPr lang="zh-CN" altLang="zh-CN" sz="2400" dirty="0">
                <a:latin typeface="宋体" panose="02010600030101010101" pitchFamily="2" charset="-122"/>
              </a:rPr>
              <a:t>/proc </a:t>
            </a:r>
            <a:r>
              <a:rPr lang="zh-CN" altLang="en-US" sz="2400" dirty="0">
                <a:latin typeface="宋体" panose="02010600030101010101" pitchFamily="2" charset="-122"/>
              </a:rPr>
              <a:t>中取消这个设备的特殊文件。 </a:t>
            </a:r>
            <a:r>
              <a:rPr lang="zh-CN" altLang="en-US" sz="2400" dirty="0">
                <a:latin typeface="Arial Unicode MS" charset="-122"/>
              </a:rPr>
              <a:t> </a:t>
            </a:r>
            <a:endParaRPr lang="zh-CN" altLang="en-US" sz="2400" dirty="0">
              <a:latin typeface="Arial Unicode MS"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idx="1"/>
          </p:nvPr>
        </p:nvSpPr>
        <p:spPr>
          <a:xfrm>
            <a:off x="1143000" y="990600"/>
            <a:ext cx="7772400" cy="4495800"/>
          </a:xfrm>
        </p:spPr>
        <p:txBody>
          <a:bodyPr vert="horz" wrap="square" lIns="91440" tIns="45720" rIns="91440" bIns="45720" anchor="t" anchorCtr="0"/>
          <a:p>
            <a:pPr eaLnBrk="1" hangingPunct="1">
              <a:lnSpc>
                <a:spcPct val="90000"/>
              </a:lnSpc>
              <a:buBlip>
                <a:blip r:embed="rId1"/>
              </a:buBlip>
            </a:pPr>
            <a:r>
              <a:rPr lang="zh-CN" altLang="en-US" sz="2400" dirty="0">
                <a:latin typeface="宋体" panose="02010600030101010101" pitchFamily="2" charset="-122"/>
              </a:rPr>
              <a:t>实现      </a:t>
            </a:r>
            <a:endParaRPr lang="zh-CN" altLang="en-US" sz="2400" dirty="0">
              <a:latin typeface="宋体" panose="02010600030101010101" pitchFamily="2" charset="-122"/>
            </a:endParaRPr>
          </a:p>
          <a:p>
            <a:pPr eaLnBrk="1" hangingPunct="1">
              <a:lnSpc>
                <a:spcPct val="90000"/>
              </a:lnSpc>
              <a:buBlip>
                <a:blip r:embed="rId2"/>
              </a:buBlip>
            </a:pPr>
            <a:r>
              <a:rPr lang="zh-CN" altLang="zh-CN" sz="2400" dirty="0">
                <a:latin typeface="宋体" panose="02010600030101010101" pitchFamily="2" charset="-122"/>
              </a:rPr>
              <a:t>linux</a:t>
            </a:r>
            <a:r>
              <a:rPr lang="zh-CN" altLang="en-US" sz="2400" dirty="0">
                <a:latin typeface="宋体" panose="02010600030101010101" pitchFamily="2" charset="-122"/>
              </a:rPr>
              <a:t>中的大部分驱动程序</a:t>
            </a:r>
            <a:r>
              <a:rPr lang="zh-CN" altLang="zh-CN" sz="2400" dirty="0">
                <a:latin typeface="宋体" panose="02010600030101010101" pitchFamily="2" charset="-122"/>
              </a:rPr>
              <a:t>,</a:t>
            </a:r>
            <a:r>
              <a:rPr lang="zh-CN" altLang="en-US" sz="2400" dirty="0">
                <a:latin typeface="宋体" panose="02010600030101010101" pitchFamily="2" charset="-122"/>
              </a:rPr>
              <a:t>是以</a:t>
            </a:r>
            <a:r>
              <a:rPr lang="zh-CN" altLang="en-US" sz="2400" dirty="0">
                <a:solidFill>
                  <a:srgbClr val="FFFFFF"/>
                </a:solidFill>
                <a:latin typeface="宋体" panose="02010600030101010101" pitchFamily="2" charset="-122"/>
              </a:rPr>
              <a:t>模块</a:t>
            </a:r>
            <a:r>
              <a:rPr lang="zh-CN" altLang="en-US" sz="2400" dirty="0">
                <a:latin typeface="宋体" panose="02010600030101010101" pitchFamily="2" charset="-122"/>
              </a:rPr>
              <a:t>的形式编写的，可以像内核模块一样在需要的时候动态加载 ，不使用时卸载；</a:t>
            </a:r>
            <a:endParaRPr lang="zh-CN" altLang="en-US" sz="2400" dirty="0">
              <a:latin typeface="宋体" panose="02010600030101010101" pitchFamily="2" charset="-122"/>
            </a:endParaRPr>
          </a:p>
          <a:p>
            <a:pPr eaLnBrk="1" hangingPunct="1">
              <a:lnSpc>
                <a:spcPct val="90000"/>
              </a:lnSpc>
              <a:buSzTx/>
              <a:buBlip>
                <a:blip r:embed="rId2"/>
              </a:buBlip>
            </a:pPr>
            <a:r>
              <a:rPr lang="zh-CN" altLang="en-US" sz="2400" dirty="0">
                <a:latin typeface="宋体" panose="02010600030101010101" pitchFamily="2" charset="-122"/>
              </a:rPr>
              <a:t>注册设备：</a:t>
            </a:r>
            <a:r>
              <a:rPr lang="zh-CN" altLang="zh-CN" sz="2400" dirty="0"/>
              <a:t>register_chrdev(…)</a:t>
            </a:r>
            <a:r>
              <a:rPr lang="zh-CN" altLang="en-US" sz="2400" dirty="0"/>
              <a:t>在</a:t>
            </a:r>
            <a:r>
              <a:rPr lang="zh-CN" altLang="zh-CN" sz="2400" dirty="0"/>
              <a:t>init_module()</a:t>
            </a:r>
            <a:r>
              <a:rPr lang="zh-CN" altLang="en-US" sz="2400" dirty="0"/>
              <a:t>中调用此函数用来注册设备。</a:t>
            </a:r>
            <a:endParaRPr lang="zh-CN" altLang="en-US" sz="2400" dirty="0"/>
          </a:p>
          <a:p>
            <a:pPr eaLnBrk="1" hangingPunct="1">
              <a:lnSpc>
                <a:spcPct val="90000"/>
              </a:lnSpc>
              <a:buSzTx/>
              <a:buBlip>
                <a:blip r:embed="rId2"/>
              </a:buBlip>
            </a:pPr>
            <a:r>
              <a:rPr lang="zh-CN" altLang="en-US" sz="2400" dirty="0">
                <a:latin typeface="宋体" panose="02010600030101010101" pitchFamily="2" charset="-122"/>
              </a:rPr>
              <a:t>卸载设备：</a:t>
            </a:r>
            <a:r>
              <a:rPr lang="zh-CN" altLang="zh-CN" sz="2400" dirty="0"/>
              <a:t>unregister_chrdev(…)</a:t>
            </a:r>
            <a:r>
              <a:rPr lang="zh-CN" altLang="en-US" sz="2400" dirty="0"/>
              <a:t>在</a:t>
            </a:r>
            <a:r>
              <a:rPr lang="zh-CN" altLang="zh-CN" sz="2400" dirty="0"/>
              <a:t>cleanup_module()</a:t>
            </a:r>
            <a:r>
              <a:rPr lang="zh-CN" altLang="en-US" sz="2400" dirty="0"/>
              <a:t>中调用此函数用来卸载设备。</a:t>
            </a:r>
            <a:endParaRPr lang="zh-CN" altLang="en-US" sz="2400" dirty="0"/>
          </a:p>
          <a:p>
            <a:pPr eaLnBrk="1" hangingPunct="1">
              <a:lnSpc>
                <a:spcPct val="90000"/>
              </a:lnSpc>
              <a:buNone/>
            </a:pPr>
            <a:endParaRPr lang="zh-CN" altLang="zh-CN" sz="2400" dirty="0">
              <a:latin typeface="Arial Unicode MS" charset="-122"/>
            </a:endParaRPr>
          </a:p>
          <a:p>
            <a:pPr eaLnBrk="1" hangingPunct="1">
              <a:lnSpc>
                <a:spcPct val="90000"/>
              </a:lnSpc>
              <a:buNone/>
            </a:pPr>
            <a:r>
              <a:rPr lang="zh-CN" altLang="zh-CN" sz="2400" dirty="0">
                <a:latin typeface="Arial Unicode MS" charset="-122"/>
              </a:rPr>
              <a:t>int register_chrdev(unsigned int major, const char * name, struct file_operations *fops)</a:t>
            </a:r>
            <a:endParaRPr lang="zh-CN" altLang="zh-CN" sz="2400" dirty="0">
              <a:latin typeface="Arial Unicode MS" charset="-122"/>
            </a:endParaRPr>
          </a:p>
          <a:p>
            <a:pPr eaLnBrk="1" hangingPunct="1">
              <a:lnSpc>
                <a:spcPct val="90000"/>
              </a:lnSpc>
              <a:buNone/>
            </a:pPr>
            <a:r>
              <a:rPr lang="zh-CN" altLang="zh-CN" sz="2400" dirty="0">
                <a:latin typeface="Arial Unicode MS" charset="-122"/>
              </a:rPr>
              <a:t> int unregister_chrdev(unsigned int major, const char * name)</a:t>
            </a:r>
            <a:r>
              <a:rPr lang="zh-CN" altLang="zh-CN" sz="2400" dirty="0">
                <a:latin typeface="宋体" panose="02010600030101010101" pitchFamily="2" charset="-122"/>
              </a:rPr>
              <a:t> </a:t>
            </a:r>
            <a:endParaRPr lang="zh-CN" altLang="zh-CN" sz="2400" dirty="0">
              <a:latin typeface="宋体" panose="02010600030101010101" pitchFamily="2" charset="-122"/>
              <a:ea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idx="1"/>
          </p:nvPr>
        </p:nvSpPr>
        <p:spPr>
          <a:xfrm>
            <a:off x="1143000" y="0"/>
            <a:ext cx="8001000" cy="6858000"/>
          </a:xfrm>
        </p:spPr>
        <p:txBody>
          <a:bodyPr vert="horz" wrap="square" lIns="91440" tIns="45720" rIns="91440" bIns="45720" anchor="t" anchorCtr="0"/>
          <a:p>
            <a:pPr eaLnBrk="1" hangingPunct="1">
              <a:lnSpc>
                <a:spcPct val="90000"/>
              </a:lnSpc>
              <a:buNone/>
            </a:pPr>
            <a:r>
              <a:rPr lang="zh-CN" altLang="zh-CN" sz="2400" dirty="0">
                <a:solidFill>
                  <a:srgbClr val="FFFFFF"/>
                </a:solidFill>
              </a:rPr>
              <a:t> </a:t>
            </a:r>
            <a:r>
              <a:rPr lang="zh-CN" altLang="en-US" sz="2400" dirty="0">
                <a:solidFill>
                  <a:srgbClr val="FFFFFF"/>
                </a:solidFill>
                <a:latin typeface="Arial Unicode MS" charset="-122"/>
              </a:rPr>
              <a:t>由于用户进程是通过设备文件同硬件打交道</a:t>
            </a:r>
            <a:r>
              <a:rPr lang="zh-CN" altLang="zh-CN" sz="2400" dirty="0">
                <a:solidFill>
                  <a:srgbClr val="FFFFFF"/>
                </a:solidFill>
                <a:latin typeface="Arial Unicode MS" charset="-122"/>
              </a:rPr>
              <a:t>,</a:t>
            </a:r>
            <a:r>
              <a:rPr lang="zh-CN" altLang="en-US" sz="2400" dirty="0">
                <a:solidFill>
                  <a:srgbClr val="FFFFFF"/>
                </a:solidFill>
                <a:latin typeface="Arial Unicode MS" charset="-122"/>
              </a:rPr>
              <a:t>对设备文件的操作方式不外乎就 是一些系统调用</a:t>
            </a:r>
            <a:r>
              <a:rPr lang="zh-CN" altLang="zh-CN" sz="2400" dirty="0">
                <a:solidFill>
                  <a:srgbClr val="FFFFFF"/>
                </a:solidFill>
                <a:latin typeface="Arial Unicode MS" charset="-122"/>
              </a:rPr>
              <a:t>,</a:t>
            </a:r>
            <a:r>
              <a:rPr lang="zh-CN" altLang="en-US" sz="2400" dirty="0">
                <a:solidFill>
                  <a:srgbClr val="FFFFFF"/>
                </a:solidFill>
                <a:latin typeface="Arial Unicode MS" charset="-122"/>
              </a:rPr>
              <a:t>如 </a:t>
            </a:r>
            <a:r>
              <a:rPr lang="zh-CN" altLang="zh-CN" sz="2400" dirty="0">
                <a:solidFill>
                  <a:srgbClr val="FFFFFF"/>
                </a:solidFill>
                <a:latin typeface="Arial Unicode MS" charset="-122"/>
              </a:rPr>
              <a:t>open,read,write,close...., </a:t>
            </a:r>
            <a:r>
              <a:rPr lang="zh-CN" altLang="en-US" sz="2400" dirty="0">
                <a:solidFill>
                  <a:srgbClr val="FFFFFF"/>
                </a:solidFill>
                <a:latin typeface="Arial Unicode MS" charset="-122"/>
              </a:rPr>
              <a:t>但是如何把系统调用和驱动程序关联起来呢</a:t>
            </a:r>
            <a:r>
              <a:rPr lang="zh-CN" altLang="zh-CN" sz="2400" dirty="0">
                <a:solidFill>
                  <a:srgbClr val="FFFFFF"/>
                </a:solidFill>
                <a:latin typeface="Arial Unicode MS" charset="-122"/>
              </a:rPr>
              <a:t>?</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struct file_operations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 int (*seek) (struct inode * ,struct file *, off_t ,int);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int (*read) (struct inode * ,struct file *, char ,int);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int (*write) (struct inode * ,struct file *, off_t ,int);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int (*select) (struct inode * ,struct file *, int ,select_table*); </a:t>
            </a:r>
            <a:endParaRPr lang="zh-CN" altLang="zh-CN"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int (*ioctl) (struct inode * ,struct file *, unsined nt ,unsigned long); </a:t>
            </a:r>
            <a:endParaRPr lang="zh-CN" altLang="zh-CN" sz="2400" dirty="0">
              <a:solidFill>
                <a:srgbClr val="FFFFFF"/>
              </a:solidFill>
              <a:latin typeface="Arial Unicode MS" charset="-122"/>
            </a:endParaRPr>
          </a:p>
          <a:p>
            <a:pPr eaLnBrk="1" hangingPunct="1">
              <a:lnSpc>
                <a:spcPct val="90000"/>
              </a:lnSpc>
              <a:buNone/>
            </a:pPr>
            <a:r>
              <a:rPr lang="zh-CN" altLang="en-US" sz="2400" dirty="0">
                <a:solidFill>
                  <a:srgbClr val="FFFFFF"/>
                </a:solidFill>
                <a:latin typeface="Arial Unicode MS" charset="-122"/>
              </a:rPr>
              <a:t>。。。</a:t>
            </a:r>
            <a:endParaRPr lang="zh-CN" altLang="en-US" sz="2400" dirty="0">
              <a:solidFill>
                <a:srgbClr val="FFFFFF"/>
              </a:solidFill>
              <a:latin typeface="Arial Unicode MS" charset="-122"/>
            </a:endParaRPr>
          </a:p>
          <a:p>
            <a:pPr eaLnBrk="1" hangingPunct="1">
              <a:lnSpc>
                <a:spcPct val="90000"/>
              </a:lnSpc>
              <a:buNone/>
            </a:pPr>
            <a:r>
              <a:rPr lang="zh-CN" altLang="zh-CN" sz="2400" dirty="0">
                <a:solidFill>
                  <a:srgbClr val="FFFFFF"/>
                </a:solidFill>
                <a:latin typeface="Arial Unicode MS" charset="-122"/>
              </a:rPr>
              <a:t>}</a:t>
            </a:r>
            <a:r>
              <a:rPr lang="zh-CN" altLang="en-US" sz="2400" dirty="0">
                <a:solidFill>
                  <a:srgbClr val="FFFFFF"/>
                </a:solidFill>
                <a:latin typeface="Arial Unicode MS" charset="-122"/>
              </a:rPr>
              <a:t>；</a:t>
            </a:r>
            <a:endParaRPr lang="zh-CN" altLang="en-US" sz="2400" dirty="0">
              <a:solidFill>
                <a:srgbClr val="FFFFFF"/>
              </a:solidFill>
              <a:latin typeface="Arial Unicode MS" charset="-122"/>
            </a:endParaRPr>
          </a:p>
          <a:p>
            <a:pPr eaLnBrk="1" hangingPunct="1">
              <a:lnSpc>
                <a:spcPct val="90000"/>
              </a:lnSpc>
              <a:buNone/>
            </a:pPr>
            <a:r>
              <a:rPr lang="zh-CN" altLang="en-US" sz="2400" dirty="0">
                <a:solidFill>
                  <a:srgbClr val="FFFFFF"/>
                </a:solidFill>
                <a:latin typeface="Arial Unicode MS" charset="-122"/>
              </a:rPr>
              <a:t>编写 设备驱动程序的主要工作就是编写子函数</a:t>
            </a:r>
            <a:r>
              <a:rPr lang="zh-CN" altLang="zh-CN" sz="2400" dirty="0">
                <a:solidFill>
                  <a:srgbClr val="FFFFFF"/>
                </a:solidFill>
                <a:latin typeface="Arial Unicode MS" charset="-122"/>
              </a:rPr>
              <a:t>,</a:t>
            </a:r>
            <a:r>
              <a:rPr lang="zh-CN" altLang="en-US" sz="2400" dirty="0">
                <a:solidFill>
                  <a:srgbClr val="FFFFFF"/>
                </a:solidFill>
                <a:latin typeface="Arial Unicode MS" charset="-122"/>
              </a:rPr>
              <a:t>并填充</a:t>
            </a:r>
            <a:r>
              <a:rPr lang="zh-CN" altLang="zh-CN" sz="2400" dirty="0">
                <a:solidFill>
                  <a:srgbClr val="FFFFFF"/>
                </a:solidFill>
                <a:latin typeface="Arial Unicode MS" charset="-122"/>
              </a:rPr>
              <a:t>file_operations</a:t>
            </a:r>
            <a:r>
              <a:rPr lang="zh-CN" altLang="en-US" sz="2400" dirty="0">
                <a:solidFill>
                  <a:srgbClr val="FFFFFF"/>
                </a:solidFill>
                <a:latin typeface="Arial Unicode MS" charset="-122"/>
              </a:rPr>
              <a:t>的各个域</a:t>
            </a:r>
            <a:r>
              <a:rPr lang="zh-CN" altLang="en-US" sz="2800" dirty="0">
                <a:solidFill>
                  <a:srgbClr val="FFFFFF"/>
                </a:solidFill>
                <a:latin typeface="Arial Unicode MS" charset="-122"/>
              </a:rPr>
              <a:t> </a:t>
            </a:r>
            <a:endParaRPr lang="zh-CN" altLang="en-US" sz="2800" dirty="0">
              <a:solidFill>
                <a:srgbClr val="FFFFFF"/>
              </a:solidFill>
              <a:latin typeface="Arial Unicode MS"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idx="1"/>
          </p:nvPr>
        </p:nvSpPr>
        <p:spPr>
          <a:xfrm>
            <a:off x="1371600" y="228600"/>
            <a:ext cx="7772400" cy="6324600"/>
          </a:xfrm>
        </p:spPr>
        <p:txBody>
          <a:bodyPr vert="horz" wrap="square" lIns="91440" tIns="45720" rIns="91440" bIns="45720" anchor="t" anchorCtr="0"/>
          <a:p>
            <a:pPr eaLnBrk="1" hangingPunct="1">
              <a:lnSpc>
                <a:spcPct val="90000"/>
              </a:lnSpc>
              <a:buNone/>
            </a:pPr>
            <a:r>
              <a:rPr lang="zh-CN" altLang="zh-CN" sz="2000" dirty="0">
                <a:latin typeface="Arial Unicode MS" charset="-122"/>
              </a:rPr>
              <a:t>unsigned int test_major = 0;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static int open_test(struct inode *inode,struct file *file )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a:t>
            </a:r>
            <a:r>
              <a:rPr lang="zh-CN" altLang="zh-CN" sz="2000" dirty="0"/>
              <a:t>…</a:t>
            </a:r>
            <a:r>
              <a:rPr lang="zh-CN" altLang="zh-CN" sz="2000" dirty="0">
                <a:latin typeface="Arial Unicode MS" charset="-122"/>
              </a:rPr>
              <a:t>return 0;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static void release_tibet(struct inode *inode,struct file *file )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a:t>
            </a:r>
            <a:r>
              <a:rPr lang="zh-CN" altLang="zh-CN" sz="2000" dirty="0"/>
              <a:t>…</a:t>
            </a:r>
            <a:r>
              <a:rPr lang="zh-CN" altLang="zh-CN" sz="2000" dirty="0">
                <a:latin typeface="Arial Unicode MS" charset="-122"/>
              </a:rPr>
              <a:t> }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struct  file_operations test_fops =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.open	= open_test,</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.release	= release_tibet,};</a:t>
            </a:r>
            <a:endParaRPr lang="zh-CN" altLang="zh-CN" sz="2000" dirty="0">
              <a:latin typeface="Arial Unicode MS" charset="-122"/>
            </a:endParaRPr>
          </a:p>
          <a:p>
            <a:pPr eaLnBrk="1" hangingPunct="1">
              <a:lnSpc>
                <a:spcPct val="90000"/>
              </a:lnSpc>
              <a:buNone/>
            </a:pPr>
            <a:endParaRPr lang="zh-CN" altLang="zh-CN" sz="2000" dirty="0">
              <a:latin typeface="Arial Unicode MS" charset="-122"/>
            </a:endParaRPr>
          </a:p>
          <a:p>
            <a:pPr eaLnBrk="1" hangingPunct="1">
              <a:lnSpc>
                <a:spcPct val="90000"/>
              </a:lnSpc>
              <a:buNone/>
            </a:pPr>
            <a:r>
              <a:rPr lang="zh-CN" altLang="zh-CN" sz="2000" dirty="0">
                <a:latin typeface="Arial Unicode MS" charset="-122"/>
              </a:rPr>
              <a:t>int init_module(void) {  </a:t>
            </a:r>
            <a:r>
              <a:rPr lang="zh-CN" altLang="zh-CN" sz="2000" dirty="0">
                <a:solidFill>
                  <a:srgbClr val="F00A20"/>
                </a:solidFill>
                <a:latin typeface="Arial Unicode MS" charset="-122"/>
              </a:rPr>
              <a:t>//2.6.6</a:t>
            </a:r>
            <a:r>
              <a:rPr lang="zh-CN" altLang="en-US" sz="2000" dirty="0">
                <a:solidFill>
                  <a:srgbClr val="F00A20"/>
                </a:solidFill>
                <a:latin typeface="Arial Unicode MS" charset="-122"/>
              </a:rPr>
              <a:t>与</a:t>
            </a:r>
            <a:r>
              <a:rPr lang="zh-CN" altLang="zh-CN" sz="2000" dirty="0">
                <a:solidFill>
                  <a:srgbClr val="F00A20"/>
                </a:solidFill>
                <a:latin typeface="Arial Unicode MS" charset="-122"/>
              </a:rPr>
              <a:t>2.6.9</a:t>
            </a:r>
            <a:r>
              <a:rPr lang="zh-CN" altLang="en-US" sz="2000" dirty="0">
                <a:solidFill>
                  <a:srgbClr val="F00A20"/>
                </a:solidFill>
                <a:latin typeface="Arial Unicode MS" charset="-122"/>
              </a:rPr>
              <a:t>见前面的模块定义</a:t>
            </a:r>
            <a:endParaRPr lang="zh-CN" altLang="en-US" sz="2000" dirty="0">
              <a:solidFill>
                <a:srgbClr val="F00A20"/>
              </a:solidFill>
              <a:latin typeface="Arial Unicode MS" charset="-122"/>
            </a:endParaRPr>
          </a:p>
          <a:p>
            <a:pPr eaLnBrk="1" hangingPunct="1">
              <a:lnSpc>
                <a:spcPct val="90000"/>
              </a:lnSpc>
              <a:buNone/>
            </a:pPr>
            <a:r>
              <a:rPr lang="zh-CN" altLang="zh-CN" sz="2000" dirty="0">
                <a:latin typeface="Arial Unicode MS" charset="-122"/>
              </a:rPr>
              <a:t>int result;</a:t>
            </a:r>
            <a:endParaRPr lang="zh-CN" altLang="zh-CN" sz="2000" dirty="0">
              <a:latin typeface="Arial Unicode MS" charset="-122"/>
            </a:endParaRPr>
          </a:p>
          <a:p>
            <a:pPr eaLnBrk="1" hangingPunct="1">
              <a:lnSpc>
                <a:spcPct val="90000"/>
              </a:lnSpc>
              <a:buNone/>
            </a:pPr>
            <a:r>
              <a:rPr lang="zh-CN" altLang="zh-CN" sz="2000" dirty="0">
                <a:latin typeface="Arial Unicode MS" charset="-122"/>
              </a:rPr>
              <a:t>result = register_chrdev(0, "test", &amp;test_fops);</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if (result &lt; 0) return result;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if (test_major == 0) test_major = result;  return 0;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void cleanup_module(void)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unregister_chrdev(test_major, "test"); </a:t>
            </a:r>
            <a:endParaRPr lang="zh-CN" altLang="zh-CN" sz="2000" dirty="0">
              <a:latin typeface="Arial Unicode MS" charset="-122"/>
            </a:endParaRPr>
          </a:p>
          <a:p>
            <a:pPr eaLnBrk="1" hangingPunct="1">
              <a:lnSpc>
                <a:spcPct val="90000"/>
              </a:lnSpc>
              <a:buNone/>
            </a:pPr>
            <a:r>
              <a:rPr lang="zh-CN" altLang="zh-CN" sz="2000" dirty="0">
                <a:latin typeface="Arial Unicode MS" charset="-122"/>
              </a:rPr>
              <a:t>} </a:t>
            </a:r>
            <a:endParaRPr lang="zh-CN" altLang="zh-CN" sz="2000" dirty="0">
              <a:latin typeface="Arial Unicode MS"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idx="1"/>
          </p:nvPr>
        </p:nvSpPr>
        <p:spPr>
          <a:xfrm>
            <a:off x="1219200" y="381000"/>
            <a:ext cx="7924800" cy="6477000"/>
          </a:xfrm>
        </p:spPr>
        <p:txBody>
          <a:bodyPr vert="horz" wrap="square" lIns="91440" tIns="45720" rIns="91440" bIns="45720" anchor="t" anchorCtr="0"/>
          <a:p>
            <a:pPr eaLnBrk="1" hangingPunct="1">
              <a:lnSpc>
                <a:spcPct val="90000"/>
              </a:lnSpc>
            </a:pPr>
            <a:r>
              <a:rPr lang="zh-CN" altLang="en-US" sz="2400" dirty="0">
                <a:latin typeface="Arial Unicode MS" charset="-122"/>
              </a:rPr>
              <a:t>编译驱动程序并安装</a:t>
            </a:r>
            <a:endParaRPr lang="zh-CN" altLang="en-US" sz="2400" dirty="0">
              <a:latin typeface="Arial Unicode MS" charset="-122"/>
            </a:endParaRPr>
          </a:p>
          <a:p>
            <a:pPr eaLnBrk="1" hangingPunct="1">
              <a:lnSpc>
                <a:spcPct val="90000"/>
              </a:lnSpc>
              <a:buNone/>
            </a:pPr>
            <a:r>
              <a:rPr lang="zh-CN" altLang="zh-CN" sz="2400" dirty="0">
                <a:latin typeface="Arial Unicode MS" charset="-122"/>
              </a:rPr>
              <a:t>gcc -O2 -DMODULE -D__KERNEL__ -c test.c  -o test.o</a:t>
            </a:r>
            <a:endParaRPr lang="zh-CN" altLang="zh-CN" sz="2400" dirty="0">
              <a:latin typeface="Arial Unicode MS" charset="-122"/>
            </a:endParaRPr>
          </a:p>
          <a:p>
            <a:pPr eaLnBrk="1" hangingPunct="1">
              <a:lnSpc>
                <a:spcPct val="90000"/>
              </a:lnSpc>
              <a:buNone/>
            </a:pPr>
            <a:r>
              <a:rPr lang="zh-CN" altLang="zh-CN" sz="2400" dirty="0">
                <a:latin typeface="Arial Unicode MS" charset="-122"/>
              </a:rPr>
              <a:t>  insmod -f test.o </a:t>
            </a:r>
            <a:endParaRPr lang="zh-CN" altLang="zh-CN" sz="2400" dirty="0">
              <a:latin typeface="Arial Unicode MS" charset="-122"/>
            </a:endParaRPr>
          </a:p>
          <a:p>
            <a:pPr eaLnBrk="1" hangingPunct="1">
              <a:lnSpc>
                <a:spcPct val="90000"/>
              </a:lnSpc>
              <a:buNone/>
            </a:pPr>
            <a:r>
              <a:rPr lang="zh-CN" altLang="en-US" sz="2400" dirty="0">
                <a:solidFill>
                  <a:srgbClr val="F00A20"/>
                </a:solidFill>
                <a:latin typeface="Arial Unicode MS" charset="-122"/>
              </a:rPr>
              <a:t>在</a:t>
            </a:r>
            <a:r>
              <a:rPr lang="zh-CN" altLang="zh-CN" sz="2400" dirty="0">
                <a:solidFill>
                  <a:srgbClr val="F00A20"/>
                </a:solidFill>
                <a:latin typeface="Arial Unicode MS" charset="-122"/>
              </a:rPr>
              <a:t>2.6.X</a:t>
            </a:r>
            <a:r>
              <a:rPr lang="zh-CN" altLang="en-US" sz="2400" dirty="0">
                <a:solidFill>
                  <a:srgbClr val="F00A20"/>
                </a:solidFill>
                <a:latin typeface="Arial Unicode MS" charset="-122"/>
              </a:rPr>
              <a:t>中，使用前面的</a:t>
            </a:r>
            <a:r>
              <a:rPr lang="zh-CN" altLang="zh-CN" sz="2400" dirty="0">
                <a:solidFill>
                  <a:srgbClr val="F00A20"/>
                </a:solidFill>
                <a:latin typeface="Arial Unicode MS" charset="-122"/>
              </a:rPr>
              <a:t>Makefile</a:t>
            </a:r>
            <a:r>
              <a:rPr lang="zh-CN" altLang="en-US" sz="2400" dirty="0">
                <a:solidFill>
                  <a:srgbClr val="F00A20"/>
                </a:solidFill>
                <a:latin typeface="Arial Unicode MS" charset="-122"/>
              </a:rPr>
              <a:t>直接</a:t>
            </a:r>
            <a:r>
              <a:rPr lang="zh-CN" altLang="zh-CN" sz="2400" dirty="0">
                <a:solidFill>
                  <a:srgbClr val="F00A20"/>
                </a:solidFill>
                <a:latin typeface="Arial Unicode MS" charset="-122"/>
              </a:rPr>
              <a:t>make</a:t>
            </a:r>
            <a:r>
              <a:rPr lang="zh-CN" altLang="en-US" sz="2400" dirty="0">
                <a:solidFill>
                  <a:srgbClr val="F00A20"/>
                </a:solidFill>
                <a:latin typeface="Arial Unicode MS" charset="-122"/>
              </a:rPr>
              <a:t>就可以</a:t>
            </a:r>
            <a:endParaRPr lang="zh-CN" altLang="en-US" sz="2400" dirty="0">
              <a:solidFill>
                <a:srgbClr val="F00A20"/>
              </a:solidFill>
              <a:latin typeface="Arial Unicode MS" charset="-122"/>
            </a:endParaRPr>
          </a:p>
          <a:p>
            <a:pPr eaLnBrk="1" hangingPunct="1">
              <a:lnSpc>
                <a:spcPct val="90000"/>
              </a:lnSpc>
              <a:buNone/>
            </a:pPr>
            <a:r>
              <a:rPr lang="zh-CN" altLang="en-US" sz="2400" dirty="0">
                <a:latin typeface="Arial Unicode MS" charset="-122"/>
              </a:rPr>
              <a:t>如果安装成功，在</a:t>
            </a:r>
            <a:r>
              <a:rPr lang="zh-CN" altLang="zh-CN" sz="2400" dirty="0">
                <a:latin typeface="Arial Unicode MS" charset="-122"/>
              </a:rPr>
              <a:t>/proc/devices</a:t>
            </a:r>
            <a:r>
              <a:rPr lang="zh-CN" altLang="en-US" sz="2400" dirty="0">
                <a:latin typeface="Arial Unicode MS" charset="-122"/>
              </a:rPr>
              <a:t>文件中就可以看到设备</a:t>
            </a:r>
            <a:r>
              <a:rPr lang="zh-CN" altLang="zh-CN" sz="2400" dirty="0">
                <a:latin typeface="Arial Unicode MS" charset="-122"/>
              </a:rPr>
              <a:t>test, </a:t>
            </a:r>
            <a:r>
              <a:rPr lang="zh-CN" altLang="en-US" sz="2400" dirty="0">
                <a:latin typeface="Arial Unicode MS" charset="-122"/>
              </a:rPr>
              <a:t>并可以看到它的主设备号。 </a:t>
            </a:r>
            <a:endParaRPr lang="zh-CN" altLang="en-US" sz="2400" dirty="0">
              <a:latin typeface="Arial Unicode MS" charset="-122"/>
            </a:endParaRPr>
          </a:p>
          <a:p>
            <a:pPr eaLnBrk="1" hangingPunct="1">
              <a:lnSpc>
                <a:spcPct val="90000"/>
              </a:lnSpc>
              <a:buNone/>
            </a:pPr>
            <a:r>
              <a:rPr lang="zh-CN" altLang="zh-CN" sz="2400" dirty="0">
                <a:latin typeface="Arial Unicode MS" charset="-122"/>
              </a:rPr>
              <a:t>cat /proc/devices | awk "\\$2==\"test\" {print \\$1}" </a:t>
            </a:r>
            <a:endParaRPr lang="zh-CN" altLang="zh-CN" sz="2400" dirty="0">
              <a:latin typeface="Arial Unicode MS" charset="-122"/>
            </a:endParaRPr>
          </a:p>
          <a:p>
            <a:pPr eaLnBrk="1" hangingPunct="1">
              <a:lnSpc>
                <a:spcPct val="90000"/>
              </a:lnSpc>
            </a:pPr>
            <a:r>
              <a:rPr lang="zh-CN" altLang="en-US" sz="2400" dirty="0">
                <a:latin typeface="Arial Unicode MS" charset="-122"/>
              </a:rPr>
              <a:t>创建设备文件 </a:t>
            </a:r>
            <a:endParaRPr lang="zh-CN" altLang="en-US" sz="2400" dirty="0">
              <a:latin typeface="Arial Unicode MS" charset="-122"/>
            </a:endParaRPr>
          </a:p>
          <a:p>
            <a:pPr eaLnBrk="1" hangingPunct="1">
              <a:lnSpc>
                <a:spcPct val="90000"/>
              </a:lnSpc>
              <a:buNone/>
            </a:pPr>
            <a:r>
              <a:rPr lang="zh-CN" altLang="zh-CN" sz="2400" dirty="0">
                <a:latin typeface="Arial Unicode MS" charset="-122"/>
              </a:rPr>
              <a:t>mknod /dev/test c major minor  (c</a:t>
            </a:r>
            <a:r>
              <a:rPr lang="zh-CN" altLang="en-US" sz="2400" dirty="0">
                <a:latin typeface="Arial Unicode MS" charset="-122"/>
              </a:rPr>
              <a:t>是指创建字符设备 </a:t>
            </a:r>
            <a:r>
              <a:rPr lang="zh-CN" altLang="zh-CN" sz="2400" dirty="0">
                <a:latin typeface="Arial Unicode MS" charset="-122"/>
              </a:rPr>
              <a:t>)</a:t>
            </a:r>
            <a:endParaRPr lang="zh-CN" altLang="zh-CN" sz="2400" dirty="0">
              <a:latin typeface="Arial Unicode MS" charset="-122"/>
            </a:endParaRPr>
          </a:p>
          <a:p>
            <a:pPr eaLnBrk="1" hangingPunct="1">
              <a:lnSpc>
                <a:spcPct val="90000"/>
              </a:lnSpc>
              <a:buNone/>
            </a:pPr>
            <a:r>
              <a:rPr lang="zh-CN" altLang="zh-CN" sz="2400" dirty="0">
                <a:latin typeface="Arial Unicode MS" charset="-122"/>
              </a:rPr>
              <a:t>Major</a:t>
            </a:r>
            <a:r>
              <a:rPr lang="zh-CN" altLang="en-US" sz="2400" dirty="0">
                <a:latin typeface="Arial Unicode MS" charset="-122"/>
              </a:rPr>
              <a:t>主设备号 </a:t>
            </a:r>
            <a:r>
              <a:rPr lang="zh-CN" altLang="zh-CN" sz="2400" dirty="0">
                <a:latin typeface="Arial Unicode MS" charset="-122"/>
              </a:rPr>
              <a:t>minor </a:t>
            </a:r>
            <a:r>
              <a:rPr lang="zh-CN" altLang="en-US" sz="2400" dirty="0">
                <a:latin typeface="Arial Unicode MS" charset="-122"/>
              </a:rPr>
              <a:t>从设备号（设为</a:t>
            </a:r>
            <a:r>
              <a:rPr lang="zh-CN" altLang="zh-CN" sz="2400" dirty="0">
                <a:latin typeface="Arial Unicode MS" charset="-122"/>
              </a:rPr>
              <a:t>0</a:t>
            </a:r>
            <a:r>
              <a:rPr lang="zh-CN" altLang="en-US" sz="2400" dirty="0">
                <a:latin typeface="Arial Unicode MS" charset="-122"/>
              </a:rPr>
              <a:t>）</a:t>
            </a:r>
            <a:endParaRPr lang="zh-CN" altLang="en-US" sz="2400" dirty="0">
              <a:latin typeface="Arial Unicode MS" charset="-122"/>
            </a:endParaRPr>
          </a:p>
          <a:p>
            <a:pPr eaLnBrk="1" hangingPunct="1">
              <a:lnSpc>
                <a:spcPct val="90000"/>
              </a:lnSpc>
            </a:pPr>
            <a:r>
              <a:rPr lang="zh-CN" altLang="en-US" sz="2400" dirty="0">
                <a:latin typeface="Arial Unicode MS" charset="-122"/>
              </a:rPr>
              <a:t>测试驱动程序</a:t>
            </a:r>
            <a:r>
              <a:rPr lang="zh-CN" altLang="en-US" sz="2400" dirty="0">
                <a:latin typeface="_x000B__x000C_"/>
              </a:rPr>
              <a:t> </a:t>
            </a:r>
            <a:endParaRPr lang="zh-CN" altLang="en-US" sz="2400" dirty="0">
              <a:latin typeface="_x000B__x000C_"/>
            </a:endParaRPr>
          </a:p>
          <a:p>
            <a:pPr eaLnBrk="1" hangingPunct="1">
              <a:lnSpc>
                <a:spcPct val="90000"/>
              </a:lnSpc>
              <a:buNone/>
            </a:pPr>
            <a:r>
              <a:rPr lang="zh-CN" altLang="zh-CN" sz="2400" dirty="0">
                <a:latin typeface="Arial Unicode MS" charset="-122"/>
              </a:rPr>
              <a:t>Void main(){</a:t>
            </a:r>
            <a:endParaRPr lang="zh-CN" altLang="zh-CN" sz="2400" dirty="0">
              <a:latin typeface="Arial Unicode MS" charset="-122"/>
            </a:endParaRPr>
          </a:p>
          <a:p>
            <a:pPr eaLnBrk="1" hangingPunct="1">
              <a:lnSpc>
                <a:spcPct val="90000"/>
              </a:lnSpc>
              <a:buNone/>
            </a:pPr>
            <a:r>
              <a:rPr lang="zh-CN" altLang="zh-CN" sz="2400" dirty="0">
                <a:latin typeface="Arial Unicode MS" charset="-122"/>
              </a:rPr>
              <a:t>testdev = open("/dev/test",O_RDWR); </a:t>
            </a:r>
            <a:endParaRPr lang="zh-CN" altLang="zh-CN" sz="2400" dirty="0">
              <a:latin typeface="_x000B__x000C_"/>
            </a:endParaRPr>
          </a:p>
          <a:p>
            <a:pPr eaLnBrk="1" hangingPunct="1">
              <a:lnSpc>
                <a:spcPct val="90000"/>
              </a:lnSpc>
              <a:buNone/>
            </a:pPr>
            <a:r>
              <a:rPr lang="zh-CN" altLang="zh-CN" sz="2400" dirty="0"/>
              <a:t>…</a:t>
            </a:r>
            <a:r>
              <a:rPr lang="zh-CN" altLang="zh-CN" sz="2400" dirty="0">
                <a:latin typeface="Arial Unicode MS" charset="-122"/>
              </a:rPr>
              <a:t>..</a:t>
            </a:r>
            <a:endParaRPr lang="zh-CN" altLang="zh-CN" sz="2400" dirty="0">
              <a:latin typeface="Arial Unicode MS" charset="-122"/>
            </a:endParaRPr>
          </a:p>
          <a:p>
            <a:pPr eaLnBrk="1" hangingPunct="1">
              <a:lnSpc>
                <a:spcPct val="90000"/>
              </a:lnSpc>
              <a:buNone/>
            </a:pPr>
            <a:r>
              <a:rPr lang="zh-CN" altLang="zh-CN" sz="2400" dirty="0">
                <a:latin typeface="Arial Unicode MS" charset="-122"/>
              </a:rPr>
              <a:t>}</a:t>
            </a:r>
            <a:endParaRPr lang="zh-CN" altLang="zh-CN" sz="2400" dirty="0">
              <a:latin typeface="Arial Unicode MS"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idx="1"/>
          </p:nvPr>
        </p:nvSpPr>
        <p:spPr>
          <a:xfrm>
            <a:off x="1219200" y="381000"/>
            <a:ext cx="7772400" cy="5715000"/>
          </a:xfrm>
        </p:spPr>
        <p:txBody>
          <a:bodyPr vert="horz" wrap="square" lIns="91440" tIns="45720" rIns="91440" bIns="45720" anchor="t" anchorCtr="0"/>
          <a:p>
            <a:pPr eaLnBrk="1" hangingPunct="1"/>
            <a:r>
              <a:rPr lang="zh-CN" altLang="en-US" sz="2400" dirty="0">
                <a:latin typeface="宋体" panose="02010600030101010101" pitchFamily="2" charset="-122"/>
              </a:rPr>
              <a:t>内存申请和释放</a:t>
            </a:r>
            <a:endParaRPr lang="zh-CN" altLang="en-US" dirty="0">
              <a:latin typeface="_x000B__x000C_"/>
            </a:endParaRPr>
          </a:p>
          <a:p>
            <a:pPr eaLnBrk="1" hangingPunct="1">
              <a:spcBef>
                <a:spcPct val="0"/>
              </a:spcBef>
              <a:buClrTx/>
              <a:buSzTx/>
              <a:buFontTx/>
              <a:buNone/>
            </a:pPr>
            <a:r>
              <a:rPr lang="zh-CN" altLang="zh-CN" sz="2400" dirty="0">
                <a:latin typeface="宋体" panose="02010600030101010101" pitchFamily="2" charset="-122"/>
              </a:rPr>
              <a:t>kmalloc()</a:t>
            </a:r>
            <a:r>
              <a:rPr lang="zh-CN" altLang="en-US" sz="2400" dirty="0">
                <a:latin typeface="宋体" panose="02010600030101010101" pitchFamily="2" charset="-122"/>
              </a:rPr>
              <a:t>和</a:t>
            </a:r>
            <a:r>
              <a:rPr lang="zh-CN" altLang="zh-CN" sz="2400" dirty="0">
                <a:latin typeface="宋体" panose="02010600030101010101" pitchFamily="2" charset="-122"/>
              </a:rPr>
              <a:t>kfree()</a:t>
            </a:r>
            <a:r>
              <a:rPr lang="zh-CN" altLang="en-US" sz="2400" dirty="0">
                <a:latin typeface="宋体" panose="02010600030101010101" pitchFamily="2" charset="-122"/>
              </a:rPr>
              <a:t>。用于在内核模式下申 请和释放内存。</a:t>
            </a:r>
            <a:endParaRPr lang="zh-CN" altLang="en-US" sz="2400" dirty="0">
              <a:latin typeface="宋体" panose="02010600030101010101" pitchFamily="2" charset="-122"/>
            </a:endParaRPr>
          </a:p>
          <a:p>
            <a:pPr eaLnBrk="1" hangingPunct="1">
              <a:spcBef>
                <a:spcPct val="0"/>
              </a:spcBef>
              <a:buClrTx/>
              <a:buSzTx/>
              <a:buFontTx/>
              <a:buNone/>
            </a:pPr>
            <a:r>
              <a:rPr lang="zh-CN" altLang="zh-CN" sz="2400" dirty="0">
                <a:latin typeface="宋体" panose="02010600030101010101" pitchFamily="2" charset="-122"/>
              </a:rPr>
              <a:t> void *kmalloc(unsigned int len,int priority); </a:t>
            </a:r>
            <a:endParaRPr lang="zh-CN" altLang="zh-CN" sz="2400" dirty="0">
              <a:latin typeface="宋体" panose="02010600030101010101" pitchFamily="2" charset="-122"/>
            </a:endParaRPr>
          </a:p>
          <a:p>
            <a:pPr eaLnBrk="1" hangingPunct="1">
              <a:spcBef>
                <a:spcPct val="0"/>
              </a:spcBef>
              <a:buClrTx/>
              <a:buSzTx/>
              <a:buFontTx/>
              <a:buNone/>
            </a:pPr>
            <a:r>
              <a:rPr lang="zh-CN" altLang="zh-CN" sz="2400" dirty="0">
                <a:latin typeface="宋体" panose="02010600030101010101" pitchFamily="2" charset="-122"/>
              </a:rPr>
              <a:t> void kfree(void *__ptr); </a:t>
            </a:r>
            <a:endParaRPr lang="zh-CN" altLang="zh-CN" sz="2400" dirty="0">
              <a:latin typeface="宋体" panose="02010600030101010101" pitchFamily="2" charset="-122"/>
            </a:endParaRPr>
          </a:p>
          <a:p>
            <a:pPr eaLnBrk="1" hangingPunct="1">
              <a:spcBef>
                <a:spcPct val="0"/>
              </a:spcBef>
              <a:buClrTx/>
              <a:buSzTx/>
              <a:buFontTx/>
              <a:buNone/>
            </a:pPr>
            <a:r>
              <a:rPr lang="zh-CN" altLang="en-US" sz="2400" dirty="0">
                <a:latin typeface="宋体" panose="02010600030101010101" pitchFamily="2" charset="-122"/>
              </a:rPr>
              <a:t>与用户模式下的</a:t>
            </a:r>
            <a:r>
              <a:rPr lang="zh-CN" altLang="zh-CN" sz="2400" dirty="0">
                <a:latin typeface="宋体" panose="02010600030101010101" pitchFamily="2" charset="-122"/>
              </a:rPr>
              <a:t>malloc()</a:t>
            </a:r>
            <a:r>
              <a:rPr lang="zh-CN" altLang="en-US" sz="2400" dirty="0">
                <a:latin typeface="宋体" panose="02010600030101010101" pitchFamily="2" charset="-122"/>
              </a:rPr>
              <a:t>不同，</a:t>
            </a:r>
            <a:r>
              <a:rPr lang="zh-CN" altLang="zh-CN" sz="2400" dirty="0">
                <a:latin typeface="宋体" panose="02010600030101010101" pitchFamily="2" charset="-122"/>
              </a:rPr>
              <a:t>kmalloc()</a:t>
            </a:r>
            <a:r>
              <a:rPr lang="zh-CN" altLang="en-US" sz="2400" dirty="0">
                <a:latin typeface="宋体" panose="02010600030101010101" pitchFamily="2" charset="-122"/>
              </a:rPr>
              <a:t>申请空间有大小限制。长度是</a:t>
            </a:r>
            <a:r>
              <a:rPr lang="zh-CN" altLang="zh-CN" sz="2400" dirty="0">
                <a:latin typeface="宋体" panose="02010600030101010101" pitchFamily="2" charset="-122"/>
              </a:rPr>
              <a:t>2</a:t>
            </a:r>
            <a:r>
              <a:rPr lang="zh-CN" altLang="en-US" sz="2400" dirty="0">
                <a:latin typeface="宋体" panose="02010600030101010101" pitchFamily="2" charset="-122"/>
              </a:rPr>
              <a:t>的整 次方。可以申请的最大长度也有限制。另外</a:t>
            </a:r>
            <a:r>
              <a:rPr lang="zh-CN" altLang="zh-CN" sz="2400" dirty="0">
                <a:latin typeface="宋体" panose="02010600030101010101" pitchFamily="2" charset="-122"/>
              </a:rPr>
              <a:t>kmalloc()</a:t>
            </a:r>
            <a:r>
              <a:rPr lang="zh-CN" altLang="en-US" sz="2400" dirty="0">
                <a:latin typeface="宋体" panose="02010600030101010101" pitchFamily="2" charset="-122"/>
              </a:rPr>
              <a:t>有</a:t>
            </a:r>
            <a:r>
              <a:rPr lang="zh-CN" altLang="zh-CN" sz="2400" dirty="0">
                <a:latin typeface="宋体" panose="02010600030101010101" pitchFamily="2" charset="-122"/>
              </a:rPr>
              <a:t>priority</a:t>
            </a:r>
            <a:r>
              <a:rPr lang="zh-CN" altLang="en-US" sz="2400" dirty="0">
                <a:latin typeface="宋体" panose="02010600030101010101" pitchFamily="2" charset="-122"/>
              </a:rPr>
              <a:t>参数，通常使用 时可以为</a:t>
            </a:r>
            <a:r>
              <a:rPr lang="zh-CN" altLang="zh-CN" sz="2400" dirty="0">
                <a:latin typeface="宋体" panose="02010600030101010101" pitchFamily="2" charset="-122"/>
              </a:rPr>
              <a:t>GFP_KERNEL</a:t>
            </a:r>
            <a:r>
              <a:rPr lang="zh-CN" altLang="en-US" sz="2400" dirty="0">
                <a:latin typeface="宋体" panose="02010600030101010101" pitchFamily="2" charset="-122"/>
              </a:rPr>
              <a:t>，如果在中断里调用用</a:t>
            </a:r>
            <a:r>
              <a:rPr lang="zh-CN" altLang="zh-CN" sz="2400" dirty="0">
                <a:latin typeface="宋体" panose="02010600030101010101" pitchFamily="2" charset="-122"/>
              </a:rPr>
              <a:t>GFP_ATOMIC</a:t>
            </a:r>
            <a:r>
              <a:rPr lang="zh-CN" altLang="en-US" sz="2400" dirty="0">
                <a:latin typeface="宋体" panose="02010600030101010101" pitchFamily="2" charset="-122"/>
              </a:rPr>
              <a:t>参数，因为使用</a:t>
            </a:r>
            <a:r>
              <a:rPr lang="zh-CN" altLang="zh-CN" sz="2400" dirty="0">
                <a:latin typeface="宋体" panose="02010600030101010101" pitchFamily="2" charset="-122"/>
              </a:rPr>
              <a:t>GFP_KERNEL </a:t>
            </a:r>
            <a:r>
              <a:rPr lang="zh-CN" altLang="en-US" sz="2400" dirty="0">
                <a:latin typeface="宋体" panose="02010600030101010101" pitchFamily="2" charset="-122"/>
              </a:rPr>
              <a:t>则调用者可能进入</a:t>
            </a:r>
            <a:r>
              <a:rPr lang="zh-CN" altLang="zh-CN" sz="2400" dirty="0">
                <a:latin typeface="宋体" panose="02010600030101010101" pitchFamily="2" charset="-122"/>
              </a:rPr>
              <a:t>sleep</a:t>
            </a:r>
            <a:r>
              <a:rPr lang="zh-CN" altLang="en-US" sz="2400" dirty="0">
                <a:latin typeface="宋体" panose="02010600030101010101" pitchFamily="2" charset="-122"/>
              </a:rPr>
              <a:t>状态，在处理中断时是不允许的。 </a:t>
            </a:r>
            <a:r>
              <a:rPr lang="zh-CN" altLang="zh-CN" sz="2400" dirty="0">
                <a:latin typeface="宋体" panose="02010600030101010101" pitchFamily="2" charset="-122"/>
              </a:rPr>
              <a:t>kfree()</a:t>
            </a:r>
            <a:r>
              <a:rPr lang="zh-CN" altLang="en-US" sz="2400" dirty="0">
                <a:latin typeface="宋体" panose="02010600030101010101" pitchFamily="2" charset="-122"/>
              </a:rPr>
              <a:t>释放的内存必须是</a:t>
            </a:r>
            <a:r>
              <a:rPr lang="zh-CN" altLang="zh-CN" sz="2400" dirty="0">
                <a:latin typeface="宋体" panose="02010600030101010101" pitchFamily="2" charset="-122"/>
              </a:rPr>
              <a:t>kmalloc()</a:t>
            </a:r>
            <a:r>
              <a:rPr lang="zh-CN" altLang="en-US" sz="2400" dirty="0">
                <a:latin typeface="宋体" panose="02010600030101010101" pitchFamily="2" charset="-122"/>
              </a:rPr>
              <a:t>申请的。如果知道内存的大小，也可以用 </a:t>
            </a:r>
            <a:r>
              <a:rPr lang="zh-CN" altLang="zh-CN" sz="2400" dirty="0">
                <a:latin typeface="宋体" panose="02010600030101010101" pitchFamily="2" charset="-122"/>
              </a:rPr>
              <a:t>kfree_s()</a:t>
            </a:r>
            <a:r>
              <a:rPr lang="zh-CN" altLang="en-US" sz="2400" dirty="0">
                <a:latin typeface="宋体" panose="02010600030101010101" pitchFamily="2" charset="-122"/>
              </a:rPr>
              <a:t>释放。 </a:t>
            </a:r>
            <a:endParaRPr lang="zh-CN" altLang="en-US" sz="2400" dirty="0">
              <a:latin typeface="宋体" panose="02010600030101010101" pitchFamily="2" charset="-122"/>
            </a:endParaRPr>
          </a:p>
          <a:p>
            <a:pPr eaLnBrk="1" hangingPunct="1"/>
            <a:endParaRPr lang="zh-CN" altLang="zh-CN" dirty="0"/>
          </a:p>
        </p:txBody>
      </p:sp>
      <p:sp>
        <p:nvSpPr>
          <p:cNvPr id="52226" name="Rectangle 3"/>
          <p:cNvSpPr/>
          <p:nvPr/>
        </p:nvSpPr>
        <p:spPr>
          <a:xfrm>
            <a:off x="0" y="2849563"/>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idx="1"/>
          </p:nvPr>
        </p:nvSpPr>
        <p:spPr>
          <a:xfrm>
            <a:off x="1143000" y="914400"/>
            <a:ext cx="7772400" cy="5538788"/>
          </a:xfrm>
        </p:spPr>
        <p:txBody>
          <a:bodyPr vert="horz" wrap="square" lIns="91440" tIns="45720" rIns="91440" bIns="45720" anchor="t" anchorCtr="0"/>
          <a:p>
            <a:pPr marL="609600" indent="-609600" algn="just" eaLnBrk="1" hangingPunct="1">
              <a:buNone/>
            </a:pPr>
            <a:r>
              <a:rPr lang="zh-CN" altLang="en-US" sz="2400" dirty="0"/>
              <a:t>4．了解和掌握/proc文件系统的特点和使用方法  （选做）</a:t>
            </a:r>
            <a:endParaRPr lang="zh-CN" altLang="en-US" sz="2400" dirty="0"/>
          </a:p>
          <a:p>
            <a:pPr marL="609600" indent="-609600" algn="just" eaLnBrk="1" hangingPunct="1">
              <a:buFont typeface="Wingdings" panose="05000000000000000000" pitchFamily="2" charset="2"/>
              <a:buChar char="Ø"/>
            </a:pPr>
            <a:r>
              <a:rPr lang="zh-CN" altLang="en-US" sz="2400" dirty="0"/>
              <a:t>了解/proc文件的特点和使用方法</a:t>
            </a:r>
            <a:endParaRPr lang="zh-CN" altLang="en-US" sz="2400" dirty="0"/>
          </a:p>
          <a:p>
            <a:pPr marL="609600" indent="-609600" algn="just" eaLnBrk="1" hangingPunct="1">
              <a:buFont typeface="Wingdings" panose="05000000000000000000" pitchFamily="2" charset="2"/>
              <a:buChar char="Ø"/>
            </a:pPr>
            <a:r>
              <a:rPr lang="zh-CN" altLang="en-US" sz="2400" dirty="0"/>
              <a:t>监控系统状态，显示系统中若干部件使用情况</a:t>
            </a:r>
            <a:endParaRPr lang="zh-CN" altLang="en-US" sz="2400" dirty="0"/>
          </a:p>
          <a:p>
            <a:pPr marL="609600" indent="-609600" algn="just" eaLnBrk="1" hangingPunct="1">
              <a:buFont typeface="Wingdings" panose="05000000000000000000" pitchFamily="2" charset="2"/>
              <a:buChar char="Ø"/>
            </a:pPr>
            <a:r>
              <a:rPr lang="zh-CN" altLang="en-US" sz="2400" dirty="0"/>
              <a:t>用图形界面实现系统监控状态。</a:t>
            </a:r>
            <a:endParaRPr lang="zh-CN" altLang="en-US" sz="2400" dirty="0"/>
          </a:p>
          <a:p>
            <a:pPr marL="609600" indent="-609600" algn="just" eaLnBrk="1" hangingPunct="1">
              <a:buNone/>
            </a:pPr>
            <a:endParaRPr lang="zh-CN" altLang="en-US" sz="2400" dirty="0"/>
          </a:p>
          <a:p>
            <a:pPr marL="609600" indent="-609600" algn="just" eaLnBrk="1" hangingPunct="1">
              <a:buNone/>
            </a:pPr>
            <a:r>
              <a:rPr lang="zh-CN" altLang="en-US" sz="2400" dirty="0"/>
              <a:t>５.   设计并实现一个模拟的文件系统（选做）</a:t>
            </a:r>
            <a:endParaRPr lang="zh-CN" altLang="en-US" sz="2400" dirty="0"/>
          </a:p>
          <a:p>
            <a:pPr marL="609600" indent="-609600" algn="just" eaLnBrk="1" hangingPunct="1">
              <a:buFont typeface="Wingdings" panose="05000000000000000000" pitchFamily="2" charset="2"/>
              <a:buNone/>
            </a:pPr>
            <a:r>
              <a:rPr lang="zh-CN" altLang="en-US" sz="2400" dirty="0"/>
              <a:t>        多用户的多级目录的文件系统设计。</a:t>
            </a:r>
            <a:endParaRPr lang="zh-CN" altLang="en-US" sz="2400" dirty="0"/>
          </a:p>
          <a:p>
            <a:pPr marL="609600" indent="-609600" algn="just" eaLnBrk="1" hangingPunct="1">
              <a:buFont typeface="Wingdings" panose="05000000000000000000" pitchFamily="2" charset="2"/>
              <a:buNone/>
            </a:pPr>
            <a:r>
              <a:rPr lang="zh-CN" altLang="en-US" sz="2400" dirty="0"/>
              <a:t>        多用户、多级目录、login (用户登录)、系统初始化（建文件卷、提供登录模块）、文件的创建、文件的打开、文件的读、文件的写、文件关闭、删除文件、创建目录（建立子目录）、改变当前目录、列出文件目录、退出</a:t>
            </a:r>
            <a:endParaRPr lang="zh-CN" altLang="en-US" sz="2400" dirty="0"/>
          </a:p>
          <a:p>
            <a:pPr marL="609600" indent="-609600" algn="just" eaLnBrk="1" hangingPunct="1">
              <a:buFont typeface="Wingdings" panose="05000000000000000000" pitchFamily="2" charset="2"/>
              <a:buChar char="Ø"/>
            </a:pPr>
            <a:endParaRPr lang="zh-CN" alt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idx="1"/>
          </p:nvPr>
        </p:nvSpPr>
        <p:spPr>
          <a:xfrm>
            <a:off x="1143000" y="457200"/>
            <a:ext cx="7772400" cy="4495800"/>
          </a:xfrm>
        </p:spPr>
        <p:txBody>
          <a:bodyPr vert="horz" wrap="square" lIns="91440" tIns="45720" rIns="91440" bIns="45720" anchor="t" anchorCtr="0"/>
          <a:p>
            <a:pPr eaLnBrk="1" hangingPunct="1"/>
            <a:r>
              <a:rPr lang="zh-CN" altLang="en-US" sz="2800" dirty="0">
                <a:latin typeface="Arial Unicode MS" charset="-122"/>
              </a:rPr>
              <a:t>用户空间和内核空间的数据交换</a:t>
            </a:r>
            <a:r>
              <a:rPr lang="zh-CN" altLang="en-US" sz="2800" dirty="0">
                <a:latin typeface="_x000B__x000C_"/>
              </a:rPr>
              <a:t> </a:t>
            </a:r>
            <a:endParaRPr lang="zh-CN" altLang="en-US" sz="2800" dirty="0">
              <a:latin typeface="_x000B__x000C_"/>
            </a:endParaRPr>
          </a:p>
          <a:p>
            <a:pPr eaLnBrk="1" hangingPunct="1">
              <a:buNone/>
            </a:pPr>
            <a:r>
              <a:rPr lang="zh-CN" altLang="zh-CN" sz="2400" dirty="0">
                <a:latin typeface="宋体" panose="02010600030101010101" pitchFamily="2" charset="-122"/>
              </a:rPr>
              <a:t>verify_area:</a:t>
            </a:r>
            <a:endParaRPr lang="zh-CN" altLang="zh-CN" sz="2400" dirty="0">
              <a:latin typeface="宋体" panose="02010600030101010101" pitchFamily="2" charset="-122"/>
            </a:endParaRPr>
          </a:p>
          <a:p>
            <a:pPr eaLnBrk="1" hangingPunct="1">
              <a:buNone/>
            </a:pPr>
            <a:r>
              <a:rPr lang="zh-CN" altLang="en-US" sz="2400" b="1" dirty="0">
                <a:solidFill>
                  <a:srgbClr val="FFFFFF"/>
                </a:solidFill>
                <a:latin typeface="宋体" panose="02010600030101010101" pitchFamily="2" charset="-122"/>
              </a:rPr>
              <a:t>运行在核心态的进程经常需要访问用户地址空间的内容，为了保护内核不受错误信息的攻击，需要验证这些从用户空间传入的地址信息的正确性。</a:t>
            </a:r>
            <a:endParaRPr lang="zh-CN" altLang="en-US" sz="2400" dirty="0">
              <a:latin typeface="宋体" panose="02010600030101010101" pitchFamily="2" charset="-122"/>
            </a:endParaRPr>
          </a:p>
          <a:p>
            <a:pPr eaLnBrk="1" hangingPunct="1">
              <a:buNone/>
            </a:pPr>
            <a:r>
              <a:rPr lang="zh-CN" altLang="zh-CN" sz="2400" dirty="0">
                <a:latin typeface="宋体" panose="02010600030101010101" pitchFamily="2" charset="-122"/>
              </a:rPr>
              <a:t>copy_to_user, put_user:</a:t>
            </a:r>
            <a:endParaRPr lang="zh-CN" altLang="zh-CN" sz="2400" dirty="0">
              <a:latin typeface="宋体" panose="02010600030101010101" pitchFamily="2" charset="-122"/>
            </a:endParaRPr>
          </a:p>
          <a:p>
            <a:pPr eaLnBrk="1" hangingPunct="1">
              <a:buNone/>
            </a:pPr>
            <a:r>
              <a:rPr lang="zh-CN" altLang="en-US" sz="2400" dirty="0">
                <a:latin typeface="宋体" panose="02010600030101010101" pitchFamily="2" charset="-122"/>
              </a:rPr>
              <a:t>将数据从内核空间移到用户空间</a:t>
            </a:r>
            <a:endParaRPr lang="zh-CN" altLang="en-US" sz="2400" dirty="0">
              <a:latin typeface="宋体" panose="02010600030101010101" pitchFamily="2" charset="-122"/>
            </a:endParaRPr>
          </a:p>
          <a:p>
            <a:pPr eaLnBrk="1" hangingPunct="1">
              <a:buNone/>
            </a:pPr>
            <a:r>
              <a:rPr lang="zh-CN" altLang="zh-CN" sz="2400" dirty="0">
                <a:latin typeface="宋体" panose="02010600030101010101" pitchFamily="2" charset="-122"/>
              </a:rPr>
              <a:t>copy_from_user,get_user:</a:t>
            </a:r>
            <a:endParaRPr lang="zh-CN" altLang="zh-CN" sz="2400" dirty="0">
              <a:latin typeface="宋体" panose="02010600030101010101" pitchFamily="2" charset="-122"/>
            </a:endParaRPr>
          </a:p>
          <a:p>
            <a:pPr eaLnBrk="1" hangingPunct="1">
              <a:buNone/>
            </a:pPr>
            <a:r>
              <a:rPr lang="zh-CN" altLang="en-US" sz="2400" dirty="0">
                <a:latin typeface="宋体" panose="02010600030101010101" pitchFamily="2" charset="-122"/>
              </a:rPr>
              <a:t>将数据从用户空间移到内核空间</a:t>
            </a:r>
            <a:endParaRPr lang="zh-CN" altLang="en-US" sz="2400" dirty="0">
              <a:latin typeface="宋体" panose="02010600030101010101" pitchFamily="2" charset="-122"/>
            </a:endParaRPr>
          </a:p>
          <a:p>
            <a:pPr eaLnBrk="1" hangingPunct="1">
              <a:buNone/>
            </a:pPr>
            <a:endParaRPr lang="zh-CN" altLang="en-US" sz="2800" dirty="0"/>
          </a:p>
          <a:p>
            <a:pPr eaLnBrk="1" hangingPunct="1"/>
            <a:endParaRPr lang="zh-CN" altLang="zh-CN"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idx="1"/>
          </p:nvPr>
        </p:nvSpPr>
        <p:spPr>
          <a:xfrm>
            <a:off x="1219200" y="762000"/>
            <a:ext cx="7772400" cy="5334000"/>
          </a:xfrm>
        </p:spPr>
        <p:txBody>
          <a:bodyPr vert="horz" wrap="square" lIns="91440" tIns="45720" rIns="91440" bIns="45720" anchor="t" anchorCtr="0"/>
          <a:p>
            <a:pPr eaLnBrk="1" hangingPunct="1"/>
            <a:r>
              <a:rPr lang="zh-CN" altLang="en-US" sz="2400" dirty="0">
                <a:latin typeface="Arial Unicode MS" charset="-122"/>
              </a:rPr>
              <a:t>申请中断和释放中断的调用</a:t>
            </a:r>
            <a:r>
              <a:rPr lang="zh-CN" altLang="en-US" sz="2400" dirty="0">
                <a:latin typeface="_x000B__x000C_"/>
              </a:rPr>
              <a:t> </a:t>
            </a:r>
            <a:endParaRPr lang="zh-CN" altLang="en-US" sz="2400" dirty="0">
              <a:latin typeface="_x000B__x000C_"/>
            </a:endParaRPr>
          </a:p>
          <a:p>
            <a:pPr eaLnBrk="1" hangingPunct="1">
              <a:buNone/>
            </a:pPr>
            <a:r>
              <a:rPr lang="zh-CN" altLang="zh-CN" sz="2400" dirty="0">
                <a:latin typeface="Arial Unicode MS" charset="-122"/>
              </a:rPr>
              <a:t>request_irq()</a:t>
            </a:r>
            <a:r>
              <a:rPr lang="zh-CN" altLang="en-US" sz="2400" dirty="0">
                <a:latin typeface="Arial Unicode MS" charset="-122"/>
              </a:rPr>
              <a:t>、</a:t>
            </a:r>
            <a:r>
              <a:rPr lang="zh-CN" altLang="zh-CN" sz="2400" dirty="0">
                <a:latin typeface="Arial Unicode MS" charset="-122"/>
              </a:rPr>
              <a:t>free_irq()</a:t>
            </a:r>
            <a:r>
              <a:rPr lang="zh-CN" altLang="zh-CN" sz="2400" dirty="0">
                <a:latin typeface="_x000B__x000C_"/>
              </a:rPr>
              <a:t> </a:t>
            </a:r>
            <a:endParaRPr lang="zh-CN" altLang="zh-CN" sz="2400" dirty="0">
              <a:latin typeface="_x000B__x000C_"/>
            </a:endParaRPr>
          </a:p>
          <a:p>
            <a:pPr eaLnBrk="1" hangingPunct="1"/>
            <a:r>
              <a:rPr lang="zh-CN" altLang="zh-CN" sz="2400" dirty="0">
                <a:latin typeface="Arial Unicode MS" charset="-122"/>
              </a:rPr>
              <a:t>I/O</a:t>
            </a:r>
            <a:r>
              <a:rPr lang="zh-CN" altLang="en-US" sz="2400" dirty="0">
                <a:latin typeface="Arial Unicode MS" charset="-122"/>
              </a:rPr>
              <a:t>端口的存取使用：</a:t>
            </a:r>
            <a:endParaRPr lang="zh-CN" altLang="en-US" sz="2400" dirty="0">
              <a:latin typeface="Arial Unicode MS" charset="-122"/>
            </a:endParaRPr>
          </a:p>
          <a:p>
            <a:pPr eaLnBrk="1" hangingPunct="1">
              <a:buNone/>
            </a:pPr>
            <a:r>
              <a:rPr lang="zh-CN" altLang="zh-CN" sz="2400" dirty="0">
                <a:latin typeface="Arial Unicode MS" charset="-122"/>
              </a:rPr>
              <a:t>inb(); inb_p(); outb(); outb_p();</a:t>
            </a:r>
            <a:endParaRPr lang="zh-CN" altLang="zh-CN" sz="2400" dirty="0">
              <a:latin typeface="Arial Unicode MS" charset="-122"/>
            </a:endParaRPr>
          </a:p>
          <a:p>
            <a:pPr eaLnBrk="1" hangingPunct="1"/>
            <a:r>
              <a:rPr lang="zh-CN" altLang="en-US" sz="2400" dirty="0">
                <a:latin typeface="Arial Unicode MS" charset="-122"/>
              </a:rPr>
              <a:t>打印信息</a:t>
            </a:r>
            <a:r>
              <a:rPr lang="zh-CN" altLang="en-US" sz="2400" dirty="0">
                <a:latin typeface="_x000B__x000C_"/>
              </a:rPr>
              <a:t> </a:t>
            </a:r>
            <a:endParaRPr lang="zh-CN" altLang="en-US" sz="2400" dirty="0">
              <a:latin typeface="_x000B__x000C_"/>
            </a:endParaRPr>
          </a:p>
          <a:p>
            <a:pPr eaLnBrk="1" hangingPunct="1">
              <a:buNone/>
            </a:pPr>
            <a:r>
              <a:rPr lang="zh-CN" altLang="en-US" sz="2400" dirty="0">
                <a:latin typeface="Arial Unicode MS" charset="-122"/>
              </a:rPr>
              <a:t> </a:t>
            </a:r>
            <a:r>
              <a:rPr lang="zh-CN" altLang="zh-CN" sz="2400" dirty="0">
                <a:latin typeface="Arial Unicode MS" charset="-122"/>
              </a:rPr>
              <a:t>int printk(const char* fmt, ...); </a:t>
            </a:r>
            <a:endParaRPr lang="zh-CN" altLang="zh-CN" sz="2400" dirty="0">
              <a:latin typeface="Arial Unicode MS" charset="-122"/>
            </a:endParaRPr>
          </a:p>
          <a:p>
            <a:pPr eaLnBrk="1" hangingPunct="1">
              <a:buNone/>
            </a:pPr>
            <a:r>
              <a:rPr lang="zh-CN" altLang="en-US" sz="2400" dirty="0">
                <a:latin typeface="Arial Unicode MS" charset="-122"/>
              </a:rPr>
              <a:t>调试的主要手段</a:t>
            </a:r>
            <a:endParaRPr lang="zh-CN" altLang="en-US" sz="2400" dirty="0">
              <a:latin typeface="Arial Unicode MS"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p:nvPr>
        </p:nvSpPr>
        <p:spPr/>
        <p:txBody>
          <a:bodyPr vert="horz" wrap="square" lIns="91440" tIns="45720" rIns="91440" bIns="45720" anchor="t" anchorCtr="0"/>
          <a:p>
            <a:pPr eaLnBrk="1" hangingPunct="1">
              <a:buNone/>
            </a:pPr>
            <a:r>
              <a:rPr lang="zh-CN" altLang="zh-CN" sz="3600" dirty="0">
                <a:solidFill>
                  <a:schemeClr val="accent1"/>
                </a:solidFill>
              </a:rPr>
              <a:t>5</a:t>
            </a:r>
            <a:r>
              <a:rPr lang="zh-CN" altLang="en-US" sz="3600" dirty="0">
                <a:solidFill>
                  <a:schemeClr val="accent1"/>
                </a:solidFill>
              </a:rPr>
              <a:t>、</a:t>
            </a:r>
            <a:r>
              <a:rPr lang="zh-CN" altLang="zh-CN" sz="3600" dirty="0">
                <a:solidFill>
                  <a:schemeClr val="accent1"/>
                </a:solidFill>
              </a:rPr>
              <a:t>proc</a:t>
            </a:r>
            <a:r>
              <a:rPr lang="zh-CN" altLang="en-US" sz="3600" dirty="0">
                <a:solidFill>
                  <a:schemeClr val="accent1"/>
                </a:solidFill>
              </a:rPr>
              <a:t>文件系统</a:t>
            </a:r>
            <a:endParaRPr lang="zh-CN" altLang="en-US" sz="3600" dirty="0">
              <a:solidFill>
                <a:schemeClr val="accent1"/>
              </a:solidFill>
            </a:endParaRPr>
          </a:p>
          <a:p>
            <a:pPr eaLnBrk="1" hangingPunct="1">
              <a:buNone/>
            </a:pPr>
            <a:r>
              <a:rPr lang="zh-CN" altLang="zh-CN" sz="2800" dirty="0">
                <a:latin typeface="Arial Unicode MS" charset="-122"/>
              </a:rPr>
              <a:t>	Linux</a:t>
            </a:r>
            <a:r>
              <a:rPr lang="zh-CN" altLang="en-US" sz="2800" dirty="0">
                <a:latin typeface="Arial Unicode MS" charset="-122"/>
              </a:rPr>
              <a:t>的</a:t>
            </a:r>
            <a:r>
              <a:rPr lang="zh-CN" altLang="zh-CN" sz="2800" dirty="0">
                <a:latin typeface="Arial Unicode MS" charset="-122"/>
              </a:rPr>
              <a:t>PROC</a:t>
            </a:r>
            <a:r>
              <a:rPr lang="zh-CN" altLang="en-US" sz="2800" dirty="0">
                <a:latin typeface="Arial Unicode MS" charset="-122"/>
              </a:rPr>
              <a:t>文件系统是进程文件系统和内核文件系统的组成的复合体</a:t>
            </a:r>
            <a:r>
              <a:rPr lang="zh-CN" altLang="zh-CN" sz="2800" dirty="0">
                <a:latin typeface="Arial Unicode MS" charset="-122"/>
              </a:rPr>
              <a:t>,</a:t>
            </a:r>
            <a:r>
              <a:rPr lang="zh-CN" altLang="en-US" sz="2800" dirty="0">
                <a:latin typeface="Arial Unicode MS" charset="-122"/>
              </a:rPr>
              <a:t>是将内核数据对象化为文件形式进行存取的一种内存文件系统</a:t>
            </a:r>
            <a:r>
              <a:rPr lang="zh-CN" altLang="zh-CN" sz="2800" dirty="0">
                <a:latin typeface="Arial Unicode MS" charset="-122"/>
              </a:rPr>
              <a:t>, </a:t>
            </a:r>
            <a:r>
              <a:rPr lang="zh-CN" altLang="en-US" sz="2800" dirty="0">
                <a:latin typeface="Arial Unicode MS" charset="-122"/>
              </a:rPr>
              <a:t>是监控内核的一种用户接口</a:t>
            </a:r>
            <a:r>
              <a:rPr lang="zh-CN" altLang="zh-CN" sz="2800" dirty="0">
                <a:latin typeface="Arial Unicode MS" charset="-122"/>
              </a:rPr>
              <a:t>.</a:t>
            </a:r>
            <a:r>
              <a:rPr lang="zh-CN" altLang="zh-CN" dirty="0">
                <a:latin typeface="Arial Unicode MS" charset="-122"/>
              </a:rPr>
              <a:t> </a:t>
            </a:r>
            <a:r>
              <a:rPr lang="zh-CN" altLang="en-US" sz="2800" dirty="0">
                <a:latin typeface="Arial Unicode MS" charset="-122"/>
              </a:rPr>
              <a:t>它拥有一些特殊的文件（纯文本），从中可以获取系统状态信息。</a:t>
            </a:r>
            <a:endParaRPr lang="zh-CN" altLang="en-US"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（１）系统信息</a:t>
            </a:r>
            <a:endParaRPr lang="zh-CN" altLang="en-US"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与进程无关</a:t>
            </a:r>
            <a:r>
              <a:rPr lang="zh-CN" altLang="zh-CN" sz="2800" dirty="0">
                <a:latin typeface="Arial Unicode MS" charset="-122"/>
              </a:rPr>
              <a:t>,</a:t>
            </a:r>
            <a:r>
              <a:rPr lang="zh-CN" altLang="en-US" sz="2800" dirty="0">
                <a:latin typeface="Arial Unicode MS" charset="-122"/>
              </a:rPr>
              <a:t>随系统配置的不同而不同</a:t>
            </a:r>
            <a:r>
              <a:rPr lang="zh-CN" altLang="zh-CN" sz="2800" dirty="0">
                <a:latin typeface="Arial Unicode MS" charset="-122"/>
              </a:rPr>
              <a:t>.</a:t>
            </a:r>
            <a:endParaRPr lang="zh-CN" altLang="zh-CN"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命令</a:t>
            </a:r>
            <a:r>
              <a:rPr lang="zh-CN" altLang="zh-CN" sz="2800" dirty="0">
                <a:latin typeface="Arial Unicode MS" charset="-122"/>
              </a:rPr>
              <a:t>procinfo</a:t>
            </a:r>
            <a:r>
              <a:rPr lang="zh-CN" altLang="en-US" sz="2800" dirty="0">
                <a:latin typeface="Arial Unicode MS" charset="-122"/>
              </a:rPr>
              <a:t>可以显示这些文件的大量信息</a:t>
            </a:r>
            <a:endParaRPr lang="zh-CN" altLang="en-US"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（２）进程信息</a:t>
            </a:r>
            <a:endParaRPr lang="zh-CN" altLang="en-US" sz="2800" dirty="0">
              <a:latin typeface="Arial Unicode MS" charset="-122"/>
            </a:endParaRPr>
          </a:p>
          <a:p>
            <a:pPr eaLnBrk="1" hangingPunct="1">
              <a:buNone/>
            </a:pPr>
            <a:r>
              <a:rPr lang="zh-CN" altLang="zh-CN" sz="2800" dirty="0">
                <a:latin typeface="Arial Unicode MS" charset="-122"/>
              </a:rPr>
              <a:t>	</a:t>
            </a:r>
            <a:r>
              <a:rPr lang="zh-CN" altLang="en-US" sz="2800" dirty="0">
                <a:latin typeface="Arial Unicode MS" charset="-122"/>
              </a:rPr>
              <a:t>系统中正在运行的每一个用户级进程的信息。</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vert="horz" wrap="square" lIns="91440" tIns="45720" rIns="91440" bIns="45720" anchor="ctr" anchorCtr="0"/>
          <a:p>
            <a:pPr eaLnBrk="1" hangingPunct="1"/>
            <a:r>
              <a:rPr lang="zh-CN" altLang="en-US" dirty="0"/>
              <a:t>系统信息</a:t>
            </a:r>
            <a:endParaRPr lang="zh-CN" altLang="en-US" dirty="0"/>
          </a:p>
        </p:txBody>
      </p:sp>
      <p:sp>
        <p:nvSpPr>
          <p:cNvPr id="56322" name="Rectangle 3"/>
          <p:cNvSpPr>
            <a:spLocks noGrp="1"/>
          </p:cNvSpPr>
          <p:nvPr>
            <p:ph idx="1"/>
          </p:nvPr>
        </p:nvSpPr>
        <p:spPr/>
        <p:txBody>
          <a:bodyPr vert="horz" wrap="square" lIns="91440" tIns="45720" rIns="91440" bIns="45720" anchor="t" anchorCtr="0"/>
          <a:p>
            <a:pPr eaLnBrk="1" hangingPunct="1"/>
            <a:r>
              <a:rPr lang="zh-CN" altLang="zh-CN" dirty="0"/>
              <a:t>/proc/cmd/line:</a:t>
            </a:r>
            <a:r>
              <a:rPr lang="zh-CN" altLang="en-US" dirty="0"/>
              <a:t>内核启动的命令行</a:t>
            </a:r>
            <a:endParaRPr lang="zh-CN" altLang="en-US" dirty="0"/>
          </a:p>
          <a:p>
            <a:pPr eaLnBrk="1" hangingPunct="1"/>
            <a:r>
              <a:rPr lang="zh-CN" altLang="zh-CN" dirty="0"/>
              <a:t>/proc/cpuinfo:CPU</a:t>
            </a:r>
            <a:r>
              <a:rPr lang="zh-CN" altLang="en-US" dirty="0"/>
              <a:t>信息</a:t>
            </a:r>
            <a:endParaRPr lang="zh-CN" altLang="en-US" dirty="0"/>
          </a:p>
          <a:p>
            <a:pPr eaLnBrk="1" hangingPunct="1"/>
            <a:r>
              <a:rPr lang="zh-CN" altLang="zh-CN" dirty="0"/>
              <a:t>/proc/stat:CPU</a:t>
            </a:r>
            <a:r>
              <a:rPr lang="zh-CN" altLang="en-US" dirty="0"/>
              <a:t>的使用情况、磁盘、页面、交换、所有的中断、最后一次的启动时间等。</a:t>
            </a:r>
            <a:endParaRPr lang="zh-CN" altLang="en-US" dirty="0"/>
          </a:p>
          <a:p>
            <a:pPr eaLnBrk="1" hangingPunct="1"/>
            <a:r>
              <a:rPr lang="zh-CN" altLang="zh-CN" dirty="0"/>
              <a:t>/proc/meminfo:</a:t>
            </a:r>
            <a:r>
              <a:rPr lang="zh-CN" altLang="en-US" dirty="0"/>
              <a:t>内存状态的有关信息。</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vert="horz" wrap="square" lIns="91440" tIns="45720" rIns="91440" bIns="45720" anchor="ctr" anchorCtr="0"/>
          <a:p>
            <a:pPr eaLnBrk="1" hangingPunct="1"/>
            <a:r>
              <a:rPr lang="zh-CN" altLang="en-US" dirty="0"/>
              <a:t>进程信息</a:t>
            </a:r>
            <a:endParaRPr lang="zh-CN" altLang="en-US" dirty="0"/>
          </a:p>
        </p:txBody>
      </p:sp>
      <p:sp>
        <p:nvSpPr>
          <p:cNvPr id="57346" name="Rectangle 3"/>
          <p:cNvSpPr>
            <a:spLocks noGrp="1"/>
          </p:cNvSpPr>
          <p:nvPr>
            <p:ph idx="1"/>
          </p:nvPr>
        </p:nvSpPr>
        <p:spPr/>
        <p:txBody>
          <a:bodyPr vert="horz" wrap="square" lIns="91440" tIns="45720" rIns="91440" bIns="45720" anchor="t" anchorCtr="0"/>
          <a:p>
            <a:pPr eaLnBrk="1" hangingPunct="1"/>
            <a:r>
              <a:rPr lang="zh-CN" altLang="zh-CN" dirty="0"/>
              <a:t>/proc/$pid/stat</a:t>
            </a:r>
            <a:endParaRPr lang="zh-CN" altLang="zh-CN" dirty="0"/>
          </a:p>
          <a:p>
            <a:pPr eaLnBrk="1" hangingPunct="1"/>
            <a:r>
              <a:rPr lang="zh-CN" altLang="zh-CN" dirty="0"/>
              <a:t>/proc/$pid/status</a:t>
            </a:r>
            <a:endParaRPr lang="zh-CN" altLang="zh-CN" dirty="0"/>
          </a:p>
          <a:p>
            <a:pPr eaLnBrk="1" hangingPunct="1"/>
            <a:r>
              <a:rPr lang="zh-CN" altLang="zh-CN" dirty="0"/>
              <a:t>/proc/$pid/statm</a:t>
            </a:r>
            <a:endParaRPr lang="zh-CN" altLang="zh-CN" dirty="0"/>
          </a:p>
          <a:p>
            <a:pPr eaLnBrk="1" hangingPunct="1">
              <a:buNone/>
            </a:pPr>
            <a:r>
              <a:rPr lang="zh-CN" altLang="zh-CN" dirty="0"/>
              <a:t>			……etc</a:t>
            </a:r>
            <a:endParaRPr lang="zh-CN"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45720" rIns="91440" bIns="45720" anchor="ctr" anchorCtr="0"/>
          <a:p>
            <a:pPr eaLnBrk="1" hangingPunct="1"/>
            <a:r>
              <a:rPr lang="zh-CN" altLang="en-US" dirty="0"/>
              <a:t>监控系统的功能</a:t>
            </a:r>
            <a:endParaRPr lang="zh-CN" altLang="en-US" dirty="0"/>
          </a:p>
        </p:txBody>
      </p:sp>
      <p:sp>
        <p:nvSpPr>
          <p:cNvPr id="58370" name="Rectangle 3"/>
          <p:cNvSpPr>
            <a:spLocks noGrp="1"/>
          </p:cNvSpPr>
          <p:nvPr>
            <p:ph idx="1"/>
          </p:nvPr>
        </p:nvSpPr>
        <p:spPr/>
        <p:txBody>
          <a:bodyPr vert="horz" wrap="square" lIns="91440" tIns="45720" rIns="91440" bIns="45720" anchor="t" anchorCtr="0"/>
          <a:p>
            <a:pPr eaLnBrk="1" hangingPunct="1"/>
            <a:r>
              <a:rPr lang="zh-CN" altLang="en-US" b="1" dirty="0">
                <a:latin typeface="System" charset="-122"/>
              </a:rPr>
              <a:t>通过读取</a:t>
            </a:r>
            <a:r>
              <a:rPr lang="zh-CN" altLang="zh-CN" b="1" dirty="0">
                <a:latin typeface="System" charset="-122"/>
              </a:rPr>
              <a:t>proc</a:t>
            </a:r>
            <a:r>
              <a:rPr lang="zh-CN" altLang="en-US" b="1" dirty="0">
                <a:latin typeface="System" charset="-122"/>
              </a:rPr>
              <a:t>文件系统，获取系统各种信息，并以比较容易理解的方式显示出来。</a:t>
            </a:r>
            <a:endParaRPr lang="zh-CN" altLang="en-US" b="1" dirty="0">
              <a:latin typeface="System" charset="-122"/>
            </a:endParaRPr>
          </a:p>
          <a:p>
            <a:pPr eaLnBrk="1" hangingPunct="1"/>
            <a:r>
              <a:rPr lang="zh-CN" altLang="en-US" b="1" dirty="0">
                <a:latin typeface="System" charset="-122"/>
              </a:rPr>
              <a:t>使用 </a:t>
            </a:r>
            <a:r>
              <a:rPr lang="zh-CN" altLang="zh-CN" b="1" dirty="0">
                <a:latin typeface="System" charset="-122"/>
              </a:rPr>
              <a:t>GTK+ </a:t>
            </a:r>
            <a:r>
              <a:rPr lang="zh-CN" altLang="en-US" b="1" dirty="0">
                <a:latin typeface="System" charset="-122"/>
              </a:rPr>
              <a:t>下的</a:t>
            </a:r>
            <a:r>
              <a:rPr lang="zh-CN" altLang="zh-CN" b="1" dirty="0">
                <a:latin typeface="System" charset="-122"/>
              </a:rPr>
              <a:t>c</a:t>
            </a:r>
            <a:r>
              <a:rPr lang="zh-CN" altLang="en-US" b="1" dirty="0">
                <a:latin typeface="System" charset="-122"/>
              </a:rPr>
              <a:t>语言开发。</a:t>
            </a:r>
            <a:endParaRPr lang="zh-CN" altLang="en-US" b="1" dirty="0">
              <a:latin typeface="System" charset="-122"/>
            </a:endParaRPr>
          </a:p>
          <a:p>
            <a:pPr eaLnBrk="1" hangingPunct="1"/>
            <a:r>
              <a:rPr lang="zh-CN" altLang="en-US" b="1" dirty="0">
                <a:latin typeface="System" charset="-122"/>
              </a:rPr>
              <a:t>具体包括：</a:t>
            </a:r>
            <a:endParaRPr lang="zh-CN" altLang="en-US" b="1" dirty="0">
              <a:latin typeface="System"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vert="horz" wrap="square" lIns="91440" tIns="45720" rIns="91440" bIns="45720" anchor="ctr" anchorCtr="0"/>
          <a:p>
            <a:pPr eaLnBrk="1" hangingPunct="1"/>
            <a:r>
              <a:rPr lang="zh-CN" altLang="en-US" dirty="0"/>
              <a:t>功能清单</a:t>
            </a:r>
            <a:endParaRPr lang="zh-CN" altLang="en-US" dirty="0"/>
          </a:p>
        </p:txBody>
      </p:sp>
      <p:sp>
        <p:nvSpPr>
          <p:cNvPr id="59394" name="Rectangle 3"/>
          <p:cNvSpPr>
            <a:spLocks noGrp="1"/>
          </p:cNvSpPr>
          <p:nvPr>
            <p:ph idx="1"/>
          </p:nvPr>
        </p:nvSpPr>
        <p:spPr/>
        <p:txBody>
          <a:bodyPr vert="horz" wrap="square" lIns="91440" tIns="45720" rIns="91440" bIns="45720" anchor="t" anchorCtr="0"/>
          <a:p>
            <a:pPr eaLnBrk="1" hangingPunct="1"/>
            <a:r>
              <a:rPr lang="zh-CN" altLang="zh-CN" b="1" dirty="0">
                <a:latin typeface="System" charset="-122"/>
                <a:ea typeface="System" charset="-122"/>
              </a:rPr>
              <a:t>(1)</a:t>
            </a:r>
            <a:r>
              <a:rPr lang="zh-CN" altLang="en-US" b="1" dirty="0">
                <a:latin typeface="System" charset="-122"/>
              </a:rPr>
              <a:t>获取并显示主机名</a:t>
            </a:r>
            <a:endParaRPr lang="zh-CN" altLang="en-US" b="1" dirty="0">
              <a:latin typeface="System" charset="-122"/>
            </a:endParaRPr>
          </a:p>
          <a:p>
            <a:pPr eaLnBrk="1" hangingPunct="1"/>
            <a:r>
              <a:rPr lang="zh-CN" altLang="zh-CN" b="1" dirty="0">
                <a:latin typeface="System" charset="-122"/>
              </a:rPr>
              <a:t>(2)</a:t>
            </a:r>
            <a:r>
              <a:rPr lang="zh-CN" altLang="en-US" b="1" dirty="0">
                <a:latin typeface="System" charset="-122"/>
              </a:rPr>
              <a:t>获取并显示系统启动的时间</a:t>
            </a:r>
            <a:endParaRPr lang="zh-CN" altLang="en-US" b="1" dirty="0">
              <a:latin typeface="System" charset="-122"/>
            </a:endParaRPr>
          </a:p>
          <a:p>
            <a:pPr eaLnBrk="1" hangingPunct="1"/>
            <a:r>
              <a:rPr lang="zh-CN" altLang="zh-CN" b="1" dirty="0">
                <a:latin typeface="System" charset="-122"/>
              </a:rPr>
              <a:t>(3)</a:t>
            </a:r>
            <a:r>
              <a:rPr lang="zh-CN" altLang="en-US" b="1" dirty="0">
                <a:latin typeface="System" charset="-122"/>
              </a:rPr>
              <a:t>显示系统到目前为止持续运行的时间</a:t>
            </a:r>
            <a:endParaRPr lang="zh-CN" altLang="en-US" b="1" dirty="0">
              <a:latin typeface="System" charset="-122"/>
            </a:endParaRPr>
          </a:p>
          <a:p>
            <a:pPr eaLnBrk="1" hangingPunct="1"/>
            <a:r>
              <a:rPr lang="zh-CN" altLang="zh-CN" b="1" dirty="0">
                <a:latin typeface="System" charset="-122"/>
              </a:rPr>
              <a:t>(4)</a:t>
            </a:r>
            <a:r>
              <a:rPr lang="zh-CN" altLang="en-US" b="1" dirty="0">
                <a:latin typeface="System" charset="-122"/>
              </a:rPr>
              <a:t>显示系统的版本号</a:t>
            </a:r>
            <a:endParaRPr lang="zh-CN" altLang="en-US" b="1" dirty="0">
              <a:latin typeface="System" charset="-122"/>
            </a:endParaRPr>
          </a:p>
          <a:p>
            <a:pPr eaLnBrk="1" hangingPunct="1"/>
            <a:r>
              <a:rPr lang="zh-CN" altLang="zh-CN" b="1" dirty="0">
                <a:latin typeface="System" charset="-122"/>
              </a:rPr>
              <a:t>(5)</a:t>
            </a:r>
            <a:r>
              <a:rPr lang="zh-CN" altLang="en-US" b="1" dirty="0">
                <a:latin typeface="System" charset="-122"/>
              </a:rPr>
              <a:t>显示</a:t>
            </a:r>
            <a:r>
              <a:rPr lang="zh-CN" altLang="zh-CN" b="1" dirty="0">
                <a:latin typeface="System" charset="-122"/>
              </a:rPr>
              <a:t>cpu</a:t>
            </a:r>
            <a:r>
              <a:rPr lang="zh-CN" altLang="en-US" b="1" dirty="0">
                <a:latin typeface="System" charset="-122"/>
              </a:rPr>
              <a:t>的型号和主频</a:t>
            </a:r>
            <a:endParaRPr lang="zh-CN" altLang="en-US" b="1" dirty="0">
              <a:latin typeface="System" charset="-122"/>
            </a:endParaRPr>
          </a:p>
          <a:p>
            <a:pPr eaLnBrk="1" hangingPunct="1"/>
            <a:r>
              <a:rPr lang="zh-CN" altLang="zh-CN" b="1" dirty="0">
                <a:latin typeface="System" charset="-122"/>
              </a:rPr>
              <a:t>(6)</a:t>
            </a:r>
            <a:r>
              <a:rPr lang="zh-CN" altLang="en-US" b="1" dirty="0">
                <a:latin typeface="System" charset="-122"/>
              </a:rPr>
              <a:t>同过</a:t>
            </a:r>
            <a:r>
              <a:rPr lang="zh-CN" altLang="zh-CN" b="1" dirty="0">
                <a:latin typeface="System" charset="-122"/>
              </a:rPr>
              <a:t>pid</a:t>
            </a:r>
            <a:r>
              <a:rPr lang="zh-CN" altLang="en-US" b="1" dirty="0">
                <a:latin typeface="System" charset="-122"/>
              </a:rPr>
              <a:t>或者进程名查询一个进程，并显示该进程的详细信息，提供杀掉该进程的功能。</a:t>
            </a:r>
            <a:endParaRPr lang="zh-CN" altLang="en-US" b="1" dirty="0">
              <a:latin typeface="System"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p:txBody>
          <a:bodyPr vert="horz" wrap="square" lIns="91440" tIns="45720" rIns="91440" bIns="45720" anchor="ctr" anchorCtr="0"/>
          <a:p>
            <a:pPr eaLnBrk="1" hangingPunct="1"/>
            <a:r>
              <a:rPr lang="zh-CN" altLang="en-US" dirty="0"/>
              <a:t>功能清单（续）</a:t>
            </a:r>
            <a:endParaRPr lang="zh-CN" altLang="en-US" dirty="0"/>
          </a:p>
        </p:txBody>
      </p:sp>
      <p:sp>
        <p:nvSpPr>
          <p:cNvPr id="60418" name="Rectangle 3"/>
          <p:cNvSpPr>
            <a:spLocks noGrp="1"/>
          </p:cNvSpPr>
          <p:nvPr>
            <p:ph idx="1"/>
          </p:nvPr>
        </p:nvSpPr>
        <p:spPr/>
        <p:txBody>
          <a:bodyPr vert="horz" wrap="square" lIns="91440" tIns="45720" rIns="91440" bIns="45720" anchor="t" anchorCtr="0"/>
          <a:p>
            <a:pPr eaLnBrk="1" hangingPunct="1"/>
            <a:r>
              <a:rPr lang="zh-CN" altLang="zh-CN" b="1" dirty="0">
                <a:latin typeface="System" charset="-122"/>
                <a:ea typeface="System" charset="-122"/>
              </a:rPr>
              <a:t>(7)</a:t>
            </a:r>
            <a:r>
              <a:rPr lang="zh-CN" altLang="en-US" b="1" dirty="0">
                <a:latin typeface="System" charset="-122"/>
              </a:rPr>
              <a:t>显示系统所有进程的一些信息，包括</a:t>
            </a:r>
            <a:r>
              <a:rPr lang="zh-CN" altLang="zh-CN" b="1" dirty="0">
                <a:latin typeface="System" charset="-122"/>
              </a:rPr>
              <a:t>pid</a:t>
            </a:r>
            <a:r>
              <a:rPr lang="zh-CN" altLang="en-US" b="1" dirty="0">
                <a:latin typeface="System" charset="-122"/>
              </a:rPr>
              <a:t>，</a:t>
            </a:r>
            <a:r>
              <a:rPr lang="zh-CN" altLang="zh-CN" b="1" dirty="0">
                <a:latin typeface="System" charset="-122"/>
              </a:rPr>
              <a:t>ppid</a:t>
            </a:r>
            <a:r>
              <a:rPr lang="zh-CN" altLang="en-US" b="1" dirty="0">
                <a:latin typeface="System" charset="-122"/>
              </a:rPr>
              <a:t>，占用内存大小，优先级等等</a:t>
            </a:r>
            <a:endParaRPr lang="zh-CN" altLang="en-US" b="1" dirty="0">
              <a:latin typeface="System" charset="-122"/>
            </a:endParaRPr>
          </a:p>
          <a:p>
            <a:pPr eaLnBrk="1" hangingPunct="1"/>
            <a:r>
              <a:rPr lang="zh-CN" altLang="zh-CN" b="1" dirty="0">
                <a:latin typeface="System" charset="-122"/>
              </a:rPr>
              <a:t>(8)cpu</a:t>
            </a:r>
            <a:r>
              <a:rPr lang="zh-CN" altLang="en-US" b="1" dirty="0">
                <a:latin typeface="System" charset="-122"/>
              </a:rPr>
              <a:t>使用率的图形化显示</a:t>
            </a:r>
            <a:r>
              <a:rPr lang="zh-CN" altLang="zh-CN" b="1" dirty="0">
                <a:latin typeface="System" charset="-122"/>
              </a:rPr>
              <a:t>(2</a:t>
            </a:r>
            <a:r>
              <a:rPr lang="zh-CN" altLang="en-US" b="1" dirty="0">
                <a:latin typeface="System" charset="-122"/>
              </a:rPr>
              <a:t>分钟内的历史纪录曲线</a:t>
            </a:r>
            <a:r>
              <a:rPr lang="zh-CN" altLang="zh-CN" b="1" dirty="0">
                <a:latin typeface="System" charset="-122"/>
              </a:rPr>
              <a:t>)</a:t>
            </a:r>
            <a:endParaRPr lang="zh-CN" altLang="zh-CN" b="1" dirty="0">
              <a:latin typeface="System" charset="-122"/>
            </a:endParaRPr>
          </a:p>
          <a:p>
            <a:pPr eaLnBrk="1" hangingPunct="1"/>
            <a:r>
              <a:rPr lang="zh-CN" altLang="zh-CN" b="1" dirty="0">
                <a:latin typeface="System" charset="-122"/>
              </a:rPr>
              <a:t>(9)</a:t>
            </a:r>
            <a:r>
              <a:rPr lang="zh-CN" altLang="en-US" b="1" dirty="0">
                <a:latin typeface="System" charset="-122"/>
              </a:rPr>
              <a:t>内存和交换分区</a:t>
            </a:r>
            <a:r>
              <a:rPr lang="zh-CN" altLang="zh-CN" b="1" dirty="0">
                <a:latin typeface="System" charset="-122"/>
              </a:rPr>
              <a:t>(swap)</a:t>
            </a:r>
            <a:r>
              <a:rPr lang="zh-CN" altLang="en-US" b="1" dirty="0">
                <a:latin typeface="System" charset="-122"/>
              </a:rPr>
              <a:t>使用率的图形化显示</a:t>
            </a:r>
            <a:r>
              <a:rPr lang="zh-CN" altLang="zh-CN" b="1" dirty="0">
                <a:latin typeface="System" charset="-122"/>
              </a:rPr>
              <a:t>(2</a:t>
            </a:r>
            <a:r>
              <a:rPr lang="zh-CN" altLang="en-US" b="1" dirty="0">
                <a:latin typeface="System" charset="-122"/>
              </a:rPr>
              <a:t>分钟内的历史纪录曲线</a:t>
            </a:r>
            <a:r>
              <a:rPr lang="zh-CN" altLang="zh-CN" b="1" dirty="0">
                <a:latin typeface="System" charset="-122"/>
              </a:rPr>
              <a:t>)</a:t>
            </a:r>
            <a:endParaRPr lang="zh-CN" altLang="zh-CN" b="1" dirty="0">
              <a:latin typeface="System" charset="-122"/>
            </a:endParaRPr>
          </a:p>
          <a:p>
            <a:pPr eaLnBrk="1" hangingPunct="1"/>
            <a:r>
              <a:rPr lang="zh-CN" altLang="zh-CN" b="1" dirty="0">
                <a:latin typeface="System" charset="-122"/>
              </a:rPr>
              <a:t>(10)</a:t>
            </a:r>
            <a:r>
              <a:rPr lang="zh-CN" altLang="en-US" b="1" dirty="0">
                <a:latin typeface="System" charset="-122"/>
              </a:rPr>
              <a:t>在状态栏显示当前时间</a:t>
            </a:r>
            <a:endParaRPr lang="zh-CN" altLang="en-US" b="1" dirty="0">
              <a:latin typeface="System" charset="-122"/>
            </a:endParaRPr>
          </a:p>
          <a:p>
            <a:pPr eaLnBrk="1" hangingPunct="1"/>
            <a:r>
              <a:rPr lang="zh-CN" altLang="zh-CN" b="1" dirty="0">
                <a:latin typeface="System" charset="-122"/>
              </a:rPr>
              <a:t>(11)</a:t>
            </a:r>
            <a:r>
              <a:rPr lang="zh-CN" altLang="en-US" b="1" dirty="0">
                <a:latin typeface="System" charset="-122"/>
              </a:rPr>
              <a:t>在状态栏显示当前</a:t>
            </a:r>
            <a:r>
              <a:rPr lang="zh-CN" altLang="zh-CN" b="1" dirty="0">
                <a:latin typeface="System" charset="-122"/>
              </a:rPr>
              <a:t>cpu</a:t>
            </a:r>
            <a:r>
              <a:rPr lang="zh-CN" altLang="en-US" b="1" dirty="0">
                <a:latin typeface="System" charset="-122"/>
              </a:rPr>
              <a:t>使用率</a:t>
            </a:r>
            <a:endParaRPr lang="zh-CN" altLang="en-US" b="1" dirty="0">
              <a:latin typeface="System"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p:txBody>
          <a:bodyPr vert="horz" wrap="square" lIns="91440" tIns="45720" rIns="91440" bIns="45720" anchor="ctr" anchorCtr="0"/>
          <a:p>
            <a:pPr eaLnBrk="1" hangingPunct="1"/>
            <a:r>
              <a:rPr lang="zh-CN" altLang="en-US" dirty="0"/>
              <a:t>功能清单（续）</a:t>
            </a:r>
            <a:endParaRPr lang="zh-CN" altLang="en-US" dirty="0"/>
          </a:p>
        </p:txBody>
      </p:sp>
      <p:sp>
        <p:nvSpPr>
          <p:cNvPr id="61442" name="Rectangle 3"/>
          <p:cNvSpPr>
            <a:spLocks noGrp="1"/>
          </p:cNvSpPr>
          <p:nvPr>
            <p:ph idx="1"/>
          </p:nvPr>
        </p:nvSpPr>
        <p:spPr/>
        <p:txBody>
          <a:bodyPr vert="horz" wrap="square" lIns="91440" tIns="45720" rIns="91440" bIns="45720" anchor="t" anchorCtr="0"/>
          <a:p>
            <a:pPr eaLnBrk="1" hangingPunct="1"/>
            <a:r>
              <a:rPr lang="zh-CN" altLang="zh-CN" b="1" dirty="0">
                <a:latin typeface="System" charset="-122"/>
              </a:rPr>
              <a:t>(12)</a:t>
            </a:r>
            <a:r>
              <a:rPr lang="zh-CN" altLang="en-US" b="1" dirty="0">
                <a:latin typeface="System" charset="-122"/>
              </a:rPr>
              <a:t>在状态栏显示当前内存使用情况</a:t>
            </a:r>
            <a:endParaRPr lang="zh-CN" altLang="en-US" b="1" dirty="0">
              <a:latin typeface="System" charset="-122"/>
            </a:endParaRPr>
          </a:p>
          <a:p>
            <a:pPr eaLnBrk="1" hangingPunct="1"/>
            <a:r>
              <a:rPr lang="zh-CN" altLang="zh-CN" b="1" dirty="0">
                <a:latin typeface="System" charset="-122"/>
              </a:rPr>
              <a:t>(13)</a:t>
            </a:r>
            <a:r>
              <a:rPr lang="zh-CN" altLang="en-US" b="1" dirty="0">
                <a:latin typeface="System" charset="-122"/>
              </a:rPr>
              <a:t>用新线程运行一个其他程序</a:t>
            </a:r>
            <a:endParaRPr lang="zh-CN" altLang="en-US" b="1" dirty="0">
              <a:latin typeface="System" charset="-122"/>
            </a:endParaRPr>
          </a:p>
          <a:p>
            <a:pPr eaLnBrk="1" hangingPunct="1"/>
            <a:r>
              <a:rPr lang="zh-CN" altLang="zh-CN" b="1" dirty="0">
                <a:latin typeface="System" charset="-122"/>
              </a:rPr>
              <a:t>(14)</a:t>
            </a:r>
            <a:r>
              <a:rPr lang="zh-CN" altLang="en-US" b="1" dirty="0">
                <a:latin typeface="System" charset="-122"/>
              </a:rPr>
              <a:t>关机功能</a:t>
            </a:r>
            <a:endParaRPr lang="zh-CN" altLang="en-US" b="1" dirty="0">
              <a:latin typeface="System" charset="-122"/>
            </a:endParaRPr>
          </a:p>
          <a:p>
            <a:pPr eaLnBrk="1" hangingPunct="1"/>
            <a:endParaRPr lang="zh-CN" altLang="zh-CN" b="1" dirty="0">
              <a:latin typeface="System" charset="-122"/>
            </a:endParaRPr>
          </a:p>
          <a:p>
            <a:pPr eaLnBrk="1" hangingPunct="1"/>
            <a:r>
              <a:rPr lang="zh-CN" altLang="zh-CN" b="1" dirty="0">
                <a:latin typeface="System" charset="-122"/>
              </a:rPr>
              <a:t>     ----</a:t>
            </a:r>
            <a:r>
              <a:rPr lang="zh-CN" altLang="en-US" b="1" dirty="0">
                <a:latin typeface="System" charset="-122"/>
              </a:rPr>
              <a:t>参照</a:t>
            </a:r>
            <a:r>
              <a:rPr lang="zh-CN" altLang="zh-CN" b="1" dirty="0">
                <a:latin typeface="System" charset="-122"/>
              </a:rPr>
              <a:t>WINDOWS</a:t>
            </a:r>
            <a:r>
              <a:rPr lang="zh-CN" altLang="en-US" b="1" dirty="0">
                <a:latin typeface="System" charset="-122"/>
              </a:rPr>
              <a:t>的任务管理器，实现其中的几个功能。</a:t>
            </a:r>
            <a:endParaRPr lang="zh-CN" altLang="en-US" b="1" dirty="0">
              <a:latin typeface="System" charset="-122"/>
            </a:endParaRPr>
          </a:p>
          <a:p>
            <a:pPr eaLnBrk="1" hangingPunct="1"/>
            <a:endParaRPr lang="zh-CN"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vert="horz" wrap="square" lIns="91440" tIns="45720" rIns="91440" bIns="45720" anchor="ctr" anchorCtr="0"/>
          <a:p>
            <a:pPr eaLnBrk="1" hangingPunct="1"/>
            <a:r>
              <a:rPr lang="zh-CN" altLang="en-US" b="1" dirty="0">
                <a:latin typeface="System" charset="-122"/>
                <a:ea typeface="System" charset="-122"/>
              </a:rPr>
              <a:t>与</a:t>
            </a:r>
            <a:r>
              <a:rPr lang="zh-CN" altLang="zh-CN" b="1" dirty="0">
                <a:latin typeface="System" charset="-122"/>
                <a:ea typeface="System" charset="-122"/>
              </a:rPr>
              <a:t>proc</a:t>
            </a:r>
            <a:r>
              <a:rPr lang="zh-CN" altLang="en-US" b="1" dirty="0">
                <a:latin typeface="System" charset="-122"/>
                <a:ea typeface="System" charset="-122"/>
              </a:rPr>
              <a:t>文件系统中特定文件的关系</a:t>
            </a:r>
            <a:endParaRPr lang="zh-CN" altLang="en-US" b="1" dirty="0">
              <a:latin typeface="System" charset="-122"/>
              <a:ea typeface="System" charset="-122"/>
            </a:endParaRPr>
          </a:p>
        </p:txBody>
      </p:sp>
      <p:sp>
        <p:nvSpPr>
          <p:cNvPr id="62466" name="Rectangle 3"/>
          <p:cNvSpPr>
            <a:spLocks noGrp="1"/>
          </p:cNvSpPr>
          <p:nvPr>
            <p:ph idx="1"/>
          </p:nvPr>
        </p:nvSpPr>
        <p:spPr/>
        <p:txBody>
          <a:bodyPr vert="horz" wrap="square" lIns="91440" tIns="45720" rIns="91440" bIns="45720" anchor="t" anchorCtr="0"/>
          <a:p>
            <a:pPr eaLnBrk="1" hangingPunct="1"/>
            <a:r>
              <a:rPr lang="zh-CN" altLang="en-US" b="1" dirty="0">
                <a:latin typeface="System" charset="-122"/>
                <a:ea typeface="System" charset="-122"/>
              </a:rPr>
              <a:t>功能</a:t>
            </a:r>
            <a:r>
              <a:rPr lang="zh-CN" altLang="zh-CN" b="1" dirty="0">
                <a:latin typeface="System" charset="-122"/>
                <a:ea typeface="System" charset="-122"/>
              </a:rPr>
              <a:t>(1)</a:t>
            </a:r>
            <a:r>
              <a:rPr lang="zh-CN" altLang="en-US" b="1" dirty="0">
                <a:latin typeface="System" charset="-122"/>
                <a:ea typeface="System" charset="-122"/>
              </a:rPr>
              <a:t>：</a:t>
            </a:r>
            <a:r>
              <a:rPr lang="zh-CN" altLang="zh-CN" b="1" dirty="0">
                <a:latin typeface="System" charset="-122"/>
                <a:ea typeface="System" charset="-122"/>
              </a:rPr>
              <a:t>/proc/sys/kernel/hostname</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(2)</a:t>
            </a:r>
            <a:r>
              <a:rPr lang="zh-CN" altLang="en-US" b="1" dirty="0">
                <a:latin typeface="System" charset="-122"/>
                <a:ea typeface="System" charset="-122"/>
              </a:rPr>
              <a:t>：</a:t>
            </a:r>
            <a:r>
              <a:rPr lang="zh-CN" altLang="zh-CN" b="1" dirty="0">
                <a:latin typeface="System" charset="-122"/>
                <a:ea typeface="System" charset="-122"/>
              </a:rPr>
              <a:t>/proc/uptime</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(3)</a:t>
            </a:r>
            <a:r>
              <a:rPr lang="zh-CN" altLang="en-US" b="1" dirty="0">
                <a:latin typeface="System" charset="-122"/>
                <a:ea typeface="System" charset="-122"/>
              </a:rPr>
              <a:t>：</a:t>
            </a:r>
            <a:r>
              <a:rPr lang="zh-CN" altLang="zh-CN" b="1" dirty="0">
                <a:latin typeface="System" charset="-122"/>
                <a:ea typeface="System" charset="-122"/>
              </a:rPr>
              <a:t>/proc/uptime</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(4)</a:t>
            </a:r>
            <a:r>
              <a:rPr lang="zh-CN" altLang="en-US" b="1" dirty="0">
                <a:latin typeface="System" charset="-122"/>
                <a:ea typeface="System" charset="-122"/>
              </a:rPr>
              <a:t>：</a:t>
            </a:r>
            <a:r>
              <a:rPr lang="zh-CN" altLang="zh-CN" b="1" dirty="0">
                <a:latin typeface="System" charset="-122"/>
                <a:ea typeface="System" charset="-122"/>
              </a:rPr>
              <a:t>/proc/sys/kernel/ostype ,</a:t>
            </a:r>
            <a:endParaRPr lang="zh-CN" altLang="zh-CN" b="1" dirty="0">
              <a:latin typeface="System" charset="-122"/>
              <a:ea typeface="System" charset="-122"/>
            </a:endParaRPr>
          </a:p>
          <a:p>
            <a:pPr eaLnBrk="1" hangingPunct="1">
              <a:buNone/>
            </a:pPr>
            <a:r>
              <a:rPr lang="zh-CN" altLang="zh-CN" b="1" dirty="0">
                <a:latin typeface="System" charset="-122"/>
                <a:ea typeface="System" charset="-122"/>
              </a:rPr>
              <a:t>           /proc/sys/kernel/osrelease</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(5)</a:t>
            </a:r>
            <a:r>
              <a:rPr lang="zh-CN" altLang="en-US" b="1" dirty="0">
                <a:latin typeface="System" charset="-122"/>
                <a:ea typeface="System" charset="-122"/>
              </a:rPr>
              <a:t>：</a:t>
            </a:r>
            <a:r>
              <a:rPr lang="zh-CN" altLang="zh-CN" b="1" dirty="0">
                <a:latin typeface="System" charset="-122"/>
                <a:ea typeface="System" charset="-122"/>
              </a:rPr>
              <a:t>/proc/cpuinfo</a:t>
            </a:r>
            <a:endParaRPr lang="zh-CN" altLang="zh-CN" b="1" dirty="0">
              <a:latin typeface="System" charset="-122"/>
              <a:ea typeface="System" charset="-122"/>
            </a:endParaRPr>
          </a:p>
          <a:p>
            <a:pPr eaLnBrk="1" hangingPunct="1"/>
            <a:endParaRPr lang="zh-CN"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1116013" y="44450"/>
            <a:ext cx="7772400" cy="1206500"/>
          </a:xfrm>
        </p:spPr>
        <p:txBody>
          <a:bodyPr vert="horz" wrap="square" lIns="91440" tIns="45720" rIns="91440" bIns="45720" anchor="ctr" anchorCtr="0"/>
          <a:p>
            <a:pPr eaLnBrk="1" hangingPunct="1"/>
            <a:r>
              <a:rPr lang="zh-CN" altLang="en-US" dirty="0">
                <a:latin typeface="宋体" panose="02010600030101010101" pitchFamily="2" charset="-122"/>
              </a:rPr>
              <a:t>三．设计说明</a:t>
            </a:r>
            <a:endParaRPr lang="zh-CN" altLang="en-US" dirty="0">
              <a:latin typeface="宋体" panose="02010600030101010101" pitchFamily="2" charset="-122"/>
            </a:endParaRPr>
          </a:p>
        </p:txBody>
      </p:sp>
      <p:sp>
        <p:nvSpPr>
          <p:cNvPr id="9219" name="Rectangle 3"/>
          <p:cNvSpPr>
            <a:spLocks noGrp="1" noChangeArrowheads="1"/>
          </p:cNvSpPr>
          <p:nvPr>
            <p:ph idx="1"/>
          </p:nvPr>
        </p:nvSpPr>
        <p:spPr>
          <a:xfrm>
            <a:off x="1187450" y="908050"/>
            <a:ext cx="7772400" cy="4495800"/>
          </a:xfrm>
        </p:spPr>
        <p:txBody>
          <a:bodyPr vert="horz" wrap="square" lIns="91440" tIns="45720" rIns="91440" bIns="45720" numCol="1" anchor="t" anchorCtr="0" compatLnSpc="1"/>
          <a:lstStyle/>
          <a:p>
            <a:pPr marL="990600" marR="0" lvl="1" indent="-5334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4400" b="0" i="0" u="none" strike="noStrike" kern="0" cap="none" spc="0" normalizeH="0" baseline="0" noProof="0" dirty="0" smtClean="0">
                <a:ln>
                  <a:noFill/>
                </a:ln>
                <a:solidFill>
                  <a:schemeClr val="tx2"/>
                </a:solidFill>
                <a:effectLst/>
                <a:uLnTx/>
                <a:uFillTx/>
                <a:latin typeface="+mn-lt"/>
                <a:ea typeface="+mn-ea"/>
                <a:cs typeface="+mn-ea"/>
                <a:sym typeface="Arial" panose="020B0604020202020204" pitchFamily="34" charset="0"/>
              </a:rPr>
              <a:t>1. 实现环境 </a:t>
            </a:r>
            <a:endParaRPr kumimoji="0" lang="zh-CN" altLang="en-US" sz="4400" b="0" i="0" u="none" strike="noStrike" kern="0" cap="none" spc="0" normalizeH="0" baseline="0" noProof="0" dirty="0" smtClean="0">
              <a:ln>
                <a:noFill/>
              </a:ln>
              <a:solidFill>
                <a:schemeClr val="tx2"/>
              </a:solidFill>
              <a:effectLst/>
              <a:uLnTx/>
              <a:uFillTx/>
              <a:latin typeface="+mn-lt"/>
              <a:ea typeface="+mn-ea"/>
              <a:cs typeface="+mn-ea"/>
              <a:sym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Char char="¨"/>
              <a:defRPr/>
            </a:pPr>
            <a:r>
              <a:rPr kumimoji="0" lang="zh-CN" altLang="en-US" sz="3600" b="0" i="0" u="none" strike="noStrike" kern="0" cap="none" spc="0" normalizeH="0" baseline="0" noProof="0" dirty="0" smtClean="0">
                <a:ln>
                  <a:noFill/>
                </a:ln>
                <a:solidFill>
                  <a:schemeClr val="accent1"/>
                </a:solidFill>
                <a:effectLst/>
                <a:uLnTx/>
                <a:uFillTx/>
                <a:latin typeface="宋体" panose="02010600030101010101" pitchFamily="2" charset="-122"/>
                <a:ea typeface="+mn-ea"/>
                <a:cs typeface="+mn-cs"/>
              </a:rPr>
              <a:t>windows +虚拟机linux或单独Linux分区</a:t>
            </a:r>
            <a:endParaRPr kumimoji="0" lang="zh-CN" altLang="en-US" sz="3600" b="0" i="0" u="none" strike="noStrike" kern="0" cap="none" spc="0" normalizeH="0" baseline="0" noProof="0" dirty="0" smtClean="0">
              <a:ln>
                <a:noFill/>
              </a:ln>
              <a:solidFill>
                <a:schemeClr val="accent1"/>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Char char="¨"/>
              <a:defRPr/>
            </a:pPr>
            <a:r>
              <a:rPr kumimoji="0" lang="zh-CN" altLang="en-US" sz="3600" b="0" i="0" u="none" strike="noStrike" kern="0" cap="none" spc="0" normalizeH="0" baseline="0" noProof="0" dirty="0" smtClean="0">
                <a:ln>
                  <a:noFill/>
                </a:ln>
                <a:solidFill>
                  <a:schemeClr val="accent1"/>
                </a:solidFill>
                <a:effectLst/>
                <a:uLnTx/>
                <a:uFillTx/>
                <a:latin typeface="宋体" panose="02010600030101010101" pitchFamily="2" charset="-122"/>
                <a:ea typeface="+mn-ea"/>
                <a:cs typeface="+mn-cs"/>
              </a:rPr>
              <a:t>linux系统版本</a:t>
            </a:r>
            <a:endParaRPr kumimoji="0" lang="zh-CN" altLang="en-US" sz="3600" b="0" i="0" u="none" strike="noStrike" kern="0" cap="none" spc="0" normalizeH="0" baseline="0" noProof="0" dirty="0" smtClean="0">
              <a:ln>
                <a:noFill/>
              </a:ln>
              <a:solidFill>
                <a:schemeClr val="accent1"/>
              </a:solidFill>
              <a:effectLst/>
              <a:uLnTx/>
              <a:uFillTx/>
              <a:latin typeface="宋体" panose="02010600030101010101" pitchFamily="2" charset="-122"/>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Fedora  </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29</a:t>
            </a: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ubuntu </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18.10</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tx2"/>
              </a:buClr>
              <a:buSzPct val="90000"/>
              <a:buFont typeface="Wingdings" panose="05000000000000000000" pitchFamily="2" charset="2"/>
              <a:buChar char="Ø"/>
              <a:defRPr/>
            </a:pPr>
            <a:r>
              <a:rPr kumimoji="0" lang="zh-CN" altLang="en-US" sz="32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内核版本</a:t>
            </a:r>
            <a:r>
              <a:rPr kumimoji="0" lang="en-US" altLang="zh-CN" sz="3200" b="0"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  Linux-</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20.8</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   ...    </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vert="horz" wrap="square" lIns="91440" tIns="45720" rIns="91440" bIns="45720" anchor="ctr" anchorCtr="0"/>
          <a:p>
            <a:pPr eaLnBrk="1" hangingPunct="1"/>
            <a:r>
              <a:rPr lang="zh-CN" altLang="en-US" b="1" dirty="0">
                <a:latin typeface="System" charset="-122"/>
                <a:ea typeface="System" charset="-122"/>
              </a:rPr>
              <a:t>与</a:t>
            </a:r>
            <a:r>
              <a:rPr lang="zh-CN" altLang="zh-CN" b="1" dirty="0">
                <a:latin typeface="System" charset="-122"/>
                <a:ea typeface="System" charset="-122"/>
              </a:rPr>
              <a:t>proc</a:t>
            </a:r>
            <a:r>
              <a:rPr lang="zh-CN" altLang="en-US" b="1" dirty="0">
                <a:latin typeface="System" charset="-122"/>
                <a:ea typeface="System" charset="-122"/>
              </a:rPr>
              <a:t>文件系统中特定文件的关系</a:t>
            </a:r>
            <a:endParaRPr lang="zh-CN" altLang="en-US" b="1" dirty="0">
              <a:latin typeface="System" charset="-122"/>
              <a:ea typeface="System" charset="-122"/>
            </a:endParaRPr>
          </a:p>
        </p:txBody>
      </p:sp>
      <p:sp>
        <p:nvSpPr>
          <p:cNvPr id="63490" name="Rectangle 3"/>
          <p:cNvSpPr>
            <a:spLocks noGrp="1"/>
          </p:cNvSpPr>
          <p:nvPr>
            <p:ph idx="1"/>
          </p:nvPr>
        </p:nvSpPr>
        <p:spPr/>
        <p:txBody>
          <a:bodyPr vert="horz" wrap="square" lIns="91440" tIns="45720" rIns="91440" bIns="45720" anchor="t" anchorCtr="0"/>
          <a:p>
            <a:pPr eaLnBrk="1" hangingPunct="1"/>
            <a:r>
              <a:rPr lang="zh-CN" altLang="en-US" b="1" dirty="0">
                <a:latin typeface="System" charset="-122"/>
                <a:ea typeface="System" charset="-122"/>
              </a:rPr>
              <a:t>功能</a:t>
            </a:r>
            <a:r>
              <a:rPr lang="zh-CN" altLang="zh-CN" b="1" dirty="0">
                <a:latin typeface="System" charset="-122"/>
                <a:ea typeface="System" charset="-122"/>
              </a:rPr>
              <a:t>(6)</a:t>
            </a:r>
            <a:r>
              <a:rPr lang="zh-CN" altLang="en-US" b="1" dirty="0">
                <a:latin typeface="System" charset="-122"/>
                <a:ea typeface="System" charset="-122"/>
              </a:rPr>
              <a:t>：</a:t>
            </a:r>
            <a:r>
              <a:rPr lang="zh-CN" altLang="zh-CN" b="1" dirty="0">
                <a:latin typeface="System" charset="-122"/>
                <a:ea typeface="System" charset="-122"/>
              </a:rPr>
              <a:t>/proc/(pid)/stat</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(7)</a:t>
            </a:r>
            <a:r>
              <a:rPr lang="zh-CN" altLang="en-US" b="1" dirty="0">
                <a:latin typeface="System" charset="-122"/>
                <a:ea typeface="System" charset="-122"/>
              </a:rPr>
              <a:t>：</a:t>
            </a:r>
            <a:r>
              <a:rPr lang="zh-CN" altLang="zh-CN" b="1" dirty="0">
                <a:latin typeface="System" charset="-122"/>
                <a:ea typeface="System" charset="-122"/>
              </a:rPr>
              <a:t>/proc/(pid)/stat,</a:t>
            </a:r>
            <a:endParaRPr lang="zh-CN" altLang="zh-CN" b="1" dirty="0">
              <a:latin typeface="System" charset="-122"/>
              <a:ea typeface="System" charset="-122"/>
            </a:endParaRPr>
          </a:p>
          <a:p>
            <a:pPr eaLnBrk="1" hangingPunct="1">
              <a:buNone/>
            </a:pPr>
            <a:r>
              <a:rPr lang="zh-CN" altLang="zh-CN" b="1" dirty="0">
                <a:latin typeface="System" charset="-122"/>
                <a:ea typeface="System" charset="-122"/>
              </a:rPr>
              <a:t>			  /proc/(pid)/statm</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(8)</a:t>
            </a:r>
            <a:r>
              <a:rPr lang="zh-CN" altLang="en-US" b="1" dirty="0">
                <a:latin typeface="System" charset="-122"/>
                <a:ea typeface="System" charset="-122"/>
              </a:rPr>
              <a:t>：</a:t>
            </a:r>
            <a:r>
              <a:rPr lang="zh-CN" altLang="zh-CN" b="1" dirty="0">
                <a:latin typeface="System" charset="-122"/>
                <a:ea typeface="System" charset="-122"/>
              </a:rPr>
              <a:t>/proc/stat</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(9)</a:t>
            </a:r>
            <a:r>
              <a:rPr lang="zh-CN" altLang="en-US" b="1" dirty="0">
                <a:latin typeface="System" charset="-122"/>
                <a:ea typeface="System" charset="-122"/>
              </a:rPr>
              <a:t>：</a:t>
            </a:r>
            <a:r>
              <a:rPr lang="zh-CN" altLang="zh-CN" b="1" dirty="0">
                <a:latin typeface="System" charset="-122"/>
                <a:ea typeface="System" charset="-122"/>
              </a:rPr>
              <a:t>/proc/meminfo</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(10)</a:t>
            </a:r>
            <a:r>
              <a:rPr lang="zh-CN" altLang="en-US" b="1" dirty="0">
                <a:latin typeface="System" charset="-122"/>
                <a:ea typeface="System" charset="-122"/>
              </a:rPr>
              <a:t>：未使用</a:t>
            </a:r>
            <a:r>
              <a:rPr lang="zh-CN" altLang="zh-CN" b="1" dirty="0">
                <a:latin typeface="System" charset="-122"/>
                <a:ea typeface="System" charset="-122"/>
              </a:rPr>
              <a:t>proc</a:t>
            </a:r>
            <a:r>
              <a:rPr lang="zh-CN" altLang="en-US" b="1" dirty="0">
                <a:latin typeface="System" charset="-122"/>
                <a:ea typeface="System" charset="-122"/>
              </a:rPr>
              <a:t>文件系统</a:t>
            </a:r>
            <a:endParaRPr lang="zh-CN" altLang="en-US"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(11)</a:t>
            </a:r>
            <a:r>
              <a:rPr lang="zh-CN" altLang="en-US" b="1" dirty="0">
                <a:latin typeface="System" charset="-122"/>
                <a:ea typeface="System" charset="-122"/>
              </a:rPr>
              <a:t>：</a:t>
            </a:r>
            <a:r>
              <a:rPr lang="zh-CN" altLang="zh-CN" b="1" dirty="0">
                <a:latin typeface="System" charset="-122"/>
                <a:ea typeface="System" charset="-122"/>
              </a:rPr>
              <a:t>/proc/stat</a:t>
            </a:r>
            <a:endParaRPr lang="zh-CN" altLang="zh-CN" b="1" dirty="0">
              <a:latin typeface="System" charset="-122"/>
              <a:ea typeface="System" charset="-122"/>
            </a:endParaRPr>
          </a:p>
          <a:p>
            <a:pPr eaLnBrk="1" hangingPunct="1"/>
            <a:endParaRPr lang="zh-CN"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vert="horz" wrap="square" lIns="91440" tIns="45720" rIns="91440" bIns="45720" anchor="ctr" anchorCtr="0"/>
          <a:p>
            <a:pPr eaLnBrk="1" hangingPunct="1"/>
            <a:r>
              <a:rPr lang="zh-CN" altLang="en-US" b="1" dirty="0">
                <a:latin typeface="System" charset="-122"/>
                <a:ea typeface="System" charset="-122"/>
              </a:rPr>
              <a:t>与</a:t>
            </a:r>
            <a:r>
              <a:rPr lang="zh-CN" altLang="zh-CN" b="1" dirty="0">
                <a:latin typeface="System" charset="-122"/>
                <a:ea typeface="System" charset="-122"/>
              </a:rPr>
              <a:t>proc</a:t>
            </a:r>
            <a:r>
              <a:rPr lang="zh-CN" altLang="en-US" b="1" dirty="0">
                <a:latin typeface="System" charset="-122"/>
                <a:ea typeface="System" charset="-122"/>
              </a:rPr>
              <a:t>文件系统中特定文件的关系</a:t>
            </a:r>
            <a:endParaRPr lang="zh-CN" altLang="en-US" dirty="0"/>
          </a:p>
        </p:txBody>
      </p:sp>
      <p:sp>
        <p:nvSpPr>
          <p:cNvPr id="64514" name="Rectangle 3"/>
          <p:cNvSpPr>
            <a:spLocks noGrp="1"/>
          </p:cNvSpPr>
          <p:nvPr>
            <p:ph idx="1"/>
          </p:nvPr>
        </p:nvSpPr>
        <p:spPr/>
        <p:txBody>
          <a:bodyPr vert="horz" wrap="square" lIns="91440" tIns="45720" rIns="91440" bIns="45720" anchor="t" anchorCtr="0"/>
          <a:p>
            <a:pPr eaLnBrk="1" hangingPunct="1"/>
            <a:r>
              <a:rPr lang="zh-CN" altLang="en-US" b="1" dirty="0">
                <a:latin typeface="System" charset="-122"/>
                <a:ea typeface="System" charset="-122"/>
              </a:rPr>
              <a:t>功能</a:t>
            </a:r>
            <a:r>
              <a:rPr lang="zh-CN" altLang="zh-CN" b="1" dirty="0">
                <a:latin typeface="System" charset="-122"/>
                <a:ea typeface="System" charset="-122"/>
              </a:rPr>
              <a:t>(12)</a:t>
            </a:r>
            <a:r>
              <a:rPr lang="zh-CN" altLang="en-US" b="1" dirty="0">
                <a:latin typeface="System" charset="-122"/>
                <a:ea typeface="System" charset="-122"/>
              </a:rPr>
              <a:t>：</a:t>
            </a:r>
            <a:r>
              <a:rPr lang="zh-CN" altLang="zh-CN" b="1" dirty="0">
                <a:latin typeface="System" charset="-122"/>
                <a:ea typeface="System" charset="-122"/>
              </a:rPr>
              <a:t>/proc/meminfo</a:t>
            </a:r>
            <a:endParaRPr lang="zh-CN" altLang="zh-CN"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(13)</a:t>
            </a:r>
            <a:r>
              <a:rPr lang="zh-CN" altLang="en-US" b="1" dirty="0">
                <a:latin typeface="System" charset="-122"/>
                <a:ea typeface="System" charset="-122"/>
              </a:rPr>
              <a:t>：未使用</a:t>
            </a:r>
            <a:r>
              <a:rPr lang="zh-CN" altLang="zh-CN" b="1" dirty="0">
                <a:latin typeface="System" charset="-122"/>
                <a:ea typeface="System" charset="-122"/>
              </a:rPr>
              <a:t>proc</a:t>
            </a:r>
            <a:r>
              <a:rPr lang="zh-CN" altLang="en-US" b="1" dirty="0">
                <a:latin typeface="System" charset="-122"/>
                <a:ea typeface="System" charset="-122"/>
              </a:rPr>
              <a:t>文件系统</a:t>
            </a:r>
            <a:endParaRPr lang="zh-CN" altLang="en-US" b="1" dirty="0">
              <a:latin typeface="System" charset="-122"/>
              <a:ea typeface="System" charset="-122"/>
            </a:endParaRPr>
          </a:p>
          <a:p>
            <a:pPr eaLnBrk="1" hangingPunct="1"/>
            <a:r>
              <a:rPr lang="zh-CN" altLang="en-US" b="1" dirty="0">
                <a:latin typeface="System" charset="-122"/>
                <a:ea typeface="System" charset="-122"/>
              </a:rPr>
              <a:t>功能</a:t>
            </a:r>
            <a:r>
              <a:rPr lang="zh-CN" altLang="zh-CN" b="1" dirty="0">
                <a:latin typeface="System" charset="-122"/>
                <a:ea typeface="System" charset="-122"/>
              </a:rPr>
              <a:t>(14)</a:t>
            </a:r>
            <a:r>
              <a:rPr lang="zh-CN" altLang="en-US" b="1" dirty="0">
                <a:latin typeface="System" charset="-122"/>
                <a:ea typeface="System" charset="-122"/>
              </a:rPr>
              <a:t>：未使用</a:t>
            </a:r>
            <a:r>
              <a:rPr lang="zh-CN" altLang="zh-CN" b="1" dirty="0">
                <a:latin typeface="System" charset="-122"/>
                <a:ea typeface="System" charset="-122"/>
              </a:rPr>
              <a:t>proc</a:t>
            </a:r>
            <a:r>
              <a:rPr lang="zh-CN" altLang="en-US" b="1" dirty="0">
                <a:latin typeface="System" charset="-122"/>
                <a:ea typeface="System" charset="-122"/>
              </a:rPr>
              <a:t>文件系统</a:t>
            </a:r>
            <a:endParaRPr lang="zh-CN" altLang="en-US" b="1" dirty="0">
              <a:latin typeface="System" charset="-122"/>
              <a:ea typeface="System" charset="-122"/>
            </a:endParaRPr>
          </a:p>
          <a:p>
            <a:pPr eaLnBrk="1" hangingPunct="1"/>
            <a:endParaRPr lang="zh-CN" altLang="zh-CN" b="1" dirty="0">
              <a:latin typeface="System" charset="-122"/>
              <a:ea typeface="System" charset="-122"/>
            </a:endParaRPr>
          </a:p>
          <a:p>
            <a:pPr eaLnBrk="1" hangingPunct="1">
              <a:buNone/>
            </a:pPr>
            <a:r>
              <a:rPr lang="zh-CN" altLang="zh-CN" b="1" dirty="0">
                <a:latin typeface="System" charset="-122"/>
                <a:ea typeface="System" charset="-122"/>
              </a:rPr>
              <a:t>    </a:t>
            </a:r>
            <a:endParaRPr lang="zh-CN" altLang="zh-CN" b="1" dirty="0">
              <a:latin typeface="System" charset="-122"/>
              <a:ea typeface="System" charset="-122"/>
            </a:endParaRPr>
          </a:p>
          <a:p>
            <a:pPr eaLnBrk="1" hangingPunct="1"/>
            <a:endParaRPr lang="zh-CN"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vert="horz" wrap="square" lIns="91440" tIns="45720" rIns="91440" bIns="45720" anchor="ctr" anchorCtr="0"/>
          <a:p>
            <a:pPr eaLnBrk="1" hangingPunct="1"/>
            <a:r>
              <a:rPr lang="zh-CN" altLang="zh-CN" dirty="0"/>
              <a:t>6</a:t>
            </a:r>
            <a:r>
              <a:rPr lang="zh-CN" altLang="en-US" dirty="0"/>
              <a:t>、小型文件系统</a:t>
            </a:r>
            <a:endParaRPr lang="zh-CN" altLang="en-US" dirty="0"/>
          </a:p>
        </p:txBody>
      </p:sp>
      <p:sp>
        <p:nvSpPr>
          <p:cNvPr id="65538" name="Rectangle 3"/>
          <p:cNvSpPr>
            <a:spLocks noGrp="1"/>
          </p:cNvSpPr>
          <p:nvPr>
            <p:ph idx="1"/>
          </p:nvPr>
        </p:nvSpPr>
        <p:spPr/>
        <p:txBody>
          <a:bodyPr vert="horz" wrap="square" lIns="91440" tIns="45720" rIns="91440" bIns="45720" anchor="t" anchorCtr="0"/>
          <a:p>
            <a:pPr eaLnBrk="1" hangingPunct="1">
              <a:lnSpc>
                <a:spcPct val="80000"/>
              </a:lnSpc>
              <a:buNone/>
            </a:pPr>
            <a:r>
              <a:rPr lang="zh-CN" altLang="en-US" sz="2400" dirty="0"/>
              <a:t>（1）设计手段 </a:t>
            </a:r>
            <a:endParaRPr lang="zh-CN" altLang="en-US" sz="2400" dirty="0"/>
          </a:p>
          <a:p>
            <a:pPr eaLnBrk="1" hangingPunct="1">
              <a:lnSpc>
                <a:spcPct val="80000"/>
              </a:lnSpc>
              <a:buNone/>
            </a:pPr>
            <a:r>
              <a:rPr lang="zh-CN" altLang="en-US" sz="2400" dirty="0"/>
              <a:t>	1) 创建一个1M 磁盘空间的文件来作为文件系统的空间;</a:t>
            </a:r>
            <a:endParaRPr lang="zh-CN" altLang="en-US" sz="2400" dirty="0"/>
          </a:p>
          <a:p>
            <a:pPr eaLnBrk="1" hangingPunct="1">
              <a:lnSpc>
                <a:spcPct val="80000"/>
              </a:lnSpc>
              <a:buNone/>
            </a:pPr>
            <a:r>
              <a:rPr lang="zh-CN" altLang="en-US" sz="2400" dirty="0"/>
              <a:t>	2）文件卷的组织：将文件卷分块、用位示图来管理；块的大小可设成512字节，块数为512块，可用第0#块作为管理块,1#块作为位示图；</a:t>
            </a:r>
            <a:endParaRPr lang="zh-CN" altLang="en-US" sz="2400" dirty="0"/>
          </a:p>
          <a:p>
            <a:pPr eaLnBrk="1" hangingPunct="1">
              <a:lnSpc>
                <a:spcPct val="80000"/>
              </a:lnSpc>
              <a:buNone/>
            </a:pPr>
            <a:r>
              <a:rPr lang="zh-CN" altLang="en-US" sz="2400" dirty="0"/>
              <a:t>    3）系统结构</a:t>
            </a:r>
            <a:endParaRPr lang="zh-CN" altLang="en-US" sz="2400" dirty="0"/>
          </a:p>
          <a:p>
            <a:pPr eaLnBrk="1" hangingPunct="1">
              <a:lnSpc>
                <a:spcPct val="80000"/>
              </a:lnSpc>
              <a:buNone/>
            </a:pPr>
            <a:r>
              <a:rPr lang="zh-CN" altLang="en-US" sz="2400" dirty="0"/>
              <a:t>    （a） 块管理层：</a:t>
            </a:r>
            <a:endParaRPr lang="zh-CN" altLang="en-US" sz="2400" dirty="0"/>
          </a:p>
          <a:p>
            <a:pPr eaLnBrk="1" hangingPunct="1">
              <a:lnSpc>
                <a:spcPct val="80000"/>
              </a:lnSpc>
              <a:buNone/>
            </a:pPr>
            <a:r>
              <a:rPr lang="zh-CN" altLang="en-US" sz="2400" dirty="0"/>
              <a:t>            分块分配、块回收、块读、块写等</a:t>
            </a:r>
            <a:endParaRPr lang="zh-CN" altLang="en-US" sz="2400" dirty="0"/>
          </a:p>
          <a:p>
            <a:pPr eaLnBrk="1" hangingPunct="1">
              <a:lnSpc>
                <a:spcPct val="80000"/>
              </a:lnSpc>
              <a:buNone/>
            </a:pPr>
            <a:r>
              <a:rPr lang="zh-CN" altLang="en-US" sz="2400" dirty="0"/>
              <a:t>   （b） 文件控制块层（FCB）</a:t>
            </a:r>
            <a:endParaRPr lang="zh-CN" altLang="en-US" sz="2400" dirty="0"/>
          </a:p>
          <a:p>
            <a:pPr eaLnBrk="1" hangingPunct="1">
              <a:lnSpc>
                <a:spcPct val="80000"/>
              </a:lnSpc>
              <a:buNone/>
            </a:pPr>
            <a:r>
              <a:rPr lang="zh-CN" altLang="en-US" sz="2400" dirty="0"/>
              <a:t>           目录查找namei（），iget（），iput（）</a:t>
            </a:r>
            <a:endParaRPr lang="zh-CN" altLang="en-US" sz="2400" dirty="0"/>
          </a:p>
          <a:p>
            <a:pPr eaLnBrk="1" hangingPunct="1">
              <a:lnSpc>
                <a:spcPct val="80000"/>
              </a:lnSpc>
              <a:buNone/>
            </a:pPr>
            <a:r>
              <a:rPr lang="zh-CN" altLang="en-US" sz="2400" dirty="0"/>
              <a:t>   （c） 文件管理层</a:t>
            </a:r>
            <a:endParaRPr lang="zh-CN" altLang="en-US" sz="2400" dirty="0"/>
          </a:p>
          <a:p>
            <a:pPr eaLnBrk="1" hangingPunct="1">
              <a:lnSpc>
                <a:spcPct val="80000"/>
              </a:lnSpc>
              <a:buNone/>
            </a:pPr>
            <a:r>
              <a:rPr lang="zh-CN" altLang="en-US" sz="2400" dirty="0"/>
              <a:t>        具有打开文件 open（ ），close（ ）等；</a:t>
            </a:r>
            <a:endParaRPr lang="zh-CN" altLang="en-US" sz="2400" dirty="0"/>
          </a:p>
          <a:p>
            <a:pPr eaLnBrk="1" hangingPunct="1">
              <a:lnSpc>
                <a:spcPct val="80000"/>
              </a:lnSpc>
              <a:buNone/>
            </a:pPr>
            <a:r>
              <a:rPr lang="zh-CN" altLang="en-US" sz="2400" dirty="0"/>
              <a:t>   （d） 命令解释层</a:t>
            </a: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p:txBody>
          <a:bodyPr vert="horz" wrap="square" lIns="91440" tIns="45720" rIns="91440" bIns="45720" anchor="ctr" anchorCtr="0"/>
          <a:p>
            <a:pPr eaLnBrk="1" hangingPunct="1"/>
            <a:r>
              <a:rPr lang="zh-CN" altLang="en-US" dirty="0"/>
              <a:t>6、小型文件系统（2）</a:t>
            </a:r>
            <a:endParaRPr lang="zh-CN" altLang="en-US" dirty="0"/>
          </a:p>
        </p:txBody>
      </p:sp>
      <p:sp>
        <p:nvSpPr>
          <p:cNvPr id="66562" name="Rectangle 3"/>
          <p:cNvSpPr>
            <a:spLocks noGrp="1"/>
          </p:cNvSpPr>
          <p:nvPr>
            <p:ph idx="1"/>
          </p:nvPr>
        </p:nvSpPr>
        <p:spPr/>
        <p:txBody>
          <a:bodyPr vert="horz" wrap="square" lIns="91440" tIns="45720" rIns="91440" bIns="45720" anchor="t" anchorCtr="0"/>
          <a:p>
            <a:pPr eaLnBrk="1" hangingPunct="1">
              <a:buNone/>
            </a:pPr>
            <a:r>
              <a:rPr lang="zh-CN" altLang="en-US" sz="2400" dirty="0"/>
              <a:t>4）数据结构</a:t>
            </a:r>
            <a:endParaRPr lang="zh-CN" altLang="en-US" sz="2400" dirty="0"/>
          </a:p>
          <a:p>
            <a:pPr eaLnBrk="1" hangingPunct="1">
              <a:buNone/>
            </a:pPr>
            <a:r>
              <a:rPr lang="zh-CN" altLang="en-US" sz="2400" dirty="0"/>
              <a:t>（a） 目录结构</a:t>
            </a:r>
            <a:endParaRPr lang="zh-CN" altLang="en-US" sz="2400" dirty="0"/>
          </a:p>
          <a:p>
            <a:pPr eaLnBrk="1" hangingPunct="1">
              <a:buNone/>
            </a:pPr>
            <a:r>
              <a:rPr lang="zh-CN" altLang="en-US" sz="2400" dirty="0"/>
              <a:t>（b）  FCB结构</a:t>
            </a:r>
            <a:endParaRPr lang="zh-CN" altLang="en-US" sz="2400" dirty="0"/>
          </a:p>
          <a:p>
            <a:pPr eaLnBrk="1" hangingPunct="1">
              <a:buNone/>
            </a:pPr>
            <a:r>
              <a:rPr lang="zh-CN" altLang="en-US" sz="2400" dirty="0"/>
              <a:t>（c） 打开文件结构</a:t>
            </a:r>
            <a:endParaRPr lang="zh-CN" altLang="en-US" sz="2400" dirty="0"/>
          </a:p>
          <a:p>
            <a:pPr eaLnBrk="1" hangingPunct="1">
              <a:buNone/>
            </a:pPr>
            <a:r>
              <a:rPr lang="zh-CN" altLang="en-US" sz="2400" dirty="0"/>
              <a:t>（d） 用户结构</a:t>
            </a:r>
            <a:endParaRPr lang="zh-CN" altLang="en-US" sz="2400" dirty="0"/>
          </a:p>
          <a:p>
            <a:pPr eaLnBrk="1" hangingPunct="1">
              <a:buNone/>
            </a:pPr>
            <a:endParaRPr lang="zh-CN" altLang="en-US" sz="2400" dirty="0"/>
          </a:p>
          <a:p>
            <a:pPr eaLnBrk="1" hangingPunct="1">
              <a:buNone/>
            </a:pPr>
            <a:r>
              <a:rPr lang="zh-CN" altLang="en-US" sz="2400" dirty="0"/>
              <a:t>注：核外程序。可以做成字符界面或图形界面。</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vert="horz" wrap="square" lIns="91440" tIns="45720" rIns="91440" bIns="45720" anchor="ctr" anchorCtr="0"/>
          <a:p>
            <a:pPr eaLnBrk="1" hangingPunct="1"/>
            <a:r>
              <a:rPr lang="zh-CN" altLang="en-US" dirty="0"/>
              <a:t>考核要求 </a:t>
            </a:r>
            <a:endParaRPr lang="zh-CN" altLang="en-US" dirty="0"/>
          </a:p>
        </p:txBody>
      </p:sp>
      <p:sp>
        <p:nvSpPr>
          <p:cNvPr id="67586" name="Rectangle 3"/>
          <p:cNvSpPr>
            <a:spLocks noGrp="1"/>
          </p:cNvSpPr>
          <p:nvPr>
            <p:ph idx="1"/>
          </p:nvPr>
        </p:nvSpPr>
        <p:spPr>
          <a:xfrm>
            <a:off x="1219200" y="1268413"/>
            <a:ext cx="7772400" cy="4827587"/>
          </a:xfrm>
        </p:spPr>
        <p:txBody>
          <a:bodyPr vert="horz" wrap="square" lIns="91440" tIns="45720" rIns="91440" bIns="45720" anchor="t" anchorCtr="0"/>
          <a:p>
            <a:pPr algn="just" eaLnBrk="1" hangingPunct="1">
              <a:lnSpc>
                <a:spcPct val="80000"/>
              </a:lnSpc>
              <a:buNone/>
            </a:pPr>
            <a:r>
              <a:rPr lang="zh-CN" altLang="en-US" sz="2000" dirty="0"/>
              <a:t>1．必须独立完成课程设计内容，不分小组，不能有相同的拷贝。</a:t>
            </a:r>
            <a:endParaRPr lang="zh-CN" altLang="en-US" sz="2000" dirty="0"/>
          </a:p>
          <a:p>
            <a:pPr algn="just" eaLnBrk="1" hangingPunct="1">
              <a:lnSpc>
                <a:spcPct val="80000"/>
              </a:lnSpc>
              <a:buNone/>
            </a:pPr>
            <a:r>
              <a:rPr lang="zh-CN" altLang="en-US" sz="2000" dirty="0"/>
              <a:t>2．上机考试：学生根据老师提出的要求，演示所完成的系统；并回答老师的问题。</a:t>
            </a:r>
            <a:endParaRPr lang="zh-CN" altLang="en-US" sz="2000" dirty="0"/>
          </a:p>
          <a:p>
            <a:pPr algn="just" eaLnBrk="1" hangingPunct="1">
              <a:lnSpc>
                <a:spcPct val="80000"/>
              </a:lnSpc>
              <a:buNone/>
            </a:pPr>
            <a:r>
              <a:rPr lang="en-US" altLang="zh-CN" sz="2000" dirty="0"/>
              <a:t>3.   </a:t>
            </a:r>
            <a:r>
              <a:rPr lang="zh-CN" altLang="en-US" sz="2000" dirty="0"/>
              <a:t>第一周四</a:t>
            </a:r>
            <a:r>
              <a:rPr lang="en-US" altLang="zh-CN" sz="2000" dirty="0"/>
              <a:t>8</a:t>
            </a:r>
            <a:r>
              <a:rPr lang="zh-CN" altLang="en-US" sz="2000" dirty="0"/>
              <a:t>:00全体到实验室做中期检查，只检查1、2题；</a:t>
            </a:r>
            <a:endParaRPr lang="zh-CN" altLang="en-US" sz="2000" dirty="0"/>
          </a:p>
          <a:p>
            <a:pPr algn="just" eaLnBrk="1" hangingPunct="1">
              <a:lnSpc>
                <a:spcPct val="80000"/>
              </a:lnSpc>
              <a:buNone/>
            </a:pPr>
            <a:r>
              <a:rPr lang="zh-CN" altLang="en-US" sz="2000" dirty="0"/>
              <a:t>	</a:t>
            </a:r>
            <a:r>
              <a:rPr lang="zh-CN" altLang="en-US" sz="2000" dirty="0">
                <a:solidFill>
                  <a:srgbClr val="F00A20"/>
                </a:solidFill>
              </a:rPr>
              <a:t>第二周</a:t>
            </a:r>
            <a:r>
              <a:rPr lang="zh-CN" altLang="en-US" sz="2000" dirty="0"/>
              <a:t> 周四</a:t>
            </a:r>
            <a:r>
              <a:rPr lang="en-US" altLang="zh-CN" sz="2000" dirty="0"/>
              <a:t>8</a:t>
            </a:r>
            <a:r>
              <a:rPr lang="zh-CN" altLang="en-US" sz="2000" dirty="0"/>
              <a:t>:00：最后检查</a:t>
            </a:r>
            <a:endParaRPr lang="en-US" altLang="zh-CN" sz="2000" dirty="0"/>
          </a:p>
          <a:p>
            <a:pPr algn="just" eaLnBrk="1" hangingPunct="1">
              <a:lnSpc>
                <a:spcPct val="80000"/>
              </a:lnSpc>
              <a:buNone/>
            </a:pPr>
            <a:r>
              <a:rPr lang="zh-CN" altLang="en-US" dirty="0">
                <a:solidFill>
                  <a:schemeClr val="tx2"/>
                </a:solidFill>
              </a:rPr>
              <a:t>按学号次序逐个检查</a:t>
            </a:r>
            <a:endParaRPr lang="zh-CN" altLang="en-US" dirty="0">
              <a:solidFill>
                <a:schemeClr val="tx2"/>
              </a:solidFill>
            </a:endParaRPr>
          </a:p>
          <a:p>
            <a:pPr algn="just" eaLnBrk="1" hangingPunct="1">
              <a:lnSpc>
                <a:spcPct val="80000"/>
              </a:lnSpc>
              <a:buNone/>
            </a:pPr>
            <a:r>
              <a:rPr lang="zh-CN" altLang="en-US" sz="2000" dirty="0"/>
              <a:t>4、评分方法：</a:t>
            </a:r>
            <a:endParaRPr lang="zh-CN" altLang="en-US" sz="2000" dirty="0"/>
          </a:p>
          <a:p>
            <a:pPr algn="just" eaLnBrk="1" hangingPunct="1">
              <a:lnSpc>
                <a:spcPct val="80000"/>
              </a:lnSpc>
              <a:buNone/>
            </a:pPr>
            <a:r>
              <a:rPr lang="zh-CN" altLang="en-US" sz="2000" dirty="0"/>
              <a:t>    完成1、2题，得50-5</a:t>
            </a:r>
            <a:r>
              <a:rPr lang="en-US" altLang="zh-CN" sz="2000" dirty="0"/>
              <a:t>5</a:t>
            </a:r>
            <a:r>
              <a:rPr lang="zh-CN" altLang="en-US" sz="2000" dirty="0"/>
              <a:t>分；</a:t>
            </a:r>
            <a:endParaRPr lang="zh-CN" altLang="en-US" sz="2000" dirty="0"/>
          </a:p>
          <a:p>
            <a:pPr algn="just" eaLnBrk="1" hangingPunct="1">
              <a:lnSpc>
                <a:spcPct val="80000"/>
              </a:lnSpc>
              <a:buNone/>
            </a:pPr>
            <a:r>
              <a:rPr lang="zh-CN" altLang="en-US" sz="2000" dirty="0"/>
              <a:t>    完成1、2、3题，得55-65分；</a:t>
            </a:r>
            <a:endParaRPr lang="zh-CN" altLang="en-US" sz="2000" dirty="0"/>
          </a:p>
          <a:p>
            <a:pPr algn="just" eaLnBrk="1" hangingPunct="1">
              <a:lnSpc>
                <a:spcPct val="80000"/>
              </a:lnSpc>
              <a:buNone/>
            </a:pPr>
            <a:r>
              <a:rPr lang="zh-CN" altLang="en-US" sz="2000" dirty="0"/>
              <a:t>    完成1、2、3、4（5）题，得</a:t>
            </a:r>
            <a:r>
              <a:rPr lang="en-US" altLang="zh-CN" sz="2000" dirty="0"/>
              <a:t>65</a:t>
            </a:r>
            <a:r>
              <a:rPr lang="zh-CN" altLang="en-US" sz="2000" dirty="0"/>
              <a:t>--</a:t>
            </a:r>
            <a:r>
              <a:rPr lang="en-US" altLang="zh-CN" sz="2000" dirty="0"/>
              <a:t>85</a:t>
            </a:r>
            <a:r>
              <a:rPr lang="zh-CN" altLang="en-US" sz="2000" dirty="0"/>
              <a:t>分；</a:t>
            </a:r>
            <a:endParaRPr lang="zh-CN" altLang="en-US" sz="2000" dirty="0"/>
          </a:p>
          <a:p>
            <a:pPr algn="just" eaLnBrk="1" hangingPunct="1">
              <a:lnSpc>
                <a:spcPct val="80000"/>
              </a:lnSpc>
              <a:buNone/>
            </a:pPr>
            <a:r>
              <a:rPr lang="zh-CN" altLang="en-US" sz="2000" dirty="0"/>
              <a:t>    报告：10分</a:t>
            </a:r>
            <a:endParaRPr lang="zh-CN" altLang="en-US" sz="2000" dirty="0"/>
          </a:p>
          <a:p>
            <a:pPr algn="just" eaLnBrk="1" hangingPunct="1">
              <a:lnSpc>
                <a:spcPct val="80000"/>
              </a:lnSpc>
              <a:buNone/>
            </a:pPr>
            <a:r>
              <a:rPr lang="zh-CN" altLang="en-US" sz="2000" dirty="0"/>
              <a:t>5．上交：课程设计报告(打印/电子档)，内容包括调试记录和程序清单(附注释)。第六周五前以班为单位交指导老师。</a:t>
            </a:r>
            <a:endParaRPr lang="zh-CN" altLang="en-US" sz="2000" dirty="0"/>
          </a:p>
          <a:p>
            <a:pPr algn="just" eaLnBrk="1" hangingPunct="1">
              <a:lnSpc>
                <a:spcPct val="80000"/>
              </a:lnSpc>
              <a:buNone/>
            </a:pP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p:txBody>
          <a:bodyPr vert="horz" wrap="square" lIns="91440" tIns="45720" rIns="91440" bIns="45720" anchor="ctr" anchorCtr="0"/>
          <a:p>
            <a:pPr eaLnBrk="1" hangingPunct="1"/>
            <a:r>
              <a:rPr lang="zh-CN" altLang="en-US" dirty="0"/>
              <a:t>考勤要求 </a:t>
            </a:r>
            <a:endParaRPr lang="zh-CN" altLang="en-US" dirty="0"/>
          </a:p>
        </p:txBody>
      </p:sp>
      <p:sp>
        <p:nvSpPr>
          <p:cNvPr id="68610" name="Rectangle 3"/>
          <p:cNvSpPr>
            <a:spLocks noGrp="1"/>
          </p:cNvSpPr>
          <p:nvPr>
            <p:ph idx="1"/>
          </p:nvPr>
        </p:nvSpPr>
        <p:spPr>
          <a:xfrm>
            <a:off x="1219200" y="1268413"/>
            <a:ext cx="7772400" cy="4827587"/>
          </a:xfrm>
        </p:spPr>
        <p:txBody>
          <a:bodyPr vert="horz" wrap="square" lIns="91440" tIns="45720" rIns="91440" bIns="45720" anchor="t" anchorCtr="0"/>
          <a:p>
            <a:pPr marL="457200" indent="-457200" algn="just" eaLnBrk="1" hangingPunct="1">
              <a:lnSpc>
                <a:spcPct val="80000"/>
              </a:lnSpc>
            </a:pPr>
            <a:r>
              <a:rPr lang="zh-CN" altLang="en-US" dirty="0"/>
              <a:t> 每天签到</a:t>
            </a:r>
            <a:endParaRPr lang="en-US" altLang="zh-CN" dirty="0"/>
          </a:p>
          <a:p>
            <a:pPr marL="457200" indent="-457200" algn="just" eaLnBrk="1" hangingPunct="1">
              <a:lnSpc>
                <a:spcPct val="80000"/>
              </a:lnSpc>
            </a:pP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nchorCtr="0"/>
          <a:p>
            <a:pPr eaLnBrk="1" hangingPunct="1"/>
            <a:r>
              <a:rPr lang="zh-CN" altLang="en-US" dirty="0"/>
              <a:t>课程设计报告</a:t>
            </a:r>
            <a:endParaRPr lang="zh-CN" altLang="en-US" dirty="0"/>
          </a:p>
        </p:txBody>
      </p:sp>
      <p:sp>
        <p:nvSpPr>
          <p:cNvPr id="69634"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800" dirty="0"/>
              <a:t>封面</a:t>
            </a:r>
            <a:endParaRPr lang="zh-CN" altLang="en-US" sz="2800" dirty="0"/>
          </a:p>
          <a:p>
            <a:pPr eaLnBrk="1" hangingPunct="1">
              <a:lnSpc>
                <a:spcPct val="80000"/>
              </a:lnSpc>
            </a:pPr>
            <a:r>
              <a:rPr lang="zh-CN" altLang="en-US" sz="2800" dirty="0"/>
              <a:t>目录</a:t>
            </a:r>
            <a:endParaRPr lang="zh-CN" altLang="en-US" sz="2800" dirty="0"/>
          </a:p>
          <a:p>
            <a:pPr eaLnBrk="1" hangingPunct="1">
              <a:lnSpc>
                <a:spcPct val="80000"/>
              </a:lnSpc>
              <a:buNone/>
            </a:pPr>
            <a:r>
              <a:rPr lang="zh-CN" altLang="en-US" sz="2800" dirty="0"/>
              <a:t>1课程设计目的</a:t>
            </a:r>
            <a:endParaRPr lang="zh-CN" altLang="en-US" sz="2800" dirty="0"/>
          </a:p>
          <a:p>
            <a:pPr eaLnBrk="1" hangingPunct="1">
              <a:lnSpc>
                <a:spcPct val="80000"/>
              </a:lnSpc>
              <a:buNone/>
            </a:pPr>
            <a:r>
              <a:rPr lang="zh-CN" altLang="en-US" sz="2800" dirty="0"/>
              <a:t>2   环境搭建</a:t>
            </a:r>
            <a:endParaRPr lang="zh-CN" altLang="en-US" sz="2800" dirty="0"/>
          </a:p>
          <a:p>
            <a:pPr eaLnBrk="1" hangingPunct="1">
              <a:lnSpc>
                <a:spcPct val="80000"/>
              </a:lnSpc>
              <a:buNone/>
            </a:pPr>
            <a:r>
              <a:rPr lang="zh-CN" altLang="en-US" sz="2800" dirty="0"/>
              <a:t>3  设计内容一：熟练掌握Linux编程环境</a:t>
            </a:r>
            <a:endParaRPr lang="zh-CN" altLang="en-US" sz="2800" dirty="0"/>
          </a:p>
          <a:p>
            <a:pPr eaLnBrk="1" hangingPunct="1">
              <a:lnSpc>
                <a:spcPct val="80000"/>
              </a:lnSpc>
              <a:buNone/>
            </a:pPr>
            <a:r>
              <a:rPr lang="zh-CN" altLang="en-US" sz="2800" dirty="0"/>
              <a:t>3.1  	试验目的</a:t>
            </a:r>
            <a:endParaRPr lang="zh-CN" altLang="en-US" sz="2800" dirty="0"/>
          </a:p>
          <a:p>
            <a:pPr eaLnBrk="1" hangingPunct="1">
              <a:lnSpc>
                <a:spcPct val="80000"/>
              </a:lnSpc>
              <a:buNone/>
            </a:pPr>
            <a:r>
              <a:rPr lang="zh-CN" altLang="en-US" sz="2800" dirty="0"/>
              <a:t>3.2      试验内容</a:t>
            </a:r>
            <a:endParaRPr lang="zh-CN" altLang="en-US" sz="2800" dirty="0"/>
          </a:p>
          <a:p>
            <a:pPr eaLnBrk="1" hangingPunct="1">
              <a:lnSpc>
                <a:spcPct val="80000"/>
              </a:lnSpc>
              <a:buNone/>
            </a:pPr>
            <a:r>
              <a:rPr lang="zh-CN" altLang="en-US" sz="2800" dirty="0"/>
              <a:t>3.3      试验设计</a:t>
            </a:r>
            <a:endParaRPr lang="zh-CN" altLang="en-US" sz="2800" dirty="0"/>
          </a:p>
          <a:p>
            <a:pPr eaLnBrk="1" hangingPunct="1">
              <a:lnSpc>
                <a:spcPct val="80000"/>
              </a:lnSpc>
              <a:buNone/>
            </a:pPr>
            <a:r>
              <a:rPr lang="zh-CN" altLang="en-US" sz="2800" dirty="0"/>
              <a:t>3.4      试验环境及步骤</a:t>
            </a:r>
            <a:endParaRPr lang="zh-CN" altLang="en-US" sz="2800" dirty="0"/>
          </a:p>
          <a:p>
            <a:pPr eaLnBrk="1" hangingPunct="1">
              <a:lnSpc>
                <a:spcPct val="80000"/>
              </a:lnSpc>
              <a:buNone/>
            </a:pPr>
            <a:r>
              <a:rPr lang="zh-CN" altLang="en-US" sz="2800" dirty="0"/>
              <a:t>3.5      程序清单</a:t>
            </a:r>
            <a:endParaRPr lang="en-US" altLang="zh-CN" sz="2800" dirty="0"/>
          </a:p>
          <a:p>
            <a:pPr eaLnBrk="1" hangingPunct="1">
              <a:lnSpc>
                <a:spcPct val="80000"/>
              </a:lnSpc>
              <a:buNone/>
            </a:pPr>
            <a:r>
              <a:rPr lang="zh-CN" altLang="en-US" sz="2800" dirty="0"/>
              <a:t>3.6     调试记录及运行结果</a:t>
            </a:r>
            <a:endParaRPr lang="zh-CN" altLang="en-US" sz="2000" dirty="0"/>
          </a:p>
          <a:p>
            <a:pPr eaLnBrk="1" hangingPunct="1">
              <a:lnSpc>
                <a:spcPct val="80000"/>
              </a:lnSpc>
              <a:buNone/>
            </a:pPr>
            <a:r>
              <a:rPr lang="zh-CN" altLang="en-US" sz="2000" dirty="0"/>
              <a:t>		</a:t>
            </a:r>
            <a:endParaRPr lang="zh-CN"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p:txBody>
          <a:bodyPr vert="horz" wrap="square" lIns="91440" tIns="45720" rIns="91440" bIns="45720" anchor="ctr" anchorCtr="0"/>
          <a:p>
            <a:pPr eaLnBrk="1" hangingPunct="1"/>
            <a:r>
              <a:rPr lang="zh-CN" altLang="en-US" dirty="0"/>
              <a:t>参考资料</a:t>
            </a:r>
            <a:endParaRPr lang="zh-CN" altLang="en-US" dirty="0"/>
          </a:p>
        </p:txBody>
      </p:sp>
      <p:sp>
        <p:nvSpPr>
          <p:cNvPr id="70658" name="Rectangle 3"/>
          <p:cNvSpPr>
            <a:spLocks noGrp="1"/>
          </p:cNvSpPr>
          <p:nvPr>
            <p:ph idx="1"/>
          </p:nvPr>
        </p:nvSpPr>
        <p:spPr>
          <a:xfrm>
            <a:off x="1116013" y="1196975"/>
            <a:ext cx="7772400" cy="5257800"/>
          </a:xfrm>
        </p:spPr>
        <p:txBody>
          <a:bodyPr vert="horz" wrap="square" lIns="91440" tIns="45720" rIns="91440" bIns="45720" anchor="t" anchorCtr="0"/>
          <a:p>
            <a:pPr eaLnBrk="1" hangingPunct="1">
              <a:buNone/>
            </a:pPr>
            <a:r>
              <a:rPr lang="zh-CN" altLang="zh-CN" dirty="0"/>
              <a:t>  Linux</a:t>
            </a:r>
            <a:r>
              <a:rPr lang="zh-CN" altLang="en-US" dirty="0"/>
              <a:t>的“</a:t>
            </a:r>
            <a:r>
              <a:rPr lang="zh-CN" altLang="zh-CN" dirty="0">
                <a:solidFill>
                  <a:srgbClr val="F00A20"/>
                </a:solidFill>
              </a:rPr>
              <a:t>man</a:t>
            </a:r>
            <a:r>
              <a:rPr lang="zh-CN" altLang="zh-CN" dirty="0"/>
              <a:t>”</a:t>
            </a:r>
            <a:r>
              <a:rPr lang="zh-CN" altLang="en-US" dirty="0"/>
              <a:t>帮助！</a:t>
            </a:r>
            <a:endParaRPr lang="zh-CN" altLang="en-US" dirty="0"/>
          </a:p>
          <a:p>
            <a:pPr eaLnBrk="1" hangingPunct="1">
              <a:buNone/>
            </a:pPr>
            <a:r>
              <a:rPr lang="zh-CN" altLang="zh-CN" dirty="0"/>
              <a:t>《Linux</a:t>
            </a:r>
            <a:r>
              <a:rPr lang="zh-CN" altLang="en-US" dirty="0"/>
              <a:t>内核</a:t>
            </a:r>
            <a:r>
              <a:rPr lang="zh-CN" altLang="zh-CN" dirty="0"/>
              <a:t>2.4</a:t>
            </a:r>
            <a:r>
              <a:rPr lang="zh-CN" altLang="en-US" dirty="0"/>
              <a:t>版源代码分析大全</a:t>
            </a:r>
            <a:r>
              <a:rPr lang="zh-CN" altLang="zh-CN" dirty="0"/>
              <a:t>》</a:t>
            </a:r>
            <a:endParaRPr lang="zh-CN" altLang="zh-CN" dirty="0"/>
          </a:p>
          <a:p>
            <a:pPr eaLnBrk="1" hangingPunct="1">
              <a:buNone/>
            </a:pPr>
            <a:r>
              <a:rPr lang="zh-CN" altLang="zh-CN" dirty="0"/>
              <a:t>《Linux</a:t>
            </a:r>
            <a:r>
              <a:rPr lang="zh-CN" altLang="en-US" dirty="0"/>
              <a:t>内核源代码分析</a:t>
            </a:r>
            <a:r>
              <a:rPr lang="zh-CN" altLang="zh-CN" dirty="0"/>
              <a:t>》</a:t>
            </a:r>
            <a:endParaRPr lang="zh-CN" altLang="zh-CN" dirty="0"/>
          </a:p>
          <a:p>
            <a:pPr eaLnBrk="1" hangingPunct="1">
              <a:buNone/>
            </a:pPr>
            <a:r>
              <a:rPr lang="zh-CN" altLang="zh-CN" dirty="0"/>
              <a:t>《Linux</a:t>
            </a:r>
            <a:r>
              <a:rPr lang="zh-CN" altLang="en-US" dirty="0"/>
              <a:t>编程白皮书</a:t>
            </a:r>
            <a:r>
              <a:rPr lang="zh-CN" altLang="zh-CN" dirty="0"/>
              <a:t>》</a:t>
            </a:r>
            <a:endParaRPr lang="zh-CN" altLang="zh-CN" dirty="0"/>
          </a:p>
          <a:p>
            <a:pPr eaLnBrk="1" hangingPunct="1">
              <a:buNone/>
            </a:pPr>
            <a:r>
              <a:rPr lang="zh-CN" altLang="zh-CN" dirty="0"/>
              <a:t>  </a:t>
            </a:r>
            <a:r>
              <a:rPr lang="zh-CN" altLang="zh-CN" dirty="0">
                <a:hlinkClick r:id="rId1"/>
              </a:rPr>
              <a:t>www.google.com</a:t>
            </a:r>
            <a:endParaRPr lang="zh-CN" altLang="zh-CN" dirty="0"/>
          </a:p>
          <a:p>
            <a:pPr eaLnBrk="1" hangingPunct="1">
              <a:buNone/>
            </a:pPr>
            <a:r>
              <a:rPr lang="zh-CN" altLang="zh-CN" dirty="0"/>
              <a:t>  bbs.whnet.edu.cn</a:t>
            </a:r>
            <a:endParaRPr lang="zh-CN" altLang="zh-CN" dirty="0"/>
          </a:p>
          <a:p>
            <a:pPr eaLnBrk="1" hangingPunct="1">
              <a:buNone/>
            </a:pPr>
            <a:r>
              <a:rPr lang="zh-CN" altLang="zh-CN" dirty="0"/>
              <a:t>  </a:t>
            </a:r>
            <a:r>
              <a:rPr lang="zh-CN" altLang="zh-CN" dirty="0">
                <a:hlinkClick r:id="rId2"/>
              </a:rPr>
              <a:t>www.csdn.net</a:t>
            </a:r>
            <a:endParaRPr lang="zh-CN" altLang="zh-CN" dirty="0"/>
          </a:p>
          <a:p>
            <a:pPr eaLnBrk="1" hangingPunct="1">
              <a:buNone/>
            </a:pPr>
            <a:r>
              <a:rPr lang="zh-CN" altLang="zh-CN" dirty="0"/>
              <a:t>                         …………etc.</a:t>
            </a:r>
            <a:endParaRPr lang="zh-CN" altLang="zh-CN" dirty="0"/>
          </a:p>
          <a:p>
            <a:pPr eaLnBrk="1" hangingPunct="1">
              <a:buNone/>
            </a:pPr>
            <a:r>
              <a:rPr lang="zh-CN" altLang="zh-CN" dirty="0"/>
              <a:t>                         </a:t>
            </a:r>
            <a:endParaRPr lang="zh-CN"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zh-CN" altLang="en-US" dirty="0"/>
              <a:t>系统安装</a:t>
            </a:r>
            <a:endParaRPr lang="zh-CN" altLang="en-US" dirty="0"/>
          </a:p>
        </p:txBody>
      </p:sp>
      <p:sp>
        <p:nvSpPr>
          <p:cNvPr id="9218" name="Rectangle 3"/>
          <p:cNvSpPr>
            <a:spLocks noGrp="1"/>
          </p:cNvSpPr>
          <p:nvPr>
            <p:ph idx="1"/>
          </p:nvPr>
        </p:nvSpPr>
        <p:spPr/>
        <p:txBody>
          <a:bodyPr vert="horz" wrap="square" lIns="91440" tIns="45720" rIns="91440" bIns="45720" anchor="t" anchorCtr="0"/>
          <a:p>
            <a:pPr eaLnBrk="1" hangingPunct="1">
              <a:lnSpc>
                <a:spcPct val="90000"/>
              </a:lnSpc>
              <a:buNone/>
            </a:pPr>
            <a:r>
              <a:rPr lang="zh-CN" altLang="en-US" sz="2800" dirty="0"/>
              <a:t>（1）安装VmWare虚拟机</a:t>
            </a:r>
            <a:r>
              <a:rPr lang="en-US" altLang="zh-CN" sz="2800" dirty="0"/>
              <a:t>:</a:t>
            </a:r>
            <a:r>
              <a:rPr lang="en-US" altLang="zh-CN" sz="2800" dirty="0">
                <a:solidFill>
                  <a:schemeClr val="accent1"/>
                </a:solidFill>
              </a:rPr>
              <a:t>40G</a:t>
            </a:r>
            <a:r>
              <a:rPr lang="zh-CN" altLang="en-US" sz="2800" dirty="0">
                <a:solidFill>
                  <a:schemeClr val="accent1"/>
                </a:solidFill>
              </a:rPr>
              <a:t>以上</a:t>
            </a:r>
            <a:endParaRPr lang="zh-CN" altLang="en-US" sz="2800" dirty="0">
              <a:solidFill>
                <a:schemeClr val="accent1"/>
              </a:solidFill>
            </a:endParaRPr>
          </a:p>
          <a:p>
            <a:pPr eaLnBrk="1" hangingPunct="1">
              <a:lnSpc>
                <a:spcPct val="90000"/>
              </a:lnSpc>
              <a:buNone/>
            </a:pPr>
            <a:r>
              <a:rPr lang="zh-CN" altLang="en-US" sz="2800" dirty="0"/>
              <a:t>（2）安装Linux下载Linux源码</a:t>
            </a:r>
            <a:endParaRPr lang="zh-CN" altLang="en-US" sz="2800" dirty="0"/>
          </a:p>
          <a:p>
            <a:pPr eaLnBrk="1" hangingPunct="1">
              <a:lnSpc>
                <a:spcPct val="90000"/>
              </a:lnSpc>
              <a:buNone/>
            </a:pPr>
            <a:r>
              <a:rPr lang="zh-CN" altLang="en-US" sz="2800" dirty="0"/>
              <a:t>     注意事项：</a:t>
            </a:r>
            <a:endParaRPr lang="zh-CN" altLang="en-US" sz="2800" dirty="0"/>
          </a:p>
          <a:p>
            <a:pPr eaLnBrk="1" hangingPunct="1">
              <a:lnSpc>
                <a:spcPct val="90000"/>
              </a:lnSpc>
            </a:pPr>
            <a:r>
              <a:rPr lang="zh-CN" altLang="en-US" sz="2800" dirty="0"/>
              <a:t>VmWare中，Linux与Windows文件互访问题。</a:t>
            </a:r>
            <a:endParaRPr lang="zh-CN" altLang="en-US" sz="2800" dirty="0"/>
          </a:p>
          <a:p>
            <a:pPr eaLnBrk="1" hangingPunct="1">
              <a:lnSpc>
                <a:spcPct val="90000"/>
              </a:lnSpc>
              <a:buNone/>
            </a:pPr>
            <a:r>
              <a:rPr lang="zh-CN" altLang="en-US" sz="2800" dirty="0"/>
              <a:t>	Windows中设置共享文件夹</a:t>
            </a:r>
            <a:endParaRPr lang="zh-CN" altLang="en-US" sz="2800" dirty="0"/>
          </a:p>
          <a:p>
            <a:pPr eaLnBrk="1" hangingPunct="1">
              <a:lnSpc>
                <a:spcPct val="90000"/>
              </a:lnSpc>
              <a:buNone/>
            </a:pPr>
            <a:r>
              <a:rPr lang="zh-CN" altLang="en-US" sz="2800" dirty="0"/>
              <a:t>	虚拟机中edit/preference菜单项enable共享</a:t>
            </a:r>
            <a:endParaRPr lang="zh-CN" altLang="en-US" sz="2800" dirty="0"/>
          </a:p>
          <a:p>
            <a:pPr eaLnBrk="1" hangingPunct="1">
              <a:lnSpc>
                <a:spcPct val="90000"/>
              </a:lnSpc>
              <a:buNone/>
            </a:pPr>
            <a:r>
              <a:rPr lang="zh-CN" altLang="en-US" sz="2800" dirty="0"/>
              <a:t>	启动Linux后places菜单项/connet to server/windows share</a:t>
            </a:r>
            <a:endParaRPr lang="zh-CN" altLang="en-US" sz="2800" dirty="0"/>
          </a:p>
          <a:p>
            <a:pPr eaLnBrk="1" hangingPunct="1">
              <a:lnSpc>
                <a:spcPct val="90000"/>
              </a:lnSpc>
              <a:buNone/>
            </a:pPr>
            <a:r>
              <a:rPr lang="en-US" altLang="zh-CN" sz="2800" dirty="0"/>
              <a:t>	VMTOOLS</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10242" name="Rectangle 3"/>
          <p:cNvSpPr>
            <a:spLocks noGrp="1"/>
          </p:cNvSpPr>
          <p:nvPr>
            <p:ph idx="1"/>
          </p:nvPr>
        </p:nvSpPr>
        <p:spPr/>
        <p:txBody>
          <a:bodyPr vert="horz" wrap="square" lIns="91440" tIns="45720" rIns="91440" bIns="45720" anchor="t" anchorCtr="0"/>
          <a:p>
            <a:pPr eaLnBrk="1" hangingPunct="1">
              <a:lnSpc>
                <a:spcPct val="80000"/>
              </a:lnSpc>
            </a:pPr>
            <a:r>
              <a:rPr lang="zh-CN" altLang="en-US" sz="2400" dirty="0"/>
              <a:t>安装Linux</a:t>
            </a:r>
            <a:endParaRPr lang="zh-CN" altLang="en-US" sz="2400" dirty="0"/>
          </a:p>
          <a:p>
            <a:pPr eaLnBrk="1" hangingPunct="1">
              <a:lnSpc>
                <a:spcPct val="80000"/>
              </a:lnSpc>
              <a:buNone/>
            </a:pPr>
            <a:r>
              <a:rPr lang="zh-CN" altLang="en-US" sz="2400" dirty="0"/>
              <a:t>	版本问题</a:t>
            </a:r>
            <a:endParaRPr lang="zh-CN" altLang="en-US" sz="2400" dirty="0"/>
          </a:p>
          <a:p>
            <a:pPr eaLnBrk="1" hangingPunct="1">
              <a:lnSpc>
                <a:spcPct val="80000"/>
              </a:lnSpc>
              <a:buNone/>
            </a:pPr>
            <a:r>
              <a:rPr lang="zh-CN" altLang="en-US" sz="2400" dirty="0"/>
              <a:t>	超级用户root</a:t>
            </a:r>
            <a:endParaRPr lang="zh-CN" altLang="en-US" sz="2400" dirty="0"/>
          </a:p>
          <a:p>
            <a:pPr eaLnBrk="1" hangingPunct="1">
              <a:lnSpc>
                <a:spcPct val="80000"/>
              </a:lnSpc>
              <a:buNone/>
            </a:pPr>
            <a:r>
              <a:rPr lang="zh-CN" altLang="en-US" sz="2400" dirty="0"/>
              <a:t>	软件包的安装</a:t>
            </a:r>
            <a:endParaRPr lang="zh-CN" altLang="en-US" sz="2400" dirty="0"/>
          </a:p>
          <a:p>
            <a:pPr eaLnBrk="1" hangingPunct="1">
              <a:lnSpc>
                <a:spcPct val="80000"/>
              </a:lnSpc>
              <a:buNone/>
            </a:pPr>
            <a:r>
              <a:rPr lang="zh-CN" altLang="en-US" sz="2400" dirty="0"/>
              <a:t>		/etc/apt/soruces.lists 修改源</a:t>
            </a:r>
            <a:endParaRPr lang="zh-CN" altLang="en-US" sz="2400" dirty="0"/>
          </a:p>
          <a:p>
            <a:pPr eaLnBrk="1" hangingPunct="1">
              <a:lnSpc>
                <a:spcPct val="80000"/>
              </a:lnSpc>
              <a:buNone/>
            </a:pPr>
            <a:r>
              <a:rPr lang="zh-CN" altLang="en-US" sz="2400" dirty="0"/>
              <a:t>	          system/administration/language support 中文支持</a:t>
            </a:r>
            <a:endParaRPr lang="zh-CN" altLang="en-US" sz="2400" dirty="0"/>
          </a:p>
          <a:p>
            <a:pPr eaLnBrk="1" hangingPunct="1">
              <a:lnSpc>
                <a:spcPct val="80000"/>
              </a:lnSpc>
              <a:buNone/>
            </a:pPr>
            <a:r>
              <a:rPr lang="zh-CN" altLang="en-US" sz="2400" dirty="0"/>
              <a:t>	          system/administration/synaptic package manager 安装 libncursesw5-dev  grub</a:t>
            </a:r>
            <a:endParaRPr lang="zh-CN" altLang="en-US" sz="2400" dirty="0"/>
          </a:p>
          <a:p>
            <a:pPr eaLnBrk="1" hangingPunct="1">
              <a:lnSpc>
                <a:spcPct val="80000"/>
              </a:lnSpc>
              <a:buNone/>
            </a:pPr>
            <a:r>
              <a:rPr lang="zh-CN" altLang="en-US" sz="2400" dirty="0"/>
              <a:t>      源码下载</a:t>
            </a:r>
            <a:endParaRPr lang="zh-CN" altLang="en-US" sz="2400" dirty="0"/>
          </a:p>
          <a:p>
            <a:pPr eaLnBrk="1" hangingPunct="1">
              <a:lnSpc>
                <a:spcPct val="80000"/>
              </a:lnSpc>
              <a:buNone/>
            </a:pPr>
            <a:r>
              <a:rPr lang="zh-CN" altLang="en-US" sz="2400" dirty="0"/>
              <a:t>	     wget source http://www.kernel.org/...source code </a:t>
            </a:r>
            <a:endParaRPr lang="zh-CN" altLang="en-US" sz="2400" dirty="0"/>
          </a:p>
          <a:p>
            <a:pPr eaLnBrk="1" hangingPunct="1">
              <a:lnSpc>
                <a:spcPct val="80000"/>
              </a:lnSpc>
              <a:buNone/>
            </a:pPr>
            <a:r>
              <a:rPr lang="zh-CN" altLang="en-US" sz="2400" dirty="0"/>
              <a:t>	     tar -xjvf  linux-2.6......</a:t>
            </a:r>
            <a:endParaRPr lang="zh-CN" altLang="en-US" sz="2400" dirty="0"/>
          </a:p>
          <a:p>
            <a:pPr eaLnBrk="1" hangingPunct="1"/>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143000" y="685800"/>
            <a:ext cx="7772400" cy="685800"/>
          </a:xfrm>
        </p:spPr>
        <p:txBody>
          <a:bodyPr vert="horz" wrap="square" lIns="91440" tIns="45720" rIns="91440" bIns="45720" anchor="ctr" anchorCtr="0"/>
          <a:p>
            <a:pPr eaLnBrk="1" hangingPunct="1"/>
            <a:r>
              <a:rPr lang="zh-CN" altLang="zh-CN" dirty="0"/>
              <a:t>Linux</a:t>
            </a:r>
            <a:r>
              <a:rPr lang="zh-CN" altLang="en-US" dirty="0"/>
              <a:t>文件系统目录结构</a:t>
            </a:r>
            <a:endParaRPr lang="zh-CN" altLang="en-US" sz="4000" dirty="0"/>
          </a:p>
        </p:txBody>
      </p:sp>
      <p:sp>
        <p:nvSpPr>
          <p:cNvPr id="11266" name="Rectangle 3"/>
          <p:cNvSpPr>
            <a:spLocks noGrp="1"/>
          </p:cNvSpPr>
          <p:nvPr>
            <p:ph idx="1"/>
          </p:nvPr>
        </p:nvSpPr>
        <p:spPr>
          <a:xfrm>
            <a:off x="1219200" y="1600200"/>
            <a:ext cx="7924800" cy="4495800"/>
          </a:xfrm>
        </p:spPr>
        <p:txBody>
          <a:bodyPr vert="horz" wrap="square" lIns="91440" tIns="45720" rIns="91440" bIns="45720" anchor="t" anchorCtr="0"/>
          <a:p>
            <a:pPr algn="just" eaLnBrk="1" hangingPunct="1">
              <a:buFont typeface="Wingdings" panose="05000000000000000000" pitchFamily="2" charset="2"/>
              <a:buChar char="Ø"/>
            </a:pPr>
            <a:r>
              <a:rPr lang="zh-CN" altLang="zh-CN" sz="2800" dirty="0"/>
              <a:t> </a:t>
            </a:r>
            <a:r>
              <a:rPr lang="zh-CN" altLang="zh-CN" b="1" dirty="0">
                <a:latin typeface="宋体" panose="02010600030101010101" pitchFamily="2" charset="-122"/>
              </a:rPr>
              <a:t>/dev</a:t>
            </a:r>
            <a:r>
              <a:rPr lang="zh-CN" altLang="zh-CN" sz="2800" dirty="0">
                <a:latin typeface="宋体" panose="02010600030101010101" pitchFamily="2" charset="-122"/>
              </a:rPr>
              <a:t>:dev</a:t>
            </a:r>
            <a:r>
              <a:rPr lang="zh-CN" altLang="en-US" sz="2800" dirty="0"/>
              <a:t>是</a:t>
            </a:r>
            <a:r>
              <a:rPr lang="zh-CN" altLang="zh-CN" sz="2800" dirty="0">
                <a:latin typeface="宋体" panose="02010600030101010101" pitchFamily="2" charset="-122"/>
              </a:rPr>
              <a:t>device</a:t>
            </a:r>
            <a:r>
              <a:rPr lang="zh-CN" altLang="en-US" sz="2800" dirty="0"/>
              <a:t>（设备）的缩写。这个目录下是所有</a:t>
            </a:r>
            <a:r>
              <a:rPr lang="zh-CN" altLang="zh-CN" sz="2800" dirty="0">
                <a:latin typeface="宋体" panose="02010600030101010101" pitchFamily="2" charset="-122"/>
              </a:rPr>
              <a:t>Linux</a:t>
            </a:r>
            <a:r>
              <a:rPr lang="zh-CN" altLang="en-US" sz="2800" dirty="0"/>
              <a:t>的外部设备，在</a:t>
            </a:r>
            <a:r>
              <a:rPr lang="zh-CN" altLang="zh-CN" sz="2800" dirty="0">
                <a:latin typeface="宋体" panose="02010600030101010101" pitchFamily="2" charset="-122"/>
              </a:rPr>
              <a:t>Linux</a:t>
            </a:r>
            <a:r>
              <a:rPr lang="zh-CN" altLang="en-US" sz="2800" dirty="0"/>
              <a:t>中设备和文件是用同种</a:t>
            </a:r>
            <a:r>
              <a:rPr lang="zh-CN" altLang="en-US" sz="2800" dirty="0">
                <a:latin typeface="宋体" panose="02010600030101010101" pitchFamily="2" charset="-122"/>
              </a:rPr>
              <a:t>方法访问的。例如：</a:t>
            </a:r>
            <a:r>
              <a:rPr lang="zh-CN" altLang="zh-CN" sz="2800" dirty="0">
                <a:latin typeface="宋体" panose="02010600030101010101" pitchFamily="2" charset="-122"/>
              </a:rPr>
              <a:t>/dev/hda</a:t>
            </a:r>
            <a:r>
              <a:rPr lang="zh-CN" altLang="en-US" sz="2800" dirty="0">
                <a:latin typeface="宋体" panose="02010600030101010101" pitchFamily="2" charset="-122"/>
              </a:rPr>
              <a:t>代表第一个物理</a:t>
            </a:r>
            <a:r>
              <a:rPr lang="zh-CN" altLang="zh-CN" sz="2800" dirty="0">
                <a:latin typeface="宋体" panose="02010600030101010101" pitchFamily="2" charset="-122"/>
              </a:rPr>
              <a:t>IDE</a:t>
            </a:r>
            <a:r>
              <a:rPr lang="zh-CN" altLang="en-US" sz="2800" dirty="0">
                <a:latin typeface="宋体" panose="02010600030101010101" pitchFamily="2" charset="-122"/>
              </a:rPr>
              <a:t>硬盘；</a:t>
            </a:r>
            <a:endParaRPr lang="zh-CN" altLang="en-US" sz="2800" dirty="0">
              <a:latin typeface="宋体" panose="02010600030101010101" pitchFamily="2" charset="-122"/>
            </a:endParaRPr>
          </a:p>
          <a:p>
            <a:pPr algn="just" eaLnBrk="1" hangingPunct="1">
              <a:buFont typeface="Wingdings" panose="05000000000000000000" pitchFamily="2" charset="2"/>
              <a:buChar char="Ø"/>
            </a:pPr>
            <a:r>
              <a:rPr lang="zh-CN" altLang="zh-CN" b="1" dirty="0">
                <a:latin typeface="宋体" panose="02010600030101010101" pitchFamily="2" charset="-122"/>
              </a:rPr>
              <a:t>/etc</a:t>
            </a:r>
            <a:r>
              <a:rPr lang="zh-CN" altLang="zh-CN" sz="2800" dirty="0">
                <a:latin typeface="宋体" panose="02010600030101010101" pitchFamily="2" charset="-122"/>
              </a:rPr>
              <a:t>:</a:t>
            </a:r>
            <a:r>
              <a:rPr lang="zh-CN" altLang="en-US" sz="2800" dirty="0">
                <a:latin typeface="宋体" panose="02010600030101010101" pitchFamily="2" charset="-122"/>
              </a:rPr>
              <a:t>这个目录用来存放系统管理所需要的配置文件和子目录；</a:t>
            </a:r>
            <a:endParaRPr lang="zh-CN" altLang="en-US" sz="2800" dirty="0">
              <a:latin typeface="宋体" panose="02010600030101010101" pitchFamily="2" charset="-122"/>
            </a:endParaRPr>
          </a:p>
          <a:p>
            <a:pPr algn="just" eaLnBrk="1" hangingPunct="1">
              <a:buFont typeface="Wingdings" panose="05000000000000000000" pitchFamily="2" charset="2"/>
              <a:buChar char="Ø"/>
            </a:pPr>
            <a:r>
              <a:rPr lang="zh-CN" altLang="zh-CN" b="1" dirty="0">
                <a:latin typeface="宋体" panose="02010600030101010101" pitchFamily="2" charset="-122"/>
              </a:rPr>
              <a:t>/lib</a:t>
            </a:r>
            <a:r>
              <a:rPr lang="zh-CN" altLang="zh-CN" sz="2800" dirty="0">
                <a:latin typeface="宋体" panose="02010600030101010101" pitchFamily="2" charset="-122"/>
              </a:rPr>
              <a:t>:</a:t>
            </a:r>
            <a:r>
              <a:rPr lang="zh-CN" altLang="en-US" sz="2800" dirty="0"/>
              <a:t>这个目录里存放着系统最基本的动态链接共享库，</a:t>
            </a:r>
            <a:r>
              <a:rPr lang="zh-CN" altLang="en-US" sz="2800" dirty="0">
                <a:latin typeface="宋体" panose="02010600030101010101" pitchFamily="2" charset="-122"/>
              </a:rPr>
              <a:t>几乎所有的应用程序都须要用到这些共享库；</a:t>
            </a:r>
            <a:endParaRPr lang="zh-CN" altLang="en-US" sz="2800" dirty="0">
              <a:latin typeface="宋体" panose="02010600030101010101" pitchFamily="2" charset="-122"/>
            </a:endParaRPr>
          </a:p>
        </p:txBody>
      </p:sp>
    </p:spTree>
  </p:cSld>
  <p:clrMapOvr>
    <a:masterClrMapping/>
  </p:clrMapOvr>
</p:sld>
</file>

<file path=ppt/theme/theme1.xml><?xml version="1.0" encoding="utf-8"?>
<a:theme xmlns:a="http://schemas.openxmlformats.org/drawingml/2006/main" name="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Files\Templates\Presentation Designs\Lock And Key.pot</Template>
  <TotalTime>0</TotalTime>
  <Words>14595</Words>
  <Application>WPS 演示</Application>
  <PresentationFormat>全屏显示(4:3)</PresentationFormat>
  <Paragraphs>617</Paragraphs>
  <Slides>67</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4" baseType="lpstr">
      <vt:lpstr>Arial</vt:lpstr>
      <vt:lpstr>宋体</vt:lpstr>
      <vt:lpstr>Wingdings</vt:lpstr>
      <vt:lpstr>Times New Roman</vt:lpstr>
      <vt:lpstr>Symbol</vt:lpstr>
      <vt:lpstr>微软雅黑</vt:lpstr>
      <vt:lpstr>Arial Unicode MS</vt:lpstr>
      <vt:lpstr>Calibri</vt:lpstr>
      <vt:lpstr>Verdana</vt:lpstr>
      <vt:lpstr>楷体_GB2312</vt:lpstr>
      <vt:lpstr>新宋体</vt:lpstr>
      <vt:lpstr>Arial Unicode MS</vt:lpstr>
      <vt:lpstr>_x000B__x000C_</vt:lpstr>
      <vt:lpstr>Segoe Print</vt:lpstr>
      <vt:lpstr>System</vt:lpstr>
      <vt:lpstr>Lock And Key</vt:lpstr>
      <vt:lpstr>Paint.Picture</vt:lpstr>
      <vt:lpstr>       操作系统课程设计 </vt:lpstr>
      <vt:lpstr>一．目的 </vt:lpstr>
      <vt:lpstr>二．设计内容 </vt:lpstr>
      <vt:lpstr>PowerPoint 演示文稿</vt:lpstr>
      <vt:lpstr>PowerPoint 演示文稿</vt:lpstr>
      <vt:lpstr>三．设计说明</vt:lpstr>
      <vt:lpstr>系统安装</vt:lpstr>
      <vt:lpstr>PowerPoint 演示文稿</vt:lpstr>
      <vt:lpstr>Linux文件系统目录结构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Ubuntu 14.04+linux 3.xx+grub 2</vt:lpstr>
      <vt:lpstr>PowerPoint 演示文稿</vt:lpstr>
      <vt:lpstr>PowerPoint 演示文稿</vt:lpstr>
      <vt:lpstr>PowerPoint 演示文稿</vt:lpstr>
      <vt:lpstr>PowerPoint 演示文稿</vt:lpstr>
      <vt:lpstr>2.6内核</vt:lpstr>
      <vt:lpstr>3.X内核</vt:lpstr>
      <vt:lpstr>常见问题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系统信息</vt:lpstr>
      <vt:lpstr>进程信息</vt:lpstr>
      <vt:lpstr>监控系统的功能</vt:lpstr>
      <vt:lpstr>功能清单</vt:lpstr>
      <vt:lpstr>功能清单（续）</vt:lpstr>
      <vt:lpstr>功能清单（续）</vt:lpstr>
      <vt:lpstr>与proc文件系统中特定文件的关系</vt:lpstr>
      <vt:lpstr>与proc文件系统中特定文件的关系</vt:lpstr>
      <vt:lpstr>与proc文件系统中特定文件的关系</vt:lpstr>
      <vt:lpstr>6、小型文件系统</vt:lpstr>
      <vt:lpstr>6、小型文件系统（2）</vt:lpstr>
      <vt:lpstr>考核要求 </vt:lpstr>
      <vt:lpstr>考勤要求 </vt:lpstr>
      <vt:lpstr>课程设计报告</vt:lpstr>
      <vt:lpstr>参考资料</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langyan</dc:creator>
  <cp:lastModifiedBy>WIN7-20180709KG</cp:lastModifiedBy>
  <cp:revision>221</cp:revision>
  <dcterms:created xsi:type="dcterms:W3CDTF">2002-02-23T01:37:00Z</dcterms:created>
  <dcterms:modified xsi:type="dcterms:W3CDTF">2022-02-21T00:36:58Z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A17054B338C84CBE92D80FE984B98F7E</vt:lpwstr>
  </property>
</Properties>
</file>