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6" r:id="rId3"/>
    <p:sldId id="257" r:id="rId4"/>
    <p:sldId id="258" r:id="rId5"/>
    <p:sldId id="260" r:id="rId6"/>
    <p:sldId id="261" r:id="rId7"/>
    <p:sldId id="262" r:id="rId8"/>
    <p:sldId id="263" r:id="rId9"/>
    <p:sldId id="259" r:id="rId10"/>
    <p:sldId id="265" r:id="rId11"/>
    <p:sldId id="26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E981BE-66A7-4F8C-8BC1-6213C065EC01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1D6E5C-E2BC-490A-A9AC-2B7F17D12A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E981BE-66A7-4F8C-8BC1-6213C065EC01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1D6E5C-E2BC-490A-A9AC-2B7F17D12A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E981BE-66A7-4F8C-8BC1-6213C065EC01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1D6E5C-E2BC-490A-A9AC-2B7F17D12A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E981BE-66A7-4F8C-8BC1-6213C065EC01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1D6E5C-E2BC-490A-A9AC-2B7F17D12A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E981BE-66A7-4F8C-8BC1-6213C065EC01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1D6E5C-E2BC-490A-A9AC-2B7F17D12A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E981BE-66A7-4F8C-8BC1-6213C065EC01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1D6E5C-E2BC-490A-A9AC-2B7F17D12A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E981BE-66A7-4F8C-8BC1-6213C065EC01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1D6E5C-E2BC-490A-A9AC-2B7F17D12A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E981BE-66A7-4F8C-8BC1-6213C065EC01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1D6E5C-E2BC-490A-A9AC-2B7F17D12A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1D6E5C-E2BC-490A-A9AC-2B7F17D12A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E981BE-66A7-4F8C-8BC1-6213C065EC01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1D6E5C-E2BC-490A-A9AC-2B7F17D12A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E981BE-66A7-4F8C-8BC1-6213C065EC01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1D6E5C-E2BC-490A-A9AC-2B7F17D12A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8E981BE-66A7-4F8C-8BC1-6213C065EC01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A1D6E5C-E2BC-490A-A9AC-2B7F17D12A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Earned Value Management - Agile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Karthik Mani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001000" cy="6248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Values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066800"/>
          <a:ext cx="8077201" cy="45720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133600"/>
                <a:gridCol w="3513738"/>
                <a:gridCol w="1240068"/>
                <a:gridCol w="1189795"/>
              </a:tblGrid>
              <a:tr h="6834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Expected completion</a:t>
                      </a:r>
                      <a:endParaRPr lang="en-US" sz="1100" b="1" i="1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"/>
                      </a:endParaRPr>
                    </a:p>
                  </a:txBody>
                  <a:tcPr marL="9485" marR="9485" marT="94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Number of completed iterations divided by the number of planned iterations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485" marR="9485" marT="94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0.25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85" marR="9485" marT="94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25%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85" marR="9485" marT="9485" marB="0" anchor="b"/>
                </a:tc>
              </a:tr>
              <a:tr h="6834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Planned Value (PV)</a:t>
                      </a:r>
                      <a:endParaRPr lang="en-US" sz="1100" b="1" i="1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"/>
                      </a:endParaRPr>
                    </a:p>
                  </a:txBody>
                  <a:tcPr marL="9485" marR="9485" marT="94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Expected Percent Complete multiplied by the Total Budget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485" marR="9485" marT="94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25% * 175000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85" marR="9485" marT="94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43750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85" marR="9485" marT="9485" marB="0" anchor="b"/>
                </a:tc>
              </a:tr>
              <a:tr h="907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Actual completion</a:t>
                      </a:r>
                      <a:endParaRPr lang="en-US" sz="1100" b="1" i="1" u="none" strike="noStrike">
                        <a:solidFill>
                          <a:schemeClr val="accent4">
                            <a:lumMod val="50000"/>
                          </a:schemeClr>
                        </a:solidFill>
                        <a:latin typeface="Cambria"/>
                      </a:endParaRPr>
                    </a:p>
                  </a:txBody>
                  <a:tcPr marL="9485" marR="9485" marT="94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 Total number of </a:t>
                      </a:r>
                      <a:r>
                        <a:rPr lang="en-US" sz="1100" u="none" strike="noStrike" dirty="0" smtClean="0"/>
                        <a:t>story points </a:t>
                      </a:r>
                      <a:r>
                        <a:rPr lang="en-US" sz="1100" u="none" strike="noStrike" dirty="0"/>
                        <a:t>completed divided by the total number of </a:t>
                      </a:r>
                      <a:r>
                        <a:rPr lang="en-US" sz="1100" u="none" strike="noStrike" dirty="0" smtClean="0"/>
                        <a:t>story points </a:t>
                      </a:r>
                      <a:r>
                        <a:rPr lang="en-US" sz="1100" u="none" strike="noStrike" dirty="0"/>
                        <a:t>planned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485" marR="9485" marT="94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0.20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85" marR="9485" marT="94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20%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85" marR="9485" marT="9485" marB="0" anchor="b"/>
                </a:tc>
              </a:tr>
              <a:tr h="4595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Earned Value (EV)</a:t>
                      </a:r>
                      <a:endParaRPr lang="en-US" sz="1100" b="1" i="1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"/>
                      </a:endParaRPr>
                    </a:p>
                  </a:txBody>
                  <a:tcPr marL="9485" marR="9485" marT="94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Multiplying Actual Percent Complete by the Total Budget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485" marR="9485" marT="94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20% * 175000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85" marR="9485" marT="94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35000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85" marR="9485" marT="9485" marB="0" anchor="b"/>
                </a:tc>
              </a:tr>
              <a:tr h="4595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CPI</a:t>
                      </a:r>
                      <a:endParaRPr lang="en-US" sz="1100" b="1" i="1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"/>
                      </a:endParaRPr>
                    </a:p>
                  </a:txBody>
                  <a:tcPr marL="9485" marR="9485" marT="94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Dividing Earned Value by the Actual 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485" marR="9485" marT="94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35000/65000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85" marR="9485" marT="94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0.54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85" marR="9485" marT="9485" marB="0" anchor="b"/>
                </a:tc>
              </a:tr>
              <a:tr h="4595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SPI</a:t>
                      </a:r>
                      <a:endParaRPr lang="en-US" sz="1100" b="1" i="1" u="none" strike="noStrike">
                        <a:solidFill>
                          <a:schemeClr val="accent4">
                            <a:lumMod val="50000"/>
                          </a:schemeClr>
                        </a:solidFill>
                        <a:latin typeface="Cambria"/>
                      </a:endParaRPr>
                    </a:p>
                  </a:txBody>
                  <a:tcPr marL="9485" marR="9485" marT="94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Dividing the Planned Value into the Earned Value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485" marR="9485" marT="94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43750/35000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85" marR="9485" marT="94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85" marR="9485" marT="9485" marB="0" anchor="b"/>
                </a:tc>
              </a:tr>
              <a:tr h="4595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Estimate to complete the project</a:t>
                      </a:r>
                      <a:endParaRPr lang="en-US" sz="1100" b="1" i="1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"/>
                      </a:endParaRPr>
                    </a:p>
                  </a:txBody>
                  <a:tcPr marL="9485" marR="9485" marT="94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Divide the Total Budget by the Cost Performance Index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485" marR="9485" marT="94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175000/.54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85" marR="9485" marT="94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325000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85" marR="9485" marT="9485" marB="0" anchor="b"/>
                </a:tc>
              </a:tr>
              <a:tr h="4595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Estimated iteration to complete</a:t>
                      </a:r>
                      <a:endParaRPr lang="en-US" sz="1100" b="1" i="1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"/>
                      </a:endParaRPr>
                    </a:p>
                  </a:txBody>
                  <a:tcPr marL="9485" marR="9485" marT="94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Dividing the SPI into the Planned Iterations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9485" marR="9485" marT="94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4/.8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85" marR="9485" marT="94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85" marR="9485" marT="9485" marB="0" anchor="b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183880" cy="1051560"/>
          </a:xfrm>
        </p:spPr>
        <p:txBody>
          <a:bodyPr/>
          <a:lstStyle/>
          <a:p>
            <a:r>
              <a:rPr lang="en-US" dirty="0" smtClean="0"/>
              <a:t>Report/Dashboard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28800"/>
            <a:ext cx="8534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183880" cy="1051560"/>
          </a:xfrm>
        </p:spPr>
        <p:txBody>
          <a:bodyPr/>
          <a:lstStyle/>
          <a:p>
            <a:r>
              <a:rPr lang="en-US" dirty="0" smtClean="0"/>
              <a:t>Portfolio EVM</a:t>
            </a:r>
            <a:endParaRPr lang="en-US" dirty="0"/>
          </a:p>
        </p:txBody>
      </p:sp>
      <p:pic>
        <p:nvPicPr>
          <p:cNvPr id="18434" name="Picture 2" descr="C:\Users\kMani\AppData\Local\Microsoft\Windows\Temporary Internet Files\Content.IE5\8OZAP18J\MM900040991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981200"/>
            <a:ext cx="5357813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183880" cy="105156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183880" cy="4187952"/>
          </a:xfrm>
        </p:spPr>
        <p:txBody>
          <a:bodyPr/>
          <a:lstStyle/>
          <a:p>
            <a:r>
              <a:rPr lang="en-US" dirty="0" smtClean="0"/>
              <a:t>EVM – Introduction</a:t>
            </a:r>
          </a:p>
          <a:p>
            <a:r>
              <a:rPr lang="en-US" dirty="0" smtClean="0"/>
              <a:t>Agile EVM – Scrum project</a:t>
            </a:r>
          </a:p>
          <a:p>
            <a:r>
              <a:rPr lang="en-US" dirty="0" smtClean="0"/>
              <a:t>Use Case</a:t>
            </a:r>
          </a:p>
          <a:p>
            <a:r>
              <a:rPr lang="en-US" dirty="0" smtClean="0"/>
              <a:t>Analysis Report</a:t>
            </a:r>
          </a:p>
          <a:p>
            <a:r>
              <a:rPr lang="en-US" dirty="0" smtClean="0"/>
              <a:t>Closer look</a:t>
            </a:r>
          </a:p>
          <a:p>
            <a:r>
              <a:rPr lang="en-US" dirty="0" smtClean="0"/>
              <a:t>Portfolio EVM Scrum on </a:t>
            </a:r>
            <a:r>
              <a:rPr lang="en-US" dirty="0" smtClean="0"/>
              <a:t>Scrum - Next</a:t>
            </a:r>
            <a:endParaRPr lang="en-US" dirty="0" smtClean="0"/>
          </a:p>
          <a:p>
            <a:r>
              <a:rPr lang="en-US" dirty="0" smtClean="0"/>
              <a:t>QA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183880" cy="1051560"/>
          </a:xfrm>
        </p:spPr>
        <p:txBody>
          <a:bodyPr/>
          <a:lstStyle/>
          <a:p>
            <a:r>
              <a:rPr lang="en-US" dirty="0" smtClean="0"/>
              <a:t>EVMS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183880" cy="4187952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What is EVMS</a:t>
            </a:r>
          </a:p>
          <a:p>
            <a:r>
              <a:rPr lang="en-US" sz="3600" dirty="0" smtClean="0"/>
              <a:t>Why do we need EV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How do we do EV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914400"/>
            <a:ext cx="7772400" cy="1155700"/>
          </a:xfrm>
          <a:prstGeom prst="rect">
            <a:avLst/>
          </a:prstGeom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“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Have we done what we said we’d do?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”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2438400"/>
            <a:ext cx="632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Knowing where you are on schedule?</a:t>
            </a:r>
          </a:p>
          <a:p>
            <a:endParaRPr lang="en-US" dirty="0" smtClean="0"/>
          </a:p>
          <a:p>
            <a:r>
              <a:rPr lang="en-US" dirty="0" smtClean="0"/>
              <a:t>Knowing where you are on budget?</a:t>
            </a:r>
          </a:p>
          <a:p>
            <a:endParaRPr lang="en-US" dirty="0" smtClean="0"/>
          </a:p>
          <a:p>
            <a:r>
              <a:rPr lang="en-US" dirty="0" smtClean="0"/>
              <a:t>Knowing where you are on work accomplished?</a:t>
            </a:r>
          </a:p>
          <a:p>
            <a:endParaRPr lang="en-US" dirty="0"/>
          </a:p>
        </p:txBody>
      </p:sp>
      <p:graphicFrame>
        <p:nvGraphicFramePr>
          <p:cNvPr id="1026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715002" y="1600200"/>
          <a:ext cx="2892425" cy="4117975"/>
        </p:xfrm>
        <a:graphic>
          <a:graphicData uri="http://schemas.openxmlformats.org/presentationml/2006/ole">
            <p:oleObj spid="_x0000_s1026" name="Clip" r:id="rId3" imgW="2892240" imgH="411768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83880" cy="1051560"/>
          </a:xfrm>
        </p:spPr>
        <p:txBody>
          <a:bodyPr/>
          <a:lstStyle/>
          <a:p>
            <a:r>
              <a:rPr lang="en-US" dirty="0" smtClean="0"/>
              <a:t>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09800"/>
            <a:ext cx="8183880" cy="2819400"/>
          </a:xfrm>
        </p:spPr>
        <p:txBody>
          <a:bodyPr/>
          <a:lstStyle/>
          <a:p>
            <a:r>
              <a:rPr lang="en-US" dirty="0" smtClean="0"/>
              <a:t>Why is this different?</a:t>
            </a:r>
          </a:p>
          <a:p>
            <a:pPr lvl="1"/>
            <a:r>
              <a:rPr lang="en-US" dirty="0" smtClean="0"/>
              <a:t>EV is not different</a:t>
            </a:r>
          </a:p>
          <a:p>
            <a:pPr lvl="1"/>
            <a:r>
              <a:rPr lang="en-US" dirty="0" smtClean="0"/>
              <a:t>Terminology and assumptions may look different</a:t>
            </a:r>
          </a:p>
          <a:p>
            <a:pPr lvl="1"/>
            <a:r>
              <a:rPr lang="en-US" dirty="0" smtClean="0"/>
              <a:t>PV, EV, CPI and SPI are same</a:t>
            </a:r>
          </a:p>
          <a:p>
            <a:pPr lvl="1"/>
            <a:r>
              <a:rPr lang="en-US" dirty="0" smtClean="0"/>
              <a:t>Instead of WBS, Iterations and stories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183880" cy="1051560"/>
          </a:xfrm>
        </p:spPr>
        <p:txBody>
          <a:bodyPr/>
          <a:lstStyle/>
          <a:p>
            <a:r>
              <a:rPr lang="en-US" dirty="0" smtClean="0"/>
              <a:t>What we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183880" cy="4187952"/>
          </a:xfrm>
        </p:spPr>
        <p:txBody>
          <a:bodyPr/>
          <a:lstStyle/>
          <a:p>
            <a:pPr lvl="0"/>
            <a:r>
              <a:rPr lang="en-US" dirty="0"/>
              <a:t>The total </a:t>
            </a:r>
            <a:r>
              <a:rPr lang="en-US" dirty="0" smtClean="0"/>
              <a:t>story points completed</a:t>
            </a:r>
            <a:endParaRPr lang="en-US" dirty="0"/>
          </a:p>
          <a:p>
            <a:pPr lvl="0"/>
            <a:r>
              <a:rPr lang="en-US" dirty="0"/>
              <a:t>The number of Iterations </a:t>
            </a:r>
            <a:r>
              <a:rPr lang="en-US" dirty="0" smtClean="0"/>
              <a:t>completed</a:t>
            </a:r>
            <a:endParaRPr lang="en-US" dirty="0"/>
          </a:p>
          <a:p>
            <a:pPr lvl="0"/>
            <a:r>
              <a:rPr lang="en-US" dirty="0"/>
              <a:t>The total Actual </a:t>
            </a:r>
            <a:r>
              <a:rPr lang="en-US" dirty="0" smtClean="0"/>
              <a:t>Cost</a:t>
            </a:r>
            <a:endParaRPr lang="en-US" dirty="0"/>
          </a:p>
          <a:p>
            <a:pPr lvl="0"/>
            <a:r>
              <a:rPr lang="en-US" dirty="0"/>
              <a:t>The total story points added to or removed from the release plan.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57150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– Story board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1219200"/>
          <a:ext cx="8153400" cy="3962408"/>
        </p:xfrm>
        <a:graphic>
          <a:graphicData uri="http://schemas.openxmlformats.org/drawingml/2006/table">
            <a:tbl>
              <a:tblPr/>
              <a:tblGrid>
                <a:gridCol w="959223"/>
                <a:gridCol w="3027376"/>
                <a:gridCol w="969391"/>
                <a:gridCol w="1039159"/>
                <a:gridCol w="1128504"/>
                <a:gridCol w="1029747"/>
              </a:tblGrid>
              <a:tr h="1875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 </a:t>
                      </a:r>
                    </a:p>
                  </a:txBody>
                  <a:tcPr marL="8253" marR="8253" marT="82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Features/CR/Defects</a:t>
                      </a:r>
                    </a:p>
                  </a:txBody>
                  <a:tcPr marL="8253" marR="8253" marT="82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Status</a:t>
                      </a:r>
                    </a:p>
                  </a:txBody>
                  <a:tcPr marL="8253" marR="8253" marT="82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Estimate</a:t>
                      </a:r>
                    </a:p>
                  </a:txBody>
                  <a:tcPr marL="8253" marR="8253" marT="82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Completed (storypoints)</a:t>
                      </a:r>
                    </a:p>
                  </a:txBody>
                  <a:tcPr marL="8253" marR="8253" marT="82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Actual Cost (1000s dollars)</a:t>
                      </a:r>
                    </a:p>
                  </a:txBody>
                  <a:tcPr marL="8253" marR="8253" marT="82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Iterations</a:t>
                      </a:r>
                    </a:p>
                  </a:txBody>
                  <a:tcPr marL="8253" marR="8253" marT="82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 </a:t>
                      </a:r>
                    </a:p>
                  </a:txBody>
                  <a:tcPr marL="8253" marR="8253" marT="82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(storypoints)</a:t>
                      </a:r>
                    </a:p>
                  </a:txBody>
                  <a:tcPr marL="8253" marR="8253" marT="825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84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Iteration1</a:t>
                      </a:r>
                    </a:p>
                  </a:txBody>
                  <a:tcPr marL="8253" marR="8253" marT="82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Create Login screen</a:t>
                      </a:r>
                    </a:p>
                  </a:txBody>
                  <a:tcPr marL="8253" marR="8253" marT="825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Completed</a:t>
                      </a:r>
                    </a:p>
                  </a:txBody>
                  <a:tcPr marL="8253" marR="8253" marT="825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10</a:t>
                      </a:r>
                    </a:p>
                  </a:txBody>
                  <a:tcPr marL="8253" marR="8253" marT="82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10</a:t>
                      </a:r>
                    </a:p>
                  </a:txBody>
                  <a:tcPr marL="8253" marR="8253" marT="82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15</a:t>
                      </a:r>
                    </a:p>
                  </a:txBody>
                  <a:tcPr marL="8253" marR="8253" marT="82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4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 </a:t>
                      </a:r>
                    </a:p>
                  </a:txBody>
                  <a:tcPr marL="8253" marR="8253" marT="82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Add AD authentication to login</a:t>
                      </a:r>
                    </a:p>
                  </a:txBody>
                  <a:tcPr marL="8253" marR="8253" marT="825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Completed</a:t>
                      </a:r>
                    </a:p>
                  </a:txBody>
                  <a:tcPr marL="8253" marR="8253" marT="825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8253" marR="8253" marT="82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8253" marR="8253" marT="82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30</a:t>
                      </a:r>
                    </a:p>
                  </a:txBody>
                  <a:tcPr marL="8253" marR="8253" marT="82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4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 </a:t>
                      </a:r>
                    </a:p>
                  </a:txBody>
                  <a:tcPr marL="8253" marR="8253" marT="82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Display items with rates</a:t>
                      </a:r>
                    </a:p>
                  </a:txBody>
                  <a:tcPr marL="8253" marR="8253" marT="825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Completed</a:t>
                      </a:r>
                    </a:p>
                  </a:txBody>
                  <a:tcPr marL="8253" marR="8253" marT="825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10</a:t>
                      </a:r>
                    </a:p>
                  </a:txBody>
                  <a:tcPr marL="8253" marR="8253" marT="82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10</a:t>
                      </a:r>
                    </a:p>
                  </a:txBody>
                  <a:tcPr marL="8253" marR="8253" marT="82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8253" marR="8253" marT="82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5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Iteration2</a:t>
                      </a:r>
                    </a:p>
                  </a:txBody>
                  <a:tcPr marL="8253" marR="8253" marT="82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Allow user to register</a:t>
                      </a:r>
                    </a:p>
                  </a:txBody>
                  <a:tcPr marL="8253" marR="8253" marT="825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 </a:t>
                      </a:r>
                    </a:p>
                  </a:txBody>
                  <a:tcPr marL="8253" marR="8253" marT="825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8253" marR="8253" marT="82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 </a:t>
                      </a:r>
                    </a:p>
                  </a:txBody>
                  <a:tcPr marL="8253" marR="8253" marT="82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 </a:t>
                      </a:r>
                    </a:p>
                  </a:txBody>
                  <a:tcPr marL="8253" marR="8253" marT="82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5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 </a:t>
                      </a:r>
                    </a:p>
                  </a:txBody>
                  <a:tcPr marL="8253" marR="8253" marT="82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Authenticate registered users</a:t>
                      </a:r>
                    </a:p>
                  </a:txBody>
                  <a:tcPr marL="8253" marR="8253" marT="825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 </a:t>
                      </a:r>
                    </a:p>
                  </a:txBody>
                  <a:tcPr marL="8253" marR="8253" marT="825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8253" marR="8253" marT="82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 </a:t>
                      </a:r>
                    </a:p>
                  </a:txBody>
                  <a:tcPr marL="8253" marR="8253" marT="82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 </a:t>
                      </a:r>
                    </a:p>
                  </a:txBody>
                  <a:tcPr marL="8253" marR="8253" marT="82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4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Iteration 3</a:t>
                      </a:r>
                    </a:p>
                  </a:txBody>
                  <a:tcPr marL="8253" marR="8253" marT="82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Setup payment options</a:t>
                      </a:r>
                    </a:p>
                  </a:txBody>
                  <a:tcPr marL="8253" marR="8253" marT="825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 </a:t>
                      </a:r>
                    </a:p>
                  </a:txBody>
                  <a:tcPr marL="8253" marR="8253" marT="825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10</a:t>
                      </a:r>
                    </a:p>
                  </a:txBody>
                  <a:tcPr marL="8253" marR="8253" marT="82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 </a:t>
                      </a:r>
                    </a:p>
                  </a:txBody>
                  <a:tcPr marL="8253" marR="8253" marT="82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 </a:t>
                      </a:r>
                    </a:p>
                  </a:txBody>
                  <a:tcPr marL="8253" marR="8253" marT="82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5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 </a:t>
                      </a:r>
                    </a:p>
                  </a:txBody>
                  <a:tcPr marL="8253" marR="8253" marT="82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Add partial payment options</a:t>
                      </a:r>
                    </a:p>
                  </a:txBody>
                  <a:tcPr marL="8253" marR="8253" marT="825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 </a:t>
                      </a:r>
                    </a:p>
                  </a:txBody>
                  <a:tcPr marL="8253" marR="8253" marT="825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5</a:t>
                      </a:r>
                    </a:p>
                  </a:txBody>
                  <a:tcPr marL="8253" marR="8253" marT="82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 </a:t>
                      </a:r>
                    </a:p>
                  </a:txBody>
                  <a:tcPr marL="8253" marR="8253" marT="82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 </a:t>
                      </a:r>
                    </a:p>
                  </a:txBody>
                  <a:tcPr marL="8253" marR="8253" marT="82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 </a:t>
                      </a:r>
                    </a:p>
                  </a:txBody>
                  <a:tcPr marL="8253" marR="8253" marT="82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Add transaction gateway to payment center</a:t>
                      </a:r>
                    </a:p>
                  </a:txBody>
                  <a:tcPr marL="8253" marR="8253" marT="825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 </a:t>
                      </a:r>
                    </a:p>
                  </a:txBody>
                  <a:tcPr marL="8253" marR="8253" marT="825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25</a:t>
                      </a:r>
                    </a:p>
                  </a:txBody>
                  <a:tcPr marL="8253" marR="8253" marT="82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 </a:t>
                      </a:r>
                    </a:p>
                  </a:txBody>
                  <a:tcPr marL="8253" marR="8253" marT="82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 </a:t>
                      </a:r>
                    </a:p>
                  </a:txBody>
                  <a:tcPr marL="8253" marR="8253" marT="82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5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 </a:t>
                      </a:r>
                    </a:p>
                  </a:txBody>
                  <a:tcPr marL="8253" marR="8253" marT="82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Print payment receipt</a:t>
                      </a:r>
                    </a:p>
                  </a:txBody>
                  <a:tcPr marL="8253" marR="8253" marT="825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 </a:t>
                      </a:r>
                    </a:p>
                  </a:txBody>
                  <a:tcPr marL="8253" marR="8253" marT="825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8253" marR="8253" marT="82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 </a:t>
                      </a:r>
                    </a:p>
                  </a:txBody>
                  <a:tcPr marL="8253" marR="8253" marT="82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 </a:t>
                      </a:r>
                    </a:p>
                  </a:txBody>
                  <a:tcPr marL="8253" marR="8253" marT="82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Iteration 4</a:t>
                      </a:r>
                    </a:p>
                  </a:txBody>
                  <a:tcPr marL="8253" marR="8253" marT="82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Allow user to provide feedback and ratings</a:t>
                      </a:r>
                    </a:p>
                  </a:txBody>
                  <a:tcPr marL="8253" marR="8253" marT="825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 </a:t>
                      </a:r>
                    </a:p>
                  </a:txBody>
                  <a:tcPr marL="8253" marR="8253" marT="825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10</a:t>
                      </a:r>
                    </a:p>
                  </a:txBody>
                  <a:tcPr marL="8253" marR="8253" marT="82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 </a:t>
                      </a:r>
                    </a:p>
                  </a:txBody>
                  <a:tcPr marL="8253" marR="8253" marT="82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 </a:t>
                      </a:r>
                    </a:p>
                  </a:txBody>
                  <a:tcPr marL="8253" marR="8253" marT="82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4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 </a:t>
                      </a:r>
                    </a:p>
                  </a:txBody>
                  <a:tcPr marL="8253" marR="8253" marT="82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Add order history to user profile</a:t>
                      </a:r>
                    </a:p>
                  </a:txBody>
                  <a:tcPr marL="8253" marR="8253" marT="825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 </a:t>
                      </a:r>
                    </a:p>
                  </a:txBody>
                  <a:tcPr marL="8253" marR="8253" marT="825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10</a:t>
                      </a:r>
                    </a:p>
                  </a:txBody>
                  <a:tcPr marL="8253" marR="8253" marT="82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 </a:t>
                      </a:r>
                    </a:p>
                  </a:txBody>
                  <a:tcPr marL="8253" marR="8253" marT="82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 </a:t>
                      </a:r>
                    </a:p>
                  </a:txBody>
                  <a:tcPr marL="8253" marR="8253" marT="82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5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 </a:t>
                      </a:r>
                    </a:p>
                  </a:txBody>
                  <a:tcPr marL="8253" marR="8253" marT="82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Save user preference options</a:t>
                      </a:r>
                    </a:p>
                  </a:txBody>
                  <a:tcPr marL="8253" marR="8253" marT="825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 </a:t>
                      </a:r>
                    </a:p>
                  </a:txBody>
                  <a:tcPr marL="8253" marR="8253" marT="825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8253" marR="8253" marT="82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 </a:t>
                      </a:r>
                    </a:p>
                  </a:txBody>
                  <a:tcPr marL="8253" marR="8253" marT="82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 </a:t>
                      </a:r>
                    </a:p>
                  </a:txBody>
                  <a:tcPr marL="8253" marR="8253" marT="82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 </a:t>
                      </a:r>
                    </a:p>
                  </a:txBody>
                  <a:tcPr marL="8253" marR="8253" marT="82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Allow user to connect social networking</a:t>
                      </a:r>
                    </a:p>
                  </a:txBody>
                  <a:tcPr marL="8253" marR="8253" marT="825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 </a:t>
                      </a:r>
                    </a:p>
                  </a:txBody>
                  <a:tcPr marL="8253" marR="8253" marT="825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20</a:t>
                      </a:r>
                    </a:p>
                  </a:txBody>
                  <a:tcPr marL="8253" marR="8253" marT="82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 </a:t>
                      </a:r>
                    </a:p>
                  </a:txBody>
                  <a:tcPr marL="8253" marR="8253" marT="82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 </a:t>
                      </a:r>
                    </a:p>
                  </a:txBody>
                  <a:tcPr marL="8253" marR="8253" marT="82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5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 </a:t>
                      </a:r>
                    </a:p>
                  </a:txBody>
                  <a:tcPr marL="8253" marR="8253" marT="82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Totals</a:t>
                      </a:r>
                    </a:p>
                  </a:txBody>
                  <a:tcPr marL="8253" marR="8253" marT="825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 </a:t>
                      </a:r>
                    </a:p>
                  </a:txBody>
                  <a:tcPr marL="8253" marR="8253" marT="82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200</a:t>
                      </a:r>
                    </a:p>
                  </a:txBody>
                  <a:tcPr marL="8253" marR="8253" marT="82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40</a:t>
                      </a:r>
                    </a:p>
                  </a:txBody>
                  <a:tcPr marL="8253" marR="8253" marT="82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65</a:t>
                      </a:r>
                    </a:p>
                  </a:txBody>
                  <a:tcPr marL="8253" marR="8253" marT="82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5181600"/>
          <a:ext cx="3581400" cy="571500"/>
        </p:xfrm>
        <a:graphic>
          <a:graphicData uri="http://schemas.openxmlformats.org/drawingml/2006/table">
            <a:tbl>
              <a:tblPr/>
              <a:tblGrid>
                <a:gridCol w="2785533"/>
                <a:gridCol w="795867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No. of Iterations Planned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No of iterations completed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Budget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mbria" pitchFamily="18" charset="0"/>
                        </a:rPr>
                        <a:t>175000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83880" cy="1051560"/>
          </a:xfrm>
        </p:spPr>
        <p:txBody>
          <a:bodyPr/>
          <a:lstStyle/>
          <a:p>
            <a:r>
              <a:rPr lang="en-US" dirty="0" smtClean="0"/>
              <a:t>Analysis - Results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38400" y="1752600"/>
          <a:ext cx="3886200" cy="274319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362200"/>
                <a:gridCol w="1524000"/>
              </a:tblGrid>
              <a:tr h="39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latin typeface="Cambria" pitchFamily="18" charset="0"/>
                        </a:rPr>
                        <a:t>Expected completion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atin typeface="Cambria" pitchFamily="18" charset="0"/>
                        </a:rPr>
                        <a:t>25%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34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latin typeface="Cambria" pitchFamily="18" charset="0"/>
                        </a:rPr>
                        <a:t>Planned Value (PV)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latin typeface="Cambria" pitchFamily="18" charset="0"/>
                        </a:rPr>
                        <a:t>43750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34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latin typeface="Cambria" pitchFamily="18" charset="0"/>
                        </a:rPr>
                        <a:t>Actual completion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latin typeface="Cambria" pitchFamily="18" charset="0"/>
                        </a:rPr>
                        <a:t>20%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34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latin typeface="Cambria" pitchFamily="18" charset="0"/>
                        </a:rPr>
                        <a:t>Earned Value (EV)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atin typeface="Cambria" pitchFamily="18" charset="0"/>
                        </a:rPr>
                        <a:t>35000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34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latin typeface="Cambria" pitchFamily="18" charset="0"/>
                        </a:rPr>
                        <a:t>CPI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latin typeface="Cambria" pitchFamily="18" charset="0"/>
                        </a:rPr>
                        <a:t>0.538462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34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latin typeface="Cambria" pitchFamily="18" charset="0"/>
                        </a:rPr>
                        <a:t>SPI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latin typeface="Cambria" pitchFamily="18" charset="0"/>
                        </a:rPr>
                        <a:t>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34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latin typeface="Cambria" pitchFamily="18" charset="0"/>
                        </a:rPr>
                        <a:t>Estimate to complete the project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latin typeface="Cambria" pitchFamily="18" charset="0"/>
                        </a:rPr>
                        <a:t>325000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34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latin typeface="Cambria" pitchFamily="18" charset="0"/>
                        </a:rPr>
                        <a:t>Estimated iteration to complete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latin typeface="Cambria" pitchFamily="18" charset="0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724400"/>
            <a:ext cx="5497513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83880" cy="1051560"/>
          </a:xfrm>
        </p:spPr>
        <p:txBody>
          <a:bodyPr/>
          <a:lstStyle/>
          <a:p>
            <a:r>
              <a:rPr lang="en-US" dirty="0" smtClean="0"/>
              <a:t>Let’s take a look</a:t>
            </a:r>
            <a:endParaRPr lang="en-US" dirty="0"/>
          </a:p>
        </p:txBody>
      </p:sp>
      <p:pic>
        <p:nvPicPr>
          <p:cNvPr id="4" name="Picture 4" descr="C:\Documents and Settings\Jerry\Application Data\Microsoft\Media Catalog\Downloaded Clips\cl0\TN01323_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524000"/>
            <a:ext cx="4132262" cy="421175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2719</TotalTime>
  <Words>435</Words>
  <Application>Microsoft Office PowerPoint</Application>
  <PresentationFormat>On-screen Show (4:3)</PresentationFormat>
  <Paragraphs>184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Aspect</vt:lpstr>
      <vt:lpstr>Clip</vt:lpstr>
      <vt:lpstr>Earned Value Management - Agile</vt:lpstr>
      <vt:lpstr>Agenda</vt:lpstr>
      <vt:lpstr>EVMS</vt:lpstr>
      <vt:lpstr>Slide 4</vt:lpstr>
      <vt:lpstr>Agile</vt:lpstr>
      <vt:lpstr>What we need</vt:lpstr>
      <vt:lpstr>Example – Story board</vt:lpstr>
      <vt:lpstr>Analysis - Results</vt:lpstr>
      <vt:lpstr>Let’s take a look</vt:lpstr>
      <vt:lpstr>Values</vt:lpstr>
      <vt:lpstr>Report/Dashboard</vt:lpstr>
      <vt:lpstr>Portfolio EVM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Earned Value in Agile</dc:title>
  <dc:creator>Karthik Mani</dc:creator>
  <cp:lastModifiedBy>Karthik Mani</cp:lastModifiedBy>
  <cp:revision>7</cp:revision>
  <dcterms:created xsi:type="dcterms:W3CDTF">2012-05-29T21:34:20Z</dcterms:created>
  <dcterms:modified xsi:type="dcterms:W3CDTF">2012-06-22T00:13:06Z</dcterms:modified>
</cp:coreProperties>
</file>