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310" r:id="rId4"/>
    <p:sldId id="262" r:id="rId5"/>
    <p:sldId id="311" r:id="rId6"/>
    <p:sldId id="290" r:id="rId7"/>
    <p:sldId id="260" r:id="rId8"/>
    <p:sldId id="264" r:id="rId9"/>
    <p:sldId id="265" r:id="rId10"/>
    <p:sldId id="305" r:id="rId11"/>
    <p:sldId id="302" r:id="rId12"/>
    <p:sldId id="307" r:id="rId13"/>
    <p:sldId id="309" r:id="rId14"/>
    <p:sldId id="261" r:id="rId15"/>
    <p:sldId id="324" r:id="rId16"/>
    <p:sldId id="306" r:id="rId17"/>
    <p:sldId id="312" r:id="rId18"/>
    <p:sldId id="315" r:id="rId19"/>
    <p:sldId id="313" r:id="rId20"/>
    <p:sldId id="314" r:id="rId21"/>
    <p:sldId id="316" r:id="rId22"/>
    <p:sldId id="318" r:id="rId23"/>
    <p:sldId id="329" r:id="rId24"/>
    <p:sldId id="308" r:id="rId25"/>
    <p:sldId id="272" r:id="rId26"/>
    <p:sldId id="325" r:id="rId27"/>
    <p:sldId id="320" r:id="rId28"/>
    <p:sldId id="327" r:id="rId29"/>
    <p:sldId id="273" r:id="rId30"/>
    <p:sldId id="326" r:id="rId31"/>
    <p:sldId id="330" r:id="rId32"/>
    <p:sldId id="274" r:id="rId33"/>
    <p:sldId id="328" r:id="rId34"/>
    <p:sldId id="275" r:id="rId35"/>
    <p:sldId id="331" r:id="rId36"/>
    <p:sldId id="323" r:id="rId37"/>
    <p:sldId id="332" r:id="rId38"/>
    <p:sldId id="333" r:id="rId39"/>
    <p:sldId id="322" r:id="rId40"/>
    <p:sldId id="281" r:id="rId41"/>
    <p:sldId id="334" r:id="rId42"/>
    <p:sldId id="336" r:id="rId43"/>
    <p:sldId id="335" r:id="rId44"/>
    <p:sldId id="282" r:id="rId45"/>
    <p:sldId id="283" r:id="rId46"/>
    <p:sldId id="285" r:id="rId47"/>
    <p:sldId id="286" r:id="rId48"/>
    <p:sldId id="337" r:id="rId49"/>
    <p:sldId id="287" r:id="rId50"/>
  </p:sldIdLst>
  <p:sldSz cx="9144000" cy="6858000" type="letter"/>
  <p:notesSz cx="7102475" cy="8991600"/>
  <p:kinsoku lang="ja-JP" invalStChars="??,.ｷ:;?!????????樗)?]}&gt;ｻ???ｰ・???%??????????????????????!%),.:;?]}????????????????" invalEndChars="蒼(?[{&lt;ｫ????$$([\{??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</p:showPr>
  <p:clrMru>
    <a:srgbClr val="00FF00"/>
    <a:srgbClr val="FC01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339" autoAdjust="0"/>
    <p:restoredTop sz="79288" autoAdjust="0"/>
  </p:normalViewPr>
  <p:slideViewPr>
    <p:cSldViewPr snapToGrid="0">
      <p:cViewPr>
        <p:scale>
          <a:sx n="75" d="100"/>
          <a:sy n="75" d="100"/>
        </p:scale>
        <p:origin x="-2628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9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29.xml"/><Relationship Id="rId18" Type="http://schemas.openxmlformats.org/officeDocument/2006/relationships/slide" Target="slides/slide41.xml"/><Relationship Id="rId3" Type="http://schemas.openxmlformats.org/officeDocument/2006/relationships/slide" Target="slides/slide5.xml"/><Relationship Id="rId7" Type="http://schemas.openxmlformats.org/officeDocument/2006/relationships/slide" Target="slides/slide19.xml"/><Relationship Id="rId12" Type="http://schemas.openxmlformats.org/officeDocument/2006/relationships/slide" Target="slides/slide27.xml"/><Relationship Id="rId17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35.xml"/><Relationship Id="rId20" Type="http://schemas.openxmlformats.org/officeDocument/2006/relationships/slide" Target="slides/slide48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11" Type="http://schemas.openxmlformats.org/officeDocument/2006/relationships/slide" Target="slides/slide26.xml"/><Relationship Id="rId5" Type="http://schemas.openxmlformats.org/officeDocument/2006/relationships/slide" Target="slides/slide15.xml"/><Relationship Id="rId15" Type="http://schemas.openxmlformats.org/officeDocument/2006/relationships/slide" Target="slides/slide34.xml"/><Relationship Id="rId10" Type="http://schemas.openxmlformats.org/officeDocument/2006/relationships/slide" Target="slides/slide25.xml"/><Relationship Id="rId19" Type="http://schemas.openxmlformats.org/officeDocument/2006/relationships/slide" Target="slides/slide45.xml"/><Relationship Id="rId4" Type="http://schemas.openxmlformats.org/officeDocument/2006/relationships/slide" Target="slides/slide14.xml"/><Relationship Id="rId9" Type="http://schemas.openxmlformats.org/officeDocument/2006/relationships/slide" Target="slides/slide24.xml"/><Relationship Id="rId14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5326633165829165E-2"/>
          <c:y val="3.7931034482758634E-2"/>
          <c:w val="0.80301507537688455"/>
          <c:h val="0.89310344827586219"/>
        </c:manualLayout>
      </c:layout>
      <c:lineChart>
        <c:grouping val="standard"/>
        <c:ser>
          <c:idx val="0"/>
          <c:order val="0"/>
          <c:tx>
            <c:strRef>
              <c:f>'Typical Data'!$A$2</c:f>
              <c:strCache>
                <c:ptCount val="1"/>
                <c:pt idx="0">
                  <c:v>Projected</c:v>
                </c:pt>
              </c:strCache>
            </c:strRef>
          </c:tx>
          <c:spPr>
            <a:ln w="11089">
              <a:solidFill>
                <a:srgbClr val="00008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'Typical Data'!$B$1:$M$1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'Typical Data'!$B$2:$M$2</c:f>
              <c:numCache>
                <c:formatCode>General</c:formatCode>
                <c:ptCount val="12"/>
                <c:pt idx="0">
                  <c:v>9000</c:v>
                </c:pt>
                <c:pt idx="1">
                  <c:v>18000</c:v>
                </c:pt>
                <c:pt idx="2">
                  <c:v>27000</c:v>
                </c:pt>
                <c:pt idx="3">
                  <c:v>36000</c:v>
                </c:pt>
                <c:pt idx="4">
                  <c:v>45000</c:v>
                </c:pt>
                <c:pt idx="5">
                  <c:v>54000</c:v>
                </c:pt>
                <c:pt idx="6">
                  <c:v>63000</c:v>
                </c:pt>
                <c:pt idx="7">
                  <c:v>72000</c:v>
                </c:pt>
                <c:pt idx="8">
                  <c:v>81000</c:v>
                </c:pt>
                <c:pt idx="9">
                  <c:v>90000</c:v>
                </c:pt>
                <c:pt idx="10">
                  <c:v>99000</c:v>
                </c:pt>
                <c:pt idx="11">
                  <c:v>108000</c:v>
                </c:pt>
              </c:numCache>
            </c:numRef>
          </c:val>
        </c:ser>
        <c:ser>
          <c:idx val="1"/>
          <c:order val="1"/>
          <c:tx>
            <c:strRef>
              <c:f>'Typical Data'!$A$3</c:f>
              <c:strCache>
                <c:ptCount val="1"/>
                <c:pt idx="0">
                  <c:v>Actual</c:v>
                </c:pt>
              </c:strCache>
            </c:strRef>
          </c:tx>
          <c:spPr>
            <a:ln w="11089">
              <a:solidFill>
                <a:srgbClr val="FF00FF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'Typical Data'!$B$1:$M$1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'Typical Data'!$B$3:$M$3</c:f>
              <c:numCache>
                <c:formatCode>General</c:formatCode>
                <c:ptCount val="12"/>
                <c:pt idx="0">
                  <c:v>8640</c:v>
                </c:pt>
                <c:pt idx="1">
                  <c:v>17280</c:v>
                </c:pt>
                <c:pt idx="2">
                  <c:v>25920</c:v>
                </c:pt>
                <c:pt idx="3">
                  <c:v>34560</c:v>
                </c:pt>
                <c:pt idx="4">
                  <c:v>43200</c:v>
                </c:pt>
                <c:pt idx="5">
                  <c:v>51840</c:v>
                </c:pt>
                <c:pt idx="6">
                  <c:v>60480</c:v>
                </c:pt>
              </c:numCache>
            </c:numRef>
          </c:val>
        </c:ser>
        <c:marker val="1"/>
        <c:axId val="123676544"/>
        <c:axId val="123727872"/>
      </c:lineChart>
      <c:dateAx>
        <c:axId val="123676544"/>
        <c:scaling>
          <c:orientation val="minMax"/>
        </c:scaling>
        <c:axPos val="b"/>
        <c:numFmt formatCode="mmm\-yy" sourceLinked="0"/>
        <c:tickLblPos val="nextTo"/>
        <c:spPr>
          <a:ln w="277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3727872"/>
        <c:crosses val="autoZero"/>
        <c:auto val="1"/>
        <c:lblOffset val="100"/>
        <c:baseTimeUnit val="months"/>
        <c:majorUnit val="1"/>
        <c:majorTimeUnit val="months"/>
        <c:minorUnit val="1"/>
        <c:minorTimeUnit val="months"/>
      </c:dateAx>
      <c:valAx>
        <c:axId val="123727872"/>
        <c:scaling>
          <c:orientation val="minMax"/>
        </c:scaling>
        <c:axPos val="l"/>
        <c:majorGridlines>
          <c:spPr>
            <a:ln w="277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277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3676544"/>
        <c:crosses val="autoZero"/>
        <c:crossBetween val="between"/>
      </c:valAx>
      <c:spPr>
        <a:solidFill>
          <a:srgbClr val="FFFFCC"/>
        </a:solidFill>
        <a:ln w="1108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0150753768844227"/>
          <c:y val="0.44655172413793109"/>
          <c:w val="9.4472361809045224E-2"/>
          <c:h val="7.4137931034482782E-2"/>
        </c:manualLayout>
      </c:layout>
      <c:spPr>
        <a:solidFill>
          <a:srgbClr val="FFFFFF"/>
        </a:solidFill>
        <a:ln w="2772">
          <a:solidFill>
            <a:srgbClr val="000000"/>
          </a:solidFill>
          <a:prstDash val="solid"/>
        </a:ln>
      </c:spPr>
      <c:txPr>
        <a:bodyPr/>
        <a:lstStyle/>
        <a:p>
          <a:pPr>
            <a:defRPr sz="76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83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948497854077255"/>
          <c:y val="8.3969465648854991E-2"/>
          <c:w val="0.628755364806867"/>
          <c:h val="0.67175572519083981"/>
        </c:manualLayout>
      </c:layout>
      <c:lineChart>
        <c:grouping val="standard"/>
        <c:ser>
          <c:idx val="0"/>
          <c:order val="0"/>
          <c:tx>
            <c:strRef>
              <c:f>'EVA Data'!$A$2</c:f>
              <c:strCache>
                <c:ptCount val="1"/>
                <c:pt idx="0">
                  <c:v>BCWS</c:v>
                </c:pt>
              </c:strCache>
            </c:strRef>
          </c:tx>
          <c:spPr>
            <a:ln w="21973">
              <a:solidFill>
                <a:srgbClr val="00008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'EVA Data'!$B$1:$M$1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'EVA Data'!$B$2:$M$2</c:f>
              <c:numCache>
                <c:formatCode>General</c:formatCode>
                <c:ptCount val="12"/>
                <c:pt idx="0">
                  <c:v>5000</c:v>
                </c:pt>
                <c:pt idx="1">
                  <c:v>12000</c:v>
                </c:pt>
                <c:pt idx="2">
                  <c:v>19000</c:v>
                </c:pt>
                <c:pt idx="3">
                  <c:v>29000</c:v>
                </c:pt>
                <c:pt idx="4">
                  <c:v>39000</c:v>
                </c:pt>
                <c:pt idx="5">
                  <c:v>55000</c:v>
                </c:pt>
                <c:pt idx="6">
                  <c:v>65000</c:v>
                </c:pt>
                <c:pt idx="7">
                  <c:v>80000</c:v>
                </c:pt>
                <c:pt idx="8">
                  <c:v>90000</c:v>
                </c:pt>
                <c:pt idx="9">
                  <c:v>95000</c:v>
                </c:pt>
                <c:pt idx="10">
                  <c:v>100000</c:v>
                </c:pt>
                <c:pt idx="11">
                  <c:v>102000</c:v>
                </c:pt>
              </c:numCache>
            </c:numRef>
          </c:val>
        </c:ser>
        <c:marker val="1"/>
        <c:axId val="123755136"/>
        <c:axId val="123773696"/>
      </c:lineChart>
      <c:dateAx>
        <c:axId val="123755136"/>
        <c:scaling>
          <c:orientation val="minMax"/>
        </c:scaling>
        <c:axPos val="b"/>
        <c:numFmt formatCode="mmm\-yy" sourceLinked="0"/>
        <c:tickLblPos val="nextTo"/>
        <c:spPr>
          <a:ln w="5493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4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3773696"/>
        <c:crosses val="autoZero"/>
        <c:auto val="1"/>
        <c:lblOffset val="100"/>
        <c:baseTimeUnit val="months"/>
        <c:majorUnit val="1"/>
        <c:majorTimeUnit val="months"/>
        <c:minorUnit val="1"/>
        <c:minorTimeUnit val="months"/>
      </c:dateAx>
      <c:valAx>
        <c:axId val="123773696"/>
        <c:scaling>
          <c:orientation val="minMax"/>
        </c:scaling>
        <c:axPos val="l"/>
        <c:majorGridlines>
          <c:spPr>
            <a:ln w="5493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549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4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3755136"/>
        <c:crosses val="autoZero"/>
        <c:crossBetween val="between"/>
      </c:valAx>
      <c:spPr>
        <a:solidFill>
          <a:srgbClr val="FFFFCC"/>
        </a:solidFill>
        <a:ln w="2197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188841201716745"/>
          <c:y val="0.37404580152671757"/>
          <c:w val="0.16952789699570819"/>
          <c:h val="8.3969465648854991E-2"/>
        </c:manualLayout>
      </c:layout>
      <c:spPr>
        <a:solidFill>
          <a:srgbClr val="FFFFFF"/>
        </a:solidFill>
        <a:ln w="5493">
          <a:solidFill>
            <a:srgbClr val="000000"/>
          </a:solidFill>
          <a:prstDash val="solid"/>
        </a:ln>
      </c:spPr>
      <c:txPr>
        <a:bodyPr/>
        <a:lstStyle/>
        <a:p>
          <a:pPr>
            <a:defRPr sz="150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5493">
      <a:solidFill>
        <a:srgbClr val="000000"/>
      </a:solidFill>
      <a:prstDash val="solid"/>
    </a:ln>
  </c:spPr>
  <c:txPr>
    <a:bodyPr/>
    <a:lstStyle/>
    <a:p>
      <a:pPr>
        <a:defRPr sz="164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948497854077255"/>
          <c:y val="8.3969465648854991E-2"/>
          <c:w val="0.628755364806867"/>
          <c:h val="0.67175572519083981"/>
        </c:manualLayout>
      </c:layout>
      <c:lineChart>
        <c:grouping val="standard"/>
        <c:ser>
          <c:idx val="0"/>
          <c:order val="0"/>
          <c:tx>
            <c:strRef>
              <c:f>ACWP!$A$2</c:f>
              <c:strCache>
                <c:ptCount val="1"/>
                <c:pt idx="0">
                  <c:v>BCWP</c:v>
                </c:pt>
              </c:strCache>
            </c:strRef>
          </c:tx>
          <c:spPr>
            <a:ln w="21934">
              <a:solidFill>
                <a:srgbClr val="00008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5"/>
              <c:layout>
                <c:manualLayout>
                  <c:xMode val="edge"/>
                  <c:yMode val="edge"/>
                  <c:x val="0.44206008583690987"/>
                  <c:y val="0.45801526717557256"/>
                </c:manualLayout>
              </c:layout>
              <c:spPr>
                <a:noFill/>
                <a:ln w="43869">
                  <a:noFill/>
                </a:ln>
              </c:spPr>
              <c:txPr>
                <a:bodyPr/>
                <a:lstStyle/>
                <a:p>
                  <a:pPr>
                    <a:defRPr sz="1641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ACWP!$B$1:$M$1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ACWP!$B$2:$M$2</c:f>
              <c:numCache>
                <c:formatCode>General</c:formatCode>
                <c:ptCount val="12"/>
                <c:pt idx="0">
                  <c:v>5000</c:v>
                </c:pt>
                <c:pt idx="1">
                  <c:v>11000</c:v>
                </c:pt>
                <c:pt idx="2">
                  <c:v>17500</c:v>
                </c:pt>
                <c:pt idx="3">
                  <c:v>26200</c:v>
                </c:pt>
                <c:pt idx="4">
                  <c:v>35000</c:v>
                </c:pt>
                <c:pt idx="5">
                  <c:v>49000</c:v>
                </c:pt>
              </c:numCache>
            </c:numRef>
          </c:val>
        </c:ser>
        <c:ser>
          <c:idx val="1"/>
          <c:order val="1"/>
          <c:tx>
            <c:strRef>
              <c:f>ACWP!$A$3</c:f>
              <c:strCache>
                <c:ptCount val="1"/>
                <c:pt idx="0">
                  <c:v>ACWP</c:v>
                </c:pt>
              </c:strCache>
            </c:strRef>
          </c:tx>
          <c:spPr>
            <a:ln w="21934">
              <a:solidFill>
                <a:srgbClr val="FF0000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5"/>
              <c:layout>
                <c:manualLayout>
                  <c:xMode val="edge"/>
                  <c:yMode val="edge"/>
                  <c:x val="0.38197424892703874"/>
                  <c:y val="0.33587786259541996"/>
                </c:manualLayout>
              </c:layout>
              <c:spPr>
                <a:noFill/>
                <a:ln w="43869">
                  <a:noFill/>
                </a:ln>
              </c:spPr>
              <c:txPr>
                <a:bodyPr/>
                <a:lstStyle/>
                <a:p>
                  <a:pPr>
                    <a:defRPr sz="1641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ACWP!$B$1:$M$1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ACWP!$B$3:$M$3</c:f>
              <c:numCache>
                <c:formatCode>General</c:formatCode>
                <c:ptCount val="12"/>
                <c:pt idx="0">
                  <c:v>5000</c:v>
                </c:pt>
                <c:pt idx="1">
                  <c:v>12500</c:v>
                </c:pt>
                <c:pt idx="2">
                  <c:v>19600</c:v>
                </c:pt>
                <c:pt idx="3">
                  <c:v>29900</c:v>
                </c:pt>
                <c:pt idx="4">
                  <c:v>39900</c:v>
                </c:pt>
                <c:pt idx="5">
                  <c:v>56000</c:v>
                </c:pt>
              </c:numCache>
            </c:numRef>
          </c:val>
        </c:ser>
        <c:marker val="1"/>
        <c:axId val="123795712"/>
        <c:axId val="165752832"/>
      </c:lineChart>
      <c:dateAx>
        <c:axId val="123795712"/>
        <c:scaling>
          <c:orientation val="minMax"/>
        </c:scaling>
        <c:axPos val="b"/>
        <c:numFmt formatCode="mmm\-yy" sourceLinked="0"/>
        <c:tickLblPos val="nextTo"/>
        <c:spPr>
          <a:ln w="5484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4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5752832"/>
        <c:crosses val="autoZero"/>
        <c:auto val="1"/>
        <c:lblOffset val="100"/>
        <c:baseTimeUnit val="months"/>
        <c:majorUnit val="1"/>
        <c:majorTimeUnit val="months"/>
        <c:minorUnit val="1"/>
        <c:minorTimeUnit val="months"/>
      </c:dateAx>
      <c:valAx>
        <c:axId val="165752832"/>
        <c:scaling>
          <c:orientation val="minMax"/>
          <c:max val="120000"/>
        </c:scaling>
        <c:axPos val="l"/>
        <c:majorGridlines>
          <c:spPr>
            <a:ln w="5484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548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4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3795712"/>
        <c:crosses val="autoZero"/>
        <c:crossBetween val="between"/>
      </c:valAx>
      <c:spPr>
        <a:solidFill>
          <a:srgbClr val="FFFFCC"/>
        </a:solidFill>
        <a:ln w="2193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188841201716745"/>
          <c:y val="0.33587786259541996"/>
          <c:w val="0.16952789699570819"/>
          <c:h val="0.16412213740458015"/>
        </c:manualLayout>
      </c:layout>
      <c:spPr>
        <a:solidFill>
          <a:srgbClr val="FFFFFF"/>
        </a:solidFill>
        <a:ln w="5484">
          <a:solidFill>
            <a:srgbClr val="000000"/>
          </a:solidFill>
          <a:prstDash val="solid"/>
        </a:ln>
      </c:spPr>
      <c:txPr>
        <a:bodyPr/>
        <a:lstStyle/>
        <a:p>
          <a:pPr>
            <a:defRPr sz="1503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5484">
      <a:solidFill>
        <a:srgbClr val="000000"/>
      </a:solidFill>
      <a:prstDash val="solid"/>
    </a:ln>
  </c:spPr>
  <c:txPr>
    <a:bodyPr/>
    <a:lstStyle/>
    <a:p>
      <a:pPr>
        <a:defRPr sz="16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948497854077255"/>
          <c:y val="8.3969465648854991E-2"/>
          <c:w val="0.628755364806867"/>
          <c:h val="0.67175572519083981"/>
        </c:manualLayout>
      </c:layout>
      <c:lineChart>
        <c:grouping val="standard"/>
        <c:ser>
          <c:idx val="0"/>
          <c:order val="0"/>
          <c:tx>
            <c:strRef>
              <c:f>BCWP!$A$2</c:f>
              <c:strCache>
                <c:ptCount val="1"/>
                <c:pt idx="0">
                  <c:v>BCWP</c:v>
                </c:pt>
              </c:strCache>
            </c:strRef>
          </c:tx>
          <c:spPr>
            <a:ln w="21747">
              <a:solidFill>
                <a:srgbClr val="00008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5"/>
              <c:spPr>
                <a:noFill/>
                <a:ln w="43494">
                  <a:noFill/>
                </a:ln>
              </c:spPr>
              <c:txPr>
                <a:bodyPr/>
                <a:lstStyle/>
                <a:p>
                  <a:pPr>
                    <a:defRPr sz="1627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Val val="1"/>
            </c:dLbl>
            <c:delete val="1"/>
          </c:dLbls>
          <c:cat>
            <c:numRef>
              <c:f>BCWP!$B$1:$M$1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BCWP!$B$2:$M$2</c:f>
              <c:numCache>
                <c:formatCode>General</c:formatCode>
                <c:ptCount val="12"/>
                <c:pt idx="0">
                  <c:v>5000</c:v>
                </c:pt>
                <c:pt idx="1">
                  <c:v>11000</c:v>
                </c:pt>
                <c:pt idx="2">
                  <c:v>17500</c:v>
                </c:pt>
                <c:pt idx="3">
                  <c:v>26200</c:v>
                </c:pt>
                <c:pt idx="4">
                  <c:v>35000</c:v>
                </c:pt>
                <c:pt idx="5">
                  <c:v>49000</c:v>
                </c:pt>
              </c:numCache>
            </c:numRef>
          </c:val>
        </c:ser>
        <c:ser>
          <c:idx val="1"/>
          <c:order val="1"/>
          <c:tx>
            <c:strRef>
              <c:f>BCWP!$A$3</c:f>
              <c:strCache>
                <c:ptCount val="1"/>
                <c:pt idx="0">
                  <c:v>BCWS</c:v>
                </c:pt>
              </c:strCache>
            </c:strRef>
          </c:tx>
          <c:spPr>
            <a:ln w="21747">
              <a:solidFill>
                <a:srgbClr val="FF00FF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dLbls>
            <c:dLbl>
              <c:idx val="5"/>
              <c:layout>
                <c:manualLayout>
                  <c:xMode val="edge"/>
                  <c:yMode val="edge"/>
                  <c:x val="0.36480686695278985"/>
                  <c:y val="0.34732824427480929"/>
                </c:manualLayout>
              </c:layout>
              <c:spPr>
                <a:noFill/>
                <a:ln w="43494">
                  <a:noFill/>
                </a:ln>
              </c:spPr>
              <c:txPr>
                <a:bodyPr/>
                <a:lstStyle/>
                <a:p>
                  <a:pPr>
                    <a:defRPr sz="1627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val>
            <c:numRef>
              <c:f>BCWP!$B$3:$M$3</c:f>
              <c:numCache>
                <c:formatCode>General</c:formatCode>
                <c:ptCount val="12"/>
                <c:pt idx="0">
                  <c:v>5000</c:v>
                </c:pt>
                <c:pt idx="1">
                  <c:v>12000</c:v>
                </c:pt>
                <c:pt idx="2">
                  <c:v>19000</c:v>
                </c:pt>
                <c:pt idx="3">
                  <c:v>29000</c:v>
                </c:pt>
                <c:pt idx="4">
                  <c:v>39000</c:v>
                </c:pt>
                <c:pt idx="5">
                  <c:v>55000</c:v>
                </c:pt>
              </c:numCache>
            </c:numRef>
          </c:val>
        </c:ser>
        <c:marker val="1"/>
        <c:axId val="165795328"/>
        <c:axId val="165796864"/>
      </c:lineChart>
      <c:dateAx>
        <c:axId val="165795328"/>
        <c:scaling>
          <c:orientation val="minMax"/>
        </c:scaling>
        <c:axPos val="b"/>
        <c:numFmt formatCode="mmm\-yy" sourceLinked="0"/>
        <c:tickLblPos val="nextTo"/>
        <c:spPr>
          <a:ln w="5437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2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5796864"/>
        <c:crosses val="autoZero"/>
        <c:auto val="1"/>
        <c:lblOffset val="100"/>
        <c:baseTimeUnit val="months"/>
        <c:majorUnit val="1"/>
        <c:majorTimeUnit val="months"/>
        <c:minorUnit val="1"/>
        <c:minorTimeUnit val="months"/>
      </c:dateAx>
      <c:valAx>
        <c:axId val="165796864"/>
        <c:scaling>
          <c:orientation val="minMax"/>
          <c:max val="120000"/>
        </c:scaling>
        <c:axPos val="l"/>
        <c:majorGridlines>
          <c:spPr>
            <a:ln w="543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54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2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5795328"/>
        <c:crosses val="autoZero"/>
        <c:crossBetween val="between"/>
      </c:valAx>
      <c:spPr>
        <a:solidFill>
          <a:srgbClr val="FFFFCC"/>
        </a:solidFill>
        <a:ln w="2174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188841201716745"/>
          <c:y val="0.33587786259541996"/>
          <c:w val="0.16952789699570819"/>
          <c:h val="0.16412213740458015"/>
        </c:manualLayout>
      </c:layout>
      <c:spPr>
        <a:solidFill>
          <a:srgbClr val="FFFFFF"/>
        </a:solidFill>
        <a:ln w="5437">
          <a:solidFill>
            <a:srgbClr val="000000"/>
          </a:solidFill>
          <a:prstDash val="solid"/>
        </a:ln>
      </c:spPr>
      <c:txPr>
        <a:bodyPr/>
        <a:lstStyle/>
        <a:p>
          <a:pPr>
            <a:defRPr sz="149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5437">
      <a:solidFill>
        <a:srgbClr val="000000"/>
      </a:solidFill>
      <a:prstDash val="solid"/>
    </a:ln>
  </c:spPr>
  <c:txPr>
    <a:bodyPr/>
    <a:lstStyle/>
    <a:p>
      <a:pPr>
        <a:defRPr sz="162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948497854077255"/>
          <c:y val="8.3650190114068476E-2"/>
          <c:w val="0.628755364806867"/>
          <c:h val="0.67300380228136891"/>
        </c:manualLayout>
      </c:layout>
      <c:lineChart>
        <c:grouping val="standard"/>
        <c:ser>
          <c:idx val="0"/>
          <c:order val="0"/>
          <c:tx>
            <c:strRef>
              <c:f>'Combined Chart'!$A$2</c:f>
              <c:strCache>
                <c:ptCount val="1"/>
                <c:pt idx="0">
                  <c:v>BCWS</c:v>
                </c:pt>
              </c:strCache>
            </c:strRef>
          </c:tx>
          <c:spPr>
            <a:ln w="21204">
              <a:solidFill>
                <a:srgbClr val="00008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5"/>
              <c:spPr>
                <a:noFill/>
                <a:ln w="42407">
                  <a:noFill/>
                </a:ln>
              </c:spPr>
              <c:txPr>
                <a:bodyPr/>
                <a:lstStyle/>
                <a:p>
                  <a:pPr>
                    <a:defRPr sz="1586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Val val="1"/>
            </c:dLbl>
            <c:delete val="1"/>
          </c:dLbls>
          <c:cat>
            <c:numRef>
              <c:f>'Combined Chart'!$B$1:$M$1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'Combined Chart'!$B$2:$M$2</c:f>
              <c:numCache>
                <c:formatCode>General</c:formatCode>
                <c:ptCount val="12"/>
                <c:pt idx="0">
                  <c:v>5000</c:v>
                </c:pt>
                <c:pt idx="1">
                  <c:v>12000</c:v>
                </c:pt>
                <c:pt idx="2">
                  <c:v>19000</c:v>
                </c:pt>
                <c:pt idx="3">
                  <c:v>29000</c:v>
                </c:pt>
                <c:pt idx="4">
                  <c:v>39000</c:v>
                </c:pt>
                <c:pt idx="5">
                  <c:v>55000</c:v>
                </c:pt>
                <c:pt idx="6">
                  <c:v>65000</c:v>
                </c:pt>
                <c:pt idx="7">
                  <c:v>80000</c:v>
                </c:pt>
                <c:pt idx="8">
                  <c:v>90000</c:v>
                </c:pt>
                <c:pt idx="9">
                  <c:v>95000</c:v>
                </c:pt>
                <c:pt idx="10">
                  <c:v>100000</c:v>
                </c:pt>
                <c:pt idx="11">
                  <c:v>102000</c:v>
                </c:pt>
              </c:numCache>
            </c:numRef>
          </c:val>
        </c:ser>
        <c:ser>
          <c:idx val="1"/>
          <c:order val="1"/>
          <c:tx>
            <c:strRef>
              <c:f>'Combined Chart'!$A$3</c:f>
              <c:strCache>
                <c:ptCount val="1"/>
                <c:pt idx="0">
                  <c:v>BCWP</c:v>
                </c:pt>
              </c:strCache>
            </c:strRef>
          </c:tx>
          <c:spPr>
            <a:ln w="21204">
              <a:solidFill>
                <a:srgbClr val="FF00FF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dLbls>
            <c:dLbl>
              <c:idx val="5"/>
              <c:layout>
                <c:manualLayout>
                  <c:xMode val="edge"/>
                  <c:yMode val="edge"/>
                  <c:x val="0.43562231759656656"/>
                  <c:y val="0.4638783269961978"/>
                </c:manualLayout>
              </c:layout>
              <c:spPr>
                <a:noFill/>
                <a:ln w="42407">
                  <a:noFill/>
                </a:ln>
              </c:spPr>
              <c:txPr>
                <a:bodyPr/>
                <a:lstStyle/>
                <a:p>
                  <a:pPr>
                    <a:defRPr sz="1586" b="0" i="0" u="none" strike="noStrike" baseline="0">
                      <a:solidFill>
                        <a:srgbClr val="FF00FF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'Combined Chart'!$B$1:$M$1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'Combined Chart'!$B$3:$M$3</c:f>
              <c:numCache>
                <c:formatCode>General</c:formatCode>
                <c:ptCount val="12"/>
                <c:pt idx="0">
                  <c:v>5000</c:v>
                </c:pt>
                <c:pt idx="1">
                  <c:v>11000</c:v>
                </c:pt>
                <c:pt idx="2">
                  <c:v>17500</c:v>
                </c:pt>
                <c:pt idx="3">
                  <c:v>26200</c:v>
                </c:pt>
                <c:pt idx="4">
                  <c:v>35000</c:v>
                </c:pt>
                <c:pt idx="5">
                  <c:v>49000</c:v>
                </c:pt>
              </c:numCache>
            </c:numRef>
          </c:val>
        </c:ser>
        <c:ser>
          <c:idx val="2"/>
          <c:order val="2"/>
          <c:tx>
            <c:strRef>
              <c:f>'Combined Chart'!$A$4</c:f>
              <c:strCache>
                <c:ptCount val="1"/>
                <c:pt idx="0">
                  <c:v>ACWP</c:v>
                </c:pt>
              </c:strCache>
            </c:strRef>
          </c:tx>
          <c:spPr>
            <a:ln w="21204">
              <a:solidFill>
                <a:srgbClr val="FF0000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5"/>
              <c:layout>
                <c:manualLayout>
                  <c:xMode val="edge"/>
                  <c:yMode val="edge"/>
                  <c:x val="0.3433476394849786"/>
                  <c:y val="0.31939163498098866"/>
                </c:manualLayout>
              </c:layout>
              <c:spPr>
                <a:noFill/>
                <a:ln w="42407">
                  <a:noFill/>
                </a:ln>
              </c:spPr>
              <c:txPr>
                <a:bodyPr/>
                <a:lstStyle/>
                <a:p>
                  <a:pPr>
                    <a:defRPr sz="1586" b="0" i="0" u="none" strike="noStrike" baseline="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'Combined Chart'!$B$1:$M$1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'Combined Chart'!$B$4:$M$4</c:f>
              <c:numCache>
                <c:formatCode>General</c:formatCode>
                <c:ptCount val="12"/>
                <c:pt idx="0">
                  <c:v>5000</c:v>
                </c:pt>
                <c:pt idx="1">
                  <c:v>12500</c:v>
                </c:pt>
                <c:pt idx="2">
                  <c:v>19600</c:v>
                </c:pt>
                <c:pt idx="3">
                  <c:v>29900</c:v>
                </c:pt>
                <c:pt idx="4">
                  <c:v>39900</c:v>
                </c:pt>
                <c:pt idx="5">
                  <c:v>56000</c:v>
                </c:pt>
              </c:numCache>
            </c:numRef>
          </c:val>
        </c:ser>
        <c:marker val="1"/>
        <c:axId val="56142080"/>
        <c:axId val="56152064"/>
      </c:lineChart>
      <c:dateAx>
        <c:axId val="56142080"/>
        <c:scaling>
          <c:orientation val="minMax"/>
        </c:scaling>
        <c:axPos val="b"/>
        <c:numFmt formatCode="mmm\-yy" sourceLinked="0"/>
        <c:tickLblPos val="nextTo"/>
        <c:spPr>
          <a:ln w="5301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58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6152064"/>
        <c:crosses val="autoZero"/>
        <c:auto val="1"/>
        <c:lblOffset val="100"/>
        <c:baseTimeUnit val="months"/>
        <c:majorUnit val="1"/>
        <c:majorTimeUnit val="months"/>
        <c:minorUnit val="1"/>
        <c:minorTimeUnit val="months"/>
      </c:dateAx>
      <c:valAx>
        <c:axId val="56152064"/>
        <c:scaling>
          <c:orientation val="minMax"/>
        </c:scaling>
        <c:axPos val="l"/>
        <c:majorGridlines>
          <c:spPr>
            <a:ln w="5301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530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8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6142080"/>
        <c:crosses val="autoZero"/>
        <c:crossBetween val="between"/>
      </c:valAx>
      <c:spPr>
        <a:solidFill>
          <a:srgbClr val="FFFFCC"/>
        </a:solidFill>
        <a:ln w="2120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188841201716745"/>
          <c:y val="0.29657794676806082"/>
          <c:w val="0.16952789699570819"/>
          <c:h val="0.24334600760456274"/>
        </c:manualLayout>
      </c:layout>
      <c:spPr>
        <a:solidFill>
          <a:srgbClr val="FFFFFF"/>
        </a:solidFill>
        <a:ln w="5301">
          <a:solidFill>
            <a:srgbClr val="000000"/>
          </a:solidFill>
          <a:prstDash val="solid"/>
        </a:ln>
      </c:spPr>
      <c:txPr>
        <a:bodyPr/>
        <a:lstStyle/>
        <a:p>
          <a:pPr>
            <a:defRPr sz="1453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5301">
      <a:solidFill>
        <a:srgbClr val="000000"/>
      </a:solidFill>
      <a:prstDash val="solid"/>
    </a:ln>
  </c:spPr>
  <c:txPr>
    <a:bodyPr/>
    <a:lstStyle/>
    <a:p>
      <a:pPr>
        <a:defRPr sz="158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948497854077255"/>
          <c:y val="8.3650190114068476E-2"/>
          <c:w val="0.628755364806867"/>
          <c:h val="0.67300380228136891"/>
        </c:manualLayout>
      </c:layout>
      <c:lineChart>
        <c:grouping val="standard"/>
        <c:ser>
          <c:idx val="0"/>
          <c:order val="0"/>
          <c:tx>
            <c:strRef>
              <c:f>Projections!$A$2</c:f>
              <c:strCache>
                <c:ptCount val="1"/>
                <c:pt idx="0">
                  <c:v>BCWS</c:v>
                </c:pt>
              </c:strCache>
            </c:strRef>
          </c:tx>
          <c:spPr>
            <a:ln w="21971">
              <a:solidFill>
                <a:srgbClr val="00008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11"/>
              <c:layout>
                <c:manualLayout>
                  <c:xMode val="edge"/>
                  <c:yMode val="edge"/>
                  <c:x val="0.77038626609442062"/>
                  <c:y val="0.15589353612167303"/>
                </c:manualLayout>
              </c:layout>
              <c:spPr>
                <a:noFill/>
                <a:ln w="43942">
                  <a:noFill/>
                </a:ln>
              </c:spPr>
              <c:txPr>
                <a:bodyPr/>
                <a:lstStyle/>
                <a:p>
                  <a:pPr>
                    <a:defRPr sz="1644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Projections!$B$1:$M$1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Projections!$B$2:$M$2</c:f>
              <c:numCache>
                <c:formatCode>0</c:formatCode>
                <c:ptCount val="12"/>
                <c:pt idx="0">
                  <c:v>5000</c:v>
                </c:pt>
                <c:pt idx="1">
                  <c:v>12000</c:v>
                </c:pt>
                <c:pt idx="2">
                  <c:v>19000</c:v>
                </c:pt>
                <c:pt idx="3">
                  <c:v>29000</c:v>
                </c:pt>
                <c:pt idx="4">
                  <c:v>39000</c:v>
                </c:pt>
                <c:pt idx="5">
                  <c:v>55000</c:v>
                </c:pt>
                <c:pt idx="6">
                  <c:v>65000</c:v>
                </c:pt>
                <c:pt idx="7">
                  <c:v>80000</c:v>
                </c:pt>
                <c:pt idx="8">
                  <c:v>90000</c:v>
                </c:pt>
                <c:pt idx="9">
                  <c:v>95000</c:v>
                </c:pt>
                <c:pt idx="10">
                  <c:v>100000</c:v>
                </c:pt>
                <c:pt idx="11">
                  <c:v>102000</c:v>
                </c:pt>
              </c:numCache>
            </c:numRef>
          </c:val>
        </c:ser>
        <c:ser>
          <c:idx val="1"/>
          <c:order val="1"/>
          <c:tx>
            <c:strRef>
              <c:f>Projections!$A$3</c:f>
              <c:strCache>
                <c:ptCount val="1"/>
                <c:pt idx="0">
                  <c:v>BCWP</c:v>
                </c:pt>
              </c:strCache>
            </c:strRef>
          </c:tx>
          <c:spPr>
            <a:ln w="21971">
              <a:solidFill>
                <a:srgbClr val="FF00FF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dLbls>
            <c:dLbl>
              <c:idx val="11"/>
              <c:layout>
                <c:manualLayout>
                  <c:xMode val="edge"/>
                  <c:yMode val="edge"/>
                  <c:x val="0.7811158798283262"/>
                  <c:y val="0.22053231939163498"/>
                </c:manualLayout>
              </c:layout>
              <c:spPr>
                <a:noFill/>
                <a:ln w="43942">
                  <a:noFill/>
                </a:ln>
              </c:spPr>
              <c:txPr>
                <a:bodyPr/>
                <a:lstStyle/>
                <a:p>
                  <a:pPr>
                    <a:defRPr sz="1644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Projections!$B$1:$M$1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Projections!$B$3:$M$3</c:f>
              <c:numCache>
                <c:formatCode>0</c:formatCode>
                <c:ptCount val="12"/>
                <c:pt idx="0">
                  <c:v>5000</c:v>
                </c:pt>
                <c:pt idx="1">
                  <c:v>11000</c:v>
                </c:pt>
                <c:pt idx="2">
                  <c:v>17500</c:v>
                </c:pt>
                <c:pt idx="3">
                  <c:v>26200</c:v>
                </c:pt>
                <c:pt idx="4">
                  <c:v>35000</c:v>
                </c:pt>
                <c:pt idx="5">
                  <c:v>49000</c:v>
                </c:pt>
                <c:pt idx="6">
                  <c:v>57915</c:v>
                </c:pt>
                <c:pt idx="7">
                  <c:v>71280</c:v>
                </c:pt>
                <c:pt idx="8">
                  <c:v>80190</c:v>
                </c:pt>
                <c:pt idx="9">
                  <c:v>84645</c:v>
                </c:pt>
                <c:pt idx="10">
                  <c:v>89100</c:v>
                </c:pt>
                <c:pt idx="11">
                  <c:v>90882</c:v>
                </c:pt>
              </c:numCache>
            </c:numRef>
          </c:val>
        </c:ser>
        <c:ser>
          <c:idx val="2"/>
          <c:order val="2"/>
          <c:tx>
            <c:strRef>
              <c:f>Projections!$A$4</c:f>
              <c:strCache>
                <c:ptCount val="1"/>
                <c:pt idx="0">
                  <c:v>ACWP</c:v>
                </c:pt>
              </c:strCache>
            </c:strRef>
          </c:tx>
          <c:spPr>
            <a:ln w="21971">
              <a:solidFill>
                <a:srgbClr val="FF0000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11"/>
              <c:layout>
                <c:manualLayout>
                  <c:xMode val="edge"/>
                  <c:yMode val="edge"/>
                  <c:x val="0.76824034334763958"/>
                  <c:y val="9.5057034220532327E-2"/>
                </c:manualLayout>
              </c:layout>
              <c:spPr>
                <a:noFill/>
                <a:ln w="43942">
                  <a:noFill/>
                </a:ln>
              </c:spPr>
              <c:txPr>
                <a:bodyPr/>
                <a:lstStyle/>
                <a:p>
                  <a:pPr>
                    <a:defRPr sz="1644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Projections!$B$1:$M$1</c:f>
              <c:numCache>
                <c:formatCode>m/d/yyyy</c:formatCode>
                <c:ptCount val="12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</c:numCache>
            </c:numRef>
          </c:cat>
          <c:val>
            <c:numRef>
              <c:f>Projections!$B$4:$M$4</c:f>
              <c:numCache>
                <c:formatCode>0</c:formatCode>
                <c:ptCount val="12"/>
                <c:pt idx="0">
                  <c:v>5000</c:v>
                </c:pt>
                <c:pt idx="1">
                  <c:v>12500</c:v>
                </c:pt>
                <c:pt idx="2">
                  <c:v>19600</c:v>
                </c:pt>
                <c:pt idx="3">
                  <c:v>29900</c:v>
                </c:pt>
                <c:pt idx="4">
                  <c:v>39900</c:v>
                </c:pt>
                <c:pt idx="5">
                  <c:v>56000</c:v>
                </c:pt>
                <c:pt idx="6">
                  <c:v>66188.571428571435</c:v>
                </c:pt>
                <c:pt idx="7">
                  <c:v>81462.857142857159</c:v>
                </c:pt>
                <c:pt idx="8">
                  <c:v>91645.714285714261</c:v>
                </c:pt>
                <c:pt idx="9">
                  <c:v>96737.142857142826</c:v>
                </c:pt>
                <c:pt idx="10">
                  <c:v>101828.57142857143</c:v>
                </c:pt>
                <c:pt idx="11">
                  <c:v>103865.14285714284</c:v>
                </c:pt>
              </c:numCache>
            </c:numRef>
          </c:val>
        </c:ser>
        <c:marker val="1"/>
        <c:axId val="123325824"/>
        <c:axId val="123324288"/>
      </c:lineChart>
      <c:dateAx>
        <c:axId val="123325824"/>
        <c:scaling>
          <c:orientation val="minMax"/>
        </c:scaling>
        <c:axPos val="b"/>
        <c:numFmt formatCode="mmm\-yy" sourceLinked="0"/>
        <c:tickLblPos val="nextTo"/>
        <c:spPr>
          <a:ln w="5493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4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3324288"/>
        <c:crosses val="autoZero"/>
        <c:auto val="1"/>
        <c:lblOffset val="100"/>
        <c:baseTimeUnit val="months"/>
        <c:majorUnit val="1"/>
        <c:majorTimeUnit val="months"/>
        <c:minorUnit val="1"/>
        <c:minorTimeUnit val="months"/>
      </c:dateAx>
      <c:valAx>
        <c:axId val="123324288"/>
        <c:scaling>
          <c:orientation val="minMax"/>
        </c:scaling>
        <c:axPos val="l"/>
        <c:majorGridlines>
          <c:spPr>
            <a:ln w="5493">
              <a:solidFill>
                <a:srgbClr val="000000"/>
              </a:solidFill>
              <a:prstDash val="solid"/>
            </a:ln>
          </c:spPr>
        </c:majorGridlines>
        <c:numFmt formatCode="0" sourceLinked="1"/>
        <c:tickLblPos val="nextTo"/>
        <c:spPr>
          <a:ln w="549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4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3325824"/>
        <c:crosses val="autoZero"/>
        <c:crossBetween val="between"/>
      </c:valAx>
      <c:spPr>
        <a:solidFill>
          <a:srgbClr val="FFFFCC"/>
        </a:solidFill>
        <a:ln w="21971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188841201716745"/>
          <c:y val="0.29657794676806082"/>
          <c:w val="0.16952789699570819"/>
          <c:h val="0.24334600760456274"/>
        </c:manualLayout>
      </c:layout>
      <c:spPr>
        <a:solidFill>
          <a:srgbClr val="FFFFFF"/>
        </a:solidFill>
        <a:ln w="5493">
          <a:solidFill>
            <a:srgbClr val="000000"/>
          </a:solidFill>
          <a:prstDash val="solid"/>
        </a:ln>
      </c:spPr>
      <c:txPr>
        <a:bodyPr/>
        <a:lstStyle/>
        <a:p>
          <a:pPr>
            <a:defRPr sz="150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5493">
      <a:solidFill>
        <a:srgbClr val="000000"/>
      </a:solidFill>
      <a:prstDash val="solid"/>
    </a:ln>
  </c:spPr>
  <c:txPr>
    <a:bodyPr/>
    <a:lstStyle/>
    <a:p>
      <a:pPr>
        <a:defRPr sz="164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5116279069767441"/>
          <c:y val="8.3650190114068476E-2"/>
          <c:w val="0.63255813953488382"/>
          <c:h val="0.66920152091254759"/>
        </c:manualLayout>
      </c:layout>
      <c:lineChart>
        <c:grouping val="standard"/>
        <c:ser>
          <c:idx val="0"/>
          <c:order val="0"/>
          <c:tx>
            <c:strRef>
              <c:f>Projections!$A$2</c:f>
              <c:strCache>
                <c:ptCount val="1"/>
                <c:pt idx="0">
                  <c:v>BCWS</c:v>
                </c:pt>
              </c:strCache>
            </c:strRef>
          </c:tx>
          <c:spPr>
            <a:ln w="23336">
              <a:solidFill>
                <a:srgbClr val="00008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14"/>
              <c:layout>
                <c:manualLayout>
                  <c:xMode val="edge"/>
                  <c:yMode val="edge"/>
                  <c:x val="0.78139534883720918"/>
                  <c:y val="0.22433460076045628"/>
                </c:manualLayout>
              </c:layout>
              <c:spPr>
                <a:noFill/>
                <a:ln w="46671">
                  <a:noFill/>
                </a:ln>
              </c:spPr>
              <c:txPr>
                <a:bodyPr/>
                <a:lstStyle/>
                <a:p>
                  <a:pPr>
                    <a:defRPr sz="1470" b="1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r"/>
              <c:showVal val="1"/>
            </c:dLbl>
            <c:delete val="1"/>
          </c:dLbls>
          <c:cat>
            <c:numRef>
              <c:f>Projections!$B$1:$P$1</c:f>
              <c:numCache>
                <c:formatCode>m/d/yyyy</c:formatCode>
                <c:ptCount val="15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</c:numCache>
            </c:numRef>
          </c:cat>
          <c:val>
            <c:numRef>
              <c:f>Projections!$B$2:$P$2</c:f>
              <c:numCache>
                <c:formatCode>0</c:formatCode>
                <c:ptCount val="15"/>
                <c:pt idx="0">
                  <c:v>5000</c:v>
                </c:pt>
                <c:pt idx="1">
                  <c:v>12000</c:v>
                </c:pt>
                <c:pt idx="2">
                  <c:v>19000</c:v>
                </c:pt>
                <c:pt idx="3">
                  <c:v>29000</c:v>
                </c:pt>
                <c:pt idx="4">
                  <c:v>39000</c:v>
                </c:pt>
                <c:pt idx="5">
                  <c:v>55000</c:v>
                </c:pt>
                <c:pt idx="6">
                  <c:v>65000</c:v>
                </c:pt>
                <c:pt idx="7">
                  <c:v>80000</c:v>
                </c:pt>
                <c:pt idx="8">
                  <c:v>90000</c:v>
                </c:pt>
                <c:pt idx="9">
                  <c:v>95000</c:v>
                </c:pt>
                <c:pt idx="10">
                  <c:v>100000</c:v>
                </c:pt>
                <c:pt idx="11">
                  <c:v>102000</c:v>
                </c:pt>
                <c:pt idx="12">
                  <c:v>102000</c:v>
                </c:pt>
                <c:pt idx="13">
                  <c:v>102000</c:v>
                </c:pt>
                <c:pt idx="14">
                  <c:v>102000</c:v>
                </c:pt>
              </c:numCache>
            </c:numRef>
          </c:val>
        </c:ser>
        <c:ser>
          <c:idx val="1"/>
          <c:order val="1"/>
          <c:tx>
            <c:strRef>
              <c:f>Projections!$A$3</c:f>
              <c:strCache>
                <c:ptCount val="1"/>
                <c:pt idx="0">
                  <c:v>BCWP</c:v>
                </c:pt>
              </c:strCache>
            </c:strRef>
          </c:tx>
          <c:spPr>
            <a:ln w="23336">
              <a:solidFill>
                <a:srgbClr val="FF00FF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Projections!$B$1:$P$1</c:f>
              <c:numCache>
                <c:formatCode>m/d/yyyy</c:formatCode>
                <c:ptCount val="15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</c:numCache>
            </c:numRef>
          </c:cat>
          <c:val>
            <c:numRef>
              <c:f>Projections!$B$3:$P$3</c:f>
              <c:numCache>
                <c:formatCode>0</c:formatCode>
                <c:ptCount val="15"/>
                <c:pt idx="0">
                  <c:v>5000</c:v>
                </c:pt>
                <c:pt idx="1">
                  <c:v>11000</c:v>
                </c:pt>
                <c:pt idx="2">
                  <c:v>17500</c:v>
                </c:pt>
                <c:pt idx="3">
                  <c:v>26200</c:v>
                </c:pt>
                <c:pt idx="4">
                  <c:v>35000</c:v>
                </c:pt>
                <c:pt idx="5">
                  <c:v>49000</c:v>
                </c:pt>
                <c:pt idx="6">
                  <c:v>57915</c:v>
                </c:pt>
                <c:pt idx="7">
                  <c:v>71280</c:v>
                </c:pt>
                <c:pt idx="8">
                  <c:v>80190</c:v>
                </c:pt>
                <c:pt idx="9">
                  <c:v>84645</c:v>
                </c:pt>
                <c:pt idx="10">
                  <c:v>89100</c:v>
                </c:pt>
                <c:pt idx="11">
                  <c:v>90882</c:v>
                </c:pt>
                <c:pt idx="12">
                  <c:v>95337</c:v>
                </c:pt>
                <c:pt idx="13">
                  <c:v>99792</c:v>
                </c:pt>
                <c:pt idx="14">
                  <c:v>101999.898</c:v>
                </c:pt>
              </c:numCache>
            </c:numRef>
          </c:val>
        </c:ser>
        <c:ser>
          <c:idx val="2"/>
          <c:order val="2"/>
          <c:tx>
            <c:strRef>
              <c:f>Projections!$A$4</c:f>
              <c:strCache>
                <c:ptCount val="1"/>
                <c:pt idx="0">
                  <c:v>ACWP</c:v>
                </c:pt>
              </c:strCache>
            </c:strRef>
          </c:tx>
          <c:spPr>
            <a:ln w="23336">
              <a:solidFill>
                <a:srgbClr val="FF0000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14"/>
              <c:layout>
                <c:manualLayout>
                  <c:xMode val="edge"/>
                  <c:yMode val="edge"/>
                  <c:x val="0.78372093023255829"/>
                  <c:y val="0.15209125475285173"/>
                </c:manualLayout>
              </c:layout>
              <c:tx>
                <c:rich>
                  <a:bodyPr/>
                  <a:lstStyle/>
                  <a:p>
                    <a:pPr>
                      <a:defRPr sz="1470" b="1" i="0" u="none" strike="noStrike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defRPr>
                    </a:pPr>
                    <a:r>
                      <a:t>116,571</a:t>
                    </a:r>
                  </a:p>
                </c:rich>
              </c:tx>
              <c:spPr>
                <a:noFill/>
                <a:ln w="46671">
                  <a:noFill/>
                </a:ln>
              </c:spPr>
              <c:dLblPos val="r"/>
            </c:dLbl>
            <c:delete val="1"/>
          </c:dLbls>
          <c:cat>
            <c:numRef>
              <c:f>Projections!$B$1:$P$1</c:f>
              <c:numCache>
                <c:formatCode>m/d/yyyy</c:formatCode>
                <c:ptCount val="15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</c:numCache>
            </c:numRef>
          </c:cat>
          <c:val>
            <c:numRef>
              <c:f>Projections!$B$4:$P$4</c:f>
              <c:numCache>
                <c:formatCode>0</c:formatCode>
                <c:ptCount val="15"/>
                <c:pt idx="0">
                  <c:v>5000</c:v>
                </c:pt>
                <c:pt idx="1">
                  <c:v>12500</c:v>
                </c:pt>
                <c:pt idx="2">
                  <c:v>19600</c:v>
                </c:pt>
                <c:pt idx="3">
                  <c:v>29900</c:v>
                </c:pt>
                <c:pt idx="4">
                  <c:v>39900</c:v>
                </c:pt>
                <c:pt idx="5">
                  <c:v>56000</c:v>
                </c:pt>
                <c:pt idx="6">
                  <c:v>66188.571428571435</c:v>
                </c:pt>
                <c:pt idx="7">
                  <c:v>81462.857142857159</c:v>
                </c:pt>
                <c:pt idx="8">
                  <c:v>91645.714285714261</c:v>
                </c:pt>
                <c:pt idx="9">
                  <c:v>96737.142857142826</c:v>
                </c:pt>
                <c:pt idx="10">
                  <c:v>101828.57142857143</c:v>
                </c:pt>
                <c:pt idx="11">
                  <c:v>103865.14285714284</c:v>
                </c:pt>
                <c:pt idx="12">
                  <c:v>108956.57142857143</c:v>
                </c:pt>
                <c:pt idx="13">
                  <c:v>114048</c:v>
                </c:pt>
                <c:pt idx="14">
                  <c:v>116571.31199999999</c:v>
                </c:pt>
              </c:numCache>
            </c:numRef>
          </c:val>
        </c:ser>
        <c:marker val="1"/>
        <c:axId val="83946496"/>
        <c:axId val="86516480"/>
      </c:lineChart>
      <c:dateAx>
        <c:axId val="83946496"/>
        <c:scaling>
          <c:orientation val="minMax"/>
        </c:scaling>
        <c:axPos val="b"/>
        <c:numFmt formatCode="mmm\-yy" sourceLinked="0"/>
        <c:tickLblPos val="nextTo"/>
        <c:spPr>
          <a:ln w="5834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74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6516480"/>
        <c:crosses val="autoZero"/>
        <c:auto val="1"/>
        <c:lblOffset val="100"/>
        <c:baseTimeUnit val="months"/>
        <c:majorUnit val="2"/>
        <c:majorTimeUnit val="months"/>
        <c:minorUnit val="1"/>
        <c:minorTimeUnit val="months"/>
      </c:dateAx>
      <c:valAx>
        <c:axId val="86516480"/>
        <c:scaling>
          <c:orientation val="minMax"/>
        </c:scaling>
        <c:axPos val="l"/>
        <c:majorGridlines>
          <c:spPr>
            <a:ln w="5834">
              <a:solidFill>
                <a:srgbClr val="000000"/>
              </a:solidFill>
              <a:prstDash val="solid"/>
            </a:ln>
          </c:spPr>
        </c:majorGridlines>
        <c:numFmt formatCode="0" sourceLinked="1"/>
        <c:tickLblPos val="nextTo"/>
        <c:spPr>
          <a:ln w="583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46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3946496"/>
        <c:crosses val="autoZero"/>
        <c:crossBetween val="between"/>
      </c:valAx>
      <c:spPr>
        <a:solidFill>
          <a:srgbClr val="FFFFCC"/>
        </a:solidFill>
        <a:ln w="23336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0697674418604648"/>
          <c:y val="0.29277566539923966"/>
          <c:w val="0.18372093023255814"/>
          <c:h val="0.24334600760456274"/>
        </c:manualLayout>
      </c:layout>
      <c:spPr>
        <a:solidFill>
          <a:srgbClr val="FFFFFF"/>
        </a:solidFill>
        <a:ln w="5834">
          <a:solidFill>
            <a:srgbClr val="000000"/>
          </a:solidFill>
          <a:prstDash val="solid"/>
        </a:ln>
      </c:spPr>
      <c:txPr>
        <a:bodyPr/>
        <a:lstStyle/>
        <a:p>
          <a:pPr>
            <a:defRPr sz="1599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5834">
      <a:solidFill>
        <a:srgbClr val="000000"/>
      </a:solidFill>
      <a:prstDash val="solid"/>
    </a:ln>
  </c:spPr>
  <c:txPr>
    <a:bodyPr/>
    <a:lstStyle/>
    <a:p>
      <a:pPr>
        <a:defRPr sz="174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273550"/>
            <a:ext cx="5210175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5289" tIns="77645" rIns="155289" bIns="77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309688" y="677863"/>
            <a:ext cx="4491037" cy="3368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546225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771525" algn="l" defTabSz="1546225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1546225" algn="l" defTabSz="1546225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2317750" algn="l" defTabSz="1546225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3090863" algn="l" defTabSz="1546225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forum.org/library/glossary/PMG_C09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Was developed by DoD (As are many very specific metrical techniques.</a:t>
            </a:r>
          </a:p>
          <a:p>
            <a:r>
              <a:rPr lang="en-US" sz="1200"/>
              <a:t>You know, they like for everybody to be:</a:t>
            </a:r>
          </a:p>
          <a:p>
            <a:r>
              <a:rPr lang="en-US" sz="1200"/>
              <a:t>	walking in step</a:t>
            </a:r>
          </a:p>
          <a:p>
            <a:r>
              <a:rPr lang="en-US" sz="1200"/>
              <a:t>	counting cadence together</a:t>
            </a:r>
          </a:p>
          <a:p>
            <a:r>
              <a:rPr lang="en-US" sz="1200"/>
              <a:t>		calling out the same number,</a:t>
            </a:r>
          </a:p>
          <a:p>
            <a:r>
              <a:rPr lang="en-US" sz="1200"/>
              <a:t>		at the same time.</a:t>
            </a:r>
          </a:p>
          <a:p>
            <a:endParaRPr lang="en-US" sz="1200"/>
          </a:p>
          <a:p>
            <a:r>
              <a:rPr lang="en-US" sz="1200"/>
              <a:t>Was in response to a need to keep track of very large and very complex contracts.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We’re looking at a year-long project; Comparing our budget with our expenditures,</a:t>
            </a:r>
          </a:p>
          <a:p>
            <a:r>
              <a:rPr lang="en-US" sz="1200"/>
              <a:t>Complete through about July, and we don’t appear to be TOO far off track.</a:t>
            </a:r>
          </a:p>
          <a:p>
            <a:endParaRPr lang="en-US" sz="1200"/>
          </a:p>
          <a:p>
            <a:r>
              <a:rPr lang="en-US" sz="1200"/>
              <a:t>BUT, what we don’t know is:</a:t>
            </a:r>
          </a:p>
          <a:p>
            <a:r>
              <a:rPr lang="en-US" sz="1200"/>
              <a:t>	How much WORK have we gotten done?</a:t>
            </a:r>
          </a:p>
          <a:p>
            <a:r>
              <a:rPr lang="en-US" sz="1200"/>
              <a:t>	How tough  - in terms of BOTH time and money - will it be to get back on track?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400050">
              <a:buFontTx/>
              <a:buAutoNum type="arabicParenBoth"/>
            </a:pPr>
            <a:r>
              <a:rPr lang="en-US"/>
              <a:t>The more complex the project, the more difficult it is to tell where you are.</a:t>
            </a:r>
          </a:p>
          <a:p>
            <a:pPr marL="400050" indent="-400050">
              <a:buFontTx/>
              <a:buAutoNum type="arabicParenBoth"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The WBS should describe</a:t>
            </a:r>
          </a:p>
          <a:p>
            <a:r>
              <a:rPr lang="en-US" sz="1200"/>
              <a:t>	What is to be done</a:t>
            </a:r>
          </a:p>
          <a:p>
            <a:r>
              <a:rPr lang="en-US" sz="1200"/>
              <a:t>	When it is to be completed</a:t>
            </a:r>
          </a:p>
          <a:p>
            <a:r>
              <a:rPr lang="en-US" sz="1200"/>
              <a:t>	How much it will cost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WBS needs to be broken down into manageable, </a:t>
            </a:r>
            <a:r>
              <a:rPr lang="en-US" sz="1200" u="sng"/>
              <a:t>meaningful</a:t>
            </a:r>
            <a:r>
              <a:rPr lang="en-US" sz="1200"/>
              <a:t> pieces.</a:t>
            </a:r>
          </a:p>
          <a:p>
            <a:endParaRPr lang="en-US" sz="1200"/>
          </a:p>
          <a:p>
            <a:r>
              <a:rPr lang="en-US" sz="1200"/>
              <a:t>The danger here is in getting them too small.</a:t>
            </a:r>
          </a:p>
          <a:p>
            <a:endParaRPr lang="en-US" sz="1200"/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The Work Package needs to be of the size that it can be handed off to a task manager.</a:t>
            </a:r>
          </a:p>
          <a:p>
            <a:endParaRPr lang="en-US" sz="1200"/>
          </a:p>
          <a:p>
            <a:r>
              <a:rPr lang="en-US" sz="1200"/>
              <a:t>Too large and you have multiple people responsible for the work.</a:t>
            </a:r>
          </a:p>
          <a:p>
            <a:r>
              <a:rPr lang="en-US" sz="1200"/>
              <a:t>Too small and the program manager winds up micro-managing everything.</a:t>
            </a:r>
          </a:p>
          <a:p>
            <a:endParaRPr lang="en-US" sz="1200"/>
          </a:p>
          <a:p>
            <a:r>
              <a:rPr lang="en-US" sz="1200"/>
              <a:t>The “accompanying narrative” is really an SOW – or Statement of Work.</a:t>
            </a:r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If you get into EVA in depth, you may here about a CAP.</a:t>
            </a:r>
          </a:p>
          <a:p>
            <a:endParaRPr lang="en-US" sz="1200"/>
          </a:p>
          <a:p>
            <a:r>
              <a:rPr lang="en-US" sz="1200">
                <a:latin typeface="Verdana" pitchFamily="34" charset="0"/>
              </a:rPr>
              <a:t>Previously called </a:t>
            </a:r>
            <a:r>
              <a:rPr lang="en-US" sz="1200">
                <a:latin typeface="Verdana" pitchFamily="34" charset="0"/>
                <a:hlinkClick r:id="rId3"/>
              </a:rPr>
              <a:t>Cost Account Plan</a:t>
            </a:r>
            <a:r>
              <a:rPr lang="en-US" sz="1200">
                <a:latin typeface="Verdana" pitchFamily="34" charset="0"/>
              </a:rPr>
              <a:t>.</a:t>
            </a:r>
          </a:p>
          <a:p>
            <a:pPr lvl="1"/>
            <a:endParaRPr lang="en-US" sz="1200">
              <a:latin typeface="Verdana" pitchFamily="34" charset="0"/>
            </a:endParaRPr>
          </a:p>
          <a:p>
            <a:pPr lvl="1"/>
            <a:endParaRPr lang="en-US" sz="120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That’s probably the shortest course on Work Breakdown Structure you’ll ever see.</a:t>
            </a:r>
          </a:p>
          <a:p>
            <a:endParaRPr lang="en-US" sz="1200"/>
          </a:p>
          <a:p>
            <a:r>
              <a:rPr lang="en-US" sz="1200"/>
              <a:t>(And maybe the longest you’ll ever </a:t>
            </a:r>
            <a:r>
              <a:rPr lang="en-US" sz="1200" u="sng"/>
              <a:t>want</a:t>
            </a:r>
            <a:r>
              <a:rPr lang="en-US" sz="1200"/>
              <a:t> to see.)</a:t>
            </a:r>
          </a:p>
          <a:p>
            <a:r>
              <a:rPr lang="en-US" sz="1200"/>
              <a:t>OK, let’s look at some real Earned Value stuff.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The Work Package needs to be of the size that it can be handed off to a task manager.</a:t>
            </a:r>
          </a:p>
          <a:p>
            <a:endParaRPr lang="en-US" sz="1200"/>
          </a:p>
          <a:p>
            <a:r>
              <a:rPr lang="en-US" sz="1200"/>
              <a:t>Too large and you have multiple people responsible for the work.</a:t>
            </a:r>
          </a:p>
          <a:p>
            <a:r>
              <a:rPr lang="en-US" sz="1200"/>
              <a:t>Too small and the program manager winds up micro-managing everything.</a:t>
            </a:r>
          </a:p>
          <a:p>
            <a:endParaRPr lang="en-US" sz="1200"/>
          </a:p>
          <a:p>
            <a:r>
              <a:rPr lang="en-US" sz="1200"/>
              <a:t>The “accompanying narrative” is really an SOW – or Statement of Work.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Sort of looks like the “planned” line doesn’t it?</a:t>
            </a:r>
          </a:p>
          <a:p>
            <a:endParaRPr lang="en-US" sz="1200"/>
          </a:p>
          <a:p>
            <a:r>
              <a:rPr lang="en-US" sz="1200"/>
              <a:t>At this point, that’s all it is.  We’re looking at how we expect to perform for the year.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This is simply the actual cost to date.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here’s that dreaded actual vs. planned situation.</a:t>
            </a:r>
          </a:p>
          <a:p>
            <a:endParaRPr lang="en-US"/>
          </a:p>
          <a:p>
            <a:r>
              <a:rPr lang="en-US"/>
              <a:t>Well the project is “somewhat” over cost.</a:t>
            </a:r>
          </a:p>
          <a:p>
            <a:r>
              <a:rPr lang="en-US"/>
              <a:t>	“Somewhat” could have  a lot of different meanings.</a:t>
            </a:r>
          </a:p>
          <a:p>
            <a:endParaRPr lang="en-US"/>
          </a:p>
          <a:p>
            <a:r>
              <a:rPr lang="en-US"/>
              <a:t>So far we’ve spent 56K when we should have spent 49K.</a:t>
            </a:r>
          </a:p>
          <a:p>
            <a:endParaRPr lang="en-US"/>
          </a:p>
          <a:p>
            <a:r>
              <a:rPr lang="en-US"/>
              <a:t>OK, we’re 7K over budget, is that bad?   Well, let’s find out how bad.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/>
              <a:t>The next factor is BCWP and this is the factor that rounds out EVA and makes it possible to capture the full picture of where the project stands.</a:t>
            </a:r>
          </a:p>
          <a:p>
            <a:endParaRPr lang="en-US" sz="1200"/>
          </a:p>
          <a:p>
            <a:r>
              <a:rPr lang="en-US" sz="1200"/>
              <a:t>Note that this is the cost of the work </a:t>
            </a:r>
            <a:r>
              <a:rPr lang="en-US" sz="1200" u="sng"/>
              <a:t>performed</a:t>
            </a:r>
            <a:r>
              <a:rPr lang="en-US" sz="1200"/>
              <a:t> and,it is the </a:t>
            </a:r>
            <a:r>
              <a:rPr lang="en-US" sz="1200" u="sng"/>
              <a:t>budgeted</a:t>
            </a:r>
            <a:r>
              <a:rPr lang="en-US" sz="1200"/>
              <a:t> amount, not the actual amount.</a:t>
            </a:r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SO, we’re about half-way through the year now, and you can see that the Budgeted cost of Work</a:t>
            </a:r>
            <a:r>
              <a:rPr lang="en-US" sz="1200" u="sng"/>
              <a:t> Performed</a:t>
            </a:r>
            <a:r>
              <a:rPr lang="en-US" sz="1200"/>
              <a:t> is less than the Budgeted Cost of Work </a:t>
            </a:r>
            <a:r>
              <a:rPr lang="en-US" sz="1200" u="sng"/>
              <a:t>Scheduled</a:t>
            </a:r>
            <a:r>
              <a:rPr lang="en-US" sz="1200"/>
              <a:t>.</a:t>
            </a:r>
            <a:endParaRPr lang="en-US" sz="1200" u="sng"/>
          </a:p>
          <a:p>
            <a:r>
              <a:rPr lang="en-US" sz="1200"/>
              <a:t>	</a:t>
            </a:r>
          </a:p>
          <a:p>
            <a:r>
              <a:rPr lang="en-US" sz="1200"/>
              <a:t>What does this mean?</a:t>
            </a:r>
          </a:p>
          <a:p>
            <a:endParaRPr lang="en-US" sz="1200"/>
          </a:p>
          <a:p>
            <a:r>
              <a:rPr lang="en-US" sz="1200"/>
              <a:t>It doesn’t mean that we’ve </a:t>
            </a:r>
            <a:r>
              <a:rPr lang="en-US" sz="1200" u="sng"/>
              <a:t>spent</a:t>
            </a:r>
            <a:r>
              <a:rPr lang="en-US" sz="1200"/>
              <a:t> less than we planned.</a:t>
            </a:r>
          </a:p>
          <a:p>
            <a:r>
              <a:rPr lang="en-US" sz="1200"/>
              <a:t>Your looking at the cost of what </a:t>
            </a:r>
            <a:r>
              <a:rPr lang="en-US" sz="1200" u="sng"/>
              <a:t>should</a:t>
            </a:r>
            <a:r>
              <a:rPr lang="en-US" sz="1200"/>
              <a:t> have been </a:t>
            </a:r>
            <a:r>
              <a:rPr lang="en-US" sz="1200" u="sng"/>
              <a:t>done</a:t>
            </a:r>
            <a:r>
              <a:rPr lang="en-US" sz="1200"/>
              <a:t>.  The project is behind schedule.</a:t>
            </a:r>
          </a:p>
          <a:p>
            <a:endParaRPr lang="en-US" sz="1200"/>
          </a:p>
          <a:p>
            <a:r>
              <a:rPr lang="en-US" sz="1200"/>
              <a:t>The significance of this situation becomes a lot clearer when you combine cost performance with schedule performance on one chart.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And here’s the full picture.</a:t>
            </a:r>
          </a:p>
          <a:p>
            <a:r>
              <a:rPr lang="en-US" sz="1200"/>
              <a:t>	The project is over budget by a thousand dollars.</a:t>
            </a:r>
          </a:p>
          <a:p>
            <a:r>
              <a:rPr lang="en-US" sz="1200"/>
              <a:t>	We’ve only gotten 49 thousand dollars worth of work down.   And what does that mean?  - - - (we’re behind schedule.)</a:t>
            </a:r>
          </a:p>
          <a:p>
            <a:endParaRPr lang="en-US" sz="1200"/>
          </a:p>
          <a:p>
            <a:r>
              <a:rPr lang="en-US" sz="1200"/>
              <a:t>So what does all this mean?</a:t>
            </a:r>
          </a:p>
          <a:p>
            <a:endParaRPr lang="en-US" sz="1200"/>
          </a:p>
          <a:p>
            <a:r>
              <a:rPr lang="en-US" sz="1200"/>
              <a:t>Well, pay particular attention to the comparison of ACWP compared to BCWP.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/>
              <a:t>Oh Boy! Some derived metrics – you were all waiting for some of those, weren’t you?</a:t>
            </a:r>
          </a:p>
          <a:p>
            <a:endParaRPr lang="en-US" sz="1200"/>
          </a:p>
          <a:p>
            <a:r>
              <a:rPr lang="en-US" sz="1200"/>
              <a:t>Cost Variance and Schedule Variance are simply arithmetic differences of where we are and where we should be.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Simple arithmetic.</a:t>
            </a:r>
          </a:p>
          <a:p>
            <a:endParaRPr lang="en-US" sz="1200"/>
          </a:p>
          <a:p>
            <a:r>
              <a:rPr lang="en-US" sz="1200"/>
              <a:t>We’ve accomplished $6,000 worth of output less than we should have</a:t>
            </a:r>
          </a:p>
          <a:p>
            <a:endParaRPr lang="en-US" sz="1200"/>
          </a:p>
          <a:p>
            <a:r>
              <a:rPr lang="en-US" sz="1200"/>
              <a:t>And we’re $7,000 over budget</a:t>
            </a:r>
          </a:p>
          <a:p>
            <a:endParaRPr lang="en-US" sz="1200"/>
          </a:p>
          <a:p>
            <a:r>
              <a:rPr lang="en-US" sz="1200"/>
              <a:t>We need some more derived metrics.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/>
              <a:t>Well, we know we’re behind schedule and over cost,</a:t>
            </a:r>
          </a:p>
          <a:p>
            <a:r>
              <a:rPr lang="en-US" sz="1200"/>
              <a:t>and we know exactly much for each one, but </a:t>
            </a:r>
            <a:r>
              <a:rPr lang="en-US" sz="1200" u="sng"/>
              <a:t>so what</a:t>
            </a:r>
            <a:r>
              <a:rPr lang="en-US" sz="1200"/>
              <a:t>?</a:t>
            </a:r>
          </a:p>
          <a:p>
            <a:endParaRPr lang="en-US" sz="1200"/>
          </a:p>
          <a:p>
            <a:r>
              <a:rPr lang="en-US" sz="1200"/>
              <a:t>Well, now we can begin to integrate these two pieces of information and get an overall picture.</a:t>
            </a:r>
          </a:p>
          <a:p>
            <a:endParaRPr lang="en-US" sz="1200"/>
          </a:p>
          <a:p>
            <a:r>
              <a:rPr lang="en-US" sz="1200"/>
              <a:t>The Performance Indices are really just a way of calculating, on a  percentage basis, where we are.</a:t>
            </a:r>
          </a:p>
          <a:p>
            <a:r>
              <a:rPr lang="en-US" sz="1200"/>
              <a:t>	SPI</a:t>
            </a:r>
          </a:p>
          <a:p>
            <a:r>
              <a:rPr lang="en-US" sz="1200"/>
              <a:t>	CPI</a:t>
            </a:r>
          </a:p>
          <a:p>
            <a:endParaRPr lang="en-US" sz="1200"/>
          </a:p>
          <a:p>
            <a:r>
              <a:rPr lang="en-US" sz="1200"/>
              <a:t>But now, when we combine the two, the percentage figure becomes more significant.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Too many numbers!</a:t>
            </a:r>
          </a:p>
          <a:p>
            <a:endParaRPr lang="en-US" sz="1200"/>
          </a:p>
          <a:p>
            <a:r>
              <a:rPr lang="en-US" sz="1200"/>
              <a:t>OK, we’re performing at about 89% of where we should be on performance,</a:t>
            </a:r>
          </a:p>
          <a:p>
            <a:r>
              <a:rPr lang="en-US" sz="1200"/>
              <a:t>	our cost performance is a little worse,</a:t>
            </a:r>
          </a:p>
          <a:p>
            <a:endParaRPr lang="en-US" sz="1200"/>
          </a:p>
          <a:p>
            <a:r>
              <a:rPr lang="en-US" sz="1200"/>
              <a:t>But look at the impact when you combine the two!</a:t>
            </a:r>
          </a:p>
          <a:p>
            <a:endParaRPr lang="en-US" sz="1200"/>
          </a:p>
          <a:p>
            <a:r>
              <a:rPr lang="en-US" sz="1200"/>
              <a:t>What do we do now?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Unlike the stock market, in the program management world,</a:t>
            </a:r>
          </a:p>
          <a:p>
            <a:r>
              <a:rPr lang="en-US" sz="1200"/>
              <a:t>Past Performance </a:t>
            </a:r>
            <a:r>
              <a:rPr lang="en-US" sz="1200" u="sng"/>
              <a:t>is</a:t>
            </a:r>
            <a:r>
              <a:rPr lang="en-US" sz="1200"/>
              <a:t> an indicator of future results.</a:t>
            </a:r>
          </a:p>
          <a:p>
            <a:endParaRPr lang="en-US" sz="1200"/>
          </a:p>
          <a:p>
            <a:r>
              <a:rPr lang="en-US" sz="1200"/>
              <a:t>Let’s take a look at what this would mean for our sample project.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We can expect to finish the year having spent a bit more than was budgeted.</a:t>
            </a:r>
          </a:p>
          <a:p>
            <a:endParaRPr lang="en-US" sz="1200"/>
          </a:p>
          <a:p>
            <a:r>
              <a:rPr lang="en-US" sz="1200"/>
              <a:t>But look at the ACWP curve:  We have only delivered 89% of the product</a:t>
            </a:r>
          </a:p>
          <a:p>
            <a:r>
              <a:rPr lang="en-US" sz="1200"/>
              <a:t>	but we’ve spent everything we had, plus more.</a:t>
            </a:r>
          </a:p>
          <a:p>
            <a:endParaRPr lang="en-US" sz="1200"/>
          </a:p>
          <a:p>
            <a:r>
              <a:rPr lang="en-US" sz="1200"/>
              <a:t>Final line?  Without a change in performance, we would have to spend an additional 28% of our budget to complete the job.</a:t>
            </a:r>
          </a:p>
          <a:p>
            <a:endParaRPr lang="en-US" sz="1200"/>
          </a:p>
          <a:p>
            <a:r>
              <a:rPr lang="en-US" sz="1200"/>
              <a:t>Why 28% when we’re only 11% behind?  Because our Cost/Schedule Index says we will only be able to perform to a 78% level, and we’ll continue to fall behind.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Prepackaged EVMS may not fit in terms of</a:t>
            </a:r>
          </a:p>
          <a:p>
            <a:r>
              <a:rPr lang="en-US" sz="1200"/>
              <a:t>	level of WBS</a:t>
            </a:r>
          </a:p>
          <a:p>
            <a:r>
              <a:rPr lang="en-US" sz="1200"/>
              <a:t>	task description (SOW)</a:t>
            </a:r>
          </a:p>
          <a:p>
            <a:r>
              <a:rPr lang="en-US" sz="1200"/>
              <a:t>	flexibility for a variety of projects</a:t>
            </a:r>
          </a:p>
          <a:p>
            <a:endParaRPr lang="en-US" sz="1200"/>
          </a:p>
          <a:p>
            <a:r>
              <a:rPr lang="en-US" sz="1200"/>
              <a:t>Microsoft Project 2002 purported to support EVA</a:t>
            </a:r>
          </a:p>
          <a:p>
            <a:endParaRPr lang="en-US" sz="1200"/>
          </a:p>
          <a:p>
            <a:r>
              <a:rPr lang="en-US" sz="1200"/>
              <a:t>Calculations are simple in and of themselves.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/>
              <a:t>You need the WBS structure to be able to quantify output  (what is the deliverable?)</a:t>
            </a:r>
          </a:p>
          <a:p>
            <a:endParaRPr lang="en-US" sz="1200"/>
          </a:p>
          <a:p>
            <a:r>
              <a:rPr lang="en-US" sz="1200"/>
              <a:t>Baselines provide a measuring stick.</a:t>
            </a:r>
          </a:p>
          <a:p>
            <a:endParaRPr lang="en-US" sz="1200"/>
          </a:p>
          <a:p>
            <a:r>
              <a:rPr lang="en-US" sz="1200"/>
              <a:t>And if there are not good management practices in place, it won’t work.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OMB requirements are going to be strongly focused on Project Management and Performance Measurement</a:t>
            </a:r>
          </a:p>
          <a:p>
            <a:endParaRPr lang="en-US"/>
          </a:p>
          <a:p>
            <a:r>
              <a:rPr lang="en-US"/>
              <a:t>But Earned Value makes sense without OMB’s motivation</a:t>
            </a:r>
          </a:p>
          <a:p>
            <a:endParaRPr lang="en-US"/>
          </a:p>
          <a:p>
            <a:r>
              <a:rPr lang="en-US"/>
              <a:t>OMB’s requirement applies </a:t>
            </a:r>
            <a:r>
              <a:rPr lang="en-US" u="sng"/>
              <a:t>specifically</a:t>
            </a:r>
            <a:r>
              <a:rPr lang="en-US"/>
              <a:t> to contractors.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(2) Those three measurements are:</a:t>
            </a:r>
          </a:p>
          <a:p>
            <a:r>
              <a:rPr lang="en-US" sz="1200"/>
              <a:t>	time expired</a:t>
            </a:r>
          </a:p>
          <a:p>
            <a:r>
              <a:rPr lang="en-US" sz="1200"/>
              <a:t>	work accomplished</a:t>
            </a:r>
          </a:p>
          <a:p>
            <a:r>
              <a:rPr lang="en-US" sz="1200"/>
              <a:t>	money spent</a:t>
            </a:r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(2) Thus the name Earned Value; you can actually assign a VALUE to the project at a particular time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400050">
              <a:buFontTx/>
              <a:buAutoNum type="arabicParenBoth" startAt="1993"/>
            </a:pPr>
            <a:r>
              <a:rPr lang="en-US" sz="1200"/>
              <a:t>GIPRA – (performance measures): clearly define missions, set realistic goals, and report on accomplishments.</a:t>
            </a:r>
          </a:p>
          <a:p>
            <a:pPr marL="400050" indent="-400050">
              <a:buFontTx/>
              <a:buAutoNum type="arabicParenBoth" startAt="1993"/>
            </a:pPr>
            <a:endParaRPr lang="en-US" sz="1200"/>
          </a:p>
          <a:p>
            <a:pPr marL="400050" indent="-400050">
              <a:buFontTx/>
              <a:buAutoNum type="arabicParenBoth" startAt="1993"/>
            </a:pPr>
            <a:r>
              <a:rPr lang="en-US" sz="1200"/>
              <a:t>  FASA – Said you had to meet 90% of your goals (cost, schedule, and performance)</a:t>
            </a:r>
          </a:p>
          <a:p>
            <a:pPr marL="400050" indent="-400050"/>
            <a:endParaRPr lang="en-US" sz="1200"/>
          </a:p>
          <a:p>
            <a:pPr marL="400050" indent="-400050">
              <a:buFontTx/>
              <a:buAutoNum type="arabicParenBoth" startAt="1996"/>
            </a:pPr>
            <a:r>
              <a:rPr lang="en-US" sz="1200"/>
              <a:t>Clinger-Cohen Act   -  Tried to ensure that IT investments aligned with mission goals and that they are properly justified</a:t>
            </a:r>
          </a:p>
          <a:p>
            <a:pPr marL="400050" indent="-400050"/>
            <a:r>
              <a:rPr lang="en-US" sz="1200"/>
              <a:t>					(also tried to ensure that systems are secure)</a:t>
            </a:r>
          </a:p>
          <a:p>
            <a:pPr marL="400050" indent="-400050"/>
            <a:endParaRPr lang="en-US" sz="1200"/>
          </a:p>
          <a:p>
            <a:pPr marL="400050" indent="-400050"/>
            <a:r>
              <a:rPr lang="en-US" sz="1200"/>
              <a:t>Change to A-11 in July 2002    (A real shot across the bow)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4451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4452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453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04454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55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56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57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58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59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0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1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2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3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4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5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6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7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8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69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0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1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2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3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4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5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6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7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8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9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0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1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2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3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4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5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6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7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8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89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0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1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2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3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4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5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6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7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8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99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00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01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02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03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04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4505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50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4507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8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9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0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511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04512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3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4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515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516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517" name="Rectangle 109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518" name="Rectangle 109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519" name="Rectangle 109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283035E-EBFE-4BD0-93E1-9A4EF3C0A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14A5D-1417-407E-892C-5B4428974A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F2217-4672-4B21-AEEF-A04F63504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C22820-1ACB-45E9-B058-8B56FD49B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084A3C-67FD-4D58-BEF0-B66B7A30ED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EF4D8-D274-4040-A02C-D3495C3D01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41888-AA0F-43F3-B9DE-E4179497A2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CB0E1-B963-4426-8683-CFE9B4895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ACFC9-A82D-46AB-8A2F-2456BB66A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5F320-52D7-459A-A430-160523FB5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6EACB-5954-4B58-84F5-45D83C3261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6E8A-4F9B-4699-B0D0-D0266198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2CDE5-01B3-4C89-8C65-3E8552C777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4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4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342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4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4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481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2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4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484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85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86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4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4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4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30F296-EE19-401A-88EC-43E76C691F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q.osd.mil/p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edulemaker.com/" TargetMode="External"/><Relationship Id="rId2" Type="http://schemas.openxmlformats.org/officeDocument/2006/relationships/hyperlink" Target="http://www.welco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mavera.com/" TargetMode="External"/><Relationship Id="rId5" Type="http://schemas.openxmlformats.org/officeDocument/2006/relationships/hyperlink" Target="http://www.cs-solutions.com/" TargetMode="External"/><Relationship Id="rId4" Type="http://schemas.openxmlformats.org/officeDocument/2006/relationships/hyperlink" Target="http://www.risktrak.com/index.htm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9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36D8B71-E6C1-4C28-B9D1-E865730BB60A}" type="slidenum">
              <a:rPr lang="en-US"/>
              <a:pPr/>
              <a:t>1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92200" y="1803400"/>
            <a:ext cx="7772400" cy="29337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What Is It ?</a:t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/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Why Do I Need It ?</a:t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/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How Do I Do It?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77900" y="279400"/>
            <a:ext cx="72898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</a:rPr>
              <a:t>Earned Value Analysis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D582-52C1-4B15-933B-6AF6F3E20A7C}" type="slidenum">
              <a:rPr lang="en-US"/>
              <a:pPr/>
              <a:t>10</a:t>
            </a:fld>
            <a:endParaRPr lang="en-US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77900" y="1574800"/>
            <a:ext cx="7454900" cy="3976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/>
              <a:t>And One More Reason</a:t>
            </a:r>
          </a:p>
          <a:p>
            <a:pPr algn="ctr">
              <a:spcBef>
                <a:spcPct val="50000"/>
              </a:spcBef>
            </a:pPr>
            <a:r>
              <a:rPr lang="en-US" sz="5400"/>
              <a:t>Why You Need EVA</a:t>
            </a:r>
          </a:p>
          <a:p>
            <a:pPr algn="ctr">
              <a:spcBef>
                <a:spcPct val="50000"/>
              </a:spcBef>
            </a:pPr>
            <a:r>
              <a:rPr lang="en-US" sz="8000">
                <a:solidFill>
                  <a:srgbClr val="FC0128"/>
                </a:solidFill>
              </a:rPr>
              <a:t>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8CDA-F6FD-4DD4-B1A3-D290C16BBA4D}" type="slidenum">
              <a:rPr lang="en-US"/>
              <a:pPr/>
              <a:t>11</a:t>
            </a:fld>
            <a:endParaRPr 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Because You Gotta !</a:t>
            </a:r>
          </a:p>
        </p:txBody>
      </p:sp>
      <p:pic>
        <p:nvPicPr>
          <p:cNvPr id="86019" name="Picture 3" descr="C:\Documents and Settings\jharper\Application Data\Microsoft\Media Catalog\Downloaded Clips\cl1\PE03113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350" y="1352550"/>
            <a:ext cx="3787775" cy="2360613"/>
          </a:xfrm>
          <a:prstGeom prst="rect">
            <a:avLst/>
          </a:prstGeom>
          <a:noFill/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12800" y="1536700"/>
            <a:ext cx="4127500" cy="210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chemeClr val="tx2"/>
                </a:solidFill>
              </a:rPr>
              <a:t>These Set the Stage</a:t>
            </a:r>
            <a:r>
              <a:rPr lang="en-US">
                <a:solidFill>
                  <a:schemeClr val="tx2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GPRA; 1993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FASA, Title V; 1994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Clinger-Cohen Act; 1996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62000" y="3900488"/>
            <a:ext cx="74168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chemeClr val="tx2"/>
                </a:solidFill>
              </a:rPr>
              <a:t>And Then Along Came OMB! (Circular A-11, Part 7)</a:t>
            </a:r>
          </a:p>
          <a:p>
            <a:pPr>
              <a:spcBef>
                <a:spcPct val="50000"/>
              </a:spcBef>
            </a:pPr>
            <a:r>
              <a:rPr lang="en-US" i="1"/>
              <a:t>"Agencies must use a performance based acquisition management system, based on ANSI/EIA Standard 748, to measure achievement of the cost, schedule, and performance goals."</a:t>
            </a:r>
          </a:p>
          <a:p>
            <a:pPr>
              <a:spcBef>
                <a:spcPct val="50000"/>
              </a:spcBef>
            </a:pPr>
            <a:endParaRPr lang="en-US" i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CAFD-C0F8-4C83-9304-58FE9A79F1E3}" type="slidenum">
              <a:rPr lang="en-US"/>
              <a:pPr/>
              <a:t>12</a:t>
            </a:fld>
            <a:endParaRPr lang="en-US"/>
          </a:p>
        </p:txBody>
      </p:sp>
      <p:pic>
        <p:nvPicPr>
          <p:cNvPr id="92162" name="Picture 1026" descr="C:\Program Files\Common Files\Microsoft Shared\Clipart\cagcat50\bd00028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8763" y="2384425"/>
            <a:ext cx="3181350" cy="3117850"/>
          </a:xfrm>
          <a:prstGeom prst="rect">
            <a:avLst/>
          </a:prstGeom>
          <a:noFill/>
        </p:spPr>
      </p:pic>
      <p:sp>
        <p:nvSpPr>
          <p:cNvPr id="92163" name="Text Box 1027"/>
          <p:cNvSpPr txBox="1">
            <a:spLocks noChangeArrowheads="1"/>
          </p:cNvSpPr>
          <p:nvPr/>
        </p:nvSpPr>
        <p:spPr bwMode="auto">
          <a:xfrm>
            <a:off x="927100" y="660400"/>
            <a:ext cx="74930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>
                <a:solidFill>
                  <a:schemeClr val="tx2"/>
                </a:solidFill>
              </a:rPr>
              <a:t>OK, So What Is This Stuff?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5954-168C-4E78-879E-88B8087DDACC}" type="slidenum">
              <a:rPr lang="en-US"/>
              <a:pPr/>
              <a:t>13</a:t>
            </a:fld>
            <a:endParaRPr lang="en-US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635000" y="228600"/>
            <a:ext cx="800100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</a:rPr>
              <a:t>So, Is This Stuff New ?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673100" y="1574800"/>
            <a:ext cx="81026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3200"/>
              <a:t>It’s been around since the sixties.</a:t>
            </a:r>
          </a:p>
          <a:p>
            <a:endParaRPr lang="en-US" sz="3200"/>
          </a:p>
          <a:p>
            <a:r>
              <a:rPr lang="en-US" sz="3200"/>
              <a:t>“Cost/Schedule Control Systems Criteria”</a:t>
            </a:r>
          </a:p>
          <a:p>
            <a:r>
              <a:rPr lang="en-US" sz="3200"/>
              <a:t>(C/SCSC)</a:t>
            </a:r>
          </a:p>
          <a:p>
            <a:endParaRPr lang="en-US" sz="3000"/>
          </a:p>
        </p:txBody>
      </p:sp>
      <p:pic>
        <p:nvPicPr>
          <p:cNvPr id="94212" name="Picture 4" descr="C:\Documents and Settings\jharper\Application Data\Microsoft\Media Catalog\Downloaded Clips\cl21\j008365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8863" y="3338513"/>
            <a:ext cx="2625725" cy="3022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60F7-5127-4BC0-8E30-E116B017C971}" type="slidenum">
              <a:rPr lang="en-US"/>
              <a:pPr/>
              <a:t>14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6400"/>
            <a:ext cx="8191500" cy="5715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sz="3200"/>
              <a:t>Examples of informal Earned Value Analysis</a:t>
            </a:r>
          </a:p>
        </p:txBody>
      </p:sp>
      <p:graphicFrame>
        <p:nvGraphicFramePr>
          <p:cNvPr id="1434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56163" y="4200525"/>
          <a:ext cx="3851275" cy="1746250"/>
        </p:xfrm>
        <a:graphic>
          <a:graphicData uri="http://schemas.openxmlformats.org/presentationml/2006/ole">
            <p:oleObj spid="_x0000_s14340" name="Clip" r:id="rId4" imgW="3850920" imgH="1746000" progId="MS_ClipArt_Gallery.2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90600" y="1790700"/>
            <a:ext cx="791210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It’s done informally without realizing it.</a:t>
            </a:r>
          </a:p>
          <a:p>
            <a:pPr lvl="1">
              <a:buFontTx/>
              <a:buChar char="•"/>
            </a:pPr>
            <a:r>
              <a:rPr lang="en-US"/>
              <a:t>30% time used,</a:t>
            </a:r>
          </a:p>
          <a:p>
            <a:pPr lvl="1">
              <a:buFontTx/>
              <a:buChar char="•"/>
            </a:pPr>
            <a:r>
              <a:rPr lang="en-US"/>
              <a:t>30% </a:t>
            </a:r>
            <a:r>
              <a:rPr lang="en-US" b="1"/>
              <a:t>$$</a:t>
            </a:r>
            <a:r>
              <a:rPr lang="en-US"/>
              <a:t> spent</a:t>
            </a:r>
          </a:p>
          <a:p>
            <a:pPr lvl="1">
              <a:buFontTx/>
              <a:buChar char="•"/>
            </a:pPr>
            <a:r>
              <a:rPr lang="en-US"/>
              <a:t>So, if 30% of the work is done, I must be OK ??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Shop floor estimates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Cost comparisons</a:t>
            </a:r>
          </a:p>
          <a:p>
            <a:pPr lvl="1"/>
            <a:r>
              <a:rPr lang="en-US"/>
              <a:t>Budget vs. Actual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3AB5-A719-4EAC-805C-B434BCC6ED08}" type="slidenum">
              <a:rPr lang="en-US"/>
              <a:pPr/>
              <a:t>15</a:t>
            </a:fld>
            <a:endParaRPr lang="en-US"/>
          </a:p>
        </p:txBody>
      </p:sp>
      <p:sp>
        <p:nvSpPr>
          <p:cNvPr id="116738" name="Rectangle 1026"/>
          <p:cNvSpPr>
            <a:spLocks noChangeArrowheads="1"/>
          </p:cNvSpPr>
          <p:nvPr/>
        </p:nvSpPr>
        <p:spPr bwMode="auto">
          <a:xfrm>
            <a:off x="571500" y="406400"/>
            <a:ext cx="819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How’s this project doing?</a:t>
            </a:r>
          </a:p>
        </p:txBody>
      </p:sp>
      <p:graphicFrame>
        <p:nvGraphicFramePr>
          <p:cNvPr id="5" name="Object 1028"/>
          <p:cNvGraphicFramePr>
            <a:graphicFrameLocks noChangeAspect="1"/>
          </p:cNvGraphicFramePr>
          <p:nvPr/>
        </p:nvGraphicFramePr>
        <p:xfrm>
          <a:off x="698500" y="1633538"/>
          <a:ext cx="8216900" cy="4414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745A-C523-4F26-AE40-A52F4AFED769}" type="slidenum">
              <a:rPr lang="en-US"/>
              <a:pPr/>
              <a:t>16</a:t>
            </a:fld>
            <a:endParaRPr lang="en-US"/>
          </a:p>
        </p:txBody>
      </p:sp>
      <p:pic>
        <p:nvPicPr>
          <p:cNvPr id="90116" name="Picture 4" descr="C:\Documents and Settings\Jerry\Application Data\Microsoft\Media Catalog\Downloaded Clips\cl0\TN01323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138" y="1693863"/>
            <a:ext cx="4456112" cy="4541837"/>
          </a:xfrm>
          <a:prstGeom prst="rect">
            <a:avLst/>
          </a:prstGeom>
          <a:noFill/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47700" y="355600"/>
            <a:ext cx="8051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Let’s Take A Look Under The Hood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89F4-FC93-4E45-B123-671B7017ED44}" type="slidenum">
              <a:rPr lang="en-US"/>
              <a:pPr/>
              <a:t>17</a:t>
            </a:fld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711200" y="3429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But First! - </a:t>
            </a:r>
            <a:r>
              <a:rPr lang="en-US" sz="3600">
                <a:solidFill>
                  <a:schemeClr val="tx2"/>
                </a:solidFill>
              </a:rPr>
              <a:t>We gotta get organized</a:t>
            </a:r>
          </a:p>
        </p:txBody>
      </p:sp>
      <p:sp>
        <p:nvSpPr>
          <p:cNvPr id="9728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11250" y="3879850"/>
            <a:ext cx="75311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EVA works best when work is ‘compartmentalized’.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Compartmentalization is best achieved with a well-planned Work Breakdown Structure.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So, how do I create a WBS for a really complex project?</a:t>
            </a:r>
          </a:p>
        </p:txBody>
      </p:sp>
      <p:pic>
        <p:nvPicPr>
          <p:cNvPr id="97288" name="Picture 8" descr="C:\Documents and Settings\Jerry\Application Data\Microsoft\Media Catalog\Downloaded Clips\cl2\PE06959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1527175"/>
            <a:ext cx="2746375" cy="2382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1268-0346-45B2-9EB0-4682B9581F9C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00354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18063" y="2265363"/>
          <a:ext cx="4106862" cy="4206875"/>
        </p:xfrm>
        <a:graphic>
          <a:graphicData uri="http://schemas.openxmlformats.org/presentationml/2006/ole">
            <p:oleObj spid="_x0000_s100354" name="Clip" r:id="rId3" imgW="3497040" imgH="4117680" progId="MS_ClipArt_Gallery.2">
              <p:embed/>
            </p:oleObj>
          </a:graphicData>
        </a:graphic>
      </p:graphicFrame>
      <p:sp>
        <p:nvSpPr>
          <p:cNvPr id="100355" name="Text Box 1027"/>
          <p:cNvSpPr txBox="1">
            <a:spLocks noChangeArrowheads="1"/>
          </p:cNvSpPr>
          <p:nvPr/>
        </p:nvSpPr>
        <p:spPr bwMode="auto">
          <a:xfrm>
            <a:off x="723900" y="4597400"/>
            <a:ext cx="53149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600">
                <a:solidFill>
                  <a:srgbClr val="FC0128"/>
                </a:solidFill>
              </a:rPr>
              <a:t>Obviously in small bites.</a:t>
            </a:r>
          </a:p>
        </p:txBody>
      </p:sp>
      <p:sp>
        <p:nvSpPr>
          <p:cNvPr id="100356" name="Rectangle 1028"/>
          <p:cNvSpPr>
            <a:spLocks noChangeArrowheads="1"/>
          </p:cNvSpPr>
          <p:nvPr/>
        </p:nvSpPr>
        <p:spPr bwMode="auto">
          <a:xfrm>
            <a:off x="698500" y="457200"/>
            <a:ext cx="7772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How am I gonna eat this elephant?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8BB2-5B9D-44B7-82CE-1A765624171D}" type="slidenum">
              <a:rPr lang="en-US"/>
              <a:pPr/>
              <a:t>19</a:t>
            </a:fld>
            <a:endParaRPr lang="en-US"/>
          </a:p>
        </p:txBody>
      </p:sp>
      <p:sp>
        <p:nvSpPr>
          <p:cNvPr id="98306" name="Rectangle 1026"/>
          <p:cNvSpPr>
            <a:spLocks noChangeArrowheads="1"/>
          </p:cNvSpPr>
          <p:nvPr/>
        </p:nvSpPr>
        <p:spPr bwMode="auto">
          <a:xfrm>
            <a:off x="711200" y="355600"/>
            <a:ext cx="7772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Proper WBS Design</a:t>
            </a:r>
          </a:p>
        </p:txBody>
      </p:sp>
      <p:sp>
        <p:nvSpPr>
          <p:cNvPr id="98308" name="Rectangle 102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5500" y="16002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800"/>
              <a:t>One WBS per program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Deliverable-oriented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Work not in the WBS is out-of-scope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Each descending level represents more detail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800"/>
              <a:t>Full (and accurate) definition is key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Defined deliverable(s)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Timeframe for delivery of product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Total cost (direct and indirect) to deliver product</a:t>
            </a:r>
            <a:r>
              <a:rPr lang="en-US" sz="2800"/>
              <a:t>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endParaRPr lang="en-US" sz="28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endParaRPr lang="en-US" sz="28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sz="2800">
                <a:solidFill>
                  <a:srgbClr val="FC0128"/>
                </a:solidFill>
              </a:rPr>
              <a:t>Let’s Look at an example:	</a:t>
            </a:r>
            <a:r>
              <a:rPr lang="en-US" sz="2800"/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3D18-8EB8-46CA-A1A7-776963F3D84D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715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Today’s Situation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49300" y="1701800"/>
            <a:ext cx="8128000" cy="30734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Need for </a:t>
            </a:r>
            <a:r>
              <a:rPr lang="en-US" sz="2800" u="sng"/>
              <a:t>accurate</a:t>
            </a:r>
            <a:r>
              <a:rPr lang="en-US" sz="2800"/>
              <a:t> and </a:t>
            </a:r>
            <a:r>
              <a:rPr lang="en-US" sz="2800" u="sng"/>
              <a:t>consistent</a:t>
            </a:r>
            <a:r>
              <a:rPr lang="en-US" sz="2800"/>
              <a:t> status information</a:t>
            </a:r>
          </a:p>
          <a:p>
            <a:r>
              <a:rPr lang="en-US" sz="2800"/>
              <a:t>Numerous complex (and interrelated) projects</a:t>
            </a:r>
          </a:p>
          <a:p>
            <a:pPr lvl="1"/>
            <a:r>
              <a:rPr lang="en-US" sz="2400"/>
              <a:t>Projects with many WBS activities	</a:t>
            </a:r>
          </a:p>
          <a:p>
            <a:pPr lvl="1"/>
            <a:r>
              <a:rPr lang="en-US" sz="2400"/>
              <a:t>Virtual offices</a:t>
            </a:r>
            <a:endParaRPr lang="en-US" sz="2400" b="1"/>
          </a:p>
          <a:p>
            <a:pPr lvl="1"/>
            <a:r>
              <a:rPr lang="en-US" sz="2400"/>
              <a:t>Diverse technology platforms</a:t>
            </a:r>
          </a:p>
        </p:txBody>
      </p:sp>
      <p:graphicFrame>
        <p:nvGraphicFramePr>
          <p:cNvPr id="819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68863" y="3814763"/>
          <a:ext cx="3851275" cy="2695575"/>
        </p:xfrm>
        <a:graphic>
          <a:graphicData uri="http://schemas.openxmlformats.org/presentationml/2006/ole">
            <p:oleObj spid="_x0000_s8196" name="Clip" r:id="rId4" imgW="3850920" imgH="2695320" progId="MS_ClipArt_Gallery.5">
              <p:embed/>
            </p:oleObj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F18F-3370-4E3B-854F-BE3F003E622A}" type="slidenum">
              <a:rPr lang="en-US"/>
              <a:pPr/>
              <a:t>20</a:t>
            </a:fld>
            <a:endParaRPr lang="en-US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98500" y="457200"/>
            <a:ext cx="7772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 sample Work Breakdown Structure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438400" y="1535113"/>
            <a:ext cx="3962400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Serve Pizzas to Customers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96900" y="2386013"/>
            <a:ext cx="20828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Provide the Place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743200" y="2386013"/>
            <a:ext cx="17018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Cook the Food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508500" y="2386013"/>
            <a:ext cx="20828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Serve Customers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6692900" y="2386013"/>
            <a:ext cx="20828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(Others)</a:t>
            </a:r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4391025" y="1947863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1704975" y="2162175"/>
            <a:ext cx="6029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7734300" y="2162175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>
            <a:off x="5367338" y="2162175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3538538" y="215741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1709738" y="2152650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3524250" y="276701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2738438" y="3167063"/>
            <a:ext cx="19177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Cook the Sauce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693738" y="3167063"/>
            <a:ext cx="18923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Make the Dough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4808538" y="3167063"/>
            <a:ext cx="19177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Build the Pizza</a:t>
            </a:r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1685925" y="2987675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1689100" y="2989263"/>
            <a:ext cx="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>
            <a:off x="3759200" y="2989263"/>
            <a:ext cx="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5734050" y="29813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99352" name="Picture 24" descr="C:\Documents and Settings\Jerry\Application Data\Microsoft\Media Catalog\Downloaded Clips\cl4a\j018607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8238" y="3309938"/>
            <a:ext cx="2282825" cy="30559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5759-C23F-4D2D-BBC9-537448C53DE5}" type="slidenum">
              <a:rPr lang="en-US"/>
              <a:pPr/>
              <a:t>21</a:t>
            </a:fld>
            <a:endParaRPr lang="en-US"/>
          </a:p>
        </p:txBody>
      </p:sp>
      <p:sp>
        <p:nvSpPr>
          <p:cNvPr id="102402" name="Rectangle 1026"/>
          <p:cNvSpPr>
            <a:spLocks noChangeArrowheads="1"/>
          </p:cNvSpPr>
          <p:nvPr/>
        </p:nvSpPr>
        <p:spPr bwMode="auto">
          <a:xfrm>
            <a:off x="698500" y="457200"/>
            <a:ext cx="7772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WBS Units are “Work Packages”</a:t>
            </a:r>
          </a:p>
        </p:txBody>
      </p:sp>
      <p:sp>
        <p:nvSpPr>
          <p:cNvPr id="102404" name="Rectangle 102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00100" y="1638300"/>
            <a:ext cx="75311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Lowest level WBS elements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Have an accompanying narrative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Have three measurable components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Scope of work to be accomplished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Total (direct and indirect) cost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/>
              <a:t>Timeframe for completion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8A99-3266-42AC-8305-F93C933CC341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98500" y="457200"/>
            <a:ext cx="7772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Control Account Plans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22300" y="1638300"/>
            <a:ext cx="82931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A CAP is essentially a Work Package with some added features: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r>
              <a:rPr lang="en-US"/>
              <a:t>Assignment of responsibility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000"/>
              <a:t>Organization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000"/>
              <a:t>Individual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r>
              <a:rPr lang="en-US"/>
              <a:t>Division (if necessary) into lower-level Work Packages.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r>
              <a:rPr lang="en-US"/>
              <a:t>Metrics for measuring EV performance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000"/>
              <a:t>Milestones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000"/>
              <a:t>% complete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r>
              <a:rPr lang="en-US" sz="2000"/>
              <a:t>Other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Char char="•"/>
            </a:pPr>
            <a:endParaRPr lang="en-US" sz="16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4"/>
            </a:pPr>
            <a:r>
              <a:rPr lang="en-US">
                <a:solidFill>
                  <a:srgbClr val="FC0128"/>
                </a:solidFill>
              </a:rPr>
              <a:t>The sum of the CAPs constitutes the Performance Measurement Baseline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8EBC-6D1C-4C65-97B0-9971198726EF}" type="slidenum">
              <a:rPr lang="en-US"/>
              <a:pPr/>
              <a:t>23</a:t>
            </a:fld>
            <a:endParaRPr lang="en-US"/>
          </a:p>
        </p:txBody>
      </p:sp>
      <p:pic>
        <p:nvPicPr>
          <p:cNvPr id="132098" name="Picture 2" descr="C:\Documents and Settings\Jerry\Application Data\Microsoft\Media Catalog\Downloaded Clips\cl37\j013918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1879600"/>
            <a:ext cx="3930650" cy="2693988"/>
          </a:xfrm>
          <a:prstGeom prst="rect">
            <a:avLst/>
          </a:prstGeom>
          <a:noFill/>
        </p:spPr>
      </p:pic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639763" y="484188"/>
            <a:ext cx="7643812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C0128"/>
                </a:solidFill>
                <a:latin typeface="Jokerman" pitchFamily="82" charset="0"/>
              </a:rPr>
              <a:t>Enough With the WBS Stuff Already !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898525" y="5418138"/>
            <a:ext cx="74358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C0128"/>
                </a:solidFill>
              </a:rPr>
              <a:t>We came here to talk about Earned Value.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D12-A189-447D-9581-196BD9E5C0B7}" type="slidenum">
              <a:rPr lang="en-US"/>
              <a:pPr/>
              <a:t>24</a:t>
            </a:fld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130300" y="165100"/>
            <a:ext cx="678180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</a:rPr>
              <a:t>Some New Terms</a:t>
            </a:r>
          </a:p>
        </p:txBody>
      </p:sp>
      <p:sp>
        <p:nvSpPr>
          <p:cNvPr id="9318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82613" y="1560513"/>
            <a:ext cx="77724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3000"/>
              <a:t>BCWS - Budgeted Cost of Work Scheduled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sz="3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3000"/>
              <a:t>ACWP - Actual Cost of Work Performed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sz="3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3000"/>
              <a:t>BCWP - Budgeted Cost of Work Performed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sz="3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000"/>
              <a:t>		</a:t>
            </a:r>
          </a:p>
        </p:txBody>
      </p:sp>
      <p:pic>
        <p:nvPicPr>
          <p:cNvPr id="93191" name="Picture 7" descr="C:\Documents and Settings\Jerry\Application Data\Microsoft\Media Catalog\Downloaded Clips\cl44\j0171933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100" y="4065588"/>
            <a:ext cx="2566988" cy="25336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15C-39C2-41F6-ABBD-9AAC7BD2AE53}" type="slidenum">
              <a:rPr lang="en-US"/>
              <a:pPr/>
              <a:t>25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715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Earned Value Definitions</a:t>
            </a:r>
          </a:p>
        </p:txBody>
      </p:sp>
      <p:sp>
        <p:nvSpPr>
          <p:cNvPr id="3686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35000" y="1549400"/>
            <a:ext cx="77724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3200"/>
              <a:t>BCWS:</a:t>
            </a:r>
            <a:r>
              <a:rPr lang="en-US" sz="4400"/>
              <a:t> </a:t>
            </a:r>
            <a:r>
              <a:rPr lang="en-US" sz="2800"/>
              <a:t>“Budgeted Cost of Work Scheduled”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/>
          </a:p>
          <a:p>
            <a:pPr lvl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i="1"/>
              <a:t>Planned cost of the total amount of work </a:t>
            </a:r>
            <a:r>
              <a:rPr lang="en-US" i="1" u="sng"/>
              <a:t>scheduled</a:t>
            </a:r>
            <a:r>
              <a:rPr lang="en-US" i="1"/>
              <a:t> to be performed by the milestone date.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D6FA-3A8A-4C94-A930-AD92D130512A}" type="slidenum">
              <a:rPr lang="en-US"/>
              <a:pPr/>
              <a:t>26</a:t>
            </a:fld>
            <a:endParaRPr lang="en-US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82613" y="4826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BCWS - </a:t>
            </a:r>
            <a:r>
              <a:rPr lang="en-US" sz="2800">
                <a:solidFill>
                  <a:schemeClr val="tx2"/>
                </a:solidFill>
              </a:rPr>
              <a:t>Budgeted Cost of Work Scheduled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54063" y="1628775"/>
          <a:ext cx="7991475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0A56-2B2D-4E83-957D-AB1E0EA8C9CF}" type="slidenum">
              <a:rPr lang="en-US"/>
              <a:pPr/>
              <a:t>27</a:t>
            </a:fld>
            <a:endParaRPr 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Earned Value Definitions </a:t>
            </a:r>
            <a:r>
              <a:rPr lang="en-US" sz="2800">
                <a:solidFill>
                  <a:schemeClr val="tx2"/>
                </a:solidFill>
              </a:rPr>
              <a:t>(cont.)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11300"/>
            <a:ext cx="78740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3200"/>
              <a:t>ACWP:</a:t>
            </a:r>
            <a:r>
              <a:rPr lang="en-US" sz="4400"/>
              <a:t>  </a:t>
            </a:r>
            <a:r>
              <a:rPr lang="en-US" sz="2800"/>
              <a:t>“Actual Cost of Work Performed”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sz="2800"/>
          </a:p>
          <a:p>
            <a:pPr lvl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i="1"/>
              <a:t>Cost incurred to accomplish the work t</a:t>
            </a:r>
            <a:r>
              <a:rPr lang="en-US" i="1" u="sng"/>
              <a:t>hat has been done</a:t>
            </a:r>
            <a:r>
              <a:rPr lang="en-US" i="1"/>
              <a:t> to date.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727-31FD-4D27-8577-9C86CA4A7508}" type="slidenum">
              <a:rPr lang="en-US"/>
              <a:pPr/>
              <a:t>28</a:t>
            </a:fld>
            <a:endParaRPr lang="en-US"/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582613" y="4826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ACWP - </a:t>
            </a:r>
            <a:r>
              <a:rPr lang="en-US" sz="2800">
                <a:solidFill>
                  <a:schemeClr val="tx2"/>
                </a:solidFill>
              </a:rPr>
              <a:t>Actual Cost of Work Performed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69938" y="1638300"/>
          <a:ext cx="7977187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502D-71AC-426E-A2D7-C10D8F884CD5}" type="slidenum">
              <a:rPr lang="en-US"/>
              <a:pPr/>
              <a:t>29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223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Earned Value Definitions </a:t>
            </a:r>
            <a:r>
              <a:rPr lang="en-US" sz="2800"/>
              <a:t>(cont.)</a:t>
            </a:r>
          </a:p>
        </p:txBody>
      </p:sp>
      <p:sp>
        <p:nvSpPr>
          <p:cNvPr id="4096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35000" y="1549400"/>
            <a:ext cx="7772400" cy="2349500"/>
          </a:xfrm>
          <a:noFill/>
          <a:ln/>
        </p:spPr>
        <p:txBody>
          <a:bodyPr/>
          <a:lstStyle/>
          <a:p>
            <a:pPr marL="0" indent="0"/>
            <a:r>
              <a:rPr lang="en-US"/>
              <a:t>BCWP:</a:t>
            </a:r>
            <a:r>
              <a:rPr lang="en-US" sz="4000"/>
              <a:t> </a:t>
            </a:r>
            <a:r>
              <a:rPr lang="en-US" sz="2800"/>
              <a:t>Budgeted Cost of Work Performed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 i="1"/>
              <a:t>The </a:t>
            </a:r>
            <a:r>
              <a:rPr lang="en-US" sz="2400" i="1" u="sng"/>
              <a:t>planned</a:t>
            </a:r>
            <a:r>
              <a:rPr lang="en-US" sz="2400" i="1"/>
              <a:t> (not actual) cost to complete the work </a:t>
            </a:r>
            <a:r>
              <a:rPr lang="en-US" sz="2400" i="1" u="sng"/>
              <a:t>that has been done</a:t>
            </a:r>
            <a:r>
              <a:rPr lang="en-US" sz="2400" i="1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29B1-2DCE-4AAA-978F-67C3FDF125AD}" type="slidenum">
              <a:rPr lang="en-US"/>
              <a:pPr/>
              <a:t>3</a:t>
            </a:fld>
            <a:endParaRPr lang="en-US"/>
          </a:p>
        </p:txBody>
      </p:sp>
      <p:pic>
        <p:nvPicPr>
          <p:cNvPr id="95234" name="Picture 2" descr="C:\Documents and Settings\jharper\Application Data\Microsoft\Media Catalog\Downloaded Clips\cl25\j009255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700" y="2714625"/>
            <a:ext cx="4051300" cy="3978275"/>
          </a:xfrm>
          <a:prstGeom prst="rect">
            <a:avLst/>
          </a:prstGeom>
          <a:noFill/>
        </p:spPr>
      </p:pic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66700" y="304800"/>
            <a:ext cx="8699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There’s Room For Improvement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85800" y="1679575"/>
            <a:ext cx="5130800" cy="5178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/>
              <a:t>70% of projects are:</a:t>
            </a:r>
          </a:p>
          <a:p>
            <a:pPr lvl="1">
              <a:buFontTx/>
              <a:buChar char="•"/>
            </a:pPr>
            <a:r>
              <a:rPr lang="en-US"/>
              <a:t>Over budget</a:t>
            </a:r>
          </a:p>
          <a:p>
            <a:pPr lvl="1">
              <a:buFontTx/>
              <a:buChar char="•"/>
            </a:pPr>
            <a:r>
              <a:rPr lang="en-US"/>
              <a:t>Behind schedule</a:t>
            </a:r>
          </a:p>
          <a:p>
            <a:pPr lvl="1"/>
            <a:endParaRPr lang="en-US" sz="1400"/>
          </a:p>
          <a:p>
            <a:r>
              <a:rPr lang="en-US" sz="2800"/>
              <a:t>52% of all projects finish at 189% of their initial budget</a:t>
            </a:r>
          </a:p>
          <a:p>
            <a:pPr lvl="1">
              <a:buFontTx/>
              <a:buChar char="•"/>
            </a:pPr>
            <a:endParaRPr lang="en-US" sz="2800"/>
          </a:p>
          <a:p>
            <a:r>
              <a:rPr lang="en-US"/>
              <a:t>And some, after huge investments of time and money, are simply never comple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600">
                <a:solidFill>
                  <a:schemeClr val="hlink"/>
                </a:solidFill>
              </a:rPr>
              <a:t>Source:The Standish Group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AED3-C383-4343-A92C-5057DF33B23C}" type="slidenum">
              <a:rPr lang="en-US"/>
              <a:pPr/>
              <a:t>30</a:t>
            </a:fld>
            <a:endParaRPr 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582613" y="4826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BCWP - </a:t>
            </a:r>
            <a:r>
              <a:rPr lang="en-US" sz="2800">
                <a:solidFill>
                  <a:schemeClr val="tx2"/>
                </a:solidFill>
              </a:rPr>
              <a:t>Budgeted Cost of Work Performed</a:t>
            </a:r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/>
        </p:nvGraphicFramePr>
        <p:xfrm>
          <a:off x="766763" y="1649413"/>
          <a:ext cx="7907337" cy="433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B1A-84E6-436B-9208-338B2446346B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35025" y="1697038"/>
          <a:ext cx="7707313" cy="424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82613" y="4826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The Whole Story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D55F-91AC-44C0-96E7-4889550D5436}" type="slidenum">
              <a:rPr lang="en-US"/>
              <a:pPr/>
              <a:t>32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1788"/>
            <a:ext cx="7772400" cy="5588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sz="3600"/>
              <a:t>Some Derived Metrics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74700" y="1651000"/>
            <a:ext cx="8001000" cy="4648200"/>
          </a:xfrm>
          <a:noFill/>
          <a:ln/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</a:pPr>
            <a:r>
              <a:rPr lang="en-US" sz="2800"/>
              <a:t>SV:  Schedule Variance (BCWP-BCWS)</a:t>
            </a:r>
          </a:p>
          <a:p>
            <a:pPr marL="635000" lvl="1" indent="-177800">
              <a:lnSpc>
                <a:spcPct val="90000"/>
              </a:lnSpc>
            </a:pPr>
            <a:r>
              <a:rPr lang="en-US" sz="2400"/>
              <a:t>A comparison of amount of work performed during a given period of time to what was scheduled to be performed.</a:t>
            </a:r>
          </a:p>
          <a:p>
            <a:pPr marL="635000" lvl="1" indent="-177800">
              <a:lnSpc>
                <a:spcPct val="90000"/>
              </a:lnSpc>
            </a:pPr>
            <a:r>
              <a:rPr lang="en-US" sz="2400"/>
              <a:t>A negative variance means the project is behind schedule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marL="0" indent="0">
              <a:lnSpc>
                <a:spcPct val="90000"/>
              </a:lnSpc>
            </a:pPr>
            <a:r>
              <a:rPr lang="en-US" sz="2800"/>
              <a:t>CV:  Cost Variance (BCWP-ACWP)</a:t>
            </a:r>
          </a:p>
          <a:p>
            <a:pPr marL="635000" lvl="1" indent="-177800">
              <a:lnSpc>
                <a:spcPct val="90000"/>
              </a:lnSpc>
            </a:pPr>
            <a:r>
              <a:rPr lang="en-US" sz="2400"/>
              <a:t>A comparison of the budgeted cost of work performed with actual cost.</a:t>
            </a:r>
          </a:p>
          <a:p>
            <a:pPr marL="635000" lvl="1" indent="-177800">
              <a:lnSpc>
                <a:spcPct val="90000"/>
              </a:lnSpc>
            </a:pPr>
            <a:r>
              <a:rPr lang="en-US" sz="2400"/>
              <a:t>A negative variance means the project is over budget.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40AE-05AE-40D8-9D14-2CE17CCEE2C9}" type="slidenum">
              <a:rPr lang="en-US"/>
              <a:pPr/>
              <a:t>33</a:t>
            </a:fld>
            <a:endParaRPr lang="en-US"/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Schedule Variance &amp; Cost Variance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696913" y="1611313"/>
            <a:ext cx="7629525" cy="398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Schedule Variance = BCWP-BCWS</a:t>
            </a:r>
          </a:p>
          <a:p>
            <a:endParaRPr lang="en-US" sz="800"/>
          </a:p>
          <a:p>
            <a:r>
              <a:rPr lang="en-US"/>
              <a:t>			  $49,000</a:t>
            </a:r>
          </a:p>
          <a:p>
            <a:r>
              <a:rPr lang="en-US"/>
              <a:t>			</a:t>
            </a:r>
            <a:r>
              <a:rPr lang="en-US" u="sng"/>
              <a:t>-  55,000</a:t>
            </a:r>
            <a:endParaRPr lang="en-US"/>
          </a:p>
          <a:p>
            <a:r>
              <a:rPr lang="en-US"/>
              <a:t>		SV  = - $  6,000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Cost Variance        = BCWP-ACWP</a:t>
            </a:r>
          </a:p>
          <a:p>
            <a:endParaRPr lang="en-US" sz="800"/>
          </a:p>
          <a:p>
            <a:r>
              <a:rPr lang="en-US"/>
              <a:t>			$49,000</a:t>
            </a:r>
          </a:p>
          <a:p>
            <a:r>
              <a:rPr lang="en-US"/>
              <a:t>			</a:t>
            </a:r>
            <a:r>
              <a:rPr lang="en-US" u="sng"/>
              <a:t>  56,000</a:t>
            </a:r>
            <a:endParaRPr lang="en-US"/>
          </a:p>
          <a:p>
            <a:r>
              <a:rPr lang="en-US"/>
              <a:t>		CV  = - $7,000</a:t>
            </a:r>
            <a:endParaRPr lang="en-US" u="sng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6D12-A012-44F1-B1A4-BE86BABA2053}" type="slidenum">
              <a:rPr lang="en-US"/>
              <a:pPr/>
              <a:t>34</a:t>
            </a:fld>
            <a:endParaRPr lang="en-US"/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16900" cy="5029200"/>
          </a:xfrm>
          <a:noFill/>
          <a:ln/>
        </p:spPr>
        <p:txBody>
          <a:bodyPr lIns="90488" tIns="44450" rIns="90488" bIns="44450"/>
          <a:lstStyle/>
          <a:p>
            <a:pPr marL="0" indent="0"/>
            <a:r>
              <a:rPr lang="en-US"/>
              <a:t>SPI: Schedule Performance Index	</a:t>
            </a:r>
            <a:r>
              <a:rPr lang="en-US" sz="3600"/>
              <a:t>	</a:t>
            </a:r>
            <a:r>
              <a:rPr lang="en-US" sz="2800"/>
              <a:t>SPI=BCWP/BCWS					SPI&lt;1 means project is behind schedule</a:t>
            </a:r>
          </a:p>
          <a:p>
            <a:pPr marL="0" indent="0"/>
            <a:r>
              <a:rPr lang="en-US"/>
              <a:t>CPI: Cost Performance Index	</a:t>
            </a:r>
            <a:r>
              <a:rPr lang="en-US" sz="3600"/>
              <a:t>	</a:t>
            </a:r>
            <a:r>
              <a:rPr lang="en-US"/>
              <a:t>	</a:t>
            </a:r>
            <a:r>
              <a:rPr lang="en-US" sz="2800"/>
              <a:t>CPI= BCWP/ACWP					CPI&lt;1 means project is over budget</a:t>
            </a:r>
          </a:p>
          <a:p>
            <a:pPr marL="0" indent="0"/>
            <a:endParaRPr lang="en-US" sz="1600"/>
          </a:p>
          <a:p>
            <a:pPr marL="0" indent="0">
              <a:spcBef>
                <a:spcPct val="0"/>
              </a:spcBef>
            </a:pPr>
            <a:r>
              <a:rPr lang="en-US"/>
              <a:t>CSI: Cost Schedule Index </a:t>
            </a:r>
            <a:r>
              <a:rPr lang="en-US" sz="3600"/>
              <a:t> (</a:t>
            </a:r>
            <a:r>
              <a:rPr lang="en-US" sz="2800"/>
              <a:t>CSI=CPI x SPI)</a:t>
            </a:r>
          </a:p>
          <a:p>
            <a:pPr marL="457200" lvl="1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/>
              <a:t>The further CSI is from 1.0, the less likely project recovery becomes.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73063"/>
            <a:ext cx="7772400" cy="596900"/>
          </a:xfrm>
          <a:noFill/>
          <a:ln/>
        </p:spPr>
        <p:txBody>
          <a:bodyPr/>
          <a:lstStyle/>
          <a:p>
            <a:pPr algn="ctr"/>
            <a:r>
              <a:rPr lang="en-US" sz="3600"/>
              <a:t>Some More Derived Metrics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FDFE-D40C-4A45-902E-72746DD3DC64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8" name="Rectangle 1026"/>
          <p:cNvSpPr>
            <a:spLocks noChangeArrowheads="1"/>
          </p:cNvSpPr>
          <p:nvPr/>
        </p:nvSpPr>
        <p:spPr bwMode="auto">
          <a:xfrm>
            <a:off x="609600" y="373063"/>
            <a:ext cx="77724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Performance Metrics</a:t>
            </a:r>
          </a:p>
        </p:txBody>
      </p:sp>
      <p:sp>
        <p:nvSpPr>
          <p:cNvPr id="142339" name="Text Box 1027"/>
          <p:cNvSpPr txBox="1">
            <a:spLocks noChangeArrowheads="1"/>
          </p:cNvSpPr>
          <p:nvPr/>
        </p:nvSpPr>
        <p:spPr bwMode="auto">
          <a:xfrm>
            <a:off x="795338" y="1587500"/>
            <a:ext cx="5900737" cy="429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SPI: BCWP/BCWS</a:t>
            </a:r>
          </a:p>
          <a:p>
            <a:pPr>
              <a:spcBef>
                <a:spcPct val="50000"/>
              </a:spcBef>
            </a:pPr>
            <a:r>
              <a:rPr lang="en-US"/>
              <a:t>	49,000/55,000 = 0.891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CPI: BCWP/ACWP</a:t>
            </a:r>
          </a:p>
          <a:p>
            <a:pPr>
              <a:spcBef>
                <a:spcPct val="50000"/>
              </a:spcBef>
            </a:pPr>
            <a:r>
              <a:rPr lang="en-US"/>
              <a:t>	49,000/56000 = 0.875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CSI: SPI x CPI</a:t>
            </a:r>
          </a:p>
          <a:p>
            <a:pPr>
              <a:spcBef>
                <a:spcPct val="50000"/>
              </a:spcBef>
            </a:pPr>
            <a:r>
              <a:rPr lang="en-US"/>
              <a:t>	.891 x .875 = 0.780</a:t>
            </a:r>
          </a:p>
        </p:txBody>
      </p:sp>
      <p:pic>
        <p:nvPicPr>
          <p:cNvPr id="142340" name="Picture 1028" descr="C:\Documents and Settings\Jerry\Application Data\Microsoft\Media Catalog\Downloaded Clips\cl0\ED0031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2388" y="2182813"/>
            <a:ext cx="3482975" cy="40941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8562-573C-4E8C-BD54-59CD670D15F1}" type="slidenum">
              <a:rPr lang="en-US"/>
              <a:pPr/>
              <a:t>36</a:t>
            </a:fld>
            <a:endParaRPr lang="en-US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635000" y="647700"/>
            <a:ext cx="7772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Making Projections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685800" y="1638300"/>
            <a:ext cx="7556500" cy="4718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Once a project is 10% complete, the</a:t>
            </a:r>
          </a:p>
          <a:p>
            <a:r>
              <a:rPr lang="en-US"/>
              <a:t>overrun at completion will not be less</a:t>
            </a:r>
          </a:p>
          <a:p>
            <a:r>
              <a:rPr lang="en-US"/>
              <a:t>than the current overrun.</a:t>
            </a:r>
          </a:p>
          <a:p>
            <a:endParaRPr lang="en-US"/>
          </a:p>
          <a:p>
            <a:r>
              <a:rPr lang="en-US"/>
              <a:t>Once a project is 20% complete,</a:t>
            </a:r>
          </a:p>
          <a:p>
            <a:r>
              <a:rPr lang="en-US"/>
              <a:t>the CPI does not vary from its current</a:t>
            </a:r>
          </a:p>
          <a:p>
            <a:r>
              <a:rPr lang="en-US"/>
              <a:t>value by more</a:t>
            </a:r>
          </a:p>
          <a:p>
            <a:r>
              <a:rPr lang="en-US"/>
              <a:t>than 10%.</a:t>
            </a:r>
          </a:p>
          <a:p>
            <a:endParaRPr lang="en-US"/>
          </a:p>
          <a:p>
            <a:pPr algn="ctr"/>
            <a:r>
              <a:rPr lang="en-US">
                <a:solidFill>
                  <a:srgbClr val="FC0128"/>
                </a:solidFill>
              </a:rPr>
              <a:t>The CPI and SPI are statistically accurate indicators of final cost results.</a:t>
            </a:r>
          </a:p>
          <a:p>
            <a:pPr algn="ctr"/>
            <a:endParaRPr lang="en-US">
              <a:solidFill>
                <a:srgbClr val="FC0128"/>
              </a:solidFill>
            </a:endParaRPr>
          </a:p>
          <a:p>
            <a:r>
              <a:rPr lang="en-US" sz="1600">
                <a:solidFill>
                  <a:schemeClr val="hlink"/>
                </a:solidFill>
              </a:rPr>
              <a:t>Source: Defense Acquisition University</a:t>
            </a:r>
          </a:p>
        </p:txBody>
      </p:sp>
      <p:pic>
        <p:nvPicPr>
          <p:cNvPr id="112644" name="Picture 4" descr="C:\Documents and Settings\jharper\Application Data\Microsoft\Media Catalog\Downloaded Clips\cl3\PE07677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38" y="1577975"/>
            <a:ext cx="2752725" cy="27606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A9B-45D3-4D46-BD80-A64D652033DF}" type="slidenum">
              <a:rPr lang="en-US"/>
              <a:pPr/>
              <a:t>37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96913" y="1677988"/>
          <a:ext cx="7989887" cy="439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652463" y="493713"/>
            <a:ext cx="7772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Making Projections</a:t>
            </a: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4111625" y="3252788"/>
            <a:ext cx="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609975" y="2946400"/>
            <a:ext cx="8032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Today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61DF-AA3F-439C-882A-4938AFAC2BFF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6763" y="1666875"/>
          <a:ext cx="7864475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687388" y="371475"/>
            <a:ext cx="7772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Estimate to Complete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584575" y="2997200"/>
            <a:ext cx="8032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Today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4086225" y="3303588"/>
            <a:ext cx="0" cy="168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10CD-8AD8-4CC7-BE2A-E6AF59259EB7}" type="slidenum">
              <a:rPr lang="en-US"/>
              <a:pPr/>
              <a:t>39</a:t>
            </a:fld>
            <a:endParaRPr 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609600" y="381000"/>
            <a:ext cx="7772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A New Criteria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74700" y="1722438"/>
            <a:ext cx="8204200" cy="1370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i="1"/>
              <a:t>Activities “earn value” as they are completed.</a:t>
            </a: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i="1"/>
              <a:t>The value earned is the WBS </a:t>
            </a:r>
            <a:r>
              <a:rPr lang="en-US" i="1" u="sng"/>
              <a:t>budgeted cost</a:t>
            </a:r>
            <a:r>
              <a:rPr lang="en-US" i="1"/>
              <a:t> of the activity completed to date.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D4-76DF-4A45-A050-25E86C2B1F5D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30200"/>
            <a:ext cx="7772400" cy="11557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How to answer the question: </a:t>
            </a:r>
            <a:r>
              <a:rPr lang="en-US" sz="3600"/>
              <a:t>“</a:t>
            </a:r>
            <a:r>
              <a:rPr lang="en-US" sz="3200">
                <a:solidFill>
                  <a:srgbClr val="FC0128"/>
                </a:solidFill>
              </a:rPr>
              <a:t>Have we done what we said we’d do?</a:t>
            </a:r>
            <a:r>
              <a:rPr lang="en-US" sz="3200"/>
              <a:t>”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/>
              <a:t>% complete estimating  	% of Budget spent	% of work done	% of time elapsed	</a:t>
            </a:r>
          </a:p>
          <a:p>
            <a:pPr lvl="1"/>
            <a:r>
              <a:rPr lang="en-US" sz="2000"/>
              <a:t>subjective, incomplete </a:t>
            </a:r>
          </a:p>
          <a:p>
            <a:pPr lvl="1"/>
            <a:r>
              <a:rPr lang="en-US" sz="2000"/>
              <a:t>draws false conclusions	</a:t>
            </a:r>
          </a:p>
        </p:txBody>
      </p:sp>
      <p:graphicFrame>
        <p:nvGraphicFramePr>
          <p:cNvPr id="163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94288" y="1985963"/>
          <a:ext cx="2892425" cy="4117975"/>
        </p:xfrm>
        <a:graphic>
          <a:graphicData uri="http://schemas.openxmlformats.org/presentationml/2006/ole">
            <p:oleObj spid="_x0000_s16388" name="Clip" r:id="rId4" imgW="2892240" imgH="4117680" progId="MS_ClipArt_Gallery.2">
              <p:embed/>
            </p:oleObj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61C4-1AA2-4525-ACB5-8487988C0698}" type="slidenum">
              <a:rPr lang="en-US"/>
              <a:pPr/>
              <a:t>40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772400" cy="6731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Value of Earned Value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905000"/>
            <a:ext cx="48768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Schedule Status Reporting</a:t>
            </a:r>
          </a:p>
          <a:p>
            <a:r>
              <a:rPr lang="en-US" sz="2800"/>
              <a:t>Cost Status Reporting</a:t>
            </a:r>
          </a:p>
          <a:p>
            <a:r>
              <a:rPr lang="en-US" sz="2800"/>
              <a:t>Forecasting</a:t>
            </a:r>
          </a:p>
        </p:txBody>
      </p:sp>
      <p:graphicFrame>
        <p:nvGraphicFramePr>
          <p:cNvPr id="15769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52975" y="2239963"/>
          <a:ext cx="3602038" cy="4117975"/>
        </p:xfrm>
        <a:graphic>
          <a:graphicData uri="http://schemas.openxmlformats.org/presentationml/2006/ole">
            <p:oleObj spid="_x0000_s157696" name="Clip" r:id="rId4" imgW="3601800" imgH="4117680" progId="MS_ClipArt_Gallery.2">
              <p:embed/>
            </p:oleObj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DCBF-16DB-4B47-824B-EA60C225A266}" type="slidenum">
              <a:rPr lang="en-US"/>
              <a:pPr/>
              <a:t>41</a:t>
            </a:fld>
            <a:endParaRPr lang="en-US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09600" y="342900"/>
            <a:ext cx="7772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But How Do I </a:t>
            </a:r>
            <a:r>
              <a:rPr lang="en-US" sz="4000" u="sng">
                <a:solidFill>
                  <a:schemeClr val="tx2"/>
                </a:solidFill>
              </a:rPr>
              <a:t>Do</a:t>
            </a:r>
            <a:r>
              <a:rPr lang="en-US" sz="4000">
                <a:solidFill>
                  <a:schemeClr val="tx2"/>
                </a:solidFill>
              </a:rPr>
              <a:t> All This Stuff ?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461963" y="5780088"/>
            <a:ext cx="7954962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C0128"/>
                </a:solidFill>
              </a:rPr>
              <a:t>With an </a:t>
            </a:r>
            <a:r>
              <a:rPr lang="en-US" sz="3200" u="sng">
                <a:solidFill>
                  <a:srgbClr val="FC0128"/>
                </a:solidFill>
              </a:rPr>
              <a:t>E</a:t>
            </a:r>
            <a:r>
              <a:rPr lang="en-US" sz="3200">
                <a:solidFill>
                  <a:srgbClr val="FC0128"/>
                </a:solidFill>
              </a:rPr>
              <a:t>arned </a:t>
            </a:r>
            <a:r>
              <a:rPr lang="en-US" sz="3200" u="sng">
                <a:solidFill>
                  <a:srgbClr val="FC0128"/>
                </a:solidFill>
              </a:rPr>
              <a:t>V</a:t>
            </a:r>
            <a:r>
              <a:rPr lang="en-US" sz="3200">
                <a:solidFill>
                  <a:srgbClr val="FC0128"/>
                </a:solidFill>
              </a:rPr>
              <a:t>alue </a:t>
            </a:r>
            <a:r>
              <a:rPr lang="en-US" sz="3200" u="sng">
                <a:solidFill>
                  <a:srgbClr val="FC0128"/>
                </a:solidFill>
              </a:rPr>
              <a:t>M</a:t>
            </a:r>
            <a:r>
              <a:rPr lang="en-US" sz="3200">
                <a:solidFill>
                  <a:srgbClr val="FC0128"/>
                </a:solidFill>
              </a:rPr>
              <a:t>anagement </a:t>
            </a:r>
            <a:r>
              <a:rPr lang="en-US" sz="3200" u="sng">
                <a:solidFill>
                  <a:srgbClr val="FC0128"/>
                </a:solidFill>
              </a:rPr>
              <a:t>S</a:t>
            </a:r>
            <a:r>
              <a:rPr lang="en-US" sz="3200">
                <a:solidFill>
                  <a:srgbClr val="FC0128"/>
                </a:solidFill>
              </a:rPr>
              <a:t>ystem</a:t>
            </a:r>
          </a:p>
        </p:txBody>
      </p:sp>
      <p:pic>
        <p:nvPicPr>
          <p:cNvPr id="148485" name="Picture 5" descr="C:\Documents and Settings\Jerry\Application Data\Microsoft\Media Catalog\Downloaded Clips\cl3e\j015705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0" y="1350963"/>
            <a:ext cx="4630738" cy="41354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EE7A-790C-4C99-B5EA-AFF39D3FD265}" type="slidenum">
              <a:rPr lang="en-US"/>
              <a:pPr/>
              <a:t>42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09600" y="342900"/>
            <a:ext cx="7772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A-11, Part 7 Requires an EVMS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42975" y="1516063"/>
            <a:ext cx="7680325" cy="4751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C0128"/>
                </a:solidFill>
              </a:rPr>
              <a:t>“ . . . </a:t>
            </a:r>
            <a:r>
              <a:rPr lang="en-US" i="1">
                <a:solidFill>
                  <a:srgbClr val="FC0128"/>
                </a:solidFill>
              </a:rPr>
              <a:t>based on ANSI/EIA Standard 748”</a:t>
            </a:r>
          </a:p>
          <a:p>
            <a:endParaRPr lang="en-US" sz="1200" i="1">
              <a:solidFill>
                <a:srgbClr val="FC0128"/>
              </a:solidFill>
            </a:endParaRPr>
          </a:p>
          <a:p>
            <a:r>
              <a:rPr lang="en-US" sz="2800"/>
              <a:t>And what does that mean?</a:t>
            </a:r>
          </a:p>
          <a:p>
            <a:endParaRPr lang="en-US" sz="1400"/>
          </a:p>
          <a:p>
            <a:pPr>
              <a:buFont typeface="Wingdings" pitchFamily="2" charset="2"/>
              <a:buChar char="Ø"/>
            </a:pPr>
            <a:r>
              <a:rPr lang="en-US" sz="2800"/>
              <a:t>ANSI/EIA 748 provides a list of guidelines</a:t>
            </a:r>
          </a:p>
          <a:p>
            <a:pPr lvl="1">
              <a:buFontTx/>
              <a:buChar char="•"/>
            </a:pPr>
            <a:r>
              <a:rPr lang="en-US">
                <a:cs typeface="Times New Roman" pitchFamily="18" charset="0"/>
              </a:rPr>
              <a:t>Organization</a:t>
            </a:r>
            <a:endParaRPr lang="en-US"/>
          </a:p>
          <a:p>
            <a:pPr lvl="1">
              <a:buFontTx/>
              <a:buChar char="•"/>
            </a:pPr>
            <a:r>
              <a:rPr lang="en-US">
                <a:cs typeface="Times New Roman" pitchFamily="18" charset="0"/>
              </a:rPr>
              <a:t>Planning, Scheduling, and Budgeting</a:t>
            </a:r>
            <a:endParaRPr lang="en-US"/>
          </a:p>
          <a:p>
            <a:pPr lvl="1">
              <a:buFontTx/>
              <a:buChar char="•"/>
            </a:pPr>
            <a:r>
              <a:rPr lang="en-US">
                <a:cs typeface="Times New Roman" pitchFamily="18" charset="0"/>
              </a:rPr>
              <a:t>Accounting Considerations</a:t>
            </a:r>
            <a:endParaRPr lang="en-US"/>
          </a:p>
          <a:p>
            <a:pPr lvl="1">
              <a:buFontTx/>
              <a:buChar char="•"/>
            </a:pPr>
            <a:r>
              <a:rPr lang="en-US">
                <a:cs typeface="Times New Roman" pitchFamily="18" charset="0"/>
              </a:rPr>
              <a:t>Analysis and Management Reports</a:t>
            </a:r>
            <a:endParaRPr lang="en-US"/>
          </a:p>
          <a:p>
            <a:pPr lvl="1">
              <a:buFontTx/>
              <a:buChar char="•"/>
            </a:pPr>
            <a:r>
              <a:rPr lang="en-US">
                <a:cs typeface="Times New Roman" pitchFamily="18" charset="0"/>
              </a:rPr>
              <a:t>Revisions and Data Maintenance</a:t>
            </a:r>
          </a:p>
          <a:p>
            <a:pPr lvl="1"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>
                <a:cs typeface="Times New Roman" pitchFamily="18" charset="0"/>
              </a:rPr>
              <a:t>But, ANSI/EIA 748 </a:t>
            </a:r>
            <a:r>
              <a:rPr lang="en-US" sz="2800" u="sng">
                <a:cs typeface="Times New Roman" pitchFamily="18" charset="0"/>
              </a:rPr>
              <a:t>doesn’t</a:t>
            </a:r>
            <a:r>
              <a:rPr lang="en-US" sz="2800">
                <a:cs typeface="Times New Roman" pitchFamily="18" charset="0"/>
              </a:rPr>
              <a:t> identify ‘approved systems’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07E6-F53D-4712-95F9-12752DEE3830}" type="slidenum">
              <a:rPr lang="en-US"/>
              <a:pPr/>
              <a:t>43</a:t>
            </a:fld>
            <a:endParaRPr 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747713" y="463550"/>
            <a:ext cx="763428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A-11, Part 7 Requires an EVMS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823913" y="1587500"/>
            <a:ext cx="7781925" cy="4427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So where do I get one?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Buy a prepackaged one. (Lot of ‘em around)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Make your own.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/>
              <a:t>Microsoft Project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/>
              <a:t>Microsoft Excel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sz="2800"/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FC0128"/>
                </a:solidFill>
              </a:rPr>
              <a:t>Or it could be as simple as this:</a:t>
            </a:r>
            <a:endParaRPr lang="en-US" sz="2800"/>
          </a:p>
        </p:txBody>
      </p:sp>
      <p:pic>
        <p:nvPicPr>
          <p:cNvPr id="149508" name="Picture 4" descr="C:\Documents and Settings\Jerry\Application Data\Microsoft\Media Catalog\Downloaded Clips\cl54\j021206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130675"/>
            <a:ext cx="3008313" cy="24669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923A-9056-4BB4-9060-AAA5A1B5B173}" type="slidenum">
              <a:rPr lang="en-US"/>
              <a:pPr/>
              <a:t>44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772400" cy="7112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sz="4000"/>
              <a:t>Requirements of Earned Value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900" y="1701800"/>
            <a:ext cx="7848600" cy="4495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Proper WBS Design</a:t>
            </a:r>
          </a:p>
          <a:p>
            <a:r>
              <a:rPr lang="en-US"/>
              <a:t>Baseline Budget Control Accounts </a:t>
            </a:r>
          </a:p>
          <a:p>
            <a:r>
              <a:rPr lang="en-US"/>
              <a:t>Baseline Schedule</a:t>
            </a:r>
          </a:p>
          <a:p>
            <a:r>
              <a:rPr lang="en-US"/>
              <a:t>Work measurement by Control Account</a:t>
            </a:r>
          </a:p>
          <a:p>
            <a:pPr lvl="1"/>
            <a:r>
              <a:rPr lang="en-US"/>
              <a:t>work-hours, dollars, units, etc.</a:t>
            </a:r>
          </a:p>
          <a:p>
            <a:r>
              <a:rPr lang="en-US"/>
              <a:t>Good Project Management Practices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EB7-F8C4-4FA2-91FF-68F70A8E4229}" type="slidenum">
              <a:rPr lang="en-US"/>
              <a:pPr/>
              <a:t>45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17500"/>
            <a:ext cx="7772400" cy="7112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sz="3600"/>
              <a:t>Shortcomings of Earned Value	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9938" y="1592263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Quantifying/measuring work progress can be difficult.</a:t>
            </a:r>
          </a:p>
          <a:p>
            <a:pPr>
              <a:buFont typeface="Wingdings" pitchFamily="2" charset="2"/>
              <a:buNone/>
            </a:pPr>
            <a:r>
              <a:rPr lang="en-US"/>
              <a:t>						</a:t>
            </a:r>
          </a:p>
          <a:p>
            <a:r>
              <a:rPr lang="en-US"/>
              <a:t>Time required for data measurement, input, and manipulation can be considerable.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8792-7F1A-42EE-B8A8-087FC93E7D1E}" type="slidenum">
              <a:rPr lang="en-US"/>
              <a:pPr/>
              <a:t>46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496888"/>
            <a:ext cx="7772400" cy="5969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Summary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35000" y="1536700"/>
            <a:ext cx="8064500" cy="44196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EVA &amp; EVMS will help reduce guesswork in:</a:t>
            </a:r>
          </a:p>
          <a:p>
            <a:pPr lvl="1"/>
            <a:r>
              <a:rPr lang="en-US" sz="2400"/>
              <a:t>Measuring performance</a:t>
            </a:r>
          </a:p>
          <a:p>
            <a:pPr lvl="1"/>
            <a:r>
              <a:rPr lang="en-US" sz="2400"/>
              <a:t>forecasting</a:t>
            </a:r>
          </a:p>
          <a:p>
            <a:r>
              <a:rPr lang="en-US" sz="2800"/>
              <a:t>Need to get beyond misleading measures of progress.</a:t>
            </a:r>
          </a:p>
          <a:p>
            <a:r>
              <a:rPr lang="en-US" sz="2800"/>
              <a:t>Reasons to use EVA and EVMS:</a:t>
            </a:r>
          </a:p>
          <a:p>
            <a:pPr lvl="1"/>
            <a:r>
              <a:rPr lang="en-US" sz="2400"/>
              <a:t>Good project management practice</a:t>
            </a:r>
          </a:p>
          <a:p>
            <a:pPr lvl="1"/>
            <a:r>
              <a:rPr lang="en-US" sz="2400"/>
              <a:t>OMB requirement</a:t>
            </a:r>
          </a:p>
          <a:p>
            <a:r>
              <a:rPr lang="en-US" sz="2800"/>
              <a:t>Incorporate into contracts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C01-83F7-490E-A6E9-14A41DE925C0}" type="slidenum">
              <a:rPr lang="en-US"/>
              <a:pPr/>
              <a:t>47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92125"/>
            <a:ext cx="6642100" cy="7112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Earned Value Resources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69200" cy="4343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600">
                <a:hlinkClick r:id="rId3"/>
              </a:rPr>
              <a:t>http://www.pmi.org/</a:t>
            </a:r>
            <a:endParaRPr lang="en-US" sz="3600"/>
          </a:p>
          <a:p>
            <a:pPr>
              <a:lnSpc>
                <a:spcPct val="90000"/>
              </a:lnSpc>
            </a:pPr>
            <a:endParaRPr lang="en-US" sz="3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  <a:hlinkClick r:id="rId4"/>
              </a:rPr>
              <a:t>http://www.acq.osd.mil/pm/</a:t>
            </a:r>
            <a:endParaRPr lang="en-US" sz="3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600"/>
          </a:p>
          <a:p>
            <a:pPr>
              <a:lnSpc>
                <a:spcPct val="90000"/>
              </a:lnSpc>
            </a:pPr>
            <a:r>
              <a:rPr lang="en-US" sz="3600"/>
              <a:t>ANSI/EIA 748 is available from: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Global Engineering Documents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800-854-7179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C0AB-44E0-4A77-8E3D-742C8FCDB1FA}" type="slidenum">
              <a:rPr lang="en-US"/>
              <a:pPr/>
              <a:t>48</a:t>
            </a:fld>
            <a:endParaRPr lang="en-US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190625" y="492125"/>
            <a:ext cx="66421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Some “Compliant” Systems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631825" y="1584325"/>
            <a:ext cx="8126413" cy="3530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200">
                <a:cs typeface="Times New Roman" pitchFamily="18" charset="0"/>
              </a:rPr>
              <a:t>Welcom “Cobra” 	</a:t>
            </a:r>
            <a:r>
              <a:rPr lang="en-US" sz="2200">
                <a:cs typeface="Times New Roman" pitchFamily="18" charset="0"/>
                <a:hlinkClick r:id="rId2"/>
              </a:rPr>
              <a:t>http://www.welcom.com/</a:t>
            </a:r>
            <a:endParaRPr lang="en-US" sz="2200">
              <a:cs typeface="Times New Roman" pitchFamily="18" charset="0"/>
            </a:endParaRPr>
          </a:p>
          <a:p>
            <a:r>
              <a:rPr lang="en-US" sz="1200">
                <a:cs typeface="Times New Roman" pitchFamily="18" charset="0"/>
              </a:rPr>
              <a:t>  </a:t>
            </a:r>
          </a:p>
          <a:p>
            <a:r>
              <a:rPr lang="en-US">
                <a:cs typeface="Times New Roman" pitchFamily="18" charset="0"/>
              </a:rPr>
              <a:t>Schedulemaker	</a:t>
            </a:r>
            <a:r>
              <a:rPr lang="en-US">
                <a:cs typeface="Times New Roman" pitchFamily="18" charset="0"/>
                <a:hlinkClick r:id="rId3"/>
              </a:rPr>
              <a:t>http://www.schedulemaker.com/</a:t>
            </a:r>
            <a:endParaRPr lang="en-US">
              <a:cs typeface="Times New Roman" pitchFamily="18" charset="0"/>
            </a:endParaRPr>
          </a:p>
          <a:p>
            <a:r>
              <a:rPr lang="en-US" sz="1200">
                <a:cs typeface="Times New Roman" pitchFamily="18" charset="0"/>
              </a:rPr>
              <a:t> </a:t>
            </a:r>
          </a:p>
          <a:p>
            <a:r>
              <a:rPr lang="en-US">
                <a:cs typeface="Times New Roman" pitchFamily="18" charset="0"/>
              </a:rPr>
              <a:t>Planisware “OPX2”	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http://www.planisware.com/</a:t>
            </a:r>
          </a:p>
          <a:p>
            <a:endParaRPr lang="en-US" sz="1200">
              <a:solidFill>
                <a:schemeClr val="hlink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RiskTrak		</a:t>
            </a:r>
            <a:r>
              <a:rPr lang="en-US">
                <a:cs typeface="Times New Roman" pitchFamily="18" charset="0"/>
                <a:hlinkClick r:id="rId4"/>
              </a:rPr>
              <a:t>http://www.risktrak.com/index.htm</a:t>
            </a:r>
            <a:endParaRPr lang="en-US">
              <a:cs typeface="Times New Roman" pitchFamily="18" charset="0"/>
            </a:endParaRPr>
          </a:p>
          <a:p>
            <a:r>
              <a:rPr lang="en-US" sz="1200">
                <a:cs typeface="Times New Roman" pitchFamily="18" charset="0"/>
              </a:rPr>
              <a:t> </a:t>
            </a:r>
          </a:p>
          <a:p>
            <a:r>
              <a:rPr lang="en-US">
                <a:cs typeface="Times New Roman" pitchFamily="18" charset="0"/>
              </a:rPr>
              <a:t>Winsight		</a:t>
            </a:r>
            <a:r>
              <a:rPr lang="en-US">
                <a:cs typeface="Times New Roman" pitchFamily="18" charset="0"/>
                <a:hlinkClick r:id="rId5"/>
              </a:rPr>
              <a:t>http://www.cs-solutions.com</a:t>
            </a:r>
            <a:endParaRPr lang="en-US">
              <a:cs typeface="Times New Roman" pitchFamily="18" charset="0"/>
            </a:endParaRPr>
          </a:p>
          <a:p>
            <a:r>
              <a:rPr lang="en-US" sz="1200">
                <a:cs typeface="Times New Roman" pitchFamily="18" charset="0"/>
              </a:rPr>
              <a:t> </a:t>
            </a:r>
          </a:p>
          <a:p>
            <a:r>
              <a:rPr lang="en-US">
                <a:cs typeface="Times New Roman" pitchFamily="18" charset="0"/>
              </a:rPr>
              <a:t>Primavera Systems	</a:t>
            </a:r>
            <a:r>
              <a:rPr lang="en-US">
                <a:cs typeface="Times New Roman" pitchFamily="18" charset="0"/>
                <a:hlinkClick r:id="rId6"/>
              </a:rPr>
              <a:t>http://www.primavera.com</a:t>
            </a:r>
            <a:endParaRPr lang="en-US"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8F3A-DF70-4529-A747-EC1EC1E48A2B}" type="slidenum">
              <a:rPr lang="en-US"/>
              <a:pPr/>
              <a:t>49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162800" cy="6858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Earned Value Analysis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7400" y="1917700"/>
            <a:ext cx="4267200" cy="7493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Questions/Discussion</a:t>
            </a:r>
          </a:p>
        </p:txBody>
      </p:sp>
      <p:graphicFrame>
        <p:nvGraphicFramePr>
          <p:cNvPr id="15872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10063" y="2751138"/>
          <a:ext cx="3851275" cy="2411412"/>
        </p:xfrm>
        <a:graphic>
          <a:graphicData uri="http://schemas.openxmlformats.org/presentationml/2006/ole">
            <p:oleObj spid="_x0000_s158720" name="Clip" r:id="rId4" imgW="3850920" imgH="2411280" progId="MS_ClipArt_Gallery.2">
              <p:embed/>
            </p:oleObj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ADB8-CD5C-44A0-AB48-684180F4DF6B}" type="slidenum">
              <a:rPr lang="en-US"/>
              <a:pPr/>
              <a:t>5</a:t>
            </a:fld>
            <a:endParaRPr 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Enter Earned Value Analysis</a:t>
            </a:r>
          </a:p>
        </p:txBody>
      </p:sp>
      <p:sp>
        <p:nvSpPr>
          <p:cNvPr id="9626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498600"/>
            <a:ext cx="7975600" cy="452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“Earned Value Analysis” is:</a:t>
            </a:r>
          </a:p>
          <a:p>
            <a:pPr marL="742950" lvl="1" indent="-285750">
              <a:buClr>
                <a:schemeClr val="hlink"/>
              </a:buClr>
              <a:buSzPct val="110000"/>
              <a:buFontTx/>
              <a:buChar char="•"/>
            </a:pPr>
            <a:r>
              <a:rPr lang="en-US"/>
              <a:t>an industry standard way to:</a:t>
            </a:r>
          </a:p>
          <a:p>
            <a:pPr marL="1143000" lvl="2" indent="-228600">
              <a:buClr>
                <a:schemeClr val="hlink"/>
              </a:buClr>
              <a:buSzPct val="110000"/>
              <a:buFontTx/>
              <a:buChar char="•"/>
            </a:pPr>
            <a:r>
              <a:rPr lang="en-US"/>
              <a:t>measure a project’s progress,</a:t>
            </a:r>
          </a:p>
          <a:p>
            <a:pPr marL="1143000" lvl="2" indent="-228600">
              <a:buClr>
                <a:schemeClr val="hlink"/>
              </a:buClr>
              <a:buSzPct val="110000"/>
              <a:buFontTx/>
              <a:buChar char="•"/>
            </a:pPr>
            <a:r>
              <a:rPr lang="en-US"/>
              <a:t>forecast its completion date and final cost, and</a:t>
            </a:r>
          </a:p>
          <a:p>
            <a:pPr marL="1143000" lvl="2" indent="-228600">
              <a:buClr>
                <a:schemeClr val="hlink"/>
              </a:buClr>
              <a:buSzPct val="110000"/>
              <a:buFontTx/>
              <a:buChar char="•"/>
            </a:pPr>
            <a:r>
              <a:rPr lang="en-US"/>
              <a:t>provide schedule and budget variances along the way.</a:t>
            </a:r>
          </a:p>
          <a:p>
            <a:pPr marL="742950" lvl="1" indent="-285750">
              <a:buClr>
                <a:schemeClr val="hlink"/>
              </a:buClr>
              <a:buSzPct val="110000"/>
            </a:pPr>
            <a:endParaRPr lang="en-US"/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/>
              <a:t>By integrating three measurements, it provides consistent, numerical indicators with which you can evaluate and compare projects.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36CB-75CE-488D-948D-3416FFF1C354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969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What’s more Important?</a:t>
            </a:r>
          </a:p>
        </p:txBody>
      </p:sp>
      <p:graphicFrame>
        <p:nvGraphicFramePr>
          <p:cNvPr id="10243" name="Object 3"/>
          <p:cNvGraphicFramePr>
            <a:graphicFrameLocks/>
          </p:cNvGraphicFramePr>
          <p:nvPr/>
        </p:nvGraphicFramePr>
        <p:xfrm>
          <a:off x="1238250" y="1981200"/>
          <a:ext cx="2603500" cy="4127500"/>
        </p:xfrm>
        <a:graphic>
          <a:graphicData uri="http://schemas.openxmlformats.org/presentationml/2006/ole">
            <p:oleObj spid="_x0000_s10243" name="Clip" r:id="rId4" imgW="2603160" imgH="4127400" progId="MS_ClipArt_Gallery.2">
              <p:embed/>
            </p:oleObj>
          </a:graphicData>
        </a:graphic>
      </p:graphicFrame>
      <p:sp>
        <p:nvSpPr>
          <p:cNvPr id="1024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48150" y="1905000"/>
            <a:ext cx="436245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Knowing where you are on schedule?</a:t>
            </a:r>
          </a:p>
          <a:p>
            <a:endParaRPr lang="en-US" sz="2800"/>
          </a:p>
          <a:p>
            <a:r>
              <a:rPr lang="en-US" sz="2800"/>
              <a:t>Knowing where you are on budget?</a:t>
            </a:r>
          </a:p>
          <a:p>
            <a:endParaRPr lang="en-US" sz="2800"/>
          </a:p>
          <a:p>
            <a:r>
              <a:rPr lang="en-US" sz="2800"/>
              <a:t>Knowing where you are on work accomplished?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2BE2-3313-4087-BBF2-8DD9368DB7F2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842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/>
              <a:t>EVA Integrates All Three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848600" cy="45720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It compares the PLANNED amount of work with what has actually been COMPLETED, to determine if </a:t>
            </a:r>
            <a:r>
              <a:rPr lang="en-US" sz="2800" i="1">
                <a:solidFill>
                  <a:srgbClr val="FC0128"/>
                </a:solidFill>
              </a:rPr>
              <a:t>COST</a:t>
            </a:r>
            <a:r>
              <a:rPr lang="en-US" sz="2800">
                <a:solidFill>
                  <a:srgbClr val="FC0128"/>
                </a:solidFill>
              </a:rPr>
              <a:t> </a:t>
            </a:r>
            <a:r>
              <a:rPr lang="en-US" sz="2800"/>
              <a:t>, </a:t>
            </a:r>
            <a:r>
              <a:rPr lang="en-US" sz="2800" i="1">
                <a:solidFill>
                  <a:srgbClr val="FC0128"/>
                </a:solidFill>
              </a:rPr>
              <a:t>SCHEDULE</a:t>
            </a:r>
            <a:r>
              <a:rPr lang="en-US" sz="2800" i="1"/>
              <a:t>, and</a:t>
            </a:r>
            <a:r>
              <a:rPr lang="en-US" sz="2800" i="1">
                <a:solidFill>
                  <a:srgbClr val="FC0128"/>
                </a:solidFill>
              </a:rPr>
              <a:t> WORK ACCOMPLISHED</a:t>
            </a:r>
            <a:r>
              <a:rPr lang="en-US" sz="2800"/>
              <a:t> are progressing as planned.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</a:t>
            </a:r>
          </a:p>
          <a:p>
            <a:r>
              <a:rPr lang="en-US" sz="2800"/>
              <a:t>Work is “Earned” or credited as it is completed.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FB90-2904-4B4F-9C75-7BA2E13E128C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969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sz="4000"/>
              <a:t>Earned Value needed because...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4200" y="1917700"/>
            <a:ext cx="5854700" cy="32512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Different measures of progress for different types of tasks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Need to “roll up” progress of many tasks into an overall project status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Need for a uniform unit of measure (dollars or work-hours).</a:t>
            </a:r>
          </a:p>
        </p:txBody>
      </p:sp>
      <p:graphicFrame>
        <p:nvGraphicFramePr>
          <p:cNvPr id="2048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14925" y="2503488"/>
          <a:ext cx="3851275" cy="3617912"/>
        </p:xfrm>
        <a:graphic>
          <a:graphicData uri="http://schemas.openxmlformats.org/presentationml/2006/ole">
            <p:oleObj spid="_x0000_s20484" name="Clip" r:id="rId4" imgW="3850920" imgH="3617640" progId="MS_ClipArt_Gallery.2">
              <p:embed/>
            </p:oleObj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54E1-E095-491A-B5F2-284C617CE44E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7772400" cy="5461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sz="4000"/>
              <a:t>Earned Value needed because...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96900" y="1562100"/>
            <a:ext cx="8369300" cy="39243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Provides an “Early Warning” signal for prompt corrective action.</a:t>
            </a:r>
          </a:p>
          <a:p>
            <a:endParaRPr lang="en-US" sz="2800"/>
          </a:p>
          <a:p>
            <a:pPr lvl="1"/>
            <a:r>
              <a:rPr lang="en-US" sz="2400"/>
              <a:t>Bad news does not age well.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Still time to recover	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 lvl="1"/>
            <a:r>
              <a:rPr lang="en-US" sz="2400"/>
              <a:t>Timely request for additional funds</a:t>
            </a:r>
          </a:p>
        </p:txBody>
      </p:sp>
      <p:pic>
        <p:nvPicPr>
          <p:cNvPr id="22535" name="Picture 7" descr="C:\Documents and Settings\jharper\Application Data\Microsoft\Media Catalog\Downloaded Clips\cl23\j008871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0563" y="2406650"/>
            <a:ext cx="3070225" cy="29575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15806533</TotalTime>
  <Pages>32</Pages>
  <Words>2073</Words>
  <Application>Microsoft Office PowerPoint</Application>
  <PresentationFormat>Letter Paper (8.5x11 in)</PresentationFormat>
  <Paragraphs>493</Paragraphs>
  <Slides>49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Times New Roman</vt:lpstr>
      <vt:lpstr>Tahoma</vt:lpstr>
      <vt:lpstr>Wingdings</vt:lpstr>
      <vt:lpstr>Arial</vt:lpstr>
      <vt:lpstr>Jokerman</vt:lpstr>
      <vt:lpstr>Verdana</vt:lpstr>
      <vt:lpstr>Blueprint</vt:lpstr>
      <vt:lpstr>Microsoft Clip Gallery</vt:lpstr>
      <vt:lpstr>Clip</vt:lpstr>
      <vt:lpstr>What Is It ?  Why Do I Need It ?  How Do I Do It?</vt:lpstr>
      <vt:lpstr>Today’s Situation</vt:lpstr>
      <vt:lpstr>Slide 3</vt:lpstr>
      <vt:lpstr>How to answer the question: “Have we done what we said we’d do?”</vt:lpstr>
      <vt:lpstr>Slide 5</vt:lpstr>
      <vt:lpstr>What’s more Important?</vt:lpstr>
      <vt:lpstr>EVA Integrates All Three</vt:lpstr>
      <vt:lpstr>Earned Value needed because...</vt:lpstr>
      <vt:lpstr>Earned Value needed because...</vt:lpstr>
      <vt:lpstr>Slide 10</vt:lpstr>
      <vt:lpstr>Slide 11</vt:lpstr>
      <vt:lpstr>Slide 12</vt:lpstr>
      <vt:lpstr>Slide 13</vt:lpstr>
      <vt:lpstr>Examples of informal Earned Value Analysis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Earned Value Definitions</vt:lpstr>
      <vt:lpstr>Slide 26</vt:lpstr>
      <vt:lpstr>Slide 27</vt:lpstr>
      <vt:lpstr>Slide 28</vt:lpstr>
      <vt:lpstr>Earned Value Definitions (cont.)</vt:lpstr>
      <vt:lpstr>Slide 30</vt:lpstr>
      <vt:lpstr>Slide 31</vt:lpstr>
      <vt:lpstr>Some Derived Metrics</vt:lpstr>
      <vt:lpstr>Slide 33</vt:lpstr>
      <vt:lpstr>Some More Derived Metrics</vt:lpstr>
      <vt:lpstr>Slide 35</vt:lpstr>
      <vt:lpstr>Slide 36</vt:lpstr>
      <vt:lpstr>Slide 37</vt:lpstr>
      <vt:lpstr>Slide 38</vt:lpstr>
      <vt:lpstr>Slide 39</vt:lpstr>
      <vt:lpstr>Value of Earned Value</vt:lpstr>
      <vt:lpstr>Slide 41</vt:lpstr>
      <vt:lpstr>Slide 42</vt:lpstr>
      <vt:lpstr>Slide 43</vt:lpstr>
      <vt:lpstr>Requirements of Earned Value</vt:lpstr>
      <vt:lpstr>Shortcomings of Earned Value </vt:lpstr>
      <vt:lpstr>Summary</vt:lpstr>
      <vt:lpstr>Earned Value Resources</vt:lpstr>
      <vt:lpstr>Slide 48</vt:lpstr>
      <vt:lpstr>Earned Value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Earned Value Analysis Presentation</dc:title>
  <dc:subject>Earned Value Analysis</dc:subject>
  <dc:creator>Jerry Harper</dc:creator>
  <cp:keywords>Earned Value</cp:keywords>
  <cp:lastModifiedBy>Karthik Mani</cp:lastModifiedBy>
  <cp:revision>47</cp:revision>
  <cp:lastPrinted>2000-05-08T21:43:10Z</cp:lastPrinted>
  <dcterms:created xsi:type="dcterms:W3CDTF">1997-09-05T19:19:13Z</dcterms:created>
  <dcterms:modified xsi:type="dcterms:W3CDTF">2012-05-29T21:10:22Z</dcterms:modified>
</cp:coreProperties>
</file>