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sldIdLst>
    <p:sldId id="409" r:id="rId2"/>
    <p:sldId id="520" r:id="rId3"/>
    <p:sldId id="567" r:id="rId4"/>
    <p:sldId id="546" r:id="rId5"/>
    <p:sldId id="568" r:id="rId6"/>
    <p:sldId id="500" r:id="rId7"/>
    <p:sldId id="569" r:id="rId8"/>
    <p:sldId id="573" r:id="rId9"/>
    <p:sldId id="574" r:id="rId10"/>
    <p:sldId id="576" r:id="rId11"/>
    <p:sldId id="578" r:id="rId12"/>
    <p:sldId id="579" r:id="rId13"/>
    <p:sldId id="580" r:id="rId14"/>
    <p:sldId id="614" r:id="rId15"/>
    <p:sldId id="615" r:id="rId16"/>
    <p:sldId id="581" r:id="rId17"/>
    <p:sldId id="582" r:id="rId18"/>
    <p:sldId id="597" r:id="rId19"/>
    <p:sldId id="583" r:id="rId20"/>
    <p:sldId id="584" r:id="rId21"/>
    <p:sldId id="585" r:id="rId22"/>
    <p:sldId id="586" r:id="rId23"/>
    <p:sldId id="587" r:id="rId24"/>
    <p:sldId id="588" r:id="rId25"/>
    <p:sldId id="589" r:id="rId26"/>
    <p:sldId id="591" r:id="rId27"/>
    <p:sldId id="592" r:id="rId28"/>
    <p:sldId id="598" r:id="rId29"/>
    <p:sldId id="593" r:id="rId30"/>
    <p:sldId id="599" r:id="rId31"/>
    <p:sldId id="594" r:id="rId32"/>
    <p:sldId id="616" r:id="rId33"/>
    <p:sldId id="617" r:id="rId34"/>
    <p:sldId id="618" r:id="rId35"/>
    <p:sldId id="619" r:id="rId36"/>
    <p:sldId id="620" r:id="rId37"/>
    <p:sldId id="521" r:id="rId38"/>
    <p:sldId id="570" r:id="rId39"/>
    <p:sldId id="572" r:id="rId40"/>
    <p:sldId id="545" r:id="rId41"/>
    <p:sldId id="621" r:id="rId42"/>
    <p:sldId id="622" r:id="rId43"/>
    <p:sldId id="575" r:id="rId44"/>
    <p:sldId id="547" r:id="rId45"/>
    <p:sldId id="548" r:id="rId46"/>
    <p:sldId id="549" r:id="rId47"/>
    <p:sldId id="623" r:id="rId48"/>
    <p:sldId id="550" r:id="rId49"/>
    <p:sldId id="601" r:id="rId50"/>
    <p:sldId id="577" r:id="rId51"/>
    <p:sldId id="624" r:id="rId52"/>
    <p:sldId id="553" r:id="rId53"/>
    <p:sldId id="602" r:id="rId54"/>
    <p:sldId id="625" r:id="rId55"/>
    <p:sldId id="626" r:id="rId56"/>
    <p:sldId id="627" r:id="rId57"/>
    <p:sldId id="554" r:id="rId58"/>
    <p:sldId id="603" r:id="rId59"/>
    <p:sldId id="604" r:id="rId60"/>
    <p:sldId id="628" r:id="rId61"/>
    <p:sldId id="629" r:id="rId62"/>
    <p:sldId id="556" r:id="rId63"/>
    <p:sldId id="630" r:id="rId64"/>
    <p:sldId id="605" r:id="rId65"/>
    <p:sldId id="631" r:id="rId66"/>
    <p:sldId id="632" r:id="rId67"/>
    <p:sldId id="633" r:id="rId68"/>
    <p:sldId id="606" r:id="rId69"/>
    <p:sldId id="634" r:id="rId70"/>
    <p:sldId id="635" r:id="rId71"/>
    <p:sldId id="416" r:id="rId7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48001-E100-4B5C-906C-5F3814DC85EF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0B022-4D53-41EC-BB93-773DA3685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57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317" y="1041400"/>
            <a:ext cx="10511367" cy="2529936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317" y="3571336"/>
            <a:ext cx="10511367" cy="1684426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3487947" y="5647285"/>
            <a:ext cx="5216106" cy="4921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zh-CN" altLang="en-US" sz="1600" dirty="0" smtClean="0">
                <a:solidFill>
                  <a:schemeClr val="tx1">
                    <a:lumMod val="65000"/>
                  </a:schemeClr>
                </a:solidFill>
                <a:latin typeface="+mn-ea"/>
                <a:ea typeface="+mn-ea"/>
              </a:defRPr>
            </a:lvl1pPr>
            <a:lvl2pPr>
              <a:defRPr lang="zh-CN" altLang="en-US" sz="1800" dirty="0" smtClean="0">
                <a:latin typeface="+mn-lt"/>
                <a:ea typeface="+mn-ea"/>
              </a:defRPr>
            </a:lvl2pPr>
            <a:lvl3pPr>
              <a:defRPr lang="zh-CN" altLang="en-US" sz="1800" dirty="0" smtClean="0">
                <a:latin typeface="+mn-lt"/>
                <a:ea typeface="+mn-ea"/>
              </a:defRPr>
            </a:lvl3pPr>
            <a:lvl4pPr>
              <a:defRPr lang="zh-CN" altLang="en-US" dirty="0" smtClean="0">
                <a:latin typeface="+mn-lt"/>
                <a:ea typeface="+mn-ea"/>
              </a:defRPr>
            </a:lvl4pPr>
            <a:lvl5pPr>
              <a:defRPr lang="zh-CN" altLang="en-US" dirty="0">
                <a:latin typeface="+mn-lt"/>
                <a:ea typeface="+mn-ea"/>
              </a:defRPr>
            </a:lvl5pPr>
          </a:lstStyle>
          <a:p>
            <a:pPr marL="0" lvl="0" algn="ctr" defTabSz="685800"/>
            <a:r>
              <a:rPr lang="zh-CN" altLang="en-US"/>
              <a:t>单击此处编辑脚注</a:t>
            </a:r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640" y="0"/>
            <a:ext cx="1356360" cy="7010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675" y="6538380"/>
            <a:ext cx="8756650" cy="234950"/>
          </a:xfrm>
          <a:prstGeom prst="rect">
            <a:avLst/>
          </a:prstGeom>
        </p:spPr>
      </p:pic>
    </p:spTree>
  </p:cSld>
  <p:clrMapOvr>
    <a:masterClrMapping/>
  </p:clrMapOvr>
  <p:transition/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（下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5409700"/>
            <a:ext cx="10512425" cy="1080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0800"/>
            <a:ext cx="5181600" cy="486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0800"/>
            <a:ext cx="5181600" cy="486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308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984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308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984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8300"/>
            <a:ext cx="3839001" cy="30607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8212" y="368301"/>
            <a:ext cx="6174000" cy="6121399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429000"/>
            <a:ext cx="3839001" cy="3060700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4935280" y="2176670"/>
            <a:ext cx="0" cy="2504660"/>
          </a:xfrm>
          <a:prstGeom prst="straightConnector1">
            <a:avLst/>
          </a:prstGeom>
          <a:ln w="28575" cmpd="sng">
            <a:solidFill>
              <a:srgbClr val="CFCFCF">
                <a:alpha val="40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8300"/>
            <a:ext cx="3932237" cy="16891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68301"/>
            <a:ext cx="6172200" cy="61214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44323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企业微信截图_158900339981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229" y="1725589"/>
            <a:ext cx="1898401" cy="190784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/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0" y="1709739"/>
            <a:ext cx="10512000" cy="1855846"/>
          </a:xfrm>
        </p:spPr>
        <p:txBody>
          <a:bodyPr anchor="b">
            <a:normAutofit/>
          </a:bodyPr>
          <a:lstStyle>
            <a:lvl1pPr algn="ctr">
              <a:defRPr sz="5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3565585"/>
            <a:ext cx="10512000" cy="158267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9789" y="368301"/>
            <a:ext cx="10512425" cy="6121399"/>
          </a:xfrm>
        </p:spPr>
        <p:txBody>
          <a:bodyPr numCol="2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中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96661" y="1333099"/>
            <a:ext cx="7198680" cy="4191802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7087" y="1333099"/>
            <a:ext cx="5037829" cy="4191802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96660" y="2889000"/>
            <a:ext cx="7198680" cy="108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3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87" y="368300"/>
            <a:ext cx="10512425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25" y="1629700"/>
            <a:ext cx="10512425" cy="48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327210" y="56447"/>
            <a:ext cx="1695450" cy="876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17675" y="6510157"/>
            <a:ext cx="8756650" cy="23495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4400" kern="1200" dirty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ct val="20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ct val="10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10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/>
              <a:t>表达式和语句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/>
              <a:t>理解表达式和语句的含义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3766820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if 语句可以实现选择的功能，两个分支可以选择一个执行，不会都执行。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if 语句可以不写 else 分支，表示条件成立就执行后面的结构体，如果条件不成立，直接跳出 if 语句不执行。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if 语句后面的机构体如果是单行语句组成，可以省略 {} 不写。不建议省略大括号，容易出现程序错误。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if 语句能够控制自己内部的流程，但是不论走哪个分支，结束后都要继续执行 if 语句后面的其他语句，叫做殊途同归现象。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005" y="368300"/>
            <a:ext cx="4131310" cy="3060700"/>
          </a:xfrm>
        </p:spPr>
        <p:txBody>
          <a:bodyPr/>
          <a:lstStyle/>
          <a:p>
            <a:r>
              <a:rPr lang="zh-CN">
                <a:sym typeface="+mn-ea"/>
              </a:rPr>
              <a:t>条件分支语句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8425" y="1586230"/>
            <a:ext cx="6174105" cy="3685540"/>
          </a:xfrm>
        </p:spPr>
        <p:txBody>
          <a:bodyPr/>
          <a:lstStyle/>
          <a:p>
            <a:pPr fontAlgn="auto">
              <a:spcBef>
                <a:spcPts val="100"/>
              </a:spcBef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</a:rPr>
              <a:t>if 语句</a:t>
            </a:r>
          </a:p>
          <a:p>
            <a:pPr fontAlgn="auto">
              <a:spcBef>
                <a:spcPts val="100"/>
              </a:spcBef>
            </a:pPr>
            <a:r>
              <a:rPr lang="en-US" altLang="zh-CN" b="1"/>
              <a:t>多分支 if 语句</a:t>
            </a:r>
          </a:p>
          <a:p>
            <a:pPr fontAlgn="auto">
              <a:spcBef>
                <a:spcPts val="100"/>
              </a:spcBef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</a:rPr>
              <a:t>if 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语句嵌套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三元表达式</a:t>
            </a:r>
          </a:p>
          <a:p>
            <a:pPr fontAlgn="auto">
              <a:spcBef>
                <a:spcPts val="100"/>
              </a:spcBef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</a:rPr>
              <a:t>switch 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语句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掌握条件分支语句的用法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多分支 </a:t>
            </a:r>
            <a:r>
              <a:rPr alt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if </a:t>
            </a:r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1781810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包含多个判断条件，对应多个分支。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语法：if……else if……else if……else……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如果……否则如果……否则如果…… 否则……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多分支 </a:t>
            </a:r>
            <a:r>
              <a:rPr alt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if </a:t>
            </a:r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4042410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结构：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1600" noProof="0" dirty="0">
                <a:latin typeface="+mn-lt"/>
                <a:ea typeface="+mn-lt"/>
                <a:cs typeface="+mn-lt"/>
                <a:sym typeface="+mn-ea"/>
              </a:rPr>
              <a:t>    if (条件1) 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1600" noProof="0" dirty="0">
                <a:latin typeface="+mn-lt"/>
                <a:ea typeface="+mn-lt"/>
                <a:cs typeface="+mn-lt"/>
                <a:sym typeface="+mn-ea"/>
              </a:rPr>
              <a:t>        满足条件1，执行的结构体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1600" noProof="0" dirty="0">
                <a:latin typeface="+mn-lt"/>
                <a:ea typeface="+mn-lt"/>
                <a:cs typeface="+mn-lt"/>
                <a:sym typeface="+mn-ea"/>
              </a:rPr>
              <a:t>    } else if (条件2) 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1600" noProof="0" dirty="0">
                <a:latin typeface="+mn-lt"/>
                <a:ea typeface="+mn-lt"/>
                <a:cs typeface="+mn-lt"/>
                <a:sym typeface="+mn-ea"/>
              </a:rPr>
              <a:t>        不满足条件1，满足条件2，执行的结构体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1600" noProof="0" dirty="0">
                <a:latin typeface="+mn-lt"/>
                <a:ea typeface="+mn-lt"/>
                <a:cs typeface="+mn-lt"/>
                <a:sym typeface="+mn-ea"/>
              </a:rPr>
              <a:t>    } else if (条件3) 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1600" noProof="0" dirty="0">
                <a:latin typeface="+mn-lt"/>
                <a:ea typeface="+mn-lt"/>
                <a:cs typeface="+mn-lt"/>
                <a:sym typeface="+mn-ea"/>
              </a:rPr>
              <a:t>        不满足条件1/2，满足条件3，执行的结构体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1600" noProof="0" dirty="0">
                <a:latin typeface="+mn-lt"/>
                <a:ea typeface="+mn-lt"/>
                <a:cs typeface="+mn-lt"/>
                <a:sym typeface="+mn-ea"/>
              </a:rPr>
              <a:t>    } else 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1600" noProof="0" dirty="0">
                <a:latin typeface="+mn-lt"/>
                <a:ea typeface="+mn-lt"/>
                <a:cs typeface="+mn-lt"/>
                <a:sym typeface="+mn-ea"/>
              </a:rPr>
              <a:t>        不满足前面所有条件，执行的结构体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1600" noProof="0" dirty="0">
                <a:latin typeface="+mn-lt"/>
                <a:ea typeface="+mn-lt"/>
                <a:cs typeface="+mn-lt"/>
                <a:sym typeface="+mn-ea"/>
              </a:rPr>
              <a:t>    }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2737485"/>
          </a:xfrm>
        </p:spPr>
        <p:txBody>
          <a:bodyPr/>
          <a:lstStyle/>
          <a:p>
            <a:pPr algn="l" fontAlgn="auto">
              <a:spcBef>
                <a:spcPts val="100"/>
              </a:spcBef>
              <a:buClrTx/>
              <a:buSzTx/>
            </a:pPr>
            <a:r>
              <a:rPr lang="zh-CN" altLang="en-US" sz="2000" noProof="0" dirty="0">
                <a:latin typeface="+mn-lt"/>
                <a:ea typeface="+mn-lt"/>
                <a:cs typeface="+mn-lt"/>
              </a:rPr>
              <a:t>利用多分支 if 语句细分班级成绩区间。</a:t>
            </a:r>
          </a:p>
          <a:p>
            <a:pPr algn="l" fontAlgn="auto">
              <a:spcBef>
                <a:spcPts val="100"/>
              </a:spcBef>
              <a:buClrTx/>
              <a:buSzTx/>
            </a:pPr>
            <a:r>
              <a:rPr lang="zh-CN" altLang="en-US" sz="2000" noProof="0" dirty="0">
                <a:latin typeface="+mn-lt"/>
                <a:ea typeface="+mn-lt"/>
                <a:cs typeface="+mn-lt"/>
              </a:rPr>
              <a:t>优秀：</a:t>
            </a:r>
            <a:r>
              <a:rPr lang="en-US" altLang="zh-CN" sz="2000" noProof="0" dirty="0">
                <a:latin typeface="+mn-lt"/>
                <a:ea typeface="+mn-lt"/>
                <a:cs typeface="+mn-lt"/>
              </a:rPr>
              <a:t>85-100</a:t>
            </a:r>
          </a:p>
          <a:p>
            <a:pPr algn="l" fontAlgn="auto">
              <a:spcBef>
                <a:spcPts val="100"/>
              </a:spcBef>
              <a:buClrTx/>
              <a:buSzTx/>
            </a:pPr>
            <a:r>
              <a:rPr lang="zh-CN" altLang="en-US" sz="2000" noProof="0" dirty="0">
                <a:latin typeface="+mn-lt"/>
                <a:ea typeface="+mn-lt"/>
                <a:cs typeface="+mn-lt"/>
              </a:rPr>
              <a:t>良好：</a:t>
            </a:r>
            <a:r>
              <a:rPr lang="en-US" altLang="zh-CN" sz="2000" noProof="0" dirty="0">
                <a:latin typeface="+mn-lt"/>
                <a:ea typeface="+mn-lt"/>
                <a:cs typeface="+mn-lt"/>
              </a:rPr>
              <a:t>75-84</a:t>
            </a:r>
          </a:p>
          <a:p>
            <a:pPr algn="l" fontAlgn="auto">
              <a:spcBef>
                <a:spcPts val="100"/>
              </a:spcBef>
              <a:buClrTx/>
              <a:buSzTx/>
            </a:pPr>
            <a:r>
              <a:rPr lang="zh-CN" altLang="en-US" sz="2000" noProof="0" dirty="0">
                <a:latin typeface="+mn-lt"/>
                <a:ea typeface="+mn-lt"/>
                <a:cs typeface="+mn-lt"/>
              </a:rPr>
              <a:t>及格：</a:t>
            </a:r>
            <a:r>
              <a:rPr lang="en-US" altLang="zh-CN" sz="2000" noProof="0" dirty="0">
                <a:latin typeface="+mn-lt"/>
                <a:ea typeface="+mn-lt"/>
                <a:cs typeface="+mn-lt"/>
              </a:rPr>
              <a:t>60-74</a:t>
            </a:r>
          </a:p>
          <a:p>
            <a:pPr algn="l" fontAlgn="auto">
              <a:spcBef>
                <a:spcPts val="100"/>
              </a:spcBef>
              <a:buClrTx/>
              <a:buSzTx/>
            </a:pPr>
            <a:r>
              <a:rPr lang="zh-CN" altLang="en-US" sz="2000" noProof="0" dirty="0">
                <a:latin typeface="+mn-lt"/>
                <a:ea typeface="+mn-lt"/>
                <a:cs typeface="+mn-lt"/>
              </a:rPr>
              <a:t>不及格：</a:t>
            </a:r>
            <a:r>
              <a:rPr lang="en-US" altLang="zh-CN" sz="2000" noProof="0" dirty="0">
                <a:latin typeface="+mn-lt"/>
                <a:ea typeface="+mn-lt"/>
                <a:cs typeface="+mn-lt"/>
              </a:rPr>
              <a:t>60</a:t>
            </a:r>
            <a:r>
              <a:rPr lang="zh-CN" altLang="en-US" sz="2000" noProof="0" dirty="0">
                <a:latin typeface="+mn-lt"/>
                <a:ea typeface="+mn-lt"/>
                <a:cs typeface="+mn-lt"/>
              </a:rPr>
              <a:t>以下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3053080"/>
          </a:xfrm>
        </p:spPr>
        <p:txBody>
          <a:bodyPr vert="horz" lIns="91440" tIns="45720" rIns="91440" bIns="45720" rtlCol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①多分支 if 语句中可以有多个 else if 的分支，但是 else 分支只能有一个，必须出现在最后，作为备用的选项，而且 else 也可以省略不写，表示前面条件如果都不满足，直接跳出不走任何分支。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②多分支 if 语句有跳楼现象：条件从上往下依次验证，如果满足了某个条件，会立即执行后面的结构体，执行完之后，不会再往后验证其他的条件了，而是从这一层直接跳楼跳出if语句，这就是跳楼现象。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005" y="368300"/>
            <a:ext cx="4131310" cy="3060700"/>
          </a:xfrm>
        </p:spPr>
        <p:txBody>
          <a:bodyPr/>
          <a:lstStyle/>
          <a:p>
            <a:r>
              <a:rPr lang="zh-CN">
                <a:sym typeface="+mn-ea"/>
              </a:rPr>
              <a:t>条件分支语句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8425" y="1586230"/>
            <a:ext cx="6174105" cy="3685540"/>
          </a:xfrm>
        </p:spPr>
        <p:txBody>
          <a:bodyPr/>
          <a:lstStyle/>
          <a:p>
            <a:pPr fontAlgn="auto">
              <a:spcBef>
                <a:spcPts val="100"/>
              </a:spcBef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</a:rPr>
              <a:t>if 语句</a:t>
            </a:r>
          </a:p>
          <a:p>
            <a:pPr fontAlgn="auto">
              <a:spcBef>
                <a:spcPts val="100"/>
              </a:spcBef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</a:rPr>
              <a:t>多分支 if 语句</a:t>
            </a:r>
            <a:endParaRPr lang="en-US" altLang="zh-CN" b="1"/>
          </a:p>
          <a:p>
            <a:pPr algn="l" fontAlgn="auto">
              <a:spcBef>
                <a:spcPts val="100"/>
              </a:spcBef>
              <a:buClrTx/>
              <a:buSzTx/>
            </a:pPr>
            <a:r>
              <a:rPr lang="en-US" altLang="zh-CN" b="1"/>
              <a:t>if 语句嵌套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三元表达式</a:t>
            </a:r>
          </a:p>
          <a:p>
            <a:pPr fontAlgn="auto">
              <a:spcBef>
                <a:spcPts val="100"/>
              </a:spcBef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</a:rPr>
              <a:t>switch 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语句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掌握条件分支语句的用法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if </a:t>
            </a:r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语句嵌套</a:t>
            </a:r>
            <a:endParaRPr alt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3229610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if 语句的结构体部分，代码可以是任意的代码，甚至是另外一组 if 语句。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也就是 if 语句内部嵌套了 if 语句。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如果想执行内部 if 语句的某个分支，必须满足外部 if 语句的条件，同时还要满足内部 if 语句的某个条件。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优点：可以简化多分支 if 语句。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1680845"/>
          </a:xfrm>
        </p:spPr>
        <p:txBody>
          <a:bodyPr/>
          <a:lstStyle/>
          <a:p>
            <a:pPr algn="l" fontAlgn="auto">
              <a:spcBef>
                <a:spcPts val="100"/>
              </a:spcBef>
              <a:buClrTx/>
              <a:buSzTx/>
            </a:pPr>
            <a:r>
              <a:rPr lang="zh-CN" altLang="en-US" sz="2000" noProof="0" dirty="0">
                <a:latin typeface="+mn-lt"/>
                <a:ea typeface="+mn-lt"/>
                <a:cs typeface="+mn-lt"/>
              </a:rPr>
              <a:t>利用 </a:t>
            </a:r>
            <a:r>
              <a:rPr lang="en-US" altLang="zh-CN" sz="2000" noProof="0" dirty="0">
                <a:latin typeface="+mn-lt"/>
                <a:ea typeface="+mn-lt"/>
                <a:cs typeface="+mn-lt"/>
              </a:rPr>
              <a:t>if </a:t>
            </a:r>
            <a:r>
              <a:rPr lang="zh-CN" altLang="en-US" sz="2000" noProof="0" dirty="0">
                <a:latin typeface="+mn-lt"/>
                <a:ea typeface="+mn-lt"/>
                <a:cs typeface="+mn-lt"/>
              </a:rPr>
              <a:t>语句嵌套判断一个人是否退休。</a:t>
            </a:r>
          </a:p>
          <a:p>
            <a:pPr algn="l" fontAlgn="auto">
              <a:spcBef>
                <a:spcPts val="100"/>
              </a:spcBef>
              <a:buClrTx/>
              <a:buSzTx/>
            </a:pPr>
            <a:r>
              <a:rPr lang="zh-CN" sz="2000" noProof="0" dirty="0">
                <a:latin typeface="+mn-lt"/>
                <a:ea typeface="+mn-lt"/>
                <a:cs typeface="+mn-lt"/>
              </a:rPr>
              <a:t>男性：</a:t>
            </a:r>
            <a:r>
              <a:rPr lang="en-US" altLang="zh-CN" sz="2000" noProof="0" dirty="0">
                <a:latin typeface="+mn-lt"/>
                <a:ea typeface="+mn-lt"/>
                <a:cs typeface="+mn-lt"/>
              </a:rPr>
              <a:t>60 </a:t>
            </a:r>
            <a:r>
              <a:rPr lang="zh-CN" altLang="en-US" sz="2000" noProof="0" dirty="0">
                <a:latin typeface="+mn-lt"/>
                <a:ea typeface="+mn-lt"/>
                <a:cs typeface="+mn-lt"/>
              </a:rPr>
              <a:t>岁退休</a:t>
            </a:r>
          </a:p>
          <a:p>
            <a:pPr algn="l" fontAlgn="auto">
              <a:spcBef>
                <a:spcPts val="100"/>
              </a:spcBef>
              <a:buClrTx/>
              <a:buSzTx/>
            </a:pPr>
            <a:r>
              <a:rPr lang="zh-CN" altLang="en-US" sz="2000" noProof="0" dirty="0">
                <a:latin typeface="+mn-lt"/>
                <a:ea typeface="+mn-lt"/>
                <a:cs typeface="+mn-lt"/>
              </a:rPr>
              <a:t>女性：</a:t>
            </a:r>
            <a:r>
              <a:rPr lang="en-US" altLang="zh-CN" sz="2000" noProof="0" dirty="0">
                <a:latin typeface="+mn-lt"/>
                <a:ea typeface="+mn-lt"/>
                <a:cs typeface="+mn-lt"/>
              </a:rPr>
              <a:t>55 </a:t>
            </a:r>
            <a:r>
              <a:rPr lang="zh-CN" altLang="en-US" sz="2000" noProof="0" dirty="0">
                <a:latin typeface="+mn-lt"/>
                <a:ea typeface="+mn-lt"/>
                <a:cs typeface="+mn-lt"/>
              </a:rPr>
              <a:t>岁退休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005" y="368300"/>
            <a:ext cx="4131310" cy="3060700"/>
          </a:xfrm>
        </p:spPr>
        <p:txBody>
          <a:bodyPr/>
          <a:lstStyle/>
          <a:p>
            <a:r>
              <a:rPr lang="zh-CN">
                <a:sym typeface="+mn-ea"/>
              </a:rPr>
              <a:t>条件分支语句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8425" y="1586230"/>
            <a:ext cx="6174105" cy="3685540"/>
          </a:xfrm>
        </p:spPr>
        <p:txBody>
          <a:bodyPr/>
          <a:lstStyle/>
          <a:p>
            <a:pPr fontAlgn="auto">
              <a:spcBef>
                <a:spcPts val="100"/>
              </a:spcBef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</a:rPr>
              <a:t>if 语句</a:t>
            </a:r>
          </a:p>
          <a:p>
            <a:pPr fontAlgn="auto">
              <a:spcBef>
                <a:spcPts val="100"/>
              </a:spcBef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</a:rPr>
              <a:t>多分支 if 语句</a:t>
            </a:r>
            <a:endParaRPr lang="en-US" altLang="zh-CN" b="1"/>
          </a:p>
          <a:p>
            <a:pPr algn="l" fontAlgn="auto">
              <a:spcBef>
                <a:spcPts val="100"/>
              </a:spcBef>
              <a:buClrTx/>
              <a:buSzTx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</a:rPr>
              <a:t>if 语句嵌套</a:t>
            </a:r>
          </a:p>
          <a:p>
            <a:pPr algn="l" fontAlgn="auto">
              <a:spcBef>
                <a:spcPts val="100"/>
              </a:spcBef>
              <a:buClrTx/>
              <a:buSzTx/>
            </a:pPr>
            <a:r>
              <a:rPr lang="en-US" altLang="zh-CN" b="1"/>
              <a:t>三元表达式</a:t>
            </a:r>
          </a:p>
          <a:p>
            <a:pPr fontAlgn="auto">
              <a:spcBef>
                <a:spcPts val="100"/>
              </a:spcBef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</a:rPr>
              <a:t>switch 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语句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掌握条件分支语句的用法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 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2454910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一个表达式可以产生一个值，有可能是运算、函数调用、有可能是字面量。表达式可以放在任何需要值的地方。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特点：表达式会先执行出一个结果，然后再参与其他程序。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三元表达式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2301240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又叫三元运算符，必须有三个操作数参与的运算。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操作符号：</a:t>
            </a:r>
            <a:r>
              <a:rPr lang="zh-CN" altLang="en-US" sz="2000" noProof="0" dirty="0">
                <a:solidFill>
                  <a:srgbClr val="FFFF00"/>
                </a:solidFill>
                <a:latin typeface="+mn-lt"/>
                <a:ea typeface="+mn-lt"/>
                <a:cs typeface="+mn-lt"/>
                <a:sym typeface="+mn-ea"/>
              </a:rPr>
              <a:t>? :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表达式：在参与 js 程序时，都必须先计算出表达式结果，才能参与后续程序。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由于三元表达式具备了一些选择的效果，所以也是一种条件分支语句。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三元表达式</a:t>
            </a:r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3866515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noProof="0" dirty="0">
                <a:solidFill>
                  <a:srgbClr val="FFFF00"/>
                </a:solidFill>
                <a:latin typeface="+mn-lt"/>
                <a:ea typeface="+mn-lt"/>
                <a:cs typeface="+mn-lt"/>
                <a:sym typeface="+mn-ea"/>
              </a:rPr>
              <a:t>boolean_expression ? true_value : false_value;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boolean_expression:布尔表达式，表达式在参与三元运算中必须求得一个布尔类型的值，要么是 true，要么是 false，结果作为判断依据，判断到底去：前面的值还是后面的值。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true_value：布尔表达式的值为真时，三元表达式的结果。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false_value：布尔表达式的值为假时，三元表达式的结果。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作用：根据布尔表达式的结果，如果为真，三元表达式结果就是真值，如果为假，三元表达式结果就是假值。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三元表达式</a:t>
            </a:r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3866515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虽然if语句可以模拟三元表达式，但是三元表达式有自己的优点：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①二选一的情况下，三元表达式结构更加简单。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②三元表达式作为一个表达式参与程序时必须运算出结果才能参与，可以利用这个特点，将二选一结果赋值给一个变量。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遇到给一个变量根据条件二选一赋值的情况，可以使用三元表达式。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005" y="368300"/>
            <a:ext cx="4131310" cy="3060700"/>
          </a:xfrm>
        </p:spPr>
        <p:txBody>
          <a:bodyPr/>
          <a:lstStyle/>
          <a:p>
            <a:r>
              <a:rPr lang="zh-CN">
                <a:sym typeface="+mn-ea"/>
              </a:rPr>
              <a:t>条件分支语句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8425" y="1586230"/>
            <a:ext cx="6174105" cy="3685540"/>
          </a:xfrm>
        </p:spPr>
        <p:txBody>
          <a:bodyPr/>
          <a:lstStyle/>
          <a:p>
            <a:pPr fontAlgn="auto">
              <a:spcBef>
                <a:spcPts val="100"/>
              </a:spcBef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</a:rPr>
              <a:t>if 语句</a:t>
            </a:r>
          </a:p>
          <a:p>
            <a:pPr fontAlgn="auto">
              <a:spcBef>
                <a:spcPts val="100"/>
              </a:spcBef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</a:rPr>
              <a:t>多分支 if 语句</a:t>
            </a:r>
            <a:endParaRPr lang="en-US" altLang="zh-CN" b="1"/>
          </a:p>
          <a:p>
            <a:pPr algn="l" fontAlgn="auto">
              <a:spcBef>
                <a:spcPts val="100"/>
              </a:spcBef>
              <a:buClrTx/>
              <a:buSzTx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</a:rPr>
              <a:t>if 语句嵌套</a:t>
            </a:r>
          </a:p>
          <a:p>
            <a:pPr algn="l" fontAlgn="auto">
              <a:spcBef>
                <a:spcPts val="100"/>
              </a:spcBef>
              <a:buClrTx/>
              <a:buSzTx/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</a:rPr>
              <a:t>三元表达式</a:t>
            </a:r>
          </a:p>
          <a:p>
            <a:pPr algn="l" fontAlgn="auto">
              <a:spcBef>
                <a:spcPts val="100"/>
              </a:spcBef>
              <a:buClrTx/>
              <a:buSzTx/>
            </a:pPr>
            <a:r>
              <a:rPr lang="en-US" altLang="zh-CN" b="1"/>
              <a:t>switch 语句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掌握条件分支语句的用法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switch </a:t>
            </a:r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3866515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开关语句允许一个程序求一个表达式的值，并且尝试去匹配表达式的值到一个 case 标签。如果匹配成功，这个程序执行相关的语句。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switch </a:t>
            </a:r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语句语法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7265" y="1388110"/>
            <a:ext cx="10512425" cy="4813935"/>
          </a:xfrm>
        </p:spPr>
        <p:txBody>
          <a:bodyPr vert="horz" lIns="91440" tIns="45720" rIns="91440" bIns="45720" rtlCol="0">
            <a:noAutofit/>
          </a:bodyPr>
          <a:lstStyle/>
          <a:p>
            <a:pPr marL="0" lvl="0"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noProof="0" dirty="0"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en-US" altLang="zh-CN" sz="2000" noProof="0" dirty="0">
                <a:solidFill>
                  <a:srgbClr val="FFFF00"/>
                </a:solidFill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600" noProof="0" dirty="0">
                <a:solidFill>
                  <a:srgbClr val="FFFF00"/>
                </a:solidFill>
                <a:latin typeface="+mn-lt"/>
                <a:ea typeface="+mn-lt"/>
                <a:cs typeface="+mn-lt"/>
                <a:sym typeface="+mn-ea"/>
              </a:rPr>
              <a:t>switch </a:t>
            </a:r>
            <a:r>
              <a:rPr lang="en-US" altLang="zh-CN" sz="1600" noProof="0" dirty="0">
                <a:latin typeface="+mn-lt"/>
                <a:ea typeface="+mn-lt"/>
                <a:cs typeface="+mn-lt"/>
                <a:sym typeface="+mn-ea"/>
              </a:rPr>
              <a:t>(表达式) {</a:t>
            </a:r>
          </a:p>
          <a:p>
            <a:pPr marL="0" lvl="0"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1600" noProof="0" dirty="0">
                <a:latin typeface="+mn-lt"/>
                <a:ea typeface="+mn-lt"/>
                <a:cs typeface="+mn-lt"/>
                <a:sym typeface="+mn-ea"/>
              </a:rPr>
              <a:t>	</a:t>
            </a:r>
            <a:r>
              <a:rPr lang="en-US" altLang="zh-CN" sz="1600" noProof="0" dirty="0">
                <a:solidFill>
                  <a:srgbClr val="FFFF00"/>
                </a:solidFill>
                <a:latin typeface="+mn-lt"/>
                <a:ea typeface="+mn-lt"/>
                <a:cs typeface="+mn-lt"/>
                <a:sym typeface="+mn-ea"/>
              </a:rPr>
              <a:t>case</a:t>
            </a:r>
            <a:r>
              <a:rPr lang="en-US" altLang="zh-CN" sz="1600" noProof="0" dirty="0">
                <a:latin typeface="+mn-lt"/>
                <a:ea typeface="+mn-lt"/>
                <a:cs typeface="+mn-lt"/>
                <a:sym typeface="+mn-ea"/>
              </a:rPr>
              <a:t> 值1</a:t>
            </a:r>
            <a:r>
              <a:rPr lang="en-US" altLang="zh-CN" sz="1600" noProof="0" dirty="0">
                <a:solidFill>
                  <a:srgbClr val="FFFF00"/>
                </a:solidFill>
                <a:latin typeface="+mn-lt"/>
                <a:ea typeface="+mn-lt"/>
                <a:cs typeface="+mn-lt"/>
                <a:sym typeface="+mn-ea"/>
              </a:rPr>
              <a:t>:</a:t>
            </a:r>
            <a:endParaRPr lang="en-US" altLang="zh-CN" sz="16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1600" noProof="0" dirty="0">
                <a:latin typeface="+mn-lt"/>
                <a:ea typeface="+mn-lt"/>
                <a:cs typeface="+mn-lt"/>
                <a:sym typeface="+mn-ea"/>
              </a:rPr>
              <a:t>		结构体1;</a:t>
            </a:r>
          </a:p>
          <a:p>
            <a:pPr marL="0" lvl="0"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1600" noProof="0" dirty="0">
                <a:latin typeface="+mn-lt"/>
                <a:ea typeface="+mn-lt"/>
                <a:cs typeface="+mn-lt"/>
                <a:sym typeface="+mn-ea"/>
              </a:rPr>
              <a:t>		</a:t>
            </a:r>
            <a:r>
              <a:rPr lang="en-US" altLang="zh-CN" sz="1600" noProof="0" dirty="0">
                <a:solidFill>
                  <a:srgbClr val="FFFF00"/>
                </a:solidFill>
                <a:latin typeface="+mn-lt"/>
                <a:ea typeface="+mn-lt"/>
                <a:cs typeface="+mn-lt"/>
                <a:sym typeface="+mn-ea"/>
              </a:rPr>
              <a:t>break;</a:t>
            </a:r>
          </a:p>
          <a:p>
            <a:pPr marL="0" lvl="0"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1600" noProof="0" dirty="0">
                <a:latin typeface="+mn-lt"/>
                <a:ea typeface="+mn-lt"/>
                <a:cs typeface="+mn-lt"/>
                <a:sym typeface="+mn-ea"/>
              </a:rPr>
              <a:t>	</a:t>
            </a:r>
            <a:r>
              <a:rPr lang="en-US" altLang="zh-CN" sz="1600" noProof="0" dirty="0">
                <a:solidFill>
                  <a:srgbClr val="FFFF00"/>
                </a:solidFill>
                <a:latin typeface="+mn-lt"/>
                <a:ea typeface="+mn-lt"/>
                <a:cs typeface="+mn-lt"/>
                <a:sym typeface="+mn-ea"/>
              </a:rPr>
              <a:t>case</a:t>
            </a:r>
            <a:r>
              <a:rPr lang="en-US" altLang="zh-CN" sz="1600" noProof="0" dirty="0">
                <a:latin typeface="+mn-lt"/>
                <a:ea typeface="+mn-lt"/>
                <a:cs typeface="+mn-lt"/>
                <a:sym typeface="+mn-ea"/>
              </a:rPr>
              <a:t> 值2</a:t>
            </a:r>
            <a:r>
              <a:rPr lang="en-US" altLang="zh-CN" sz="1600" noProof="0" dirty="0">
                <a:solidFill>
                  <a:srgbClr val="FFFF00"/>
                </a:solidFill>
                <a:latin typeface="+mn-lt"/>
                <a:ea typeface="+mn-lt"/>
                <a:cs typeface="+mn-lt"/>
                <a:sym typeface="+mn-ea"/>
              </a:rPr>
              <a:t>:</a:t>
            </a:r>
          </a:p>
          <a:p>
            <a:pPr marL="0" lvl="0"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1600" noProof="0" dirty="0">
                <a:latin typeface="+mn-lt"/>
                <a:ea typeface="+mn-lt"/>
                <a:cs typeface="+mn-lt"/>
                <a:sym typeface="+mn-ea"/>
              </a:rPr>
              <a:t>		结构体2;</a:t>
            </a:r>
          </a:p>
          <a:p>
            <a:pPr marL="0" lvl="0"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1600" noProof="0" dirty="0">
                <a:latin typeface="+mn-lt"/>
                <a:ea typeface="+mn-lt"/>
                <a:cs typeface="+mn-lt"/>
                <a:sym typeface="+mn-ea"/>
              </a:rPr>
              <a:t>		</a:t>
            </a:r>
            <a:r>
              <a:rPr lang="en-US" altLang="zh-CN" sz="1600" noProof="0" dirty="0">
                <a:solidFill>
                  <a:srgbClr val="FFFF00"/>
                </a:solidFill>
                <a:latin typeface="+mn-lt"/>
                <a:ea typeface="+mn-lt"/>
                <a:cs typeface="+mn-lt"/>
                <a:sym typeface="+mn-ea"/>
              </a:rPr>
              <a:t>break;</a:t>
            </a:r>
          </a:p>
          <a:p>
            <a:pPr marL="0" lvl="0"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1600" noProof="0" dirty="0">
                <a:latin typeface="+mn-lt"/>
                <a:ea typeface="+mn-lt"/>
                <a:cs typeface="+mn-lt"/>
                <a:sym typeface="+mn-ea"/>
              </a:rPr>
              <a:t>	……</a:t>
            </a:r>
          </a:p>
          <a:p>
            <a:pPr marL="0" lvl="0"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1600" noProof="0" dirty="0">
                <a:latin typeface="+mn-lt"/>
                <a:ea typeface="+mn-lt"/>
                <a:cs typeface="+mn-lt"/>
                <a:sym typeface="+mn-ea"/>
              </a:rPr>
              <a:t>	</a:t>
            </a:r>
            <a:r>
              <a:rPr lang="en-US" altLang="zh-CN" sz="1600" noProof="0" dirty="0">
                <a:solidFill>
                  <a:srgbClr val="FFFF00"/>
                </a:solidFill>
                <a:latin typeface="+mn-lt"/>
                <a:ea typeface="+mn-lt"/>
                <a:cs typeface="+mn-lt"/>
                <a:sym typeface="+mn-ea"/>
              </a:rPr>
              <a:t>default: </a:t>
            </a:r>
            <a:endParaRPr lang="en-US" altLang="zh-CN" sz="16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1600" noProof="0" dirty="0">
                <a:latin typeface="+mn-lt"/>
                <a:ea typeface="+mn-lt"/>
                <a:cs typeface="+mn-lt"/>
                <a:sym typeface="+mn-ea"/>
              </a:rPr>
              <a:t>		结构体n；</a:t>
            </a:r>
          </a:p>
          <a:p>
            <a:pPr marL="0" lvl="0"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1600" noProof="0" dirty="0">
                <a:latin typeface="+mn-lt"/>
                <a:ea typeface="+mn-lt"/>
                <a:cs typeface="+mn-lt"/>
                <a:sym typeface="+mn-ea"/>
              </a:rPr>
              <a:t>		</a:t>
            </a:r>
            <a:r>
              <a:rPr lang="en-US" altLang="zh-CN" sz="1600" noProof="0" dirty="0">
                <a:solidFill>
                  <a:srgbClr val="FFFF00"/>
                </a:solidFill>
                <a:latin typeface="+mn-lt"/>
                <a:ea typeface="+mn-lt"/>
                <a:cs typeface="+mn-lt"/>
                <a:sym typeface="+mn-ea"/>
              </a:rPr>
              <a:t>break;</a:t>
            </a:r>
            <a:endParaRPr lang="en-US" altLang="zh-CN" sz="1600" noProof="0" dirty="0">
              <a:latin typeface="+mn-lt"/>
              <a:ea typeface="+mn-lt"/>
              <a:cs typeface="+mn-lt"/>
              <a:sym typeface="+mn-ea"/>
            </a:endParaRPr>
          </a:p>
          <a:p>
            <a:pPr marL="0" lvl="0"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1600" noProof="0" dirty="0">
                <a:latin typeface="+mn-lt"/>
                <a:ea typeface="+mn-lt"/>
                <a:cs typeface="+mn-lt"/>
                <a:sym typeface="+mn-ea"/>
              </a:rPr>
              <a:t>     }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switch </a:t>
            </a:r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语句结构解析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4284980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switch：关键字表示开始进入一个开关语句。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表达式：会求出一个具体的值，将这个值去与 {} 内部的 case 后面的值进行对比、匹配，如果值相等表示匹配成功。匹配相等时，方式是进行全等于匹配，不止值要相等，数据类型也要相等。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case：示例的意思，作为关键字后面必须跟一个空格，书写匹配的值。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case 后面的结构体：每个 case 匹配成功之后要执行的语句。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break：用于打断结构体，直接跳出程序，模拟跳楼现象。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default：相当于if语句中的 else，否则的情况，如果前面的 case 都不匹配，执行 default 后面的语句。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switch </a:t>
            </a:r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语句</a:t>
            </a:r>
            <a:r>
              <a:rPr lang="zh-CN" noProof="0">
                <a:latin typeface="+mn-lt"/>
                <a:ea typeface="+mn-lt"/>
                <a:cs typeface="+mn-lt"/>
                <a:sym typeface="+mn-ea"/>
              </a:rPr>
              <a:t>运行机制</a:t>
            </a:r>
            <a:endParaRPr 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2274570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switch 语句首先会将小括号内的表达式计算出一个结果，用结果去匹配结构体内部的 case；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从上往下进行匹配，如果匹配成功，会立即执行这个 case 后面的语句，直到遇到一个 break 跳出整个 switch 语句；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如果前面的 case 没有匹配成功，会跳过 case 之间的语句，去匹配下一个 case，直到匹配成功，如果都不成功就执行 default 后面的语句。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案例 </a:t>
            </a:r>
            <a:r>
              <a:rPr alt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633095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输出星座运势。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4284980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default 可以不写，相当于 if 语句没有 else。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break 关键字：根据结构需要有时必须在每个 case 后面都要写，为了模拟跳楼现象，如果不写 break，对应的 case 后面的语句执行之后，不会跳出结构体，会继续想下执行其他 case 的后面的语句，直到遇到一个 break。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可以利用 break 不写的情况制作一些特殊的案例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 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2228215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语句可以理解为一个行为，循环语句和判断语句就是典型的语句。一个程序有很多个语句组成，一般情况下分号 ; 分割一个一个的语句。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语句可以认为是给计算机的一个指令，执行这段代码。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一般语句以分号结束，特殊的结构除外。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案例 </a:t>
            </a:r>
            <a:r>
              <a:rPr alt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633095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用户输入一个月份的数字，请返回给用户对应月份的天数。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条件分支语句总结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4284980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总结：实际工作中使用三种语句的情景。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if 语句：最常用的语句，所有的判断情况都能够书写。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三元表达式：多用于给变量赋值根据条件二选一的情况。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switch 语句：多用于给一个表达式去匹配多种固定值可能性的情况。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/>
              <a:t>循环语句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/>
              <a:t>掌握循环语句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005" y="368300"/>
            <a:ext cx="4131310" cy="3060700"/>
          </a:xfrm>
        </p:spPr>
        <p:txBody>
          <a:bodyPr/>
          <a:lstStyle/>
          <a:p>
            <a:r>
              <a:rPr altLang="zh-CN">
                <a:sym typeface="+mn-ea"/>
              </a:rPr>
              <a:t>JavaScript </a:t>
            </a:r>
            <a:r>
              <a:rPr lang="zh-CN">
                <a:sym typeface="+mn-ea"/>
              </a:rPr>
              <a:t>书写语法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8425" y="1256030"/>
            <a:ext cx="6174105" cy="4330700"/>
          </a:xfrm>
        </p:spPr>
        <p:txBody>
          <a:bodyPr>
            <a:normAutofit/>
          </a:bodyPr>
          <a:lstStyle/>
          <a:p>
            <a:pPr fontAlgn="auto">
              <a:spcBef>
                <a:spcPts val="100"/>
              </a:spcBef>
            </a:pPr>
            <a:r>
              <a:rPr lang="en-US" altLang="zh-CN" b="1">
                <a:solidFill>
                  <a:schemeClr val="tx1"/>
                </a:solidFill>
              </a:rPr>
              <a:t>for</a:t>
            </a:r>
            <a:r>
              <a:rPr lang="zh-CN" altLang="en-US" b="1">
                <a:solidFill>
                  <a:schemeClr val="tx1"/>
                </a:solidFill>
              </a:rPr>
              <a:t>循环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do while循环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while循环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break语句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continue语句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穷举思想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累加器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累乘器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案例应用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掌握 </a:t>
            </a:r>
            <a:r>
              <a:rPr lang="en-US" altLang="zh-CN">
                <a:sym typeface="+mn-ea"/>
              </a:rPr>
              <a:t>JavaScript </a:t>
            </a:r>
            <a:r>
              <a:rPr lang="zh-CN" altLang="en-US">
                <a:sym typeface="+mn-ea"/>
              </a:rPr>
              <a:t>的基本语法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 for循环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1693545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for 循环是一种前测试循环语句，在反复执行一段代码之前，都要先测试入口条件，如果条件为真，可以继续循环，如果条件为假，必须跳出循环不再执行。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for 循环是一种反复执行一段代码直到测试条件为假时停止。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40105" y="3568065"/>
            <a:ext cx="10512425" cy="1693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ct val="20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10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10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10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10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10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10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10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10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 语法</a:t>
            </a:r>
            <a:endParaRPr alt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4192905"/>
          </a:xfrm>
        </p:spPr>
        <p:txBody>
          <a:bodyPr vert="horz" lIns="91440" tIns="45720" rIns="91440" bIns="45720" rtlCol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solidFill>
                  <a:srgbClr val="FFFF00"/>
                </a:solidFill>
                <a:latin typeface="+mn-lt"/>
                <a:ea typeface="+mn-lt"/>
                <a:cs typeface="+mn-lt"/>
                <a:sym typeface="+mn-ea"/>
              </a:rPr>
              <a:t> for (;;) {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solidFill>
                  <a:srgbClr val="FFFF00"/>
                </a:solidFill>
                <a:latin typeface="+mn-lt"/>
                <a:ea typeface="+mn-lt"/>
                <a:cs typeface="+mn-lt"/>
                <a:sym typeface="+mn-ea"/>
              </a:rPr>
              <a:t>}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呆板的语法：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    for(定义循环变量;变量的最大值或最小值;步长){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         循环体；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    }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sz="2000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这种解释只能涵盖 for 循环的一部分特殊结构，不能表示所有的 for 循环实现的情况。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 for循环执行过程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1693545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sz="2000" noProof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应该掌握 for 循环运行的一个轨迹、路径，自己去推导 for 循环运行的过程。</a:t>
            </a: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  <p:pic>
        <p:nvPicPr>
          <p:cNvPr id="5" name="图片 4" descr="图片1-159782232830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76145" y="2460625"/>
            <a:ext cx="7829550" cy="34118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470" y="1685290"/>
            <a:ext cx="105136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for 循环执行过程：遇到 for 循环，立即执行 ① 位置的语句，执行完毕后立即执行 ② 位置的语句，② 位置会强制得到一个 true 或 false的结果，如果为 true 表示入口条件为真，下一步执行 ③ 位置的语句，如果为 false 表示入口条件为假，不再往下执行，直接跳出循环执行后面的 ⑤ 位置的语句。</a:t>
            </a:r>
          </a:p>
          <a:p>
            <a:endParaRPr lang="zh-CN" altLang="en-US"/>
          </a:p>
          <a:p>
            <a:r>
              <a:rPr lang="zh-CN" altLang="en-US"/>
              <a:t>如果能够执行到 ③ 位置，③ 是一个结构体必须执行完毕，再执行 ④ 位置的语句，执行完毕后再执行 ② 位置的语句，回到了判断真假，如果为 true，继续执行 ③，再执行 ④……直到 ② 位置得到一个 false 的结果，循环结束跳出执行 ⑤。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 for循环执行过程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 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431290"/>
            <a:ext cx="10512425" cy="4688840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800" noProof="0" dirty="0">
                <a:latin typeface="+mn-lt"/>
                <a:ea typeface="+mn-lt"/>
                <a:cs typeface="+mn-lt"/>
                <a:sym typeface="+mn-ea"/>
              </a:rPr>
              <a:t>小括号内部必须有两个分号。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800" noProof="0" dirty="0">
                <a:latin typeface="+mn-lt"/>
                <a:ea typeface="+mn-lt"/>
                <a:cs typeface="+mn-lt"/>
                <a:sym typeface="+mn-ea"/>
              </a:rPr>
              <a:t>for 循环 {} 后面不需要加分号。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800" noProof="0" dirty="0">
                <a:latin typeface="+mn-lt"/>
                <a:ea typeface="+mn-lt"/>
                <a:cs typeface="+mn-lt"/>
                <a:sym typeface="+mn-ea"/>
              </a:rPr>
              <a:t>如果 ② 位置语句不写，相当于没有设置入口条件，或者条件永远为真，没法限制什么时候停止循环了，出现死循环。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800" noProof="0" dirty="0">
                <a:latin typeface="+mn-lt"/>
                <a:ea typeface="+mn-lt"/>
                <a:cs typeface="+mn-lt"/>
                <a:sym typeface="+mn-ea"/>
              </a:rPr>
              <a:t>③ 位置是循环的结构体，每次进入循环都要执行完后，才能执行语句 ④，③ 位置的语句是可以人为自定义的，甚至可以书写 if 语句。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800" noProof="0" dirty="0">
                <a:latin typeface="+mn-lt"/>
                <a:ea typeface="+mn-lt"/>
                <a:cs typeface="+mn-lt"/>
                <a:sym typeface="+mn-ea"/>
              </a:rPr>
              <a:t>for 循环嵌套 if 语句：表示既要能够执行循环，还要满足 if 语句的条件。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800" noProof="0" dirty="0">
                <a:latin typeface="+mn-lt"/>
                <a:ea typeface="+mn-lt"/>
                <a:cs typeface="+mn-lt"/>
                <a:sym typeface="+mn-ea"/>
              </a:rPr>
              <a:t>for 循环嵌套 for 循环：外层循环执行一次，内层循环作为外层 ③ 位置的结构体，必须执行完所有的内层循环，才能进入外层循环下一次的 ④。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800" noProof="0" dirty="0">
                <a:latin typeface="+mn-lt"/>
                <a:ea typeface="+mn-lt"/>
                <a:cs typeface="+mn-lt"/>
                <a:sym typeface="+mn-ea"/>
              </a:rPr>
              <a:t>循环内的变量是全局变量，必须避免循环嵌套时起相同的变量名，内层和外层变量名必须不同，常用的变量名 i，j，k。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005" y="368300"/>
            <a:ext cx="4131310" cy="3060700"/>
          </a:xfrm>
        </p:spPr>
        <p:txBody>
          <a:bodyPr/>
          <a:lstStyle/>
          <a:p>
            <a:r>
              <a:rPr altLang="zh-CN">
                <a:sym typeface="+mn-ea"/>
              </a:rPr>
              <a:t>JavaScript </a:t>
            </a:r>
            <a:r>
              <a:rPr lang="zh-CN">
                <a:sym typeface="+mn-ea"/>
              </a:rPr>
              <a:t>书写语法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8425" y="1256030"/>
            <a:ext cx="6174105" cy="4330700"/>
          </a:xfrm>
        </p:spPr>
        <p:txBody>
          <a:bodyPr>
            <a:normAutofit/>
          </a:bodyPr>
          <a:lstStyle/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for循环</a:t>
            </a:r>
            <a:endParaRPr lang="zh-CN" altLang="en-US" b="1">
              <a:solidFill>
                <a:schemeClr val="tx1"/>
              </a:solidFill>
            </a:endParaRPr>
          </a:p>
          <a:p>
            <a:pPr fontAlgn="auto">
              <a:spcBef>
                <a:spcPts val="100"/>
              </a:spcBef>
            </a:pPr>
            <a:r>
              <a:rPr lang="en-US" altLang="zh-CN" b="1"/>
              <a:t>do while循环</a:t>
            </a:r>
            <a:endParaRPr lang="zh-CN" altLang="en-US">
              <a:solidFill>
                <a:schemeClr val="tx1">
                  <a:lumMod val="85000"/>
                </a:schemeClr>
              </a:solidFill>
            </a:endParaRP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while循环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break语句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continue语句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穷举思想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累加器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累乘器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案例应用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掌握 </a:t>
            </a:r>
            <a:r>
              <a:rPr lang="en-US" altLang="zh-CN">
                <a:sym typeface="+mn-ea"/>
              </a:rPr>
              <a:t>JavaScript </a:t>
            </a:r>
            <a:r>
              <a:rPr lang="zh-CN" altLang="en-US">
                <a:sym typeface="+mn-ea"/>
              </a:rPr>
              <a:t>的基本语法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 流程控制语句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1781810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流程控制语句：通过一些特殊结构可以让 js 代码加载时，要么可以跳过一部分不加载，或者可以循环加载一段代码。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包括：条件分支语句、循环语句。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do while循环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0105" y="1333500"/>
            <a:ext cx="10512425" cy="2215515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do while 循环是一种后测试循环语句，会先执行一次结构体，执行完后才会去判断入口条件，如果条件为真能够继续下一次循环，如果条件为假跳出循环。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 语法</a:t>
            </a:r>
            <a:endParaRPr alt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6475" y="1569085"/>
            <a:ext cx="10512425" cy="3840480"/>
          </a:xfrm>
        </p:spPr>
        <p:txBody>
          <a:bodyPr vert="horz" lIns="91440" tIns="45720" rIns="91440" bIns="45720" rtlCol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       do{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            结构体；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        }while(条件表达式);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do：做什么。后面是每次循环的循环体。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while：当……时候。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先执行一次循环体，然后当条件表达式为真时可以继续循环。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 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431290"/>
            <a:ext cx="10512425" cy="4688840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如果循环中需要循环变量参与，循环变量必须定义在循环外面，否则会被重置。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循环变量自加的过程需要写在 {} 循环体内部。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如果将循环变量写在结构体内，i的初始值每次都会被重置，容易出现死循环。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变量自加过程写在输出语句前面和后面，结果是不同的。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do while 循环即便条件第一次测试就为假，也会执行一次结构体。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至少会执行一次循环体。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005" y="368300"/>
            <a:ext cx="4131310" cy="3060700"/>
          </a:xfrm>
        </p:spPr>
        <p:txBody>
          <a:bodyPr/>
          <a:lstStyle/>
          <a:p>
            <a:r>
              <a:rPr altLang="zh-CN">
                <a:sym typeface="+mn-ea"/>
              </a:rPr>
              <a:t>JavaScript </a:t>
            </a:r>
            <a:r>
              <a:rPr lang="zh-CN">
                <a:sym typeface="+mn-ea"/>
              </a:rPr>
              <a:t>书写语法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8425" y="1256030"/>
            <a:ext cx="6174105" cy="4330700"/>
          </a:xfrm>
        </p:spPr>
        <p:txBody>
          <a:bodyPr>
            <a:normAutofit/>
          </a:bodyPr>
          <a:lstStyle/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for循环</a:t>
            </a:r>
            <a:endParaRPr lang="zh-CN" altLang="en-US" b="1">
              <a:solidFill>
                <a:schemeClr val="tx1"/>
              </a:solidFill>
            </a:endParaRP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do while循环</a:t>
            </a:r>
          </a:p>
          <a:p>
            <a:pPr fontAlgn="auto">
              <a:spcBef>
                <a:spcPts val="100"/>
              </a:spcBef>
            </a:pPr>
            <a:r>
              <a:rPr lang="en-US" altLang="zh-CN" b="1"/>
              <a:t>while循环</a:t>
            </a:r>
            <a:endParaRPr lang="zh-CN" altLang="en-US">
              <a:solidFill>
                <a:schemeClr val="tx1">
                  <a:lumMod val="85000"/>
                </a:schemeClr>
              </a:solidFill>
            </a:endParaRP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break语句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continue语句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穷举思想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累加器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累乘器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案例应用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掌握 </a:t>
            </a:r>
            <a:r>
              <a:rPr lang="en-US" altLang="zh-CN">
                <a:sym typeface="+mn-ea"/>
              </a:rPr>
              <a:t>JavaScript </a:t>
            </a:r>
            <a:r>
              <a:rPr lang="zh-CN" altLang="en-US">
                <a:sym typeface="+mn-ea"/>
              </a:rPr>
              <a:t>的基本语法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while循环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3456940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while 循环是一种前测试循环语句，在执行循环体之前都要测试入口条件，条件为真继续执行，条件为假直接跳出循环。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语法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    while(条件表达式){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         循环体；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    }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当条件表达式为真时，执行循环体，如果为假，跳出循环。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 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0105" y="1448435"/>
            <a:ext cx="10512425" cy="1265555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如果需要循环变量参与，必须定义在循环外部，避免被重置。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循环变量自加的过程写在循环体内部。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0105" y="1448435"/>
            <a:ext cx="10512425" cy="2689860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遇到必须先执行一次结构体的循环，使用 do while 循环。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先测试入口条件的循环，可以选择 for 循环或 while 循环。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005" y="368300"/>
            <a:ext cx="4131310" cy="3060700"/>
          </a:xfrm>
        </p:spPr>
        <p:txBody>
          <a:bodyPr/>
          <a:lstStyle/>
          <a:p>
            <a:r>
              <a:rPr altLang="zh-CN">
                <a:sym typeface="+mn-ea"/>
              </a:rPr>
              <a:t>JavaScript </a:t>
            </a:r>
            <a:r>
              <a:rPr lang="zh-CN">
                <a:sym typeface="+mn-ea"/>
              </a:rPr>
              <a:t>书写语法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8425" y="1256030"/>
            <a:ext cx="6174105" cy="4330700"/>
          </a:xfrm>
        </p:spPr>
        <p:txBody>
          <a:bodyPr>
            <a:normAutofit/>
          </a:bodyPr>
          <a:lstStyle/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for循环</a:t>
            </a:r>
            <a:endParaRPr lang="zh-CN" altLang="en-US" b="1">
              <a:solidFill>
                <a:schemeClr val="tx1"/>
              </a:solidFill>
            </a:endParaRP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do while循环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while循环</a:t>
            </a:r>
          </a:p>
          <a:p>
            <a:pPr fontAlgn="auto">
              <a:spcBef>
                <a:spcPts val="100"/>
              </a:spcBef>
            </a:pPr>
            <a:r>
              <a:rPr lang="en-US" altLang="zh-CN" b="1"/>
              <a:t>break语句</a:t>
            </a:r>
            <a:endParaRPr lang="zh-CN" altLang="en-US">
              <a:solidFill>
                <a:schemeClr val="tx1">
                  <a:lumMod val="85000"/>
                </a:schemeClr>
              </a:solidFill>
            </a:endParaRP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continue语句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穷举思想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累加器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累乘器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案例应用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掌握 </a:t>
            </a:r>
            <a:r>
              <a:rPr lang="en-US" altLang="zh-CN">
                <a:sym typeface="+mn-ea"/>
              </a:rPr>
              <a:t>JavaScript </a:t>
            </a:r>
            <a:r>
              <a:rPr lang="zh-CN" altLang="en-US">
                <a:sym typeface="+mn-ea"/>
              </a:rPr>
              <a:t>的基本语法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break语句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2689860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我已经找到我要的答案了，我不需要进行更多的循环了！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break 语句的作用可以立即停止当前的 for、do while、while 循环。 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根据一些条件设置 break 位置，直到循环能够执行到 break 语句立即停止执行，跳出循环。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747395"/>
          </a:xfrm>
        </p:spPr>
        <p:txBody>
          <a:bodyPr/>
          <a:lstStyle/>
          <a:p>
            <a:r>
              <a:rPr lang="zh-CN" altLang="en-US"/>
              <a:t>找1-30之间，判断有没有能够被5整除的数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695" y="2851150"/>
            <a:ext cx="4429125" cy="23812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/>
              <a:t>条件分支语句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/>
              <a:t>掌握条件分支语句的用法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 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70" y="1448435"/>
            <a:ext cx="10512425" cy="1827530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break 如果没有特殊指示，只能停止自己所在的那一层循环，并不能终止外部循环。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如果想停止外层循环，可以给外层循环添加一个标签名 label，在内层循环的 break 关键字后面空格加一个 label 名。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25" y="3131185"/>
            <a:ext cx="5924550" cy="30289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005" y="368300"/>
            <a:ext cx="4131310" cy="3060700"/>
          </a:xfrm>
        </p:spPr>
        <p:txBody>
          <a:bodyPr/>
          <a:lstStyle/>
          <a:p>
            <a:r>
              <a:rPr altLang="zh-CN">
                <a:sym typeface="+mn-ea"/>
              </a:rPr>
              <a:t>JavaScript </a:t>
            </a:r>
            <a:r>
              <a:rPr lang="zh-CN">
                <a:sym typeface="+mn-ea"/>
              </a:rPr>
              <a:t>书写语法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8425" y="1256030"/>
            <a:ext cx="6174105" cy="4330700"/>
          </a:xfrm>
        </p:spPr>
        <p:txBody>
          <a:bodyPr>
            <a:normAutofit/>
          </a:bodyPr>
          <a:lstStyle/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for循环</a:t>
            </a:r>
            <a:endParaRPr lang="zh-CN" altLang="en-US" b="1">
              <a:solidFill>
                <a:schemeClr val="tx1"/>
              </a:solidFill>
            </a:endParaRP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do while循环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while循环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break语句</a:t>
            </a:r>
          </a:p>
          <a:p>
            <a:pPr fontAlgn="auto">
              <a:spcBef>
                <a:spcPts val="100"/>
              </a:spcBef>
            </a:pPr>
            <a:r>
              <a:rPr lang="en-US" altLang="zh-CN" b="1"/>
              <a:t>continue语句</a:t>
            </a:r>
            <a:endParaRPr lang="zh-CN" altLang="en-US">
              <a:solidFill>
                <a:schemeClr val="tx1">
                  <a:lumMod val="85000"/>
                </a:schemeClr>
              </a:solidFill>
            </a:endParaRP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穷举思想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累加器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累乘器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案例应用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掌握 </a:t>
            </a:r>
            <a:r>
              <a:rPr lang="en-US" altLang="zh-CN">
                <a:sym typeface="+mn-ea"/>
              </a:rPr>
              <a:t>JavaScript </a:t>
            </a:r>
            <a:r>
              <a:rPr lang="zh-CN" altLang="en-US">
                <a:sym typeface="+mn-ea"/>
              </a:rPr>
              <a:t>的基本语法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continue语句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70" y="1448435"/>
            <a:ext cx="10512425" cy="1736725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这个答案不是我想要的，赶紧试试下一个吧！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遇到 continue 表示当前的一次循环数据不是我们想要的，会立即停止当前次的循环，立即进入下一次循环。 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747395"/>
          </a:xfrm>
        </p:spPr>
        <p:txBody>
          <a:bodyPr/>
          <a:lstStyle/>
          <a:p>
            <a:r>
              <a:rPr lang="zh-CN" altLang="en-US"/>
              <a:t>找 1-30 之间，输出不是 5 的倍数的数字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2972435"/>
            <a:ext cx="5419725" cy="22574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 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70" y="1520825"/>
            <a:ext cx="10512425" cy="2051050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要根据特殊条件设置 continue 的位置。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continue 如果没有特殊指示只能进入自己的下一次循环，不能立即停止外层循环的这一次进入下一次。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控制外层循环的方式与 break 一样，都是添加外层的标签名。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230" y="3733800"/>
            <a:ext cx="4953000" cy="22764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70" y="1510665"/>
            <a:ext cx="10512425" cy="2689860"/>
          </a:xfrm>
        </p:spPr>
        <p:txBody>
          <a:bodyPr vert="horz" lIns="91440" tIns="45720" rIns="91440" bIns="45720" rtlCol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break 和 continue 这两个语句的出现可以帮助我们大量的优化代码，减少了计算机的计算次数。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005" y="368300"/>
            <a:ext cx="4131310" cy="3060700"/>
          </a:xfrm>
        </p:spPr>
        <p:txBody>
          <a:bodyPr/>
          <a:lstStyle/>
          <a:p>
            <a:r>
              <a:rPr altLang="zh-CN">
                <a:sym typeface="+mn-ea"/>
              </a:rPr>
              <a:t>JavaScript </a:t>
            </a:r>
            <a:r>
              <a:rPr lang="zh-CN">
                <a:sym typeface="+mn-ea"/>
              </a:rPr>
              <a:t>书写语法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8425" y="1256030"/>
            <a:ext cx="6174105" cy="4330700"/>
          </a:xfrm>
        </p:spPr>
        <p:txBody>
          <a:bodyPr>
            <a:normAutofit/>
          </a:bodyPr>
          <a:lstStyle/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for循环</a:t>
            </a:r>
            <a:endParaRPr lang="zh-CN" altLang="en-US" b="1">
              <a:solidFill>
                <a:schemeClr val="tx1"/>
              </a:solidFill>
            </a:endParaRP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do while循环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while循环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break语句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continue语句</a:t>
            </a:r>
          </a:p>
          <a:p>
            <a:pPr fontAlgn="auto">
              <a:spcBef>
                <a:spcPts val="100"/>
              </a:spcBef>
            </a:pPr>
            <a:r>
              <a:rPr lang="en-US" altLang="zh-CN" b="1"/>
              <a:t>穷举思想</a:t>
            </a:r>
            <a:endParaRPr lang="zh-CN" altLang="en-US">
              <a:solidFill>
                <a:schemeClr val="tx1">
                  <a:lumMod val="85000"/>
                </a:schemeClr>
              </a:solidFill>
            </a:endParaRP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累加器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累乘器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案例应用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掌握 </a:t>
            </a:r>
            <a:r>
              <a:rPr lang="en-US" altLang="zh-CN">
                <a:sym typeface="+mn-ea"/>
              </a:rPr>
              <a:t>JavaScript </a:t>
            </a:r>
            <a:r>
              <a:rPr lang="zh-CN" altLang="en-US">
                <a:sym typeface="+mn-ea"/>
              </a:rPr>
              <a:t>的基本语法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穷举思想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70" y="1448435"/>
            <a:ext cx="10512425" cy="3934460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实际案例中，可能需要找到一些有规律的数据，但是计算机没办法自动智能筛选所要的数据，只能程序员自己书写一段代码，让计算机根据代码去进行筛选。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穷举思想：是一种解决问题的方法，将所有的需要数据所在的范围内所有的数据都一一列举出来，再根据规律的条件对所有这些数据进行筛选，这种方式就是穷举法。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穷：穷尽，举：列举</a:t>
            </a:r>
            <a:r>
              <a:rPr lang="en-US" altLang="zh-CN" sz="2000" noProof="0" dirty="0">
                <a:latin typeface="+mn-lt"/>
                <a:ea typeface="+mn-lt"/>
                <a:cs typeface="+mn-lt"/>
                <a:sym typeface="+mn-ea"/>
              </a:rPr>
              <a:t>	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穷举思想</a:t>
            </a:r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制作方法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70" y="1448435"/>
            <a:ext cx="10512425" cy="1768475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noProof="0" dirty="0">
                <a:latin typeface="+mn-lt"/>
                <a:ea typeface="+mn-lt"/>
                <a:cs typeface="+mn-lt"/>
                <a:sym typeface="+mn-ea"/>
              </a:rPr>
              <a:t>for 循环：外层使用 for 循环进行一一列举。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noProof="0" dirty="0">
                <a:latin typeface="+mn-lt"/>
                <a:ea typeface="+mn-lt"/>
                <a:cs typeface="+mn-lt"/>
                <a:sym typeface="+mn-ea"/>
              </a:rPr>
              <a:t>if 语句：内层用 if 语句进行判断，筛选需要的数据，如果满足条件就操作数据，如果不满足条件跳过看下一次循环的数据。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70" y="1448435"/>
            <a:ext cx="10512425" cy="2803525"/>
          </a:xfrm>
        </p:spPr>
        <p:txBody>
          <a:bodyPr vert="horz" lIns="91440" tIns="45720" rIns="91440" bIns="45720" rtlCol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请在控制台输出 6 的所有约数。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注意：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a % b = 0，a 叫做 b 的倍数，b 叫做 a 的约数。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约数也叫作因数。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从可能性中一一列举，筛选。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一个数的约数只能是小于等于自己的数。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005" y="368300"/>
            <a:ext cx="4131310" cy="3060700"/>
          </a:xfrm>
        </p:spPr>
        <p:txBody>
          <a:bodyPr/>
          <a:lstStyle/>
          <a:p>
            <a:r>
              <a:rPr lang="zh-CN">
                <a:sym typeface="+mn-ea"/>
              </a:rPr>
              <a:t>条件分支语句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8425" y="1586230"/>
            <a:ext cx="6174105" cy="3685540"/>
          </a:xfrm>
        </p:spPr>
        <p:txBody>
          <a:bodyPr/>
          <a:lstStyle/>
          <a:p>
            <a:pPr fontAlgn="auto">
              <a:spcBef>
                <a:spcPts val="100"/>
              </a:spcBef>
            </a:pPr>
            <a:r>
              <a:rPr lang="en-US" altLang="zh-CN" b="1">
                <a:solidFill>
                  <a:schemeClr val="tx1"/>
                </a:solidFill>
              </a:rPr>
              <a:t>if </a:t>
            </a:r>
            <a:r>
              <a:rPr lang="zh-CN" altLang="en-US" b="1">
                <a:solidFill>
                  <a:schemeClr val="tx1"/>
                </a:solidFill>
              </a:rPr>
              <a:t>语句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多分支 if 语句</a:t>
            </a:r>
          </a:p>
          <a:p>
            <a:pPr fontAlgn="auto">
              <a:spcBef>
                <a:spcPts val="100"/>
              </a:spcBef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</a:rPr>
              <a:t>if 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语句嵌套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三元表达式</a:t>
            </a:r>
          </a:p>
          <a:p>
            <a:pPr fontAlgn="auto">
              <a:spcBef>
                <a:spcPts val="100"/>
              </a:spcBef>
            </a:pPr>
            <a:r>
              <a:rPr lang="en-US" altLang="zh-CN">
                <a:solidFill>
                  <a:schemeClr val="tx1">
                    <a:lumMod val="85000"/>
                  </a:schemeClr>
                </a:solidFill>
              </a:rPr>
              <a:t>switch </a:t>
            </a: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语句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掌握条件分支语句的用法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案例思路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6335" y="1448435"/>
            <a:ext cx="10512425" cy="3673475"/>
          </a:xfrm>
        </p:spPr>
        <p:txBody>
          <a:bodyPr vert="horz" lIns="91440" tIns="45720" rIns="91440" bIns="45720" rtlCol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6 的约数可能性有1-6 之间。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看 1，是 6 的约数，输出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看 2，是 6 的约数，输出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看 3，是 6 的约数，输出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看 4，不是 6 的约数，跳过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看 5，不是 6 的约数，跳过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看 6，是 6 的约数，输出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135" y="2162810"/>
            <a:ext cx="3914775" cy="2057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005" y="368300"/>
            <a:ext cx="4131310" cy="3060700"/>
          </a:xfrm>
        </p:spPr>
        <p:txBody>
          <a:bodyPr/>
          <a:lstStyle/>
          <a:p>
            <a:r>
              <a:rPr altLang="zh-CN">
                <a:sym typeface="+mn-ea"/>
              </a:rPr>
              <a:t>JavaScript </a:t>
            </a:r>
            <a:r>
              <a:rPr lang="zh-CN">
                <a:sym typeface="+mn-ea"/>
              </a:rPr>
              <a:t>书写语法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8425" y="1256030"/>
            <a:ext cx="6174105" cy="4330700"/>
          </a:xfrm>
        </p:spPr>
        <p:txBody>
          <a:bodyPr>
            <a:normAutofit/>
          </a:bodyPr>
          <a:lstStyle/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for循环</a:t>
            </a:r>
            <a:endParaRPr lang="zh-CN" altLang="en-US" b="1">
              <a:solidFill>
                <a:schemeClr val="tx1"/>
              </a:solidFill>
            </a:endParaRP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do while循环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while循环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break语句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continue语句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穷举思想</a:t>
            </a:r>
          </a:p>
          <a:p>
            <a:pPr fontAlgn="auto">
              <a:spcBef>
                <a:spcPts val="100"/>
              </a:spcBef>
            </a:pPr>
            <a:r>
              <a:rPr lang="en-US" altLang="zh-CN" b="1"/>
              <a:t>累加器</a:t>
            </a:r>
            <a:endParaRPr lang="zh-CN" altLang="en-US">
              <a:solidFill>
                <a:schemeClr val="tx1">
                  <a:lumMod val="85000"/>
                </a:schemeClr>
              </a:solidFill>
            </a:endParaRP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累乘器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案例应用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掌握 </a:t>
            </a:r>
            <a:r>
              <a:rPr lang="en-US" altLang="zh-CN">
                <a:sym typeface="+mn-ea"/>
              </a:rPr>
              <a:t>JavaScript </a:t>
            </a:r>
            <a:r>
              <a:rPr lang="zh-CN" altLang="en-US">
                <a:sym typeface="+mn-ea"/>
              </a:rPr>
              <a:t>的基本语法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累加器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3076575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有时候需要的不是每个数据是什么，需要得到所有数据的加和，必须想办法将所有的数据的和存起来，就用到了累加器。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累加器本质就是变量。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实现累加的效果，就是利用循环，每次循环就将新的数据加到原始的变量中去，赋值过程是一个加等于赋值。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4590415"/>
          </a:xfrm>
        </p:spPr>
        <p:txBody>
          <a:bodyPr vert="horz" lIns="91440" tIns="45720" rIns="91440" bIns="45720" rtlCol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求 1-10 之间所有数字的和。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690" y="2822575"/>
            <a:ext cx="3981450" cy="2438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2800350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累加器必须定义在循环外面的前面，如果定义在循环内部，每次循环都会将累加器重置，不能实现累加功能。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累加器的初始值必须设置，而且必须设置为 0，不会影响累加结果。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使用最终累加结果时，必须在 for 循环结束后的外面，如果写在循环内部，循环没结束，并不是最终需要的值。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005" y="368300"/>
            <a:ext cx="4131310" cy="3060700"/>
          </a:xfrm>
        </p:spPr>
        <p:txBody>
          <a:bodyPr/>
          <a:lstStyle/>
          <a:p>
            <a:r>
              <a:rPr altLang="zh-CN">
                <a:sym typeface="+mn-ea"/>
              </a:rPr>
              <a:t>JavaScript </a:t>
            </a:r>
            <a:r>
              <a:rPr lang="zh-CN">
                <a:sym typeface="+mn-ea"/>
              </a:rPr>
              <a:t>书写语法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8425" y="1256030"/>
            <a:ext cx="6174105" cy="4330700"/>
          </a:xfrm>
        </p:spPr>
        <p:txBody>
          <a:bodyPr>
            <a:normAutofit/>
          </a:bodyPr>
          <a:lstStyle/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for循环</a:t>
            </a:r>
            <a:endParaRPr lang="zh-CN" altLang="en-US" b="1">
              <a:solidFill>
                <a:schemeClr val="tx1"/>
              </a:solidFill>
            </a:endParaRP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do while循环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while循环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break语句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continue语句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穷举思想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累加器</a:t>
            </a:r>
          </a:p>
          <a:p>
            <a:pPr fontAlgn="auto">
              <a:spcBef>
                <a:spcPts val="100"/>
              </a:spcBef>
            </a:pPr>
            <a:r>
              <a:rPr lang="en-US" altLang="zh-CN" b="1"/>
              <a:t>累乘器</a:t>
            </a:r>
            <a:endParaRPr lang="zh-CN" altLang="en-US">
              <a:solidFill>
                <a:schemeClr val="tx1">
                  <a:lumMod val="85000"/>
                </a:schemeClr>
              </a:solidFill>
            </a:endParaRP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案例应用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掌握 </a:t>
            </a:r>
            <a:r>
              <a:rPr lang="en-US" altLang="zh-CN">
                <a:sym typeface="+mn-ea"/>
              </a:rPr>
              <a:t>JavaScript </a:t>
            </a:r>
            <a:r>
              <a:rPr lang="zh-CN" altLang="en-US">
                <a:sym typeface="+mn-ea"/>
              </a:rPr>
              <a:t>的基本语法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累乘器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70" y="1448435"/>
            <a:ext cx="10512425" cy="1099820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累积一些数据的乘积。与累加器非常类似。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70" y="1313180"/>
            <a:ext cx="10512425" cy="4590415"/>
          </a:xfrm>
        </p:spPr>
        <p:txBody>
          <a:bodyPr vert="horz" lIns="91440" tIns="45720" rIns="91440" bIns="45720" rtlCol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求 1 到 10 的累乘的乘积，也叫作 10!，阶乘。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10! = 10 * 9 * 8 * 7 * 6 *5 * 4 * 3 * 2 *1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zh-CN" altLang="en-US" sz="2000" noProof="0" dirty="0">
              <a:latin typeface="+mn-lt"/>
              <a:ea typeface="+mn-lt"/>
              <a:cs typeface="+mn-lt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2910840"/>
            <a:ext cx="4076700" cy="26574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70" y="1313180"/>
            <a:ext cx="10512425" cy="4590415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累乘器必须定义在循环外部前面。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累乘器的初始值必须是 1，1 乘以任何数都等于本身。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累乘器最终结果必须在 for 循环结束后使用。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005" y="368300"/>
            <a:ext cx="4131310" cy="3060700"/>
          </a:xfrm>
        </p:spPr>
        <p:txBody>
          <a:bodyPr/>
          <a:lstStyle/>
          <a:p>
            <a:r>
              <a:rPr altLang="zh-CN">
                <a:sym typeface="+mn-ea"/>
              </a:rPr>
              <a:t>JavaScript </a:t>
            </a:r>
            <a:r>
              <a:rPr lang="zh-CN">
                <a:sym typeface="+mn-ea"/>
              </a:rPr>
              <a:t>书写语法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8425" y="1256030"/>
            <a:ext cx="6174105" cy="4330700"/>
          </a:xfrm>
        </p:spPr>
        <p:txBody>
          <a:bodyPr>
            <a:normAutofit/>
          </a:bodyPr>
          <a:lstStyle/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for循环</a:t>
            </a:r>
            <a:endParaRPr lang="zh-CN" altLang="en-US" b="1">
              <a:solidFill>
                <a:schemeClr val="tx1"/>
              </a:solidFill>
            </a:endParaRP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do while循环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while循环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break语句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continue语句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穷举思想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累加器</a:t>
            </a:r>
          </a:p>
          <a:p>
            <a:pPr fontAlgn="auto">
              <a:spcBef>
                <a:spcPts val="100"/>
              </a:spcBef>
            </a:pPr>
            <a:r>
              <a:rPr lang="zh-CN" altLang="en-US">
                <a:solidFill>
                  <a:schemeClr val="tx1">
                    <a:lumMod val="85000"/>
                  </a:schemeClr>
                </a:solidFill>
              </a:rPr>
              <a:t>累乘器</a:t>
            </a:r>
          </a:p>
          <a:p>
            <a:pPr fontAlgn="auto">
              <a:spcBef>
                <a:spcPts val="100"/>
              </a:spcBef>
            </a:pPr>
            <a:r>
              <a:rPr lang="en-US" altLang="zh-CN" b="1"/>
              <a:t>案例应用</a:t>
            </a:r>
            <a:endParaRPr lang="zh-CN" alt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掌握 </a:t>
            </a:r>
            <a:r>
              <a:rPr lang="en-US" altLang="zh-CN">
                <a:sym typeface="+mn-ea"/>
              </a:rPr>
              <a:t>JavaScript </a:t>
            </a:r>
            <a:r>
              <a:rPr lang="zh-CN" altLang="en-US">
                <a:sym typeface="+mn-ea"/>
              </a:rPr>
              <a:t>的基本语法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if </a:t>
            </a:r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3766820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if 语句是最常用的条件分支语句，作用就是通过某个指定的判断条件，决定走哪个分支的代码。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结构：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      if (condition expression) 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          statement1;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      } else 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          statement2;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      }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案例</a:t>
            </a:r>
            <a:endParaRPr altLang="zh-CN" noProof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0105" y="1448435"/>
            <a:ext cx="10512425" cy="1926590"/>
          </a:xfrm>
        </p:spPr>
        <p:txBody>
          <a:bodyPr vert="horz" lIns="91440" tIns="45720" rIns="91440" bIns="45720" rtlCol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水仙花数是一种特殊的三位数，它的特点就是，每个数位的三次方和，等于它本身。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请编程找出来。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if </a:t>
            </a:r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3766820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condition expression：条件表达式，可以是任意的代码或者表达式，参与程序过程都会强制得到一个布尔值执行结果。表达式，js 中遇到任何表达式都会先计算出一个结果然后才能继续参与程序。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statement：结构体，js 中可以用 {} 包括一行到多行语句，这些语句整体组成了一个结构体，结构体中的语句要执行就都执行，要不执行就都不执行。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if </a:t>
            </a:r>
            <a:r>
              <a:rPr lang="zh-CN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j-lt"/>
                <a:sym typeface="+mn-ea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025" y="1629410"/>
            <a:ext cx="10512425" cy="3766820"/>
          </a:xfrm>
        </p:spPr>
        <p:txBody>
          <a:bodyPr vert="horz" lIns="91440" tIns="45720" rIns="91440" bIns="45720" rtlCol="0">
            <a:no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if：如果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else：否则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noProof="0" dirty="0">
                <a:latin typeface="+mn-lt"/>
                <a:ea typeface="+mn-lt"/>
                <a:cs typeface="+mn-lt"/>
                <a:sym typeface="+mn-ea"/>
              </a:rPr>
              <a:t>总结：如果条件表达式为真 true，执行结构体 1，否则执行结构体 2。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39,&quot;width&quot;:8580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主题1">
  <a:themeElements>
    <a:clrScheme name="zce">
      <a:dk1>
        <a:srgbClr val="000000"/>
      </a:dk1>
      <a:lt1>
        <a:sysClr val="window" lastClr="FFFFFF"/>
      </a:lt1>
      <a:dk2>
        <a:srgbClr val="343A3C"/>
      </a:dk2>
      <a:lt2>
        <a:srgbClr val="F8F9FB"/>
      </a:lt2>
      <a:accent1>
        <a:srgbClr val="FF6B6B"/>
      </a:accent1>
      <a:accent2>
        <a:srgbClr val="FFD700"/>
      </a:accent2>
      <a:accent3>
        <a:srgbClr val="20C997"/>
      </a:accent3>
      <a:accent4>
        <a:srgbClr val="339AF0"/>
      </a:accent4>
      <a:accent5>
        <a:srgbClr val="5C7CFA"/>
      </a:accent5>
      <a:accent6>
        <a:srgbClr val="845EF7"/>
      </a:accent6>
      <a:hlink>
        <a:srgbClr val="339AF0"/>
      </a:hlink>
      <a:folHlink>
        <a:srgbClr val="1C7ED6"/>
      </a:folHlink>
    </a:clrScheme>
    <a:fontScheme name="思源黑体">
      <a:majorFont>
        <a:latin typeface="思源黑体"/>
        <a:ea typeface="思源黑体"/>
        <a:cs typeface=""/>
      </a:majorFont>
      <a:minorFont>
        <a:latin typeface="思源黑体"/>
        <a:ea typeface="思源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3513</Words>
  <Application>Microsoft Office PowerPoint</Application>
  <PresentationFormat>宽屏</PresentationFormat>
  <Paragraphs>377</Paragraphs>
  <Slides>71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6" baseType="lpstr">
      <vt:lpstr>等线</vt:lpstr>
      <vt:lpstr>思源黑体</vt:lpstr>
      <vt:lpstr>微软雅黑</vt:lpstr>
      <vt:lpstr>Arial</vt:lpstr>
      <vt:lpstr>主题1</vt:lpstr>
      <vt:lpstr>表达式和语句</vt:lpstr>
      <vt:lpstr> 表达式</vt:lpstr>
      <vt:lpstr> 语句</vt:lpstr>
      <vt:lpstr> 流程控制语句</vt:lpstr>
      <vt:lpstr>条件分支语句</vt:lpstr>
      <vt:lpstr>条件分支语句</vt:lpstr>
      <vt:lpstr>if 语句</vt:lpstr>
      <vt:lpstr>if 语句</vt:lpstr>
      <vt:lpstr>if 语句</vt:lpstr>
      <vt:lpstr>注意事项</vt:lpstr>
      <vt:lpstr>条件分支语句</vt:lpstr>
      <vt:lpstr>多分支 if 语句</vt:lpstr>
      <vt:lpstr>多分支 if 语句</vt:lpstr>
      <vt:lpstr>案例</vt:lpstr>
      <vt:lpstr>注意事项</vt:lpstr>
      <vt:lpstr>条件分支语句</vt:lpstr>
      <vt:lpstr>if 语句嵌套</vt:lpstr>
      <vt:lpstr>案例</vt:lpstr>
      <vt:lpstr>条件分支语句</vt:lpstr>
      <vt:lpstr>三元表达式</vt:lpstr>
      <vt:lpstr>三元表达式语法</vt:lpstr>
      <vt:lpstr>三元表达式优点</vt:lpstr>
      <vt:lpstr>条件分支语句</vt:lpstr>
      <vt:lpstr>switch 语句</vt:lpstr>
      <vt:lpstr>switch 语句语法</vt:lpstr>
      <vt:lpstr>switch 语句结构解析</vt:lpstr>
      <vt:lpstr>switch 语句运行机制</vt:lpstr>
      <vt:lpstr>案例 1</vt:lpstr>
      <vt:lpstr>注意事项</vt:lpstr>
      <vt:lpstr>案例 2</vt:lpstr>
      <vt:lpstr>条件分支语句总结</vt:lpstr>
      <vt:lpstr>循环语句</vt:lpstr>
      <vt:lpstr>JavaScript 书写语法</vt:lpstr>
      <vt:lpstr> for循环</vt:lpstr>
      <vt:lpstr> 语法</vt:lpstr>
      <vt:lpstr> for循环执行过程</vt:lpstr>
      <vt:lpstr> for循环执行过程</vt:lpstr>
      <vt:lpstr> 注意事项</vt:lpstr>
      <vt:lpstr>JavaScript 书写语法</vt:lpstr>
      <vt:lpstr>do while循环</vt:lpstr>
      <vt:lpstr> 语法</vt:lpstr>
      <vt:lpstr> 注意事项</vt:lpstr>
      <vt:lpstr>JavaScript 书写语法</vt:lpstr>
      <vt:lpstr>while循环</vt:lpstr>
      <vt:lpstr> 注意事项</vt:lpstr>
      <vt:lpstr>总结</vt:lpstr>
      <vt:lpstr>JavaScript 书写语法</vt:lpstr>
      <vt:lpstr>break语句</vt:lpstr>
      <vt:lpstr>案例</vt:lpstr>
      <vt:lpstr> 注意事项</vt:lpstr>
      <vt:lpstr>JavaScript 书写语法</vt:lpstr>
      <vt:lpstr>continue语句</vt:lpstr>
      <vt:lpstr>案例</vt:lpstr>
      <vt:lpstr> 注意事项</vt:lpstr>
      <vt:lpstr>总结</vt:lpstr>
      <vt:lpstr>JavaScript 书写语法</vt:lpstr>
      <vt:lpstr>穷举思想</vt:lpstr>
      <vt:lpstr>穷举思想制作方法</vt:lpstr>
      <vt:lpstr>案例</vt:lpstr>
      <vt:lpstr>案例思路</vt:lpstr>
      <vt:lpstr>JavaScript 书写语法</vt:lpstr>
      <vt:lpstr>累加器</vt:lpstr>
      <vt:lpstr>案例</vt:lpstr>
      <vt:lpstr>注意事项</vt:lpstr>
      <vt:lpstr>JavaScript 书写语法</vt:lpstr>
      <vt:lpstr>累乘器</vt:lpstr>
      <vt:lpstr>案例</vt:lpstr>
      <vt:lpstr>注意事项</vt:lpstr>
      <vt:lpstr>JavaScript 书写语法</vt:lpstr>
      <vt:lpstr>案例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表达式和语句</dc:title>
  <dc:creator>丁光达</dc:creator>
  <cp:lastModifiedBy>丁光达</cp:lastModifiedBy>
  <cp:revision>509</cp:revision>
  <dcterms:created xsi:type="dcterms:W3CDTF">2019-06-19T02:08:00Z</dcterms:created>
  <dcterms:modified xsi:type="dcterms:W3CDTF">2020-11-02T09:30:49Z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