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60" r:id="rId5"/>
    <p:sldId id="259" r:id="rId6"/>
    <p:sldId id="261" r:id="rId7"/>
    <p:sldId id="263" r:id="rId8"/>
    <p:sldId id="262" r:id="rId9"/>
    <p:sldId id="264" r:id="rId10"/>
    <p:sldId id="265" r:id="rId11"/>
    <p:sldId id="266" r:id="rId12"/>
    <p:sldId id="268" r:id="rId13"/>
    <p:sldId id="269" r:id="rId14"/>
    <p:sldId id="270" r:id="rId15"/>
    <p:sldId id="271" r:id="rId16"/>
    <p:sldId id="272" r:id="rId17"/>
    <p:sldId id="273" r:id="rId18"/>
    <p:sldId id="274" r:id="rId19"/>
    <p:sldId id="276" r:id="rId20"/>
    <p:sldId id="279" r:id="rId21"/>
    <p:sldId id="275" r:id="rId22"/>
    <p:sldId id="277" r:id="rId23"/>
    <p:sldId id="280" r:id="rId24"/>
    <p:sldId id="281" r:id="rId25"/>
    <p:sldId id="282" r:id="rId26"/>
    <p:sldId id="285" r:id="rId27"/>
    <p:sldId id="284" r:id="rId28"/>
    <p:sldId id="28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74825" autoAdjust="0"/>
  </p:normalViewPr>
  <p:slideViewPr>
    <p:cSldViewPr snapToGrid="0">
      <p:cViewPr varScale="1">
        <p:scale>
          <a:sx n="71" d="100"/>
          <a:sy n="71" d="100"/>
        </p:scale>
        <p:origin x="9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528445-2E9D-4FC0-BA28-A67AFE559739}" type="datetimeFigureOut">
              <a:rPr lang="zh-CN" altLang="en-US" smtClean="0"/>
              <a:t>2024/11/11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48D469-80F0-4D8B-9022-800E3CFDB021}" type="slidenum">
              <a:rPr lang="zh-CN" altLang="en-US" smtClean="0"/>
              <a:t>‹#›</a:t>
            </a:fld>
            <a:endParaRPr lang="zh-CN" altLang="en-US"/>
          </a:p>
        </p:txBody>
      </p:sp>
    </p:spTree>
    <p:extLst>
      <p:ext uri="{BB962C8B-B14F-4D97-AF65-F5344CB8AC3E}">
        <p14:creationId xmlns:p14="http://schemas.microsoft.com/office/powerpoint/2010/main" val="277810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qemu.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NDSS2015 </a:t>
            </a:r>
            <a:r>
              <a:rPr lang="en-US" altLang="zh-CN" dirty="0" err="1"/>
              <a:t>Firmalice</a:t>
            </a:r>
            <a:r>
              <a:rPr lang="en-US" altLang="zh-CN" dirty="0"/>
              <a:t> - Automatic Detection of Authentication Bypass Vulnerabilities in Binary Firmware </a:t>
            </a:r>
            <a:r>
              <a:rPr lang="zh-CN" altLang="en-US" dirty="0"/>
              <a:t>含相似方法</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F0FD2C-1612-4D61-A4FF-8B80D92A85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12333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2DE07-7CFC-52F8-69C2-8ED86E7121F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53DEC6F-4D31-A422-D7FF-3E0ABDAB366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B2C4A6B-2899-C131-3458-56C8850EB40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补充说明 </a:t>
            </a:r>
            <a:r>
              <a:rPr lang="zh-CN" altLang="en-US" dirty="0"/>
              <a:t>对于不在调用路径内的函数调用，</a:t>
            </a:r>
            <a:r>
              <a:rPr lang="en-US" altLang="zh-CN" dirty="0"/>
              <a:t>taint engine</a:t>
            </a:r>
            <a:r>
              <a:rPr lang="zh-CN" altLang="en-US" dirty="0"/>
              <a:t>会将污点属性从参数传递到返回值：</a:t>
            </a:r>
            <a:br>
              <a:rPr lang="en-US" altLang="zh-CN" dirty="0"/>
            </a:br>
            <a:r>
              <a:rPr lang="zh-CN" altLang="en-US" dirty="0"/>
              <a:t>在污点分析中，若一个函数不在当前的调用路径中（即它是一个路径外的函数），</a:t>
            </a:r>
            <a:r>
              <a:rPr lang="en-US" altLang="zh-CN" dirty="0"/>
              <a:t>taint engine</a:t>
            </a:r>
            <a:r>
              <a:rPr lang="zh-CN" altLang="en-US" dirty="0"/>
              <a:t>无法分析其内部实现细节。但是，这个函数可能仍然影响当前路径上的数据流。因此，为了不丢失可能的重要信息，</a:t>
            </a:r>
            <a:r>
              <a:rPr lang="en-US" altLang="zh-CN" dirty="0"/>
              <a:t>taint engine</a:t>
            </a:r>
            <a:r>
              <a:rPr lang="zh-CN" altLang="en-US" dirty="0"/>
              <a:t>假设：</a:t>
            </a:r>
            <a:r>
              <a:rPr lang="zh-CN" altLang="en-US" b="1" dirty="0"/>
              <a:t>若该函数的参数带有污点</a:t>
            </a:r>
            <a:r>
              <a:rPr lang="zh-CN" altLang="en-US" dirty="0"/>
              <a:t>（即受外部输入影响），则其返回值也会继承这个污点属性。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intermediate instructions whose semantic are simpler than the assembly instructions of various disparate architectures.</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其语义比各种不同架构的汇编指令更简单的中间指令。</a:t>
            </a:r>
            <a:endParaRPr lang="en-US" altLang="zh-CN" dirty="0"/>
          </a:p>
        </p:txBody>
      </p:sp>
      <p:sp>
        <p:nvSpPr>
          <p:cNvPr id="4" name="灯片编号占位符 3">
            <a:extLst>
              <a:ext uri="{FF2B5EF4-FFF2-40B4-BE49-F238E27FC236}">
                <a16:creationId xmlns:a16="http://schemas.microsoft.com/office/drawing/2014/main" id="{184EFDAF-D593-4003-CC25-453CC1D3AE0C}"/>
              </a:ext>
            </a:extLst>
          </p:cNvPr>
          <p:cNvSpPr>
            <a:spLocks noGrp="1"/>
          </p:cNvSpPr>
          <p:nvPr>
            <p:ph type="sldNum" sz="quarter" idx="5"/>
          </p:nvPr>
        </p:nvSpPr>
        <p:spPr/>
        <p:txBody>
          <a:bodyPr/>
          <a:lstStyle/>
          <a:p>
            <a:fld id="{2048D469-80F0-4D8B-9022-800E3CFDB021}" type="slidenum">
              <a:rPr lang="zh-CN" altLang="en-US" smtClean="0"/>
              <a:t>10</a:t>
            </a:fld>
            <a:endParaRPr lang="zh-CN" altLang="en-US"/>
          </a:p>
        </p:txBody>
      </p:sp>
    </p:spTree>
    <p:extLst>
      <p:ext uri="{BB962C8B-B14F-4D97-AF65-F5344CB8AC3E}">
        <p14:creationId xmlns:p14="http://schemas.microsoft.com/office/powerpoint/2010/main" val="3972484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7371C-3022-D0BD-DD36-8E71DA0149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9A5165B-FD0F-DDC7-71AF-CB2769AEBE3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CF3DA62-F340-2AE0-6167-B71FD8EB0971}"/>
              </a:ext>
            </a:extLst>
          </p:cNvPr>
          <p:cNvSpPr>
            <a:spLocks noGrp="1"/>
          </p:cNvSpPr>
          <p:nvPr>
            <p:ph type="body" idx="1"/>
          </p:nvPr>
        </p:nvSpPr>
        <p:spPr/>
        <p:txBody>
          <a:bodyPr/>
          <a:lstStyle/>
          <a:p>
            <a:r>
              <a:rPr lang="zh-CN" altLang="en-US" dirty="0"/>
              <a:t>环境变量、共享内存、或其他跨函数或跨模块的数据传递方式，都可以视为一种“数据共享机制”</a:t>
            </a:r>
            <a:endParaRPr lang="en-US" altLang="zh-CN" dirty="0"/>
          </a:p>
          <a:p>
            <a:r>
              <a:rPr lang="zh-CN" altLang="en-US" dirty="0"/>
              <a:t>具体步骤如下：</a:t>
            </a:r>
          </a:p>
          <a:p>
            <a:pPr>
              <a:buFont typeface="+mj-lt"/>
              <a:buAutoNum type="arabicPeriod"/>
            </a:pPr>
            <a:r>
              <a:rPr lang="zh-CN" altLang="en-US" b="1" dirty="0"/>
              <a:t>静态拼接</a:t>
            </a:r>
            <a:r>
              <a:rPr lang="zh-CN" altLang="en-US" dirty="0"/>
              <a:t>：对于那些通过固定字符串标记的数据共享模式（例如调用</a:t>
            </a:r>
            <a:r>
              <a:rPr lang="en-US" altLang="zh-CN" dirty="0" err="1"/>
              <a:t>nvram_set</a:t>
            </a:r>
            <a:r>
              <a:rPr lang="zh-CN" altLang="en-US" dirty="0"/>
              <a:t>和</a:t>
            </a:r>
            <a:r>
              <a:rPr lang="en-US" altLang="zh-CN" dirty="0" err="1"/>
              <a:t>nvram_get</a:t>
            </a:r>
            <a:r>
              <a:rPr lang="zh-CN" altLang="en-US" dirty="0"/>
              <a:t>），首先通过搜索和匹配这些常量字符串来找到关联的</a:t>
            </a:r>
            <a:r>
              <a:rPr lang="en-US" altLang="zh-CN" dirty="0"/>
              <a:t>set</a:t>
            </a:r>
            <a:r>
              <a:rPr lang="zh-CN" altLang="en-US" dirty="0"/>
              <a:t>和</a:t>
            </a:r>
            <a:r>
              <a:rPr lang="en-US" altLang="zh-CN" dirty="0"/>
              <a:t>get</a:t>
            </a:r>
            <a:r>
              <a:rPr lang="zh-CN" altLang="en-US" dirty="0"/>
              <a:t>调用路径。这些路径之间会插入一个虚拟节点，表示数据从</a:t>
            </a:r>
            <a:r>
              <a:rPr lang="en-US" altLang="zh-CN" dirty="0" err="1"/>
              <a:t>nvram_set</a:t>
            </a:r>
            <a:r>
              <a:rPr lang="zh-CN" altLang="en-US" dirty="0"/>
              <a:t>传递到</a:t>
            </a:r>
            <a:r>
              <a:rPr lang="en-US" altLang="zh-CN" dirty="0" err="1"/>
              <a:t>nvram_get</a:t>
            </a:r>
            <a:r>
              <a:rPr lang="zh-CN" altLang="en-US" dirty="0"/>
              <a:t>。</a:t>
            </a:r>
          </a:p>
          <a:p>
            <a:pPr>
              <a:buFont typeface="+mj-lt"/>
              <a:buAutoNum type="arabicPeriod"/>
            </a:pPr>
            <a:r>
              <a:rPr lang="zh-CN" altLang="en-US" b="1" dirty="0"/>
              <a:t>动态拼接</a:t>
            </a:r>
            <a:r>
              <a:rPr lang="zh-CN" altLang="en-US" dirty="0"/>
              <a:t>：对于使用动态生成变量的情况，如</a:t>
            </a:r>
            <a:r>
              <a:rPr lang="en-US" altLang="zh-CN" dirty="0" err="1"/>
              <a:t>wan%d_pppoe_username</a:t>
            </a:r>
            <a:r>
              <a:rPr lang="zh-CN" altLang="en-US" dirty="0"/>
              <a:t>（其中变量名包含格式化字符串），无法直接通过静态字符串匹配找到关联。为了处理这种情况，使用了</a:t>
            </a:r>
            <a:r>
              <a:rPr lang="zh-CN" altLang="en-US" b="1" dirty="0"/>
              <a:t>近似字符串匹配方法</a:t>
            </a:r>
            <a:r>
              <a:rPr lang="zh-CN" altLang="en-US" dirty="0"/>
              <a:t>来识别潜在的关联点（</a:t>
            </a:r>
            <a:r>
              <a:rPr lang="en-US" altLang="zh-CN" dirty="0"/>
              <a:t>set</a:t>
            </a:r>
            <a:r>
              <a:rPr lang="zh-CN" altLang="en-US" dirty="0"/>
              <a:t>和</a:t>
            </a:r>
            <a:r>
              <a:rPr lang="en-US" altLang="zh-CN" dirty="0"/>
              <a:t>get</a:t>
            </a:r>
            <a:r>
              <a:rPr lang="zh-CN" altLang="en-US" dirty="0"/>
              <a:t>）。然后创建一个</a:t>
            </a:r>
            <a:r>
              <a:rPr lang="zh-CN" altLang="en-US" b="1" dirty="0"/>
              <a:t>虚拟条件节点</a:t>
            </a:r>
            <a:r>
              <a:rPr lang="zh-CN" altLang="en-US" dirty="0"/>
              <a:t>，用来在模拟执行期间连接这些数据共享的调用路径。</a:t>
            </a:r>
          </a:p>
          <a:p>
            <a:pPr>
              <a:buFont typeface="+mj-lt"/>
              <a:buAutoNum type="arabicPeriod"/>
            </a:pPr>
            <a:r>
              <a:rPr lang="zh-CN" altLang="en-US" b="1" dirty="0"/>
              <a:t>决定跳转方向</a:t>
            </a:r>
            <a:r>
              <a:rPr lang="zh-CN" altLang="en-US" dirty="0"/>
              <a:t>：在动态执行过程中，</a:t>
            </a:r>
            <a:r>
              <a:rPr lang="en-US" altLang="zh-CN" dirty="0" err="1"/>
              <a:t>SFuzz</a:t>
            </a:r>
            <a:r>
              <a:rPr lang="zh-CN" altLang="en-US" dirty="0"/>
              <a:t>会基于变量的实际值来判断是否跳转到全局数据读取点。对于一个</a:t>
            </a:r>
            <a:r>
              <a:rPr lang="en-US" altLang="zh-CN" dirty="0"/>
              <a:t>set</a:t>
            </a:r>
            <a:r>
              <a:rPr lang="zh-CN" altLang="en-US" dirty="0"/>
              <a:t>点对应多个</a:t>
            </a:r>
            <a:r>
              <a:rPr lang="en-US" altLang="zh-CN" dirty="0"/>
              <a:t>get</a:t>
            </a:r>
            <a:r>
              <a:rPr lang="zh-CN" altLang="en-US" dirty="0"/>
              <a:t>点的情况，</a:t>
            </a:r>
            <a:r>
              <a:rPr lang="en-US" altLang="zh-CN" dirty="0" err="1"/>
              <a:t>SFuzz</a:t>
            </a:r>
            <a:r>
              <a:rPr lang="zh-CN" altLang="en-US" dirty="0"/>
              <a:t>会创建虚拟条件节点，并基于随机概率决定跳转的方向，以确保路径探索的全面性。</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a:extLst>
              <a:ext uri="{FF2B5EF4-FFF2-40B4-BE49-F238E27FC236}">
                <a16:creationId xmlns:a16="http://schemas.microsoft.com/office/drawing/2014/main" id="{0A299E1B-1E5E-ADCA-DBE9-CFE0C7BD127E}"/>
              </a:ext>
            </a:extLst>
          </p:cNvPr>
          <p:cNvSpPr>
            <a:spLocks noGrp="1"/>
          </p:cNvSpPr>
          <p:nvPr>
            <p:ph type="sldNum" sz="quarter" idx="5"/>
          </p:nvPr>
        </p:nvSpPr>
        <p:spPr/>
        <p:txBody>
          <a:bodyPr/>
          <a:lstStyle/>
          <a:p>
            <a:fld id="{2048D469-80F0-4D8B-9022-800E3CFDB021}" type="slidenum">
              <a:rPr lang="zh-CN" altLang="en-US" smtClean="0"/>
              <a:t>11</a:t>
            </a:fld>
            <a:endParaRPr lang="zh-CN" altLang="en-US"/>
          </a:p>
        </p:txBody>
      </p:sp>
    </p:spTree>
    <p:extLst>
      <p:ext uri="{BB962C8B-B14F-4D97-AF65-F5344CB8AC3E}">
        <p14:creationId xmlns:p14="http://schemas.microsoft.com/office/powerpoint/2010/main" val="2408882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C60BE-193F-4B86-8D75-62AAE854418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523E76E-FB6A-99E7-D704-8A73EFBA74A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F9ED909-8A11-6CE3-ACD1-B42D25E15CC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PatchedFunc</a:t>
            </a:r>
            <a:r>
              <a:rPr lang="zh-CN" altLang="en-US" dirty="0"/>
              <a:t>：因为它的参数与输入无关，并且它的返回值和参数不会通过改变种子输入而改变。因此，修补此类函数将有助于模糊器忽略其复杂性并提高模糊测试效率。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Conditional Branch</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保留受</a:t>
            </a:r>
            <a:r>
              <a:rPr lang="en-US" altLang="zh-CN" sz="1200" dirty="0"/>
              <a:t>external input</a:t>
            </a:r>
            <a:r>
              <a:rPr lang="zh-CN" altLang="en-US" sz="1200" dirty="0"/>
              <a:t>影响且可达</a:t>
            </a:r>
            <a:r>
              <a:rPr lang="en-US" altLang="zh-CN" b="1" dirty="0"/>
              <a:t>sink functions</a:t>
            </a:r>
            <a:r>
              <a:rPr lang="zh-CN" altLang="en-US" sz="1200" dirty="0"/>
              <a:t>的条件，并且</a:t>
            </a:r>
            <a:r>
              <a:rPr lang="zh-CN" altLang="en-US" dirty="0"/>
              <a:t>避免浪费测试资源在不可达</a:t>
            </a:r>
            <a:r>
              <a:rPr lang="en-US" altLang="zh-CN" dirty="0"/>
              <a:t>sink function</a:t>
            </a:r>
            <a:r>
              <a:rPr lang="zh-CN" altLang="en-US" dirty="0"/>
              <a:t>的路径上</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其中，将</a:t>
            </a:r>
            <a:r>
              <a:rPr lang="en-US" altLang="zh-CN" dirty="0"/>
              <a:t>input</a:t>
            </a:r>
            <a:r>
              <a:rPr lang="zh-CN" altLang="en-US" dirty="0"/>
              <a:t>无关的条件跳转替换为</a:t>
            </a:r>
            <a:r>
              <a:rPr lang="en-US" altLang="zh-CN" dirty="0"/>
              <a:t>Random jump</a:t>
            </a:r>
            <a:r>
              <a:rPr lang="zh-CN" altLang="en-US" dirty="0"/>
              <a:t>，能够让</a:t>
            </a:r>
            <a:r>
              <a:rPr lang="en-US" altLang="zh-CN" dirty="0" err="1"/>
              <a:t>fuzzer</a:t>
            </a:r>
            <a:r>
              <a:rPr lang="zh-CN" altLang="en-US" dirty="0"/>
              <a:t>探索尽可能多的不由输入决定的路径。</a:t>
            </a:r>
            <a:endParaRPr lang="en-US" altLang="zh-CN" dirty="0"/>
          </a:p>
        </p:txBody>
      </p:sp>
      <p:sp>
        <p:nvSpPr>
          <p:cNvPr id="4" name="灯片编号占位符 3">
            <a:extLst>
              <a:ext uri="{FF2B5EF4-FFF2-40B4-BE49-F238E27FC236}">
                <a16:creationId xmlns:a16="http://schemas.microsoft.com/office/drawing/2014/main" id="{2513FFF4-0DA0-D7E6-ACCE-08960270E8A7}"/>
              </a:ext>
            </a:extLst>
          </p:cNvPr>
          <p:cNvSpPr>
            <a:spLocks noGrp="1"/>
          </p:cNvSpPr>
          <p:nvPr>
            <p:ph type="sldNum" sz="quarter" idx="5"/>
          </p:nvPr>
        </p:nvSpPr>
        <p:spPr/>
        <p:txBody>
          <a:bodyPr/>
          <a:lstStyle/>
          <a:p>
            <a:fld id="{2048D469-80F0-4D8B-9022-800E3CFDB021}" type="slidenum">
              <a:rPr lang="zh-CN" altLang="en-US" smtClean="0"/>
              <a:t>12</a:t>
            </a:fld>
            <a:endParaRPr lang="zh-CN" altLang="en-US"/>
          </a:p>
        </p:txBody>
      </p:sp>
    </p:spTree>
    <p:extLst>
      <p:ext uri="{BB962C8B-B14F-4D97-AF65-F5344CB8AC3E}">
        <p14:creationId xmlns:p14="http://schemas.microsoft.com/office/powerpoint/2010/main" val="3559785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5594B-F80A-FEDC-F817-0690DD88BF1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EF97F78-1943-EE21-F5D4-64E79649837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4F2A566-8E3C-0819-95B5-0388CBC676C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当模糊测试引擎遇到瓶颈时，调用符号执行组件，通过约束求解器生成新的输入以探索未覆盖的路径。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Micro Fuzzing</a:t>
            </a:r>
            <a:r>
              <a:rPr lang="zh-CN" altLang="en-US" dirty="0"/>
              <a:t>通过忽略与输入无关的函数调用和仿真困难的指令（如与硬件交互的中断），提升仿真稳定性，聚焦于处理目标输入数据的代码片段。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Because bare-metal [32] and RTOS devices often lack memory sanitizer mechanisms due to cost sensitivity and resource constraints.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Memory Safety Policy</a:t>
            </a:r>
            <a:r>
              <a:rPr lang="zh-CN" altLang="en-US" b="1" dirty="0"/>
              <a:t>：</a:t>
            </a:r>
            <a:r>
              <a:rPr lang="zh-CN" altLang="en-US" dirty="0"/>
              <a:t>提供轻量化的内存安全检查</a:t>
            </a:r>
            <a:r>
              <a:rPr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a:extLst>
              <a:ext uri="{FF2B5EF4-FFF2-40B4-BE49-F238E27FC236}">
                <a16:creationId xmlns:a16="http://schemas.microsoft.com/office/drawing/2014/main" id="{87ED4FEE-792A-9173-0B4F-2EC7396F5BB2}"/>
              </a:ext>
            </a:extLst>
          </p:cNvPr>
          <p:cNvSpPr>
            <a:spLocks noGrp="1"/>
          </p:cNvSpPr>
          <p:nvPr>
            <p:ph type="sldNum" sz="quarter" idx="5"/>
          </p:nvPr>
        </p:nvSpPr>
        <p:spPr/>
        <p:txBody>
          <a:bodyPr/>
          <a:lstStyle/>
          <a:p>
            <a:fld id="{2048D469-80F0-4D8B-9022-800E3CFDB021}" type="slidenum">
              <a:rPr lang="zh-CN" altLang="en-US" smtClean="0"/>
              <a:t>13</a:t>
            </a:fld>
            <a:endParaRPr lang="zh-CN" altLang="en-US"/>
          </a:p>
        </p:txBody>
      </p:sp>
    </p:spTree>
    <p:extLst>
      <p:ext uri="{BB962C8B-B14F-4D97-AF65-F5344CB8AC3E}">
        <p14:creationId xmlns:p14="http://schemas.microsoft.com/office/powerpoint/2010/main" val="424896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7FF9F-BE8B-9AE9-E05A-98B75393B0F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23E8F27-071C-2D02-6091-39D209EF24A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1E5066B-1EFB-8010-42D0-DE2CB5B38C9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虽然执行路径约束可以给出每个输入数据都应满足的特定约束集，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但它仍然缺乏两部分关键信息：第一，对其他输入数据的约束是否必要，这会在错误检测中带来漏报；其次，</a:t>
            </a:r>
            <a:r>
              <a:rPr lang="en-US" altLang="zh-CN" dirty="0"/>
              <a:t>sink</a:t>
            </a:r>
            <a:r>
              <a:rPr lang="zh-CN" altLang="en-US" dirty="0"/>
              <a:t>函数写入的对象的大小约束，这会带来误报和漏报。</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a:extLst>
              <a:ext uri="{FF2B5EF4-FFF2-40B4-BE49-F238E27FC236}">
                <a16:creationId xmlns:a16="http://schemas.microsoft.com/office/drawing/2014/main" id="{4231BF63-FB9B-DBCF-746A-F583B0FE7C10}"/>
              </a:ext>
            </a:extLst>
          </p:cNvPr>
          <p:cNvSpPr>
            <a:spLocks noGrp="1"/>
          </p:cNvSpPr>
          <p:nvPr>
            <p:ph type="sldNum" sz="quarter" idx="5"/>
          </p:nvPr>
        </p:nvSpPr>
        <p:spPr/>
        <p:txBody>
          <a:bodyPr/>
          <a:lstStyle/>
          <a:p>
            <a:fld id="{2048D469-80F0-4D8B-9022-800E3CFDB021}" type="slidenum">
              <a:rPr lang="zh-CN" altLang="en-US" smtClean="0"/>
              <a:t>14</a:t>
            </a:fld>
            <a:endParaRPr lang="zh-CN" altLang="en-US"/>
          </a:p>
        </p:txBody>
      </p:sp>
    </p:spTree>
    <p:extLst>
      <p:ext uri="{BB962C8B-B14F-4D97-AF65-F5344CB8AC3E}">
        <p14:creationId xmlns:p14="http://schemas.microsoft.com/office/powerpoint/2010/main" val="283561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4AF87-84FA-7E5E-1664-5C186F45723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934C54E-71E0-A8A8-FBC9-4E5F24ED301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7C157AE-33D9-DB3C-BBEB-F7A438B8CE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Backward slicing-based condition verifier </a:t>
            </a:r>
          </a:p>
          <a:p>
            <a:r>
              <a:rPr lang="zh-CN" altLang="en-US" b="1" dirty="0"/>
              <a:t>步骤 </a:t>
            </a:r>
            <a:r>
              <a:rPr lang="en-US" altLang="zh-CN" b="1" dirty="0"/>
              <a:t>1</a:t>
            </a:r>
            <a:r>
              <a:rPr lang="zh-CN" altLang="en-US" b="1" dirty="0"/>
              <a:t>：确认约束的必要性</a:t>
            </a:r>
          </a:p>
          <a:p>
            <a:pPr>
              <a:buFont typeface="+mj-lt"/>
              <a:buAutoNum type="arabicPeriod"/>
            </a:pPr>
            <a:r>
              <a:rPr lang="zh-CN" altLang="en-US" b="1" dirty="0"/>
              <a:t>反向切片路径</a:t>
            </a:r>
            <a:r>
              <a:rPr lang="zh-CN" altLang="en-US" dirty="0"/>
              <a:t>：在代码示例</a:t>
            </a:r>
            <a:r>
              <a:rPr lang="en-US" altLang="zh-CN" dirty="0" err="1"/>
              <a:t>vulnSet</a:t>
            </a:r>
            <a:r>
              <a:rPr lang="zh-CN" altLang="en-US" dirty="0"/>
              <a:t>中，反向切片从</a:t>
            </a:r>
            <a:r>
              <a:rPr lang="en-US" altLang="zh-CN" dirty="0"/>
              <a:t>sink</a:t>
            </a:r>
            <a:r>
              <a:rPr lang="zh-CN" altLang="en-US" dirty="0"/>
              <a:t>函数（第</a:t>
            </a:r>
            <a:r>
              <a:rPr lang="en-US" altLang="zh-CN" dirty="0"/>
              <a:t>17</a:t>
            </a:r>
            <a:r>
              <a:rPr lang="zh-CN" altLang="en-US" dirty="0"/>
              <a:t>行的</a:t>
            </a:r>
            <a:r>
              <a:rPr lang="en-US" altLang="zh-CN" dirty="0" err="1"/>
              <a:t>nvram_set</a:t>
            </a:r>
            <a:r>
              <a:rPr lang="zh-CN" altLang="en-US" dirty="0"/>
              <a:t>）开始，沿执行路径反向追踪。</a:t>
            </a:r>
          </a:p>
          <a:p>
            <a:pPr>
              <a:buFont typeface="+mj-lt"/>
              <a:buAutoNum type="arabicPeriod"/>
            </a:pPr>
            <a:r>
              <a:rPr lang="zh-CN" altLang="en-US" b="1" dirty="0"/>
              <a:t>约束提取</a:t>
            </a:r>
            <a:r>
              <a:rPr lang="zh-CN" altLang="en-US" dirty="0"/>
              <a:t>：在反向切片路径上，找到所有影响</a:t>
            </a:r>
            <a:r>
              <a:rPr lang="en-US" altLang="zh-CN" dirty="0"/>
              <a:t>sink</a:t>
            </a:r>
            <a:r>
              <a:rPr lang="zh-CN" altLang="en-US" dirty="0"/>
              <a:t>函数执行的条件分支。这里包括与其他输入数据（如</a:t>
            </a:r>
            <a:r>
              <a:rPr lang="en-US" altLang="zh-CN" dirty="0" err="1"/>
              <a:t>LEDStatus</a:t>
            </a:r>
            <a:r>
              <a:rPr lang="zh-CN" altLang="en-US" dirty="0"/>
              <a:t>和</a:t>
            </a:r>
            <a:r>
              <a:rPr lang="en-US" altLang="zh-CN" dirty="0" err="1"/>
              <a:t>led_time</a:t>
            </a:r>
            <a:r>
              <a:rPr lang="zh-CN" altLang="en-US" dirty="0"/>
              <a:t>）相关的约束条件，这些条件出现在第</a:t>
            </a:r>
            <a:r>
              <a:rPr lang="en-US" altLang="zh-CN" dirty="0"/>
              <a:t>9</a:t>
            </a:r>
            <a:r>
              <a:rPr lang="zh-CN" altLang="en-US" dirty="0"/>
              <a:t>、</a:t>
            </a:r>
            <a:r>
              <a:rPr lang="en-US" altLang="zh-CN" dirty="0"/>
              <a:t>10</a:t>
            </a:r>
            <a:r>
              <a:rPr lang="zh-CN" altLang="en-US" dirty="0"/>
              <a:t>和</a:t>
            </a:r>
            <a:r>
              <a:rPr lang="en-US" altLang="zh-CN" dirty="0"/>
              <a:t>14</a:t>
            </a:r>
            <a:r>
              <a:rPr lang="zh-CN" altLang="en-US" dirty="0"/>
              <a:t>行。</a:t>
            </a:r>
          </a:p>
          <a:p>
            <a:pPr>
              <a:buFont typeface="+mj-lt"/>
              <a:buAutoNum type="arabicPeriod"/>
            </a:pPr>
            <a:r>
              <a:rPr lang="zh-CN" altLang="en-US" b="1" dirty="0"/>
              <a:t>条件反转与符号执行验证</a:t>
            </a:r>
            <a:r>
              <a:rPr lang="zh-CN" altLang="en-US" dirty="0"/>
              <a:t>：逐个反转这些条件并进行符号执行测试。具体来说：</a:t>
            </a:r>
          </a:p>
          <a:p>
            <a:pPr marL="742950" lvl="1" indent="-285750">
              <a:buFont typeface="+mj-lt"/>
              <a:buAutoNum type="arabicPeriod"/>
            </a:pPr>
            <a:r>
              <a:rPr lang="zh-CN" altLang="en-US" dirty="0"/>
              <a:t>假设某个条件是“</a:t>
            </a:r>
            <a:r>
              <a:rPr lang="en-US" altLang="zh-CN" dirty="0" err="1"/>
              <a:t>LEDStatus</a:t>
            </a:r>
            <a:r>
              <a:rPr lang="zh-CN" altLang="en-US" dirty="0"/>
              <a:t>的值为特定值”，那么在符号执行中，将此条件反转成“不为该特定值”。</a:t>
            </a:r>
          </a:p>
          <a:p>
            <a:pPr marL="742950" lvl="1" indent="-285750">
              <a:buFont typeface="+mj-lt"/>
              <a:buAutoNum type="arabicPeriod"/>
            </a:pPr>
            <a:r>
              <a:rPr lang="zh-CN" altLang="en-US" dirty="0"/>
              <a:t>重新运行符号执行，看路径是否仍然能够到达</a:t>
            </a:r>
            <a:r>
              <a:rPr lang="en-US" altLang="zh-CN" dirty="0"/>
              <a:t>sink</a:t>
            </a:r>
            <a:r>
              <a:rPr lang="zh-CN" altLang="en-US" dirty="0"/>
              <a:t>函数。</a:t>
            </a:r>
          </a:p>
          <a:p>
            <a:pPr>
              <a:buFont typeface="+mj-lt"/>
              <a:buAutoNum type="arabicPeriod"/>
            </a:pPr>
            <a:r>
              <a:rPr lang="zh-CN" altLang="en-US" b="1" dirty="0"/>
              <a:t>判断约束的必要性</a:t>
            </a:r>
            <a:r>
              <a:rPr lang="zh-CN" altLang="en-US" dirty="0"/>
              <a:t>：如果路径依然可以到达</a:t>
            </a:r>
            <a:r>
              <a:rPr lang="en-US" altLang="zh-CN" dirty="0"/>
              <a:t>sink</a:t>
            </a:r>
            <a:r>
              <a:rPr lang="zh-CN" altLang="en-US" dirty="0"/>
              <a:t>函数，说明该约束不是必要条件，可以将其从条件集中移除。这种方法可减少漏报，因为它排除了那些不必要的条件。</a:t>
            </a:r>
          </a:p>
          <a:p>
            <a:pPr>
              <a:buFont typeface="+mj-lt"/>
              <a:buAutoNum type="arabicPeriod"/>
            </a:pPr>
            <a:r>
              <a:rPr lang="zh-CN" altLang="en-US" b="1" dirty="0"/>
              <a:t>最终确定必要条件</a:t>
            </a:r>
            <a:r>
              <a:rPr lang="zh-CN" altLang="en-US" dirty="0"/>
              <a:t>：在代码示例中，第</a:t>
            </a:r>
            <a:r>
              <a:rPr lang="en-US" altLang="zh-CN" dirty="0"/>
              <a:t>11</a:t>
            </a:r>
            <a:r>
              <a:rPr lang="zh-CN" altLang="en-US" dirty="0"/>
              <a:t>行的条件被确认为不必要条件，因此可以去掉；而第</a:t>
            </a:r>
            <a:r>
              <a:rPr lang="en-US" altLang="zh-CN" dirty="0"/>
              <a:t>13</a:t>
            </a:r>
            <a:r>
              <a:rPr lang="zh-CN" altLang="en-US" dirty="0"/>
              <a:t>行和</a:t>
            </a:r>
            <a:r>
              <a:rPr lang="en-US" altLang="zh-CN" dirty="0"/>
              <a:t>16</a:t>
            </a:r>
            <a:r>
              <a:rPr lang="zh-CN" altLang="en-US" dirty="0"/>
              <a:t>行的条件则被保留，因为它们是必要条件。</a:t>
            </a:r>
          </a:p>
          <a:p>
            <a:r>
              <a:rPr lang="zh-CN" altLang="en-US" b="1" dirty="0"/>
              <a:t>步骤 </a:t>
            </a:r>
            <a:r>
              <a:rPr lang="en-US" altLang="zh-CN" b="1" dirty="0"/>
              <a:t>2</a:t>
            </a:r>
            <a:r>
              <a:rPr lang="zh-CN" altLang="en-US" b="1" dirty="0"/>
              <a:t>：确认对象大小的约束</a:t>
            </a:r>
          </a:p>
          <a:p>
            <a:r>
              <a:rPr lang="zh-CN" altLang="en-US" dirty="0"/>
              <a:t>对于涉及缓冲区写入的操作（如</a:t>
            </a:r>
            <a:r>
              <a:rPr lang="en-US" altLang="zh-CN" dirty="0"/>
              <a:t>sink</a:t>
            </a:r>
            <a:r>
              <a:rPr lang="zh-CN" altLang="en-US" dirty="0"/>
              <a:t>函数中的</a:t>
            </a:r>
            <a:r>
              <a:rPr lang="en-US" altLang="zh-CN" dirty="0" err="1"/>
              <a:t>strcpy</a:t>
            </a:r>
            <a:r>
              <a:rPr lang="zh-CN" altLang="en-US" dirty="0"/>
              <a:t>），需要确保传入的对象大小满足安全约束。这一过程包括：</a:t>
            </a:r>
          </a:p>
          <a:p>
            <a:pPr>
              <a:buFont typeface="+mj-lt"/>
              <a:buAutoNum type="arabicPeriod"/>
            </a:pPr>
            <a:r>
              <a:rPr lang="zh-CN" altLang="en-US" b="1" dirty="0"/>
              <a:t>从</a:t>
            </a:r>
            <a:r>
              <a:rPr lang="en-US" altLang="zh-CN" b="1" dirty="0"/>
              <a:t>sink</a:t>
            </a:r>
            <a:r>
              <a:rPr lang="zh-CN" altLang="en-US" b="1" dirty="0"/>
              <a:t>函数开始反向切片</a:t>
            </a:r>
            <a:r>
              <a:rPr lang="zh-CN" altLang="en-US" dirty="0"/>
              <a:t>：在反向切片过程中，专注于缓冲区的相关操作，识别影响对象大小的条件。</a:t>
            </a:r>
          </a:p>
          <a:p>
            <a:pPr>
              <a:buFont typeface="+mj-lt"/>
              <a:buAutoNum type="arabicPeriod"/>
            </a:pPr>
            <a:r>
              <a:rPr lang="zh-CN" altLang="en-US" b="1" dirty="0"/>
              <a:t>找到对象的分配位置</a:t>
            </a:r>
            <a:r>
              <a:rPr lang="zh-CN" altLang="en-US" dirty="0"/>
              <a:t>：在本例中，查找分配了大小为</a:t>
            </a:r>
            <a:r>
              <a:rPr lang="en-US" altLang="zh-CN" dirty="0"/>
              <a:t>64</a:t>
            </a:r>
            <a:r>
              <a:rPr lang="zh-CN" altLang="en-US" dirty="0"/>
              <a:t>字节的缓冲区</a:t>
            </a:r>
            <a:r>
              <a:rPr lang="en-US" altLang="zh-CN" dirty="0"/>
              <a:t>v8</a:t>
            </a:r>
            <a:r>
              <a:rPr lang="zh-CN" altLang="en-US" dirty="0"/>
              <a:t>的位置（第</a:t>
            </a:r>
            <a:r>
              <a:rPr lang="en-US" altLang="zh-CN" dirty="0"/>
              <a:t>23</a:t>
            </a:r>
            <a:r>
              <a:rPr lang="zh-CN" altLang="en-US" dirty="0"/>
              <a:t>行）。</a:t>
            </a:r>
          </a:p>
          <a:p>
            <a:pPr>
              <a:buFont typeface="+mj-lt"/>
              <a:buAutoNum type="arabicPeriod"/>
            </a:pPr>
            <a:r>
              <a:rPr lang="zh-CN" altLang="en-US" b="1" dirty="0"/>
              <a:t>设置对象大小的符号约束</a:t>
            </a:r>
            <a:r>
              <a:rPr lang="zh-CN" altLang="en-US" dirty="0"/>
              <a:t>：在</a:t>
            </a:r>
            <a:r>
              <a:rPr lang="en-US" altLang="zh-CN" dirty="0"/>
              <a:t>sink</a:t>
            </a:r>
            <a:r>
              <a:rPr lang="zh-CN" altLang="en-US" dirty="0"/>
              <a:t>函数的调用处（第</a:t>
            </a:r>
            <a:r>
              <a:rPr lang="en-US" altLang="zh-CN" dirty="0"/>
              <a:t>25</a:t>
            </a:r>
            <a:r>
              <a:rPr lang="zh-CN" altLang="en-US" dirty="0"/>
              <a:t>行），将这个大小约束加入符号执行环境，以确保不会发生缓冲区溢出。</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a:extLst>
              <a:ext uri="{FF2B5EF4-FFF2-40B4-BE49-F238E27FC236}">
                <a16:creationId xmlns:a16="http://schemas.microsoft.com/office/drawing/2014/main" id="{C20B65A1-2C49-3889-3AE2-1C45B9BFB768}"/>
              </a:ext>
            </a:extLst>
          </p:cNvPr>
          <p:cNvSpPr>
            <a:spLocks noGrp="1"/>
          </p:cNvSpPr>
          <p:nvPr>
            <p:ph type="sldNum" sz="quarter" idx="5"/>
          </p:nvPr>
        </p:nvSpPr>
        <p:spPr/>
        <p:txBody>
          <a:bodyPr/>
          <a:lstStyle/>
          <a:p>
            <a:fld id="{2048D469-80F0-4D8B-9022-800E3CFDB021}" type="slidenum">
              <a:rPr lang="zh-CN" altLang="en-US" smtClean="0"/>
              <a:t>15</a:t>
            </a:fld>
            <a:endParaRPr lang="zh-CN" altLang="en-US"/>
          </a:p>
        </p:txBody>
      </p:sp>
    </p:spTree>
    <p:extLst>
      <p:ext uri="{BB962C8B-B14F-4D97-AF65-F5344CB8AC3E}">
        <p14:creationId xmlns:p14="http://schemas.microsoft.com/office/powerpoint/2010/main" val="183571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6E275-8FC9-F4C8-5976-70BF0DE200B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7D22E82-A699-7E89-286F-D4E81D82B87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AB17CCF-D1B4-1551-19B8-A39D600396C7}"/>
              </a:ext>
            </a:extLst>
          </p:cNvPr>
          <p:cNvSpPr>
            <a:spLocks noGrp="1"/>
          </p:cNvSpPr>
          <p:nvPr>
            <p:ph type="body" idx="1"/>
          </p:nvPr>
        </p:nvSpPr>
        <p:spPr/>
        <p:txBody>
          <a:bodyPr/>
          <a:lstStyle/>
          <a:p>
            <a:r>
              <a:rPr lang="zh-CN" altLang="en-US" dirty="0"/>
              <a:t>它首先恢复 </a:t>
            </a:r>
            <a:r>
              <a:rPr lang="en-US" altLang="zh-CN" dirty="0"/>
              <a:t>RTOS </a:t>
            </a:r>
            <a:r>
              <a:rPr lang="zh-CN" altLang="en-US" dirty="0"/>
              <a:t>中函数的语义，并使用前向切片器和控制流节点处理程序来提取与外部输入相关的代码片段。然后，它使用基于切片的模糊测试技术来探索代码片段的执行树。最后，构建了基于 </a:t>
            </a:r>
            <a:r>
              <a:rPr lang="en-US" altLang="zh-CN" dirty="0"/>
              <a:t>concolic </a:t>
            </a:r>
            <a:r>
              <a:rPr lang="zh-CN" altLang="en-US" dirty="0"/>
              <a:t>分析器的概念验证。</a:t>
            </a:r>
          </a:p>
        </p:txBody>
      </p:sp>
      <p:sp>
        <p:nvSpPr>
          <p:cNvPr id="4" name="灯片编号占位符 3">
            <a:extLst>
              <a:ext uri="{FF2B5EF4-FFF2-40B4-BE49-F238E27FC236}">
                <a16:creationId xmlns:a16="http://schemas.microsoft.com/office/drawing/2014/main" id="{04B432F0-EE01-E9D9-74AF-77F348E54059}"/>
              </a:ext>
            </a:extLst>
          </p:cNvPr>
          <p:cNvSpPr>
            <a:spLocks noGrp="1"/>
          </p:cNvSpPr>
          <p:nvPr>
            <p:ph type="sldNum" sz="quarter" idx="5"/>
          </p:nvPr>
        </p:nvSpPr>
        <p:spPr/>
        <p:txBody>
          <a:bodyPr/>
          <a:lstStyle/>
          <a:p>
            <a:fld id="{2048D469-80F0-4D8B-9022-800E3CFDB021}" type="slidenum">
              <a:rPr lang="zh-CN" altLang="en-US" smtClean="0"/>
              <a:t>16</a:t>
            </a:fld>
            <a:endParaRPr lang="zh-CN" altLang="en-US"/>
          </a:p>
        </p:txBody>
      </p:sp>
    </p:spTree>
    <p:extLst>
      <p:ext uri="{BB962C8B-B14F-4D97-AF65-F5344CB8AC3E}">
        <p14:creationId xmlns:p14="http://schemas.microsoft.com/office/powerpoint/2010/main" val="680931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C4AEE-87E6-44AB-AA44-00C50AE3F6C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CE34669-D308-D6B8-3081-2443099D130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1C2DA7-333C-EBDD-7F3E-DAD16320B256}"/>
              </a:ext>
            </a:extLst>
          </p:cNvPr>
          <p:cNvSpPr>
            <a:spLocks noGrp="1"/>
          </p:cNvSpPr>
          <p:nvPr>
            <p:ph type="body" idx="1"/>
          </p:nvPr>
        </p:nvSpPr>
        <p:spPr/>
        <p:txBody>
          <a:bodyPr/>
          <a:lstStyle/>
          <a:p>
            <a:r>
              <a:rPr lang="en-US" altLang="zh-CN" dirty="0"/>
              <a:t>RTOS</a:t>
            </a:r>
            <a:r>
              <a:rPr lang="zh-CN" altLang="en-US" dirty="0"/>
              <a:t>固件的模糊测试似乎没有</a:t>
            </a:r>
            <a:r>
              <a:rPr lang="zh-CN" altLang="en-US" b="0" i="0" dirty="0">
                <a:solidFill>
                  <a:srgbClr val="000000"/>
                </a:solidFill>
                <a:effectLst/>
                <a:latin typeface="lucida Grande"/>
              </a:rPr>
              <a:t>公认的</a:t>
            </a:r>
            <a:r>
              <a:rPr lang="en-US" altLang="zh-CN" b="0" i="0" dirty="0">
                <a:solidFill>
                  <a:srgbClr val="000000"/>
                </a:solidFill>
                <a:effectLst/>
                <a:latin typeface="lucida Grande"/>
              </a:rPr>
              <a:t>benchmark</a:t>
            </a:r>
            <a:r>
              <a:rPr lang="zh-CN" altLang="en-US" b="0" i="0" dirty="0">
                <a:solidFill>
                  <a:srgbClr val="000000"/>
                </a:solidFill>
                <a:effectLst/>
                <a:latin typeface="lucida Grande"/>
              </a:rPr>
              <a:t>。</a:t>
            </a:r>
            <a:endParaRPr lang="en-US" altLang="zh-CN" b="0" i="0" dirty="0">
              <a:solidFill>
                <a:srgbClr val="000000"/>
              </a:solidFill>
              <a:effectLst/>
              <a:latin typeface="lucida Grande"/>
            </a:endParaRPr>
          </a:p>
          <a:p>
            <a:r>
              <a:rPr lang="zh-CN" altLang="en-US" b="0" i="0" dirty="0">
                <a:solidFill>
                  <a:srgbClr val="000000"/>
                </a:solidFill>
                <a:effectLst/>
                <a:latin typeface="lucida Grande"/>
              </a:rPr>
              <a:t>没有完全可做比较的工作。</a:t>
            </a:r>
            <a:endParaRPr lang="zh-CN" altLang="en-US" dirty="0"/>
          </a:p>
        </p:txBody>
      </p:sp>
      <p:sp>
        <p:nvSpPr>
          <p:cNvPr id="4" name="灯片编号占位符 3">
            <a:extLst>
              <a:ext uri="{FF2B5EF4-FFF2-40B4-BE49-F238E27FC236}">
                <a16:creationId xmlns:a16="http://schemas.microsoft.com/office/drawing/2014/main" id="{1AC6F914-D370-220F-11F9-2CDD75096F16}"/>
              </a:ext>
            </a:extLst>
          </p:cNvPr>
          <p:cNvSpPr>
            <a:spLocks noGrp="1"/>
          </p:cNvSpPr>
          <p:nvPr>
            <p:ph type="sldNum" sz="quarter" idx="5"/>
          </p:nvPr>
        </p:nvSpPr>
        <p:spPr/>
        <p:txBody>
          <a:bodyPr/>
          <a:lstStyle/>
          <a:p>
            <a:fld id="{2048D469-80F0-4D8B-9022-800E3CFDB021}" type="slidenum">
              <a:rPr lang="zh-CN" altLang="en-US" smtClean="0"/>
              <a:t>17</a:t>
            </a:fld>
            <a:endParaRPr lang="zh-CN" altLang="en-US"/>
          </a:p>
        </p:txBody>
      </p:sp>
    </p:spTree>
    <p:extLst>
      <p:ext uri="{BB962C8B-B14F-4D97-AF65-F5344CB8AC3E}">
        <p14:creationId xmlns:p14="http://schemas.microsoft.com/office/powerpoint/2010/main" val="3628536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93447-FA86-075B-312F-423FDA29C82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77B3E1B-1C81-AF12-EDF4-E94CC8AE4CB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0DC66E4-E92C-15AA-EDF3-C679D4154C7D}"/>
              </a:ext>
            </a:extLst>
          </p:cNvPr>
          <p:cNvSpPr>
            <a:spLocks noGrp="1"/>
          </p:cNvSpPr>
          <p:nvPr>
            <p:ph type="body" idx="1"/>
          </p:nvPr>
        </p:nvSpPr>
        <p:spPr/>
        <p:txBody>
          <a:bodyPr/>
          <a:lstStyle/>
          <a:p>
            <a:r>
              <a:rPr lang="en-US" altLang="zh-CN" b="0" i="0" dirty="0">
                <a:solidFill>
                  <a:srgbClr val="1F2328"/>
                </a:solidFill>
                <a:effectLst/>
                <a:latin typeface="-apple-system"/>
              </a:rPr>
              <a:t>Unicorn is a lightweight, multi-platform, multi-architecture CPU emulator framework, based on </a:t>
            </a:r>
            <a:r>
              <a:rPr lang="en-US" altLang="zh-CN" b="0" i="0" u="sng" dirty="0">
                <a:effectLst/>
                <a:latin typeface="-apple-system"/>
                <a:hlinkClick r:id="rId3"/>
              </a:rPr>
              <a:t>QEMU</a:t>
            </a:r>
            <a:r>
              <a:rPr lang="en-US" altLang="zh-CN" b="0" i="0" dirty="0">
                <a:solidFill>
                  <a:srgbClr val="1F2328"/>
                </a:solidFill>
                <a:effectLst/>
                <a:latin typeface="-apple-system"/>
              </a:rPr>
              <a:t>.</a:t>
            </a:r>
          </a:p>
          <a:p>
            <a:r>
              <a:rPr lang="en-US" altLang="zh-CN" b="0" i="0" dirty="0">
                <a:solidFill>
                  <a:srgbClr val="1F2328"/>
                </a:solidFill>
                <a:effectLst/>
                <a:latin typeface="-apple-system"/>
              </a:rPr>
              <a:t>The project builds a bridge between AFL++ and unicorn engine. You can fuzz unicorn targets using python, rust, and C.</a:t>
            </a:r>
            <a:endParaRPr lang="en-US" altLang="zh-CN" b="1" dirty="0"/>
          </a:p>
          <a:p>
            <a:endParaRPr lang="en-US" altLang="zh-CN" b="1" dirty="0"/>
          </a:p>
          <a:p>
            <a:r>
              <a:rPr lang="zh-CN" altLang="en-US" b="1" dirty="0"/>
              <a:t>控制流和条件分支的处理</a:t>
            </a:r>
            <a:r>
              <a:rPr lang="zh-CN" altLang="en-US" dirty="0"/>
              <a:t>：</a:t>
            </a:r>
            <a:r>
              <a:rPr lang="en-US" altLang="zh-CN" dirty="0" err="1"/>
              <a:t>SFuzz</a:t>
            </a:r>
            <a:r>
              <a:rPr lang="zh-CN" altLang="en-US" dirty="0"/>
              <a:t>包含对控制流节点（如函数调用、条件分支）的处理，甚至涉及到对复杂条件分支的随机跳转和固定跳转替换，以提高路径覆盖率。这些操作比直接执行代码片段更耗时。</a:t>
            </a:r>
            <a:endParaRPr lang="en-US" altLang="zh-CN" dirty="0"/>
          </a:p>
          <a:p>
            <a:endParaRPr lang="en-US" altLang="zh-CN" dirty="0"/>
          </a:p>
          <a:p>
            <a:r>
              <a:rPr lang="zh-CN" altLang="en-US" dirty="0"/>
              <a:t>更耗时且探索路径更多，似乎没有控制好变量。</a:t>
            </a:r>
            <a:endParaRPr lang="en-US" altLang="zh-CN" dirty="0"/>
          </a:p>
          <a:p>
            <a:r>
              <a:rPr lang="zh-CN" altLang="en-US" dirty="0"/>
              <a:t>是否因为</a:t>
            </a:r>
            <a:r>
              <a:rPr lang="en-US" altLang="zh-CN" dirty="0" err="1"/>
              <a:t>Sfuzz</a:t>
            </a:r>
            <a:r>
              <a:rPr lang="zh-CN" altLang="en-US" dirty="0"/>
              <a:t>做了更多的剪枝，不太好比较单位时间覆盖路径？但是可以比较相同执行内寻找到的漏洞数量</a:t>
            </a:r>
          </a:p>
        </p:txBody>
      </p:sp>
      <p:sp>
        <p:nvSpPr>
          <p:cNvPr id="4" name="灯片编号占位符 3">
            <a:extLst>
              <a:ext uri="{FF2B5EF4-FFF2-40B4-BE49-F238E27FC236}">
                <a16:creationId xmlns:a16="http://schemas.microsoft.com/office/drawing/2014/main" id="{731C079B-DF9B-2492-F59B-129259B9E266}"/>
              </a:ext>
            </a:extLst>
          </p:cNvPr>
          <p:cNvSpPr>
            <a:spLocks noGrp="1"/>
          </p:cNvSpPr>
          <p:nvPr>
            <p:ph type="sldNum" sz="quarter" idx="5"/>
          </p:nvPr>
        </p:nvSpPr>
        <p:spPr/>
        <p:txBody>
          <a:bodyPr/>
          <a:lstStyle/>
          <a:p>
            <a:fld id="{2048D469-80F0-4D8B-9022-800E3CFDB021}" type="slidenum">
              <a:rPr lang="zh-CN" altLang="en-US" smtClean="0"/>
              <a:t>18</a:t>
            </a:fld>
            <a:endParaRPr lang="zh-CN" altLang="en-US"/>
          </a:p>
        </p:txBody>
      </p:sp>
    </p:spTree>
    <p:extLst>
      <p:ext uri="{BB962C8B-B14F-4D97-AF65-F5344CB8AC3E}">
        <p14:creationId xmlns:p14="http://schemas.microsoft.com/office/powerpoint/2010/main" val="1477516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6DD3D-5576-C2D6-631F-CFFAB5AE8B9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4A0C3A7-2836-42E6-2073-DFFD2A63CB0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02464DC-A704-6AB0-B5C7-2F4D14000A65}"/>
              </a:ext>
            </a:extLst>
          </p:cNvPr>
          <p:cNvSpPr>
            <a:spLocks noGrp="1"/>
          </p:cNvSpPr>
          <p:nvPr>
            <p:ph type="body" idx="1"/>
          </p:nvPr>
        </p:nvSpPr>
        <p:spPr/>
        <p:txBody>
          <a:bodyPr/>
          <a:lstStyle/>
          <a:p>
            <a:r>
              <a:rPr lang="en-US" altLang="zh-CN" dirty="0"/>
              <a:t>Driller: Augmenting Fuzzing Through Selective Symbolic Execution</a:t>
            </a:r>
          </a:p>
          <a:p>
            <a:r>
              <a:rPr lang="en-US" altLang="zh-CN" dirty="0"/>
              <a:t>T-Fuzz: fuzzing by program transformation</a:t>
            </a:r>
            <a:endParaRPr lang="zh-CN" altLang="en-US" dirty="0"/>
          </a:p>
        </p:txBody>
      </p:sp>
      <p:sp>
        <p:nvSpPr>
          <p:cNvPr id="4" name="灯片编号占位符 3">
            <a:extLst>
              <a:ext uri="{FF2B5EF4-FFF2-40B4-BE49-F238E27FC236}">
                <a16:creationId xmlns:a16="http://schemas.microsoft.com/office/drawing/2014/main" id="{5500C003-EC01-CBFB-0273-89455CE2F428}"/>
              </a:ext>
            </a:extLst>
          </p:cNvPr>
          <p:cNvSpPr>
            <a:spLocks noGrp="1"/>
          </p:cNvSpPr>
          <p:nvPr>
            <p:ph type="sldNum" sz="quarter" idx="5"/>
          </p:nvPr>
        </p:nvSpPr>
        <p:spPr/>
        <p:txBody>
          <a:bodyPr/>
          <a:lstStyle/>
          <a:p>
            <a:fld id="{2048D469-80F0-4D8B-9022-800E3CFDB021}" type="slidenum">
              <a:rPr lang="zh-CN" altLang="en-US" smtClean="0"/>
              <a:t>19</a:t>
            </a:fld>
            <a:endParaRPr lang="zh-CN" altLang="en-US"/>
          </a:p>
        </p:txBody>
      </p:sp>
    </p:spTree>
    <p:extLst>
      <p:ext uri="{BB962C8B-B14F-4D97-AF65-F5344CB8AC3E}">
        <p14:creationId xmlns:p14="http://schemas.microsoft.com/office/powerpoint/2010/main" val="3633372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VxWorks </a:t>
            </a:r>
            <a:r>
              <a:rPr lang="zh-CN" altLang="en-US" dirty="0"/>
              <a:t>通常与军事、航空、工业自动化等领域的设备关联较多</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例如，为了支持对实时任务的即时响应，</a:t>
            </a:r>
            <a:r>
              <a:rPr lang="zh-CN" altLang="en-US" sz="1200" dirty="0"/>
              <a:t> RTOS</a:t>
            </a:r>
            <a:r>
              <a:rPr lang="zh-CN" altLang="en-US" dirty="0"/>
              <a:t>放弃了内核和用户空间之间的隔离，并以扁平模式运行所有任务，以避免频繁的上下文切换。在这种情况下，所有软件模块都可以不受限制地访问内存空间中的所有数据和指令，这给</a:t>
            </a:r>
            <a:r>
              <a:rPr lang="en-US" altLang="zh-CN" dirty="0"/>
              <a:t>RTOS</a:t>
            </a:r>
            <a:r>
              <a:rPr lang="zh-CN" altLang="en-US" dirty="0"/>
              <a:t>带来了更多潜在威胁。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在过去这种设计是可接受的，因为 在当时</a:t>
            </a:r>
            <a:r>
              <a:rPr lang="en-US" altLang="zh-CN" dirty="0"/>
              <a:t>RTOS </a:t>
            </a:r>
            <a:r>
              <a:rPr lang="zh-CN" altLang="en-US" dirty="0"/>
              <a:t>主要在本地网络中运行，与外部威胁隔离。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048D469-80F0-4D8B-9022-800E3CFDB021}" type="slidenum">
              <a:rPr lang="zh-CN" altLang="en-US" smtClean="0"/>
              <a:t>2</a:t>
            </a:fld>
            <a:endParaRPr lang="zh-CN" altLang="en-US"/>
          </a:p>
        </p:txBody>
      </p:sp>
    </p:spTree>
    <p:extLst>
      <p:ext uri="{BB962C8B-B14F-4D97-AF65-F5344CB8AC3E}">
        <p14:creationId xmlns:p14="http://schemas.microsoft.com/office/powerpoint/2010/main" val="1102255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58649-D20F-3F2B-640D-CCCCBAA19E3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7CCAC66-6957-CD4F-1385-E18FD066D89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EB40DBE-885C-14C2-79B9-688DC3ED0F90}"/>
              </a:ext>
            </a:extLst>
          </p:cNvPr>
          <p:cNvSpPr>
            <a:spLocks noGrp="1"/>
          </p:cNvSpPr>
          <p:nvPr>
            <p:ph type="body" idx="1"/>
          </p:nvPr>
        </p:nvSpPr>
        <p:spPr/>
        <p:txBody>
          <a:bodyPr/>
          <a:lstStyle/>
          <a:p>
            <a:r>
              <a:rPr lang="en-US" altLang="zh-CN" dirty="0"/>
              <a:t>Driller: Augmenting Fuzzing Through Selective Symbolic Execution</a:t>
            </a:r>
          </a:p>
          <a:p>
            <a:r>
              <a:rPr lang="en-US" altLang="zh-CN" dirty="0"/>
              <a:t>T-Fuzz: fuzzing by program transformation</a:t>
            </a:r>
            <a:endParaRPr lang="zh-CN" altLang="en-US" dirty="0"/>
          </a:p>
        </p:txBody>
      </p:sp>
      <p:sp>
        <p:nvSpPr>
          <p:cNvPr id="4" name="灯片编号占位符 3">
            <a:extLst>
              <a:ext uri="{FF2B5EF4-FFF2-40B4-BE49-F238E27FC236}">
                <a16:creationId xmlns:a16="http://schemas.microsoft.com/office/drawing/2014/main" id="{0CD142FF-3D69-6AD8-328F-CC7E2E26E972}"/>
              </a:ext>
            </a:extLst>
          </p:cNvPr>
          <p:cNvSpPr>
            <a:spLocks noGrp="1"/>
          </p:cNvSpPr>
          <p:nvPr>
            <p:ph type="sldNum" sz="quarter" idx="5"/>
          </p:nvPr>
        </p:nvSpPr>
        <p:spPr/>
        <p:txBody>
          <a:bodyPr/>
          <a:lstStyle/>
          <a:p>
            <a:fld id="{2048D469-80F0-4D8B-9022-800E3CFDB021}" type="slidenum">
              <a:rPr lang="zh-CN" altLang="en-US" smtClean="0"/>
              <a:t>20</a:t>
            </a:fld>
            <a:endParaRPr lang="zh-CN" altLang="en-US"/>
          </a:p>
        </p:txBody>
      </p:sp>
    </p:spTree>
    <p:extLst>
      <p:ext uri="{BB962C8B-B14F-4D97-AF65-F5344CB8AC3E}">
        <p14:creationId xmlns:p14="http://schemas.microsoft.com/office/powerpoint/2010/main" val="3078355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27AE3-B04E-778C-98D0-5974783F727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77AB9A4-FB43-7252-E642-0F0DDD89E2F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C592D7F-5750-871D-0390-F0289CBB37AC}"/>
              </a:ext>
            </a:extLst>
          </p:cNvPr>
          <p:cNvSpPr>
            <a:spLocks noGrp="1"/>
          </p:cNvSpPr>
          <p:nvPr>
            <p:ph type="body" idx="1"/>
          </p:nvPr>
        </p:nvSpPr>
        <p:spPr/>
        <p:txBody>
          <a:bodyPr/>
          <a:lstStyle/>
          <a:p>
            <a:r>
              <a:rPr lang="en-US" altLang="zh-CN" dirty="0"/>
              <a:t>Driller: Augmenting Fuzzing Through Selective Symbolic Execution</a:t>
            </a:r>
          </a:p>
          <a:p>
            <a:r>
              <a:rPr lang="en-US" altLang="zh-CN" dirty="0"/>
              <a:t>T-Fuzz: fuzzing by program transformation</a:t>
            </a:r>
            <a:endParaRPr lang="zh-CN" altLang="en-US" dirty="0"/>
          </a:p>
        </p:txBody>
      </p:sp>
      <p:sp>
        <p:nvSpPr>
          <p:cNvPr id="4" name="灯片编号占位符 3">
            <a:extLst>
              <a:ext uri="{FF2B5EF4-FFF2-40B4-BE49-F238E27FC236}">
                <a16:creationId xmlns:a16="http://schemas.microsoft.com/office/drawing/2014/main" id="{EE76CABE-D72F-0B81-A89D-113B055AFFEE}"/>
              </a:ext>
            </a:extLst>
          </p:cNvPr>
          <p:cNvSpPr>
            <a:spLocks noGrp="1"/>
          </p:cNvSpPr>
          <p:nvPr>
            <p:ph type="sldNum" sz="quarter" idx="5"/>
          </p:nvPr>
        </p:nvSpPr>
        <p:spPr/>
        <p:txBody>
          <a:bodyPr/>
          <a:lstStyle/>
          <a:p>
            <a:fld id="{2048D469-80F0-4D8B-9022-800E3CFDB021}" type="slidenum">
              <a:rPr lang="zh-CN" altLang="en-US" smtClean="0"/>
              <a:t>21</a:t>
            </a:fld>
            <a:endParaRPr lang="zh-CN" altLang="en-US"/>
          </a:p>
        </p:txBody>
      </p:sp>
    </p:spTree>
    <p:extLst>
      <p:ext uri="{BB962C8B-B14F-4D97-AF65-F5344CB8AC3E}">
        <p14:creationId xmlns:p14="http://schemas.microsoft.com/office/powerpoint/2010/main" val="2001356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FDC69-3303-0670-BD32-1F463F5FCB6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F5D29D7-1D44-A1F1-4815-6C3868792DE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BA5FB53-1488-E723-D762-ADC94E799006}"/>
              </a:ext>
            </a:extLst>
          </p:cNvPr>
          <p:cNvSpPr>
            <a:spLocks noGrp="1"/>
          </p:cNvSpPr>
          <p:nvPr>
            <p:ph type="body" idx="1"/>
          </p:nvPr>
        </p:nvSpPr>
        <p:spPr/>
        <p:txBody>
          <a:bodyPr/>
          <a:lstStyle/>
          <a:p>
            <a:r>
              <a:rPr lang="en-US" altLang="zh-CN" dirty="0"/>
              <a:t>Driller: Augmenting Fuzzing Through Selective Symbolic Execution</a:t>
            </a:r>
          </a:p>
          <a:p>
            <a:r>
              <a:rPr lang="en-US" altLang="zh-CN" dirty="0"/>
              <a:t>T-Fuzz: fuzzing by program transformation</a:t>
            </a:r>
            <a:endParaRPr lang="zh-CN" altLang="en-US" dirty="0"/>
          </a:p>
        </p:txBody>
      </p:sp>
      <p:sp>
        <p:nvSpPr>
          <p:cNvPr id="4" name="灯片编号占位符 3">
            <a:extLst>
              <a:ext uri="{FF2B5EF4-FFF2-40B4-BE49-F238E27FC236}">
                <a16:creationId xmlns:a16="http://schemas.microsoft.com/office/drawing/2014/main" id="{1D2266D6-4C49-C68A-960B-8E9028C6FE41}"/>
              </a:ext>
            </a:extLst>
          </p:cNvPr>
          <p:cNvSpPr>
            <a:spLocks noGrp="1"/>
          </p:cNvSpPr>
          <p:nvPr>
            <p:ph type="sldNum" sz="quarter" idx="5"/>
          </p:nvPr>
        </p:nvSpPr>
        <p:spPr/>
        <p:txBody>
          <a:bodyPr/>
          <a:lstStyle/>
          <a:p>
            <a:fld id="{2048D469-80F0-4D8B-9022-800E3CFDB021}" type="slidenum">
              <a:rPr lang="zh-CN" altLang="en-US" smtClean="0"/>
              <a:t>22</a:t>
            </a:fld>
            <a:endParaRPr lang="zh-CN" altLang="en-US"/>
          </a:p>
        </p:txBody>
      </p:sp>
    </p:spTree>
    <p:extLst>
      <p:ext uri="{BB962C8B-B14F-4D97-AF65-F5344CB8AC3E}">
        <p14:creationId xmlns:p14="http://schemas.microsoft.com/office/powerpoint/2010/main" val="3510003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E3639-0B30-6BA5-EE6A-17F6F657010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CBE65AF-F551-6F99-34E2-13CD39E9CAA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70C28BA-9B0D-B31B-8BC8-5B95D364817D}"/>
              </a:ext>
            </a:extLst>
          </p:cNvPr>
          <p:cNvSpPr>
            <a:spLocks noGrp="1"/>
          </p:cNvSpPr>
          <p:nvPr>
            <p:ph type="body" idx="1"/>
          </p:nvPr>
        </p:nvSpPr>
        <p:spPr/>
        <p:txBody>
          <a:bodyPr/>
          <a:lstStyle/>
          <a:p>
            <a:r>
              <a:rPr lang="en-US" altLang="zh-CN" sz="1800" kern="1200" dirty="0">
                <a:solidFill>
                  <a:srgbClr val="000000"/>
                </a:solidFill>
                <a:effectLst/>
                <a:latin typeface="Calibri" panose="020F0502020204030204" pitchFamily="34" charset="0"/>
                <a:ea typeface="宋体" panose="02010600030101010101" pitchFamily="2" charset="-122"/>
                <a:cs typeface="+mn-cs"/>
              </a:rPr>
              <a:t>Sustainable</a:t>
            </a:r>
            <a:r>
              <a:rPr lang="zh-CN" altLang="en-US" sz="1800" kern="1200" dirty="0">
                <a:solidFill>
                  <a:srgbClr val="000000"/>
                </a:solidFill>
                <a:effectLst/>
                <a:latin typeface="Calibri" panose="020F0502020204030204" pitchFamily="34" charset="0"/>
                <a:ea typeface="宋体" panose="02010600030101010101" pitchFamily="2" charset="-122"/>
                <a:cs typeface="+mn-cs"/>
              </a:rPr>
              <a:t>：不破坏生态平衡的，可持续的</a:t>
            </a:r>
            <a:endParaRPr lang="zh-CN" altLang="en-US" dirty="0"/>
          </a:p>
        </p:txBody>
      </p:sp>
      <p:sp>
        <p:nvSpPr>
          <p:cNvPr id="4" name="灯片编号占位符 3">
            <a:extLst>
              <a:ext uri="{FF2B5EF4-FFF2-40B4-BE49-F238E27FC236}">
                <a16:creationId xmlns:a16="http://schemas.microsoft.com/office/drawing/2014/main" id="{2623D463-3CA2-9CF7-7D5C-88F640FCD0E0}"/>
              </a:ext>
            </a:extLst>
          </p:cNvPr>
          <p:cNvSpPr>
            <a:spLocks noGrp="1"/>
          </p:cNvSpPr>
          <p:nvPr>
            <p:ph type="sldNum" sz="quarter" idx="5"/>
          </p:nvPr>
        </p:nvSpPr>
        <p:spPr/>
        <p:txBody>
          <a:bodyPr/>
          <a:lstStyle/>
          <a:p>
            <a:fld id="{2048D469-80F0-4D8B-9022-800E3CFDB021}" type="slidenum">
              <a:rPr lang="zh-CN" altLang="en-US" smtClean="0"/>
              <a:t>23</a:t>
            </a:fld>
            <a:endParaRPr lang="zh-CN" altLang="en-US"/>
          </a:p>
        </p:txBody>
      </p:sp>
    </p:spTree>
    <p:extLst>
      <p:ext uri="{BB962C8B-B14F-4D97-AF65-F5344CB8AC3E}">
        <p14:creationId xmlns:p14="http://schemas.microsoft.com/office/powerpoint/2010/main" val="3427949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E85CD-7F10-1367-2E7E-D80DDF89A40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F763F9B-7D21-C687-1133-7C258483897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1F91019-B827-B619-DF3F-3E5BB3E1F750}"/>
              </a:ext>
            </a:extLst>
          </p:cNvPr>
          <p:cNvSpPr>
            <a:spLocks noGrp="1"/>
          </p:cNvSpPr>
          <p:nvPr>
            <p:ph type="body" idx="1"/>
          </p:nvPr>
        </p:nvSpPr>
        <p:spPr/>
        <p:txBody>
          <a:bodyPr/>
          <a:lstStyle/>
          <a:p>
            <a:r>
              <a:rPr lang="en-US" altLang="zh-CN" dirty="0"/>
              <a:t>Micro Fuzzing</a:t>
            </a:r>
            <a:r>
              <a:rPr lang="zh-CN" altLang="en-US" dirty="0"/>
              <a:t>模块会忽略可能影响错误执行路径的其他输入数据，并且修补的控制流节点可能会影响变异的输入。因此，从</a:t>
            </a:r>
            <a:r>
              <a:rPr lang="en-US" altLang="zh-CN" dirty="0"/>
              <a:t>sink function call sites</a:t>
            </a:r>
            <a:r>
              <a:rPr lang="zh-CN" altLang="en-US" dirty="0"/>
              <a:t>中的模糊测试中获得的独特崩溃的数量通常大于真正的错误</a:t>
            </a:r>
            <a:r>
              <a:rPr lang="en-US" altLang="zh-CN" dirty="0"/>
              <a:t>.</a:t>
            </a:r>
          </a:p>
          <a:p>
            <a:endParaRPr lang="en-US" altLang="zh-CN" dirty="0"/>
          </a:p>
          <a:p>
            <a:r>
              <a:rPr lang="en-US" altLang="zh-CN" b="1" dirty="0"/>
              <a:t>CI</a:t>
            </a:r>
            <a:r>
              <a:rPr lang="zh-CN" altLang="en-US" b="1" dirty="0"/>
              <a:t>（</a:t>
            </a:r>
            <a:r>
              <a:rPr lang="en-US" altLang="zh-CN" b="1" dirty="0"/>
              <a:t>Crash Inputs</a:t>
            </a:r>
            <a:r>
              <a:rPr lang="zh-CN" altLang="en-US" b="1" dirty="0"/>
              <a:t>）</a:t>
            </a:r>
            <a:r>
              <a:rPr lang="zh-CN" altLang="en-US" dirty="0"/>
              <a:t>：表示微模糊测试模块发现的唯一崩溃输入数，总计</a:t>
            </a:r>
            <a:r>
              <a:rPr lang="en-US" altLang="zh-CN" dirty="0"/>
              <a:t>302</a:t>
            </a:r>
            <a:r>
              <a:rPr lang="zh-CN" altLang="en-US" dirty="0"/>
              <a:t>个。这些崩溃输入在程序的敏感函数调用处导致了程序崩溃。</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Alert</a:t>
            </a:r>
            <a:r>
              <a:rPr lang="zh-CN" altLang="en-US" dirty="0"/>
              <a:t>：经过符号化测试分析器验证后确定的漏洞警告数，总计</a:t>
            </a:r>
            <a:r>
              <a:rPr lang="en-US" altLang="zh-CN" dirty="0"/>
              <a:t>115</a:t>
            </a:r>
            <a:r>
              <a:rPr lang="zh-CN" altLang="en-US" dirty="0"/>
              <a:t>个。</a:t>
            </a:r>
            <a:endParaRPr lang="en-US" altLang="zh-CN" dirty="0"/>
          </a:p>
          <a:p>
            <a:r>
              <a:rPr lang="en-US" altLang="zh-CN" b="1" dirty="0"/>
              <a:t>OI</a:t>
            </a:r>
            <a:r>
              <a:rPr lang="zh-CN" altLang="en-US" b="1" dirty="0"/>
              <a:t>（</a:t>
            </a:r>
            <a:r>
              <a:rPr lang="en-US" altLang="zh-CN" b="1" dirty="0"/>
              <a:t>Other Inputs</a:t>
            </a:r>
            <a:r>
              <a:rPr lang="zh-CN" altLang="en-US" b="1" dirty="0"/>
              <a:t>）</a:t>
            </a:r>
            <a:r>
              <a:rPr lang="zh-CN" altLang="en-US" dirty="0"/>
              <a:t>：代表在漏洞</a:t>
            </a:r>
            <a:r>
              <a:rPr lang="en-US" altLang="zh-CN" dirty="0"/>
              <a:t>PoC</a:t>
            </a:r>
            <a:r>
              <a:rPr lang="zh-CN" altLang="en-US" dirty="0"/>
              <a:t>（</a:t>
            </a:r>
            <a:r>
              <a:rPr lang="en-US" altLang="zh-CN" dirty="0"/>
              <a:t>Proof of Concept</a:t>
            </a:r>
            <a:r>
              <a:rPr lang="zh-CN" altLang="en-US" dirty="0"/>
              <a:t>，概念验证）结果中发现的其他输入数据数，总计</a:t>
            </a:r>
            <a:r>
              <a:rPr lang="en-US" altLang="zh-CN" dirty="0"/>
              <a:t>67</a:t>
            </a:r>
            <a:r>
              <a:rPr lang="zh-CN" altLang="en-US" dirty="0"/>
              <a:t>个。这些其他输入会影响执行路径，使得漏洞能够被触发。</a:t>
            </a:r>
            <a:endParaRPr lang="en-US" altLang="zh-CN" dirty="0"/>
          </a:p>
          <a:p>
            <a:r>
              <a:rPr lang="en-US" altLang="zh-CN" b="1" dirty="0"/>
              <a:t>FP</a:t>
            </a:r>
            <a:r>
              <a:rPr lang="zh-CN" altLang="en-US" b="1" dirty="0"/>
              <a:t>（</a:t>
            </a:r>
            <a:r>
              <a:rPr lang="en-US" altLang="zh-CN" b="1" dirty="0"/>
              <a:t>False Positives</a:t>
            </a:r>
            <a:r>
              <a:rPr lang="zh-CN" altLang="en-US" b="1" dirty="0"/>
              <a:t>）</a:t>
            </a:r>
            <a:r>
              <a:rPr lang="zh-CN" altLang="en-US" dirty="0"/>
              <a:t>：误报数量，即符号化测试分析器判断为漏洞的情况，但实际上并不是真实漏洞。总计</a:t>
            </a:r>
            <a:r>
              <a:rPr lang="en-US" altLang="zh-CN" dirty="0"/>
              <a:t>16</a:t>
            </a:r>
            <a:r>
              <a:rPr lang="zh-CN" altLang="en-US" dirty="0"/>
              <a:t>个误报。</a:t>
            </a:r>
            <a:endParaRPr lang="en-US" altLang="zh-CN" dirty="0"/>
          </a:p>
          <a:p>
            <a:r>
              <a:rPr lang="en-US" altLang="zh-CN" b="1" dirty="0"/>
              <a:t>FN</a:t>
            </a:r>
            <a:r>
              <a:rPr lang="zh-CN" altLang="en-US" b="1" dirty="0"/>
              <a:t>（</a:t>
            </a:r>
            <a:r>
              <a:rPr lang="en-US" altLang="zh-CN" b="1" dirty="0"/>
              <a:t>False Negatives</a:t>
            </a:r>
            <a:r>
              <a:rPr lang="zh-CN" altLang="en-US" b="1" dirty="0"/>
              <a:t>）</a:t>
            </a:r>
            <a:r>
              <a:rPr lang="zh-CN" altLang="en-US" dirty="0"/>
              <a:t>：漏报数量，即符号化测试分析器未能发现的真实漏洞。总计</a:t>
            </a:r>
            <a:r>
              <a:rPr lang="en-US" altLang="zh-CN" dirty="0"/>
              <a:t>8</a:t>
            </a:r>
            <a:r>
              <a:rPr lang="zh-CN" altLang="en-US" dirty="0"/>
              <a:t>个漏报。</a:t>
            </a:r>
            <a:endParaRPr lang="en-US" altLang="zh-CN" dirty="0"/>
          </a:p>
          <a:p>
            <a:r>
              <a:rPr lang="en-US" altLang="zh-CN" b="1" dirty="0"/>
              <a:t>Bugs</a:t>
            </a:r>
            <a:r>
              <a:rPr lang="zh-CN" altLang="en-US" dirty="0"/>
              <a:t>：真实漏洞的数量，经过手动分析确认，总计</a:t>
            </a:r>
            <a:r>
              <a:rPr lang="en-US" altLang="zh-CN" dirty="0"/>
              <a:t>107</a:t>
            </a:r>
            <a:r>
              <a:rPr lang="zh-CN" altLang="en-US" dirty="0"/>
              <a:t>个。</a:t>
            </a:r>
            <a:endParaRPr lang="en-US" altLang="zh-CN" dirty="0"/>
          </a:p>
          <a:p>
            <a:endParaRPr lang="en-US" altLang="zh-CN" dirty="0"/>
          </a:p>
          <a:p>
            <a:r>
              <a:rPr lang="en-US" altLang="zh-CN" dirty="0"/>
              <a:t>115-16+8=107</a:t>
            </a:r>
            <a:endParaRPr lang="zh-CN" altLang="en-US" dirty="0"/>
          </a:p>
        </p:txBody>
      </p:sp>
      <p:sp>
        <p:nvSpPr>
          <p:cNvPr id="4" name="灯片编号占位符 3">
            <a:extLst>
              <a:ext uri="{FF2B5EF4-FFF2-40B4-BE49-F238E27FC236}">
                <a16:creationId xmlns:a16="http://schemas.microsoft.com/office/drawing/2014/main" id="{2A6C3AC9-B712-16B8-0A7B-997DC31BF7F0}"/>
              </a:ext>
            </a:extLst>
          </p:cNvPr>
          <p:cNvSpPr>
            <a:spLocks noGrp="1"/>
          </p:cNvSpPr>
          <p:nvPr>
            <p:ph type="sldNum" sz="quarter" idx="5"/>
          </p:nvPr>
        </p:nvSpPr>
        <p:spPr/>
        <p:txBody>
          <a:bodyPr/>
          <a:lstStyle/>
          <a:p>
            <a:fld id="{2048D469-80F0-4D8B-9022-800E3CFDB021}" type="slidenum">
              <a:rPr lang="zh-CN" altLang="en-US" smtClean="0"/>
              <a:t>24</a:t>
            </a:fld>
            <a:endParaRPr lang="zh-CN" altLang="en-US"/>
          </a:p>
        </p:txBody>
      </p:sp>
    </p:spTree>
    <p:extLst>
      <p:ext uri="{BB962C8B-B14F-4D97-AF65-F5344CB8AC3E}">
        <p14:creationId xmlns:p14="http://schemas.microsoft.com/office/powerpoint/2010/main" val="1432453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E9550-6FA1-4BE8-C97F-79C55D0A80F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D481AE9-2DD6-D572-7BDA-709E76A0EDA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38C2F6E-9FDD-ACAB-6025-BAB017AC1860}"/>
              </a:ext>
            </a:extLst>
          </p:cNvPr>
          <p:cNvSpPr>
            <a:spLocks noGrp="1"/>
          </p:cNvSpPr>
          <p:nvPr>
            <p:ph type="body" idx="1"/>
          </p:nvPr>
        </p:nvSpPr>
        <p:spPr/>
        <p:txBody>
          <a:bodyPr/>
          <a:lstStyle/>
          <a:p>
            <a:r>
              <a:rPr lang="zh-CN" altLang="en-US" dirty="0"/>
              <a:t>局限性：</a:t>
            </a:r>
            <a:endParaRPr lang="en-US" altLang="zh-CN" dirty="0"/>
          </a:p>
          <a:p>
            <a:r>
              <a:rPr lang="zh-CN" altLang="en-US" b="1" dirty="0"/>
              <a:t>控制流切片的限制</a:t>
            </a:r>
            <a:r>
              <a:rPr lang="zh-CN" altLang="en-US" dirty="0"/>
              <a:t>：</a:t>
            </a:r>
            <a:r>
              <a:rPr lang="en-US" altLang="zh-CN" dirty="0" err="1"/>
              <a:t>SFuzz</a:t>
            </a:r>
            <a:r>
              <a:rPr lang="zh-CN" altLang="en-US" dirty="0"/>
              <a:t>的切片过程通过静态分析控制流来实现，因此无法处理</a:t>
            </a:r>
            <a:r>
              <a:rPr lang="zh-CN" altLang="en-US" b="1" dirty="0"/>
              <a:t>间接跳转</a:t>
            </a:r>
            <a:r>
              <a:rPr lang="zh-CN" altLang="en-US" dirty="0"/>
              <a:t>（例如</a:t>
            </a:r>
            <a:r>
              <a:rPr lang="en-US" altLang="zh-CN" dirty="0" err="1"/>
              <a:t>jmp</a:t>
            </a:r>
            <a:r>
              <a:rPr lang="en-US" altLang="zh-CN" dirty="0"/>
              <a:t> </a:t>
            </a:r>
            <a:r>
              <a:rPr lang="en-US" altLang="zh-CN" dirty="0" err="1"/>
              <a:t>eax</a:t>
            </a:r>
            <a:r>
              <a:rPr lang="zh-CN" altLang="en-US" dirty="0"/>
              <a:t>），即当跳转目标地址由寄存器（如</a:t>
            </a:r>
            <a:r>
              <a:rPr lang="en-US" altLang="zh-CN" dirty="0" err="1"/>
              <a:t>eax</a:t>
            </a:r>
            <a:r>
              <a:rPr lang="zh-CN" altLang="en-US" dirty="0"/>
              <a:t>）间接指定时，无法有效跟踪。这种情况通常出现在复杂的控制流中，导致工具难以准确分析和切片。</a:t>
            </a:r>
          </a:p>
          <a:p>
            <a:r>
              <a:rPr lang="zh-CN" altLang="en-US" b="1" dirty="0"/>
              <a:t>污点分析的不足</a:t>
            </a:r>
            <a:r>
              <a:rPr lang="zh-CN" altLang="en-US" dirty="0"/>
              <a:t>：当前的污点分析无法有效识别复杂的全局变量结构和指针别名（即多个指针指向同一内存位置的情况）。这种不足会导致“污点不足”（</a:t>
            </a:r>
            <a:r>
              <a:rPr lang="en-US" altLang="zh-CN" dirty="0"/>
              <a:t>under-tainting</a:t>
            </a:r>
            <a:r>
              <a:rPr lang="zh-CN" altLang="en-US" dirty="0"/>
              <a:t>）问题，从而产生</a:t>
            </a:r>
            <a:r>
              <a:rPr lang="zh-CN" altLang="en-US" b="1" dirty="0"/>
              <a:t>漏报</a:t>
            </a:r>
            <a:r>
              <a:rPr lang="zh-CN" altLang="en-US" dirty="0"/>
              <a:t>（</a:t>
            </a:r>
            <a:r>
              <a:rPr lang="en-US" altLang="zh-CN" dirty="0"/>
              <a:t>false negatives</a:t>
            </a:r>
            <a:r>
              <a:rPr lang="zh-CN" altLang="en-US" dirty="0"/>
              <a:t>），即遗漏潜在的漏洞。目前，</a:t>
            </a:r>
            <a:r>
              <a:rPr lang="en-US" altLang="zh-CN" dirty="0" err="1"/>
              <a:t>SFuzz</a:t>
            </a:r>
            <a:r>
              <a:rPr lang="zh-CN" altLang="en-US" dirty="0"/>
              <a:t>部分支持栈上存储的指针别名，利用相同的偏移量来识别它们。未来将尝试通过额外的启发式方法来改进这一问题。</a:t>
            </a:r>
          </a:p>
          <a:p>
            <a:r>
              <a:rPr lang="zh-CN" altLang="en-US" b="1" dirty="0"/>
              <a:t>隐式数据流的处理</a:t>
            </a:r>
            <a:r>
              <a:rPr lang="zh-CN" altLang="en-US" dirty="0"/>
              <a:t>：污点分析还存在</a:t>
            </a:r>
            <a:r>
              <a:rPr lang="zh-CN" altLang="en-US" b="1" dirty="0"/>
              <a:t>隐式数据流</a:t>
            </a:r>
            <a:r>
              <a:rPr lang="zh-CN" altLang="en-US" dirty="0"/>
              <a:t>（</a:t>
            </a:r>
            <a:r>
              <a:rPr lang="en-US" altLang="zh-CN" dirty="0"/>
              <a:t>implicit flow</a:t>
            </a:r>
            <a:r>
              <a:rPr lang="zh-CN" altLang="en-US" dirty="0"/>
              <a:t>）的问题。这种情况下，某些数据流不会直接显示在程序路径上，但可能影响污点传播，导致污点不足和漏报。尽管在当前数据集中没有手动发现此类问题，但未来会考虑在污点分析中加入特定策略来处理隐式数据流。</a:t>
            </a:r>
          </a:p>
          <a:p>
            <a:r>
              <a:rPr lang="zh-CN" altLang="en-US" b="1" dirty="0"/>
              <a:t>符号执行分析的局限性</a:t>
            </a:r>
            <a:r>
              <a:rPr lang="zh-CN" altLang="en-US" dirty="0"/>
              <a:t>：</a:t>
            </a:r>
            <a:r>
              <a:rPr lang="en-US" altLang="zh-CN" dirty="0" err="1"/>
              <a:t>SFuzz</a:t>
            </a:r>
            <a:r>
              <a:rPr lang="zh-CN" altLang="en-US" dirty="0"/>
              <a:t>的符号执行分析（</a:t>
            </a:r>
            <a:r>
              <a:rPr lang="en-US" altLang="zh-CN" dirty="0"/>
              <a:t>Concolic Analyzer</a:t>
            </a:r>
            <a:r>
              <a:rPr lang="zh-CN" altLang="en-US" dirty="0"/>
              <a:t>）能够生成触发漏洞所需的约束集，其中不仅包含当前输入的约束，还可能涉及其他外部输入数据、全局变量和函数参数的约束。然而，</a:t>
            </a:r>
            <a:r>
              <a:rPr lang="en-US" altLang="zh-CN" dirty="0" err="1"/>
              <a:t>SFuzz</a:t>
            </a:r>
            <a:r>
              <a:rPr lang="zh-CN" altLang="en-US" dirty="0"/>
              <a:t>无法直接判断这些额外的约束是否可满足，因此可能会引入</a:t>
            </a:r>
            <a:r>
              <a:rPr lang="zh-CN" altLang="en-US" b="1" dirty="0"/>
              <a:t>误报</a:t>
            </a:r>
            <a:r>
              <a:rPr lang="zh-CN" altLang="en-US" dirty="0"/>
              <a:t>（</a:t>
            </a:r>
            <a:r>
              <a:rPr lang="en-US" altLang="zh-CN" dirty="0"/>
              <a:t>false positives</a:t>
            </a:r>
            <a:r>
              <a:rPr lang="zh-CN" altLang="en-US" dirty="0"/>
              <a:t>），需要人工进一步分析来确认。具体而言，需要从“下沉点”（</a:t>
            </a:r>
            <a:r>
              <a:rPr lang="en-US" altLang="zh-CN" dirty="0"/>
              <a:t>sink point</a:t>
            </a:r>
            <a:r>
              <a:rPr lang="zh-CN" altLang="en-US" dirty="0"/>
              <a:t>，即漏洞位置）回溯这些变量，检查它们是否可控且满足相应约束。未来将尝试通过多输入</a:t>
            </a:r>
            <a:r>
              <a:rPr lang="en-US" altLang="zh-CN" dirty="0"/>
              <a:t>PoC</a:t>
            </a:r>
            <a:r>
              <a:rPr lang="zh-CN" altLang="en-US" dirty="0"/>
              <a:t>（</a:t>
            </a:r>
            <a:r>
              <a:rPr lang="en-US" altLang="zh-CN" dirty="0"/>
              <a:t>Proof of Concept</a:t>
            </a:r>
            <a:r>
              <a:rPr lang="zh-CN" altLang="en-US" dirty="0"/>
              <a:t>）的反馈迭代方法来优化这一过程。</a:t>
            </a:r>
          </a:p>
          <a:p>
            <a:endParaRPr lang="en-US" altLang="zh-CN" dirty="0"/>
          </a:p>
        </p:txBody>
      </p:sp>
      <p:sp>
        <p:nvSpPr>
          <p:cNvPr id="4" name="灯片编号占位符 3">
            <a:extLst>
              <a:ext uri="{FF2B5EF4-FFF2-40B4-BE49-F238E27FC236}">
                <a16:creationId xmlns:a16="http://schemas.microsoft.com/office/drawing/2014/main" id="{E061B756-96BD-BC7E-6341-CA6EE14F67A0}"/>
              </a:ext>
            </a:extLst>
          </p:cNvPr>
          <p:cNvSpPr>
            <a:spLocks noGrp="1"/>
          </p:cNvSpPr>
          <p:nvPr>
            <p:ph type="sldNum" sz="quarter" idx="5"/>
          </p:nvPr>
        </p:nvSpPr>
        <p:spPr/>
        <p:txBody>
          <a:bodyPr/>
          <a:lstStyle/>
          <a:p>
            <a:fld id="{2048D469-80F0-4D8B-9022-800E3CFDB021}" type="slidenum">
              <a:rPr lang="zh-CN" altLang="en-US" smtClean="0"/>
              <a:t>25</a:t>
            </a:fld>
            <a:endParaRPr lang="zh-CN" altLang="en-US"/>
          </a:p>
        </p:txBody>
      </p:sp>
    </p:spTree>
    <p:extLst>
      <p:ext uri="{BB962C8B-B14F-4D97-AF65-F5344CB8AC3E}">
        <p14:creationId xmlns:p14="http://schemas.microsoft.com/office/powerpoint/2010/main" val="1056505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905F6-E37F-9421-AC70-19B79057DCC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C28190D-B016-4D04-8A88-C421B50EE5F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4B02536-E146-2C28-1A8D-9F81BD28FE82}"/>
              </a:ext>
            </a:extLst>
          </p:cNvPr>
          <p:cNvSpPr>
            <a:spLocks noGrp="1"/>
          </p:cNvSpPr>
          <p:nvPr>
            <p:ph type="body" idx="1"/>
          </p:nvPr>
        </p:nvSpPr>
        <p:spPr/>
        <p:txBody>
          <a:bodyPr/>
          <a:lstStyle/>
          <a:p>
            <a:r>
              <a:rPr lang="en-US" altLang="zh-CN" b="1" dirty="0" err="1"/>
              <a:t>FIoT</a:t>
            </a:r>
            <a:r>
              <a:rPr lang="zh-CN" altLang="en-US" b="1" dirty="0"/>
              <a:t>的四个模块：</a:t>
            </a:r>
          </a:p>
          <a:p>
            <a:pPr>
              <a:buFont typeface="+mj-lt"/>
              <a:buAutoNum type="arabicPeriod"/>
            </a:pPr>
            <a:r>
              <a:rPr lang="zh-CN" altLang="en-US" b="1" dirty="0"/>
              <a:t>固件收集</a:t>
            </a:r>
            <a:r>
              <a:rPr lang="zh-CN" altLang="en-US" dirty="0"/>
              <a:t>：</a:t>
            </a:r>
          </a:p>
          <a:p>
            <a:pPr marL="742950" lvl="1" indent="-285750">
              <a:buFont typeface="+mj-lt"/>
              <a:buAutoNum type="arabicPeriod"/>
            </a:pPr>
            <a:r>
              <a:rPr lang="zh-CN" altLang="en-US" dirty="0"/>
              <a:t>利用一种新的方法，通过伪设备发送固件更新请求，获取固件下载链接，从而收集大量未公开的固件镜像。</a:t>
            </a:r>
          </a:p>
          <a:p>
            <a:pPr>
              <a:buFont typeface="+mj-lt"/>
              <a:buAutoNum type="arabicPeriod"/>
            </a:pPr>
            <a:r>
              <a:rPr lang="zh-CN" altLang="en-US" b="1" dirty="0"/>
              <a:t>静态分析</a:t>
            </a:r>
            <a:r>
              <a:rPr lang="zh-CN" altLang="en-US" dirty="0"/>
              <a:t>：</a:t>
            </a:r>
          </a:p>
          <a:p>
            <a:pPr marL="742950" lvl="1" indent="-285750">
              <a:buFont typeface="+mj-lt"/>
              <a:buAutoNum type="arabicPeriod"/>
            </a:pPr>
            <a:r>
              <a:rPr lang="zh-CN" altLang="en-US" dirty="0"/>
              <a:t>通过手动构建固件加载规则数据库，提取固件分区及其加载地址，为动态分析和符号执行做准备。</a:t>
            </a:r>
          </a:p>
          <a:p>
            <a:pPr marL="742950" lvl="1" indent="-285750">
              <a:buFont typeface="+mj-lt"/>
              <a:buAutoNum type="arabicPeriod"/>
            </a:pPr>
            <a:r>
              <a:rPr lang="zh-CN" altLang="en-US" dirty="0"/>
              <a:t>静态分析帮助识别固件中的库函数，恢复缺失的符号，支持后续的动态执行和模糊测试。</a:t>
            </a:r>
          </a:p>
          <a:p>
            <a:pPr>
              <a:buFont typeface="+mj-lt"/>
              <a:buAutoNum type="arabicPeriod"/>
            </a:pPr>
            <a:r>
              <a:rPr lang="zh-CN" altLang="en-US" b="1" dirty="0"/>
              <a:t>动态执行</a:t>
            </a:r>
            <a:r>
              <a:rPr lang="zh-CN" altLang="en-US" dirty="0"/>
              <a:t>：</a:t>
            </a:r>
          </a:p>
          <a:p>
            <a:pPr marL="742950" lvl="1" indent="-285750">
              <a:buFont typeface="+mj-lt"/>
              <a:buAutoNum type="arabicPeriod"/>
            </a:pPr>
            <a:r>
              <a:rPr lang="zh-CN" altLang="en-US" dirty="0"/>
              <a:t>为解决固件仿真中的困难，</a:t>
            </a:r>
            <a:r>
              <a:rPr lang="en-US" altLang="zh-CN" dirty="0" err="1"/>
              <a:t>FIoT</a:t>
            </a:r>
            <a:r>
              <a:rPr lang="zh-CN" altLang="en-US" dirty="0"/>
              <a:t>使用回溯代码切片方法来遍历控制流图，构建包含从输入数据到敏感函数调用路径的代码片段。</a:t>
            </a:r>
          </a:p>
          <a:p>
            <a:pPr marL="742950" lvl="1" indent="-285750">
              <a:buFont typeface="+mj-lt"/>
              <a:buAutoNum type="arabicPeriod"/>
            </a:pPr>
            <a:r>
              <a:rPr lang="zh-CN" altLang="en-US" dirty="0"/>
              <a:t>这些代码片段被用于通过符号执行来模拟固件行为。</a:t>
            </a:r>
          </a:p>
          <a:p>
            <a:pPr>
              <a:buFont typeface="+mj-lt"/>
              <a:buAutoNum type="arabicPeriod"/>
            </a:pPr>
            <a:r>
              <a:rPr lang="zh-CN" altLang="en-US" b="1" dirty="0"/>
              <a:t>运行时模糊测试</a:t>
            </a:r>
            <a:r>
              <a:rPr lang="zh-CN" altLang="en-US" dirty="0"/>
              <a:t>：</a:t>
            </a:r>
          </a:p>
          <a:p>
            <a:pPr marL="742950" lvl="1" indent="-285750">
              <a:buFont typeface="+mj-lt"/>
              <a:buAutoNum type="arabicPeriod"/>
            </a:pPr>
            <a:r>
              <a:rPr lang="zh-CN" altLang="en-US" dirty="0"/>
              <a:t>在代码片段执行过程中，</a:t>
            </a:r>
            <a:r>
              <a:rPr lang="en-US" altLang="zh-CN" dirty="0" err="1"/>
              <a:t>FIoT</a:t>
            </a:r>
            <a:r>
              <a:rPr lang="zh-CN" altLang="en-US" dirty="0"/>
              <a:t>根据定义的模糊测试策略，用变异数据替换源数据（如网络流量）。</a:t>
            </a:r>
          </a:p>
          <a:p>
            <a:pPr marL="742950" lvl="1" indent="-285750">
              <a:buFont typeface="+mj-lt"/>
              <a:buAutoNum type="arabicPeriod"/>
            </a:pPr>
            <a:r>
              <a:rPr lang="zh-CN" altLang="en-US" dirty="0"/>
              <a:t>最后，</a:t>
            </a:r>
            <a:r>
              <a:rPr lang="en-US" altLang="zh-CN" dirty="0" err="1"/>
              <a:t>FIoT</a:t>
            </a:r>
            <a:r>
              <a:rPr lang="zh-CN" altLang="en-US" dirty="0"/>
              <a:t>监控程序运行状态和内存段（如函数栈、返回地址）来检测是否存在内存腐败问题。</a:t>
            </a:r>
          </a:p>
          <a:p>
            <a:endParaRPr lang="en-US" altLang="zh-CN" dirty="0"/>
          </a:p>
        </p:txBody>
      </p:sp>
      <p:sp>
        <p:nvSpPr>
          <p:cNvPr id="4" name="灯片编号占位符 3">
            <a:extLst>
              <a:ext uri="{FF2B5EF4-FFF2-40B4-BE49-F238E27FC236}">
                <a16:creationId xmlns:a16="http://schemas.microsoft.com/office/drawing/2014/main" id="{CB50813F-1F30-4C3C-3B92-B98010593BF5}"/>
              </a:ext>
            </a:extLst>
          </p:cNvPr>
          <p:cNvSpPr>
            <a:spLocks noGrp="1"/>
          </p:cNvSpPr>
          <p:nvPr>
            <p:ph type="sldNum" sz="quarter" idx="5"/>
          </p:nvPr>
        </p:nvSpPr>
        <p:spPr/>
        <p:txBody>
          <a:bodyPr/>
          <a:lstStyle/>
          <a:p>
            <a:fld id="{2048D469-80F0-4D8B-9022-800E3CFDB021}" type="slidenum">
              <a:rPr lang="zh-CN" altLang="en-US" smtClean="0"/>
              <a:t>26</a:t>
            </a:fld>
            <a:endParaRPr lang="zh-CN" altLang="en-US"/>
          </a:p>
        </p:txBody>
      </p:sp>
    </p:spTree>
    <p:extLst>
      <p:ext uri="{BB962C8B-B14F-4D97-AF65-F5344CB8AC3E}">
        <p14:creationId xmlns:p14="http://schemas.microsoft.com/office/powerpoint/2010/main" val="1050152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4C71A-1824-67D6-AEC5-DB8CD2DC138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4043FDC-F2DE-57BB-482F-FE1DBFB8F4A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70362C9-BA85-7403-D4D9-8C6C256EA802}"/>
              </a:ext>
            </a:extLst>
          </p:cNvPr>
          <p:cNvSpPr>
            <a:spLocks noGrp="1"/>
          </p:cNvSpPr>
          <p:nvPr>
            <p:ph type="body" idx="1"/>
          </p:nvPr>
        </p:nvSpPr>
        <p:spPr/>
        <p:txBody>
          <a:bodyPr/>
          <a:lstStyle/>
          <a:p>
            <a:r>
              <a:rPr lang="zh-CN" altLang="en-US" b="1" dirty="0"/>
              <a:t>符号化输入</a:t>
            </a:r>
            <a:r>
              <a:rPr lang="zh-CN" altLang="en-US" dirty="0"/>
              <a:t>的核心是将程序的输入（例如变量）转换为符号值，并通过程序中的条件判断来生成与之相关的约束条件。</a:t>
            </a:r>
            <a:endParaRPr lang="zh-CN" altLang="en-US" b="1" dirty="0"/>
          </a:p>
        </p:txBody>
      </p:sp>
      <p:sp>
        <p:nvSpPr>
          <p:cNvPr id="4" name="灯片编号占位符 3">
            <a:extLst>
              <a:ext uri="{FF2B5EF4-FFF2-40B4-BE49-F238E27FC236}">
                <a16:creationId xmlns:a16="http://schemas.microsoft.com/office/drawing/2014/main" id="{F2669534-A64C-1366-373E-D924AFFD00D6}"/>
              </a:ext>
            </a:extLst>
          </p:cNvPr>
          <p:cNvSpPr>
            <a:spLocks noGrp="1"/>
          </p:cNvSpPr>
          <p:nvPr>
            <p:ph type="sldNum" sz="quarter" idx="5"/>
          </p:nvPr>
        </p:nvSpPr>
        <p:spPr/>
        <p:txBody>
          <a:bodyPr/>
          <a:lstStyle/>
          <a:p>
            <a:fld id="{2048D469-80F0-4D8B-9022-800E3CFDB021}" type="slidenum">
              <a:rPr lang="zh-CN" altLang="en-US" smtClean="0"/>
              <a:t>27</a:t>
            </a:fld>
            <a:endParaRPr lang="zh-CN" altLang="en-US"/>
          </a:p>
        </p:txBody>
      </p:sp>
    </p:spTree>
    <p:extLst>
      <p:ext uri="{BB962C8B-B14F-4D97-AF65-F5344CB8AC3E}">
        <p14:creationId xmlns:p14="http://schemas.microsoft.com/office/powerpoint/2010/main" val="3039150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48D469-80F0-4D8B-9022-800E3CFDB021}" type="slidenum">
              <a:rPr lang="zh-CN" altLang="en-US" smtClean="0"/>
              <a:t>28</a:t>
            </a:fld>
            <a:endParaRPr lang="zh-CN" altLang="en-US"/>
          </a:p>
        </p:txBody>
      </p:sp>
    </p:spTree>
    <p:extLst>
      <p:ext uri="{BB962C8B-B14F-4D97-AF65-F5344CB8AC3E}">
        <p14:creationId xmlns:p14="http://schemas.microsoft.com/office/powerpoint/2010/main" val="2361005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F99A8-8564-8138-FE1C-EC8F10F6256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EA87051-4DDC-FC25-608C-110AC07006A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7490F5A-42D2-1D35-31E5-BF106EB8F814}"/>
              </a:ext>
            </a:extLst>
          </p:cNvPr>
          <p:cNvSpPr>
            <a:spLocks noGrp="1"/>
          </p:cNvSpPr>
          <p:nvPr>
            <p:ph type="body" idx="1"/>
          </p:nvPr>
        </p:nvSpPr>
        <p:spPr/>
        <p:txBody>
          <a:bodyPr/>
          <a:lstStyle/>
          <a:p>
            <a:r>
              <a:rPr lang="zh-CN" altLang="en-US" b="1" dirty="0"/>
              <a:t>静态分析的挑战</a:t>
            </a:r>
            <a:r>
              <a:rPr lang="zh-CN" altLang="en-US" dirty="0"/>
              <a:t>：静态分析是一种在不运行代码的情况下进行代码分析的方法。符号执行是一种典型的静态分析技术，通过将变量赋值为符号来探索程序的所有可能路径。然而，由于</a:t>
            </a:r>
            <a:r>
              <a:rPr lang="en-US" altLang="zh-CN" dirty="0"/>
              <a:t>RTOS</a:t>
            </a:r>
            <a:r>
              <a:rPr lang="zh-CN" altLang="en-US" dirty="0"/>
              <a:t>的二进制文件较大且采用单体结构（即所有代码和模块打包在一个文件中），这导致了路径爆炸问题（</a:t>
            </a:r>
            <a:r>
              <a:rPr lang="en-US" altLang="zh-CN" dirty="0"/>
              <a:t>path explosion</a:t>
            </a:r>
            <a:r>
              <a:rPr lang="zh-CN" altLang="en-US" dirty="0"/>
              <a:t>）。路径爆炸指的是随着代码路径的增加，分析工具难以高效覆盖所有路径。此外，</a:t>
            </a:r>
            <a:r>
              <a:rPr lang="en-US" altLang="zh-CN" dirty="0"/>
              <a:t>RTOS</a:t>
            </a:r>
            <a:r>
              <a:rPr lang="zh-CN" altLang="en-US" dirty="0"/>
              <a:t>的二进制文件缺乏函数符号，使得难以理解函数的具体作用和功能，阻碍了对敏感数据模块的识别和分析。</a:t>
            </a:r>
          </a:p>
          <a:p>
            <a:r>
              <a:rPr lang="zh-CN" altLang="en-US" b="1" dirty="0"/>
              <a:t>动态分析的局限性</a:t>
            </a:r>
            <a:r>
              <a:rPr lang="zh-CN" altLang="en-US" dirty="0"/>
              <a:t>：动态分析依赖于执行程序来观察其行为，例如模糊测试（</a:t>
            </a:r>
            <a:r>
              <a:rPr lang="en-US" altLang="zh-CN" dirty="0"/>
              <a:t>fuzzing</a:t>
            </a:r>
            <a:r>
              <a:rPr lang="zh-CN" altLang="en-US" dirty="0"/>
              <a:t>）通过输入随机数据来触发程序错误。然而，动态分析通常需要在真实设备上进行，或者需要精确的仿真环境以模拟固件在实际设备上的行为。</a:t>
            </a:r>
            <a:r>
              <a:rPr lang="en-US" altLang="zh-CN" dirty="0"/>
              <a:t>RTOS</a:t>
            </a:r>
            <a:r>
              <a:rPr lang="zh-CN" altLang="en-US" dirty="0"/>
              <a:t>来自不同厂商，使用不同的硬件外设，仿真所有场景需要大量工作，几乎不可能全面覆盖。因此，动态分析在</a:t>
            </a:r>
            <a:r>
              <a:rPr lang="en-US" altLang="zh-CN" dirty="0"/>
              <a:t>RTOS</a:t>
            </a:r>
            <a:r>
              <a:rPr lang="zh-CN" altLang="en-US" dirty="0"/>
              <a:t>环境中的实现非常困难。</a:t>
            </a:r>
          </a:p>
          <a:p>
            <a:r>
              <a:rPr lang="zh-CN" altLang="en-US" b="1" dirty="0"/>
              <a:t>现有工具的局限</a:t>
            </a:r>
            <a:r>
              <a:rPr lang="zh-CN" altLang="en-US" dirty="0"/>
              <a:t>：一些研究开发了特定的工具来检测</a:t>
            </a:r>
            <a:r>
              <a:rPr lang="en-US" altLang="zh-CN" dirty="0"/>
              <a:t>RTOS</a:t>
            </a:r>
            <a:r>
              <a:rPr lang="zh-CN" altLang="en-US" dirty="0"/>
              <a:t>中的漏洞。例如，针对特定设备（如基于</a:t>
            </a:r>
            <a:r>
              <a:rPr lang="en-US" altLang="zh-CN" dirty="0"/>
              <a:t>VxWorks</a:t>
            </a:r>
            <a:r>
              <a:rPr lang="zh-CN" altLang="en-US" dirty="0"/>
              <a:t>的物联网设备或</a:t>
            </a:r>
            <a:r>
              <a:rPr lang="en-US" altLang="zh-CN" dirty="0"/>
              <a:t>BLE</a:t>
            </a:r>
            <a:r>
              <a:rPr lang="zh-CN" altLang="en-US" dirty="0"/>
              <a:t>设备）的方法效果较好，但它们通常只适用于特定类型的设备或漏洞。此外，有些方法依赖于</a:t>
            </a:r>
            <a:r>
              <a:rPr lang="en-US" altLang="zh-CN" dirty="0"/>
              <a:t>RTOS</a:t>
            </a:r>
            <a:r>
              <a:rPr lang="zh-CN" altLang="en-US" dirty="0"/>
              <a:t>的源代码（如</a:t>
            </a:r>
            <a:r>
              <a:rPr lang="en-US" altLang="zh-CN" dirty="0" err="1"/>
              <a:t>HALucinator</a:t>
            </a:r>
            <a:r>
              <a:rPr lang="zh-CN" altLang="en-US" dirty="0"/>
              <a:t>），而大多数商用</a:t>
            </a:r>
            <a:r>
              <a:rPr lang="en-US" altLang="zh-CN" dirty="0"/>
              <a:t>RTOS</a:t>
            </a:r>
            <a:r>
              <a:rPr lang="zh-CN" altLang="en-US" dirty="0"/>
              <a:t>的源代码是不可获取的。对于没有源代码的情况，手动分析或需要丰富的领域知识，这样的工具不具备广泛适用性。</a:t>
            </a:r>
          </a:p>
          <a:p>
            <a:r>
              <a:rPr lang="zh-CN" altLang="en-US" b="1" dirty="0"/>
              <a:t>可扩展性问题</a:t>
            </a:r>
            <a:r>
              <a:rPr lang="zh-CN" altLang="en-US" dirty="0"/>
              <a:t>：由于</a:t>
            </a:r>
            <a:r>
              <a:rPr lang="en-US" altLang="zh-CN" dirty="0"/>
              <a:t>RTOS</a:t>
            </a:r>
            <a:r>
              <a:rPr lang="zh-CN" altLang="en-US" dirty="0"/>
              <a:t>设备的多样性和专有硬件的存在，目前的检测方法很难在不同</a:t>
            </a:r>
            <a:r>
              <a:rPr lang="en-US" altLang="zh-CN" dirty="0"/>
              <a:t>RTOS</a:t>
            </a:r>
            <a:r>
              <a:rPr lang="zh-CN" altLang="en-US" dirty="0"/>
              <a:t>平台上灵活应用，缺乏一种通用、有效的漏洞发现方式。这限制了现有工具的扩展能力和实际应用价值，特别是在面对多种不同</a:t>
            </a:r>
            <a:r>
              <a:rPr lang="en-US" altLang="zh-CN" dirty="0"/>
              <a:t>RTOS</a:t>
            </a:r>
            <a:r>
              <a:rPr lang="zh-CN" altLang="en-US" dirty="0"/>
              <a:t>设备时。</a:t>
            </a:r>
          </a:p>
        </p:txBody>
      </p:sp>
      <p:sp>
        <p:nvSpPr>
          <p:cNvPr id="4" name="灯片编号占位符 3">
            <a:extLst>
              <a:ext uri="{FF2B5EF4-FFF2-40B4-BE49-F238E27FC236}">
                <a16:creationId xmlns:a16="http://schemas.microsoft.com/office/drawing/2014/main" id="{CAFCC91C-DC05-9994-13E6-3C79A3FBECD6}"/>
              </a:ext>
            </a:extLst>
          </p:cNvPr>
          <p:cNvSpPr>
            <a:spLocks noGrp="1"/>
          </p:cNvSpPr>
          <p:nvPr>
            <p:ph type="sldNum" sz="quarter" idx="5"/>
          </p:nvPr>
        </p:nvSpPr>
        <p:spPr/>
        <p:txBody>
          <a:bodyPr/>
          <a:lstStyle/>
          <a:p>
            <a:fld id="{2048D469-80F0-4D8B-9022-800E3CFDB021}" type="slidenum">
              <a:rPr lang="zh-CN" altLang="en-US" smtClean="0"/>
              <a:t>3</a:t>
            </a:fld>
            <a:endParaRPr lang="zh-CN" altLang="en-US"/>
          </a:p>
        </p:txBody>
      </p:sp>
    </p:spTree>
    <p:extLst>
      <p:ext uri="{BB962C8B-B14F-4D97-AF65-F5344CB8AC3E}">
        <p14:creationId xmlns:p14="http://schemas.microsoft.com/office/powerpoint/2010/main" val="3551286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16F2F-D500-FFD7-376F-F9D4E4C2499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9D17A23-0F2C-5891-E92A-047DFB3366A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84F90EE-4D7C-6B75-5465-8C906607539E}"/>
              </a:ext>
            </a:extLst>
          </p:cNvPr>
          <p:cNvSpPr>
            <a:spLocks noGrp="1"/>
          </p:cNvSpPr>
          <p:nvPr>
            <p:ph type="body" idx="1"/>
          </p:nvPr>
        </p:nvSpPr>
        <p:spPr/>
        <p:txBody>
          <a:bodyPr/>
          <a:lstStyle/>
          <a:p>
            <a:r>
              <a:rPr lang="en-US" altLang="zh-CN" dirty="0"/>
              <a:t>Listing1</a:t>
            </a:r>
            <a:r>
              <a:rPr lang="zh-CN" altLang="en-US" dirty="0"/>
              <a:t>的代码展示了一个简化的代码片段，其中在第</a:t>
            </a:r>
            <a:r>
              <a:rPr lang="en-US" altLang="zh-CN" dirty="0"/>
              <a:t>40</a:t>
            </a:r>
            <a:r>
              <a:rPr lang="zh-CN" altLang="en-US" dirty="0"/>
              <a:t>行包含一个缓冲区溢出错误。</a:t>
            </a:r>
            <a:endParaRPr lang="en-US" altLang="zh-CN" dirty="0"/>
          </a:p>
          <a:p>
            <a:r>
              <a:rPr lang="zh-CN" altLang="en-US" dirty="0"/>
              <a:t>此代码片段的功能是接收外部数据（第</a:t>
            </a:r>
            <a:r>
              <a:rPr lang="en-US" altLang="zh-CN" dirty="0"/>
              <a:t>7</a:t>
            </a:r>
            <a:r>
              <a:rPr lang="zh-CN" altLang="en-US" dirty="0"/>
              <a:t>行），并调用相应的函数集来处理数据包（第</a:t>
            </a:r>
            <a:r>
              <a:rPr lang="en-US" altLang="zh-CN" dirty="0"/>
              <a:t>9-44</a:t>
            </a:r>
            <a:r>
              <a:rPr lang="zh-CN" altLang="en-US" dirty="0"/>
              <a:t>行）。具体而言，代码首先进入函数</a:t>
            </a:r>
            <a:r>
              <a:rPr lang="en-US" altLang="zh-CN" dirty="0"/>
              <a:t>`</a:t>
            </a:r>
            <a:r>
              <a:rPr lang="en-US" altLang="zh-CN" dirty="0" err="1"/>
              <a:t>protocol_handler</a:t>
            </a:r>
            <a:r>
              <a:rPr lang="en-US" altLang="zh-CN" dirty="0"/>
              <a:t>`</a:t>
            </a:r>
            <a:r>
              <a:rPr lang="zh-CN" altLang="en-US" dirty="0"/>
              <a:t>（第</a:t>
            </a:r>
            <a:r>
              <a:rPr lang="en-US" altLang="zh-CN" dirty="0"/>
              <a:t>9</a:t>
            </a:r>
            <a:r>
              <a:rPr lang="zh-CN" altLang="en-US" dirty="0"/>
              <a:t>行），检查数据包头的基本格式和大小（第</a:t>
            </a:r>
            <a:r>
              <a:rPr lang="en-US" altLang="zh-CN" dirty="0"/>
              <a:t>15</a:t>
            </a:r>
            <a:r>
              <a:rPr lang="zh-CN" altLang="en-US" dirty="0"/>
              <a:t>行），匹配魔术字节（第</a:t>
            </a:r>
            <a:r>
              <a:rPr lang="en-US" altLang="zh-CN" dirty="0"/>
              <a:t>16</a:t>
            </a:r>
            <a:r>
              <a:rPr lang="zh-CN" altLang="en-US" dirty="0"/>
              <a:t>行），并检查整个数据包的完整性（第</a:t>
            </a:r>
            <a:r>
              <a:rPr lang="en-US" altLang="zh-CN" dirty="0"/>
              <a:t>17</a:t>
            </a:r>
            <a:r>
              <a:rPr lang="zh-CN" altLang="en-US" dirty="0"/>
              <a:t>行）。如果输入的数据包满足所有约束，执行将进入函数</a:t>
            </a:r>
            <a:r>
              <a:rPr lang="en-US" altLang="zh-CN" dirty="0"/>
              <a:t>`</a:t>
            </a:r>
            <a:r>
              <a:rPr lang="en-US" altLang="zh-CN" dirty="0" err="1"/>
              <a:t>msg_handler</a:t>
            </a:r>
            <a:r>
              <a:rPr lang="en-US" altLang="zh-CN" dirty="0"/>
              <a:t>`</a:t>
            </a:r>
            <a:r>
              <a:rPr lang="zh-CN" altLang="en-US" dirty="0"/>
              <a:t>（第</a:t>
            </a:r>
            <a:r>
              <a:rPr lang="en-US" altLang="zh-CN" dirty="0"/>
              <a:t>18</a:t>
            </a:r>
            <a:r>
              <a:rPr lang="zh-CN" altLang="en-US" dirty="0"/>
              <a:t>行），根据数据包的版本（第</a:t>
            </a:r>
            <a:r>
              <a:rPr lang="en-US" altLang="zh-CN" dirty="0"/>
              <a:t>23</a:t>
            </a:r>
            <a:r>
              <a:rPr lang="zh-CN" altLang="en-US" dirty="0"/>
              <a:t>行）调用相应的处理函数（第</a:t>
            </a:r>
            <a:r>
              <a:rPr lang="en-US" altLang="zh-CN" dirty="0"/>
              <a:t>24</a:t>
            </a:r>
            <a:r>
              <a:rPr lang="zh-CN" altLang="en-US" dirty="0"/>
              <a:t>行）。函数</a:t>
            </a:r>
            <a:r>
              <a:rPr lang="en-US" altLang="zh-CN" dirty="0"/>
              <a:t>`</a:t>
            </a:r>
            <a:r>
              <a:rPr lang="en-US" altLang="zh-CN" dirty="0" err="1"/>
              <a:t>parse_advertisement</a:t>
            </a:r>
            <a:r>
              <a:rPr lang="en-US" altLang="zh-CN" dirty="0"/>
              <a:t>`</a:t>
            </a:r>
            <a:r>
              <a:rPr lang="zh-CN" altLang="en-US" dirty="0"/>
              <a:t>解析并提取结构元素的头部（第</a:t>
            </a:r>
            <a:r>
              <a:rPr lang="en-US" altLang="zh-CN" dirty="0"/>
              <a:t>35-36</a:t>
            </a:r>
            <a:r>
              <a:rPr lang="zh-CN" altLang="en-US" dirty="0"/>
              <a:t>行），这是数据包有效载荷中的基本数据单元，并将该元素复制到一个内存空间中（第</a:t>
            </a:r>
            <a:r>
              <a:rPr lang="en-US" altLang="zh-CN" dirty="0"/>
              <a:t>40</a:t>
            </a:r>
            <a:r>
              <a:rPr lang="zh-CN" altLang="en-US" dirty="0"/>
              <a:t>行）。由于结构元素的数据段的长度记录在其</a:t>
            </a:r>
            <a:r>
              <a:rPr lang="en-US" altLang="zh-CN" dirty="0"/>
              <a:t>`</a:t>
            </a:r>
            <a:r>
              <a:rPr lang="en-US" altLang="zh-CN" dirty="0" err="1"/>
              <a:t>len</a:t>
            </a:r>
            <a:r>
              <a:rPr lang="en-US" altLang="zh-CN" dirty="0"/>
              <a:t>`</a:t>
            </a:r>
            <a:r>
              <a:rPr lang="zh-CN" altLang="en-US" dirty="0"/>
              <a:t>字段中，攻击者可以通过精确构造数据包并将</a:t>
            </a:r>
            <a:r>
              <a:rPr lang="en-US" altLang="zh-CN" dirty="0"/>
              <a:t>`</a:t>
            </a:r>
            <a:r>
              <a:rPr lang="en-US" altLang="zh-CN" dirty="0" err="1"/>
              <a:t>len</a:t>
            </a:r>
            <a:r>
              <a:rPr lang="en-US" altLang="zh-CN" dirty="0"/>
              <a:t>`</a:t>
            </a:r>
            <a:r>
              <a:rPr lang="zh-CN" altLang="en-US" dirty="0"/>
              <a:t>值设置得大于用于存储数据段的缓冲区的长度，从而在此处触发堆栈溢出漏洞。</a:t>
            </a:r>
            <a:endParaRPr lang="en-US" altLang="zh-CN" dirty="0"/>
          </a:p>
          <a:p>
            <a:endParaRPr lang="en-US" altLang="zh-CN" dirty="0"/>
          </a:p>
          <a:p>
            <a:r>
              <a:rPr lang="zh-CN" altLang="en-US" dirty="0"/>
              <a:t>动态解决方案（如模糊测试和仿真）无法保证仿真出具有封闭硬件特性的整个实时操作系统，也无法保证涵盖所有程序状态，尤其是解析自定义数据格式的特定代码。</a:t>
            </a:r>
            <a:endParaRPr lang="en-US" altLang="zh-CN" dirty="0"/>
          </a:p>
          <a:p>
            <a:r>
              <a:rPr lang="zh-CN" altLang="en-US" dirty="0"/>
              <a:t>一般针对实时设备的模糊测试，如</a:t>
            </a:r>
            <a:r>
              <a:rPr lang="en-US" altLang="zh-CN" dirty="0" err="1"/>
              <a:t>SRFuzzer</a:t>
            </a:r>
            <a:r>
              <a:rPr lang="zh-CN" altLang="en-US" dirty="0"/>
              <a:t>，需要先通过逆向工程来分析设备可以处理的所有数据格式，需要很高的人力成本，对分析师的要求也非常高。</a:t>
            </a:r>
            <a:endParaRPr lang="en-US" altLang="zh-CN" dirty="0"/>
          </a:p>
          <a:p>
            <a:endParaRPr lang="en-US" altLang="zh-CN" dirty="0"/>
          </a:p>
          <a:p>
            <a:r>
              <a:rPr lang="zh-CN" altLang="en-US" dirty="0"/>
              <a:t>静态方法难以在单片实时操作系统二进制文件中有效定位数据项和敏感路径。 难以对复杂代码（第 </a:t>
            </a:r>
            <a:r>
              <a:rPr lang="en-US" altLang="zh-CN" dirty="0"/>
              <a:t>15</a:t>
            </a:r>
            <a:r>
              <a:rPr lang="zh-CN" altLang="en-US" dirty="0"/>
              <a:t>、</a:t>
            </a:r>
            <a:r>
              <a:rPr lang="en-US" altLang="zh-CN" dirty="0"/>
              <a:t>16 </a:t>
            </a:r>
            <a:r>
              <a:rPr lang="zh-CN" altLang="en-US" dirty="0"/>
              <a:t>和 </a:t>
            </a:r>
            <a:r>
              <a:rPr lang="en-US" altLang="zh-CN" dirty="0"/>
              <a:t>17 </a:t>
            </a:r>
            <a:r>
              <a:rPr lang="zh-CN" altLang="en-US" dirty="0"/>
              <a:t>行）进行静态分析</a:t>
            </a:r>
          </a:p>
        </p:txBody>
      </p:sp>
      <p:sp>
        <p:nvSpPr>
          <p:cNvPr id="4" name="灯片编号占位符 3">
            <a:extLst>
              <a:ext uri="{FF2B5EF4-FFF2-40B4-BE49-F238E27FC236}">
                <a16:creationId xmlns:a16="http://schemas.microsoft.com/office/drawing/2014/main" id="{31816CA3-8465-02BD-E2E7-B1A954B0F984}"/>
              </a:ext>
            </a:extLst>
          </p:cNvPr>
          <p:cNvSpPr>
            <a:spLocks noGrp="1"/>
          </p:cNvSpPr>
          <p:nvPr>
            <p:ph type="sldNum" sz="quarter" idx="5"/>
          </p:nvPr>
        </p:nvSpPr>
        <p:spPr/>
        <p:txBody>
          <a:bodyPr/>
          <a:lstStyle/>
          <a:p>
            <a:fld id="{2048D469-80F0-4D8B-9022-800E3CFDB021}" type="slidenum">
              <a:rPr lang="zh-CN" altLang="en-US" smtClean="0"/>
              <a:t>4</a:t>
            </a:fld>
            <a:endParaRPr lang="zh-CN" altLang="en-US"/>
          </a:p>
        </p:txBody>
      </p:sp>
    </p:spTree>
    <p:extLst>
      <p:ext uri="{BB962C8B-B14F-4D97-AF65-F5344CB8AC3E}">
        <p14:creationId xmlns:p14="http://schemas.microsoft.com/office/powerpoint/2010/main" val="2728068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CADFA-9697-E94D-8F60-257DAAA59DB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1C520C3-F885-9EDA-7D2C-2B193F66088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1DEEF7D-DE5C-3578-E0AC-6290631889C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t>I</a:t>
            </a:r>
            <a:r>
              <a:rPr lang="zh-CN" altLang="en-US" sz="1200" b="1" dirty="0"/>
              <a:t>ntuition：</a:t>
            </a:r>
            <a:r>
              <a:rPr lang="zh-CN" altLang="en-US" dirty="0"/>
              <a:t>具体来说，</a:t>
            </a:r>
            <a:r>
              <a:rPr lang="en-US" altLang="zh-CN" dirty="0"/>
              <a:t>RTOS</a:t>
            </a:r>
            <a:r>
              <a:rPr lang="zh-CN" altLang="en-US" dirty="0"/>
              <a:t>通常会将一个复杂的应用程序分解为多个独立但专注的小任务。每个任务以确定性的方式完成特定的事件。每个原子任务的控制流通常是简单且独立的。</a:t>
            </a:r>
            <a:endParaRPr lang="en-US" altLang="zh-CN" dirty="0"/>
          </a:p>
          <a:p>
            <a:r>
              <a:rPr lang="zh-CN" altLang="en-US" dirty="0"/>
              <a:t>如果这些任务属于同一类别，它们的数据流可能会有相似的模式。</a:t>
            </a:r>
            <a:endParaRPr lang="en-US" altLang="zh-CN" dirty="0"/>
          </a:p>
          <a:p>
            <a:r>
              <a:rPr lang="zh-CN" altLang="en-US" dirty="0"/>
              <a:t>说明</a:t>
            </a:r>
            <a:r>
              <a:rPr lang="en-US" altLang="zh-CN" dirty="0"/>
              <a:t>Necessity and Reasonability of </a:t>
            </a:r>
            <a:r>
              <a:rPr lang="en-US" altLang="zh-CN" dirty="0" err="1"/>
              <a:t>Sfuzz</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Functionality Snippets</a:t>
            </a:r>
            <a:r>
              <a:rPr lang="zh-CN" altLang="en-US" dirty="0"/>
              <a:t>的来源：通过查找系统中的数据读入点，将这些点的调用函数作为数据处理的根节点，递归形成函数集，并命名这些集。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Figure 1: (1) Distribution of functions </a:t>
            </a:r>
            <a:r>
              <a:rPr lang="en-US" altLang="zh-CN" dirty="0" err="1"/>
              <a:t>w.r.t.</a:t>
            </a:r>
            <a:r>
              <a:rPr lang="en-US" altLang="zh-CN" dirty="0"/>
              <a:t> the number of functionality snippets they belong to. 75% of functions in the functionality snippets we identified only belong to one functionality snippet, and less than 5% of functions are shared by more than six functionality snippets. (2) Distribution of global variables </a:t>
            </a:r>
            <a:r>
              <a:rPr lang="en-US" altLang="zh-CN" dirty="0" err="1"/>
              <a:t>w.r.t.</a:t>
            </a:r>
            <a:r>
              <a:rPr lang="en-US" altLang="zh-CN" dirty="0"/>
              <a:t> the number of functionality snippets they are used in. 87% of global variables in these functionality snippets are only used in one functionality snippet. </a:t>
            </a:r>
            <a:r>
              <a:rPr lang="en-US" altLang="zh-CN" b="1" dirty="0"/>
              <a:t>These results show that most functionality snippets are independent of each other.</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所以，对功能独立的片段进行模糊测试是发现实时操作系统错误的有效方法</a:t>
            </a:r>
            <a:endParaRPr lang="en-US" altLang="zh-CN" dirty="0"/>
          </a:p>
          <a:p>
            <a:r>
              <a:rPr lang="zh-CN" altLang="en-US" dirty="0"/>
              <a:t>因此，作者从不同的外部数据入口开始，寻找通向潜在“汇点”函数（例如</a:t>
            </a:r>
            <a:r>
              <a:rPr lang="en-US" altLang="zh-CN" dirty="0" err="1"/>
              <a:t>memcpy</a:t>
            </a:r>
            <a:r>
              <a:rPr lang="zh-CN" altLang="en-US" dirty="0"/>
              <a:t>）的数据流，并对</a:t>
            </a:r>
            <a:r>
              <a:rPr lang="en-US" altLang="zh-CN" dirty="0"/>
              <a:t>RTOS</a:t>
            </a:r>
            <a:r>
              <a:rPr lang="zh-CN" altLang="en-US" dirty="0"/>
              <a:t>中这些任务之间的相应代码片段进行切片。</a:t>
            </a:r>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AE41B95E-E92D-DB39-90F4-963F2FC455A7}"/>
              </a:ext>
            </a:extLst>
          </p:cNvPr>
          <p:cNvSpPr>
            <a:spLocks noGrp="1"/>
          </p:cNvSpPr>
          <p:nvPr>
            <p:ph type="sldNum" sz="quarter" idx="5"/>
          </p:nvPr>
        </p:nvSpPr>
        <p:spPr/>
        <p:txBody>
          <a:bodyPr/>
          <a:lstStyle/>
          <a:p>
            <a:fld id="{2048D469-80F0-4D8B-9022-800E3CFDB021}" type="slidenum">
              <a:rPr lang="zh-CN" altLang="en-US" smtClean="0"/>
              <a:t>5</a:t>
            </a:fld>
            <a:endParaRPr lang="zh-CN" altLang="en-US"/>
          </a:p>
        </p:txBody>
      </p:sp>
    </p:spTree>
    <p:extLst>
      <p:ext uri="{BB962C8B-B14F-4D97-AF65-F5344CB8AC3E}">
        <p14:creationId xmlns:p14="http://schemas.microsoft.com/office/powerpoint/2010/main" val="5031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A6615-5C0E-6F0A-D649-E21B643D8BD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5F1BA3C-C78C-9F2E-860F-7EEF3F6840E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43FEA1E-53AE-527F-1569-16F95CF63A12}"/>
              </a:ext>
            </a:extLst>
          </p:cNvPr>
          <p:cNvSpPr>
            <a:spLocks noGrp="1"/>
          </p:cNvSpPr>
          <p:nvPr>
            <p:ph type="body" idx="1"/>
          </p:nvPr>
        </p:nvSpPr>
        <p:spPr/>
        <p:txBody>
          <a:bodyPr/>
          <a:lstStyle/>
          <a:p>
            <a:r>
              <a:rPr lang="zh-CN" altLang="en-US" b="1" dirty="0"/>
              <a:t>确定代码片段的范围</a:t>
            </a:r>
            <a:endParaRPr lang="zh-CN" altLang="en-US" dirty="0"/>
          </a:p>
          <a:p>
            <a:pPr marL="171450" indent="-171450">
              <a:buFont typeface="Arial" panose="020B0604020202020204" pitchFamily="34" charset="0"/>
              <a:buChar char="•"/>
            </a:pPr>
            <a:r>
              <a:rPr lang="zh-CN" altLang="en-US" dirty="0"/>
              <a:t>需要方法来识别数据读入函数，即使目标</a:t>
            </a:r>
            <a:r>
              <a:rPr lang="en-US" altLang="zh-CN" dirty="0"/>
              <a:t>RTOS</a:t>
            </a:r>
            <a:r>
              <a:rPr lang="zh-CN" altLang="en-US" dirty="0"/>
              <a:t>没有符号文件。</a:t>
            </a:r>
          </a:p>
          <a:p>
            <a:pPr marL="171450" indent="-171450">
              <a:buFont typeface="Arial" panose="020B0604020202020204" pitchFamily="34" charset="0"/>
              <a:buChar char="•"/>
            </a:pPr>
            <a:r>
              <a:rPr lang="zh-CN" altLang="en-US" dirty="0"/>
              <a:t>确定与数据接收点对应的代码片段范围，避免包含与数据处理逻辑无关的路径和无法触及“汇点”函数的路径，以提高模糊测试效率。</a:t>
            </a:r>
          </a:p>
          <a:p>
            <a:r>
              <a:rPr lang="zh-CN" altLang="en-US" b="1" dirty="0"/>
              <a:t>处理与控制流相关的点</a:t>
            </a:r>
            <a:endParaRPr lang="zh-CN" altLang="en-US" dirty="0"/>
          </a:p>
          <a:p>
            <a:pPr marL="171450" indent="-171450">
              <a:buFont typeface="Arial" panose="020B0604020202020204" pitchFamily="34" charset="0"/>
              <a:buChar char="•"/>
            </a:pPr>
            <a:r>
              <a:rPr lang="zh-CN" altLang="en-US" dirty="0"/>
              <a:t>一些函数调用和条件分支影响执行路径的可达性和模糊测试的效率。</a:t>
            </a:r>
          </a:p>
          <a:p>
            <a:pPr marL="628650" lvl="1" indent="-171450">
              <a:buFont typeface="Arial" panose="020B0604020202020204" pitchFamily="34" charset="0"/>
              <a:buChar char="•"/>
            </a:pPr>
            <a:r>
              <a:rPr lang="zh-CN" altLang="en-US" dirty="0"/>
              <a:t>仿真器无法仿真的函数会阻碍路径探索。</a:t>
            </a:r>
          </a:p>
          <a:p>
            <a:pPr marL="628650" lvl="1" indent="-171450">
              <a:buFont typeface="Arial" panose="020B0604020202020204" pitchFamily="34" charset="0"/>
              <a:buChar char="•"/>
            </a:pPr>
            <a:r>
              <a:rPr lang="zh-CN" altLang="en-US" dirty="0"/>
              <a:t>比较指令使用全局变量或与输入无关的变量，无法通过种子变异控制其跳转方向，影响路径控制。</a:t>
            </a:r>
          </a:p>
          <a:p>
            <a:r>
              <a:rPr lang="zh-CN" altLang="en-US" b="1" dirty="0"/>
              <a:t>有效进行模糊测试并验证概念验证（</a:t>
            </a:r>
            <a:r>
              <a:rPr lang="en-US" altLang="zh-CN" b="1" dirty="0"/>
              <a:t>PoC</a:t>
            </a:r>
            <a:r>
              <a:rPr lang="zh-CN" altLang="en-US" b="1" dirty="0"/>
              <a:t>）</a:t>
            </a:r>
            <a:endParaRPr lang="zh-CN" altLang="en-US" dirty="0"/>
          </a:p>
          <a:p>
            <a:pPr marL="171450" indent="-171450">
              <a:buFont typeface="Arial" panose="020B0604020202020204" pitchFamily="34" charset="0"/>
              <a:buChar char="•"/>
            </a:pPr>
            <a:r>
              <a:rPr lang="zh-CN" altLang="en-US" dirty="0"/>
              <a:t>纯模糊测试难以生成有效种子，无法通过各种条件检查。</a:t>
            </a:r>
          </a:p>
          <a:p>
            <a:pPr marL="171450" indent="-171450">
              <a:buFont typeface="Arial" panose="020B0604020202020204" pitchFamily="34" charset="0"/>
              <a:buChar char="•"/>
            </a:pPr>
            <a:r>
              <a:rPr lang="zh-CN" altLang="en-US" dirty="0"/>
              <a:t>结合模糊测试与符号执行，提升路径探索的效率。</a:t>
            </a:r>
          </a:p>
          <a:p>
            <a:pPr marL="171450" indent="-171450">
              <a:buFont typeface="Arial" panose="020B0604020202020204" pitchFamily="34" charset="0"/>
              <a:buChar char="•"/>
            </a:pPr>
            <a:r>
              <a:rPr lang="zh-CN" altLang="en-US" dirty="0"/>
              <a:t>需要一种方法来判断概念验证（</a:t>
            </a:r>
            <a:r>
              <a:rPr lang="en-US" altLang="zh-CN" dirty="0"/>
              <a:t>PoC</a:t>
            </a:r>
            <a:r>
              <a:rPr lang="zh-CN" altLang="en-US" dirty="0"/>
              <a:t>）是否在原始</a:t>
            </a:r>
            <a:r>
              <a:rPr lang="en-US" altLang="zh-CN" dirty="0"/>
              <a:t>RTOS</a:t>
            </a:r>
            <a:r>
              <a:rPr lang="zh-CN" altLang="en-US" dirty="0"/>
              <a:t>中触发真实漏洞，以确认其有效性。</a:t>
            </a:r>
          </a:p>
          <a:p>
            <a:endParaRPr lang="zh-CN" altLang="en-US" dirty="0"/>
          </a:p>
        </p:txBody>
      </p:sp>
      <p:sp>
        <p:nvSpPr>
          <p:cNvPr id="4" name="灯片编号占位符 3">
            <a:extLst>
              <a:ext uri="{FF2B5EF4-FFF2-40B4-BE49-F238E27FC236}">
                <a16:creationId xmlns:a16="http://schemas.microsoft.com/office/drawing/2014/main" id="{5C80AA46-1986-C53F-DED8-BBDBCFBDD790}"/>
              </a:ext>
            </a:extLst>
          </p:cNvPr>
          <p:cNvSpPr>
            <a:spLocks noGrp="1"/>
          </p:cNvSpPr>
          <p:nvPr>
            <p:ph type="sldNum" sz="quarter" idx="5"/>
          </p:nvPr>
        </p:nvSpPr>
        <p:spPr/>
        <p:txBody>
          <a:bodyPr/>
          <a:lstStyle/>
          <a:p>
            <a:fld id="{2048D469-80F0-4D8B-9022-800E3CFDB021}" type="slidenum">
              <a:rPr lang="zh-CN" altLang="en-US" smtClean="0"/>
              <a:t>6</a:t>
            </a:fld>
            <a:endParaRPr lang="zh-CN" altLang="en-US"/>
          </a:p>
        </p:txBody>
      </p:sp>
    </p:spTree>
    <p:extLst>
      <p:ext uri="{BB962C8B-B14F-4D97-AF65-F5344CB8AC3E}">
        <p14:creationId xmlns:p14="http://schemas.microsoft.com/office/powerpoint/2010/main" val="1107475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7F96B-322A-E02E-4885-A3640909752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5F273AB-104E-A398-9973-C24BCA9959C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8A8686-938B-4B08-DFB1-D712E78FD6E2}"/>
              </a:ext>
            </a:extLst>
          </p:cNvPr>
          <p:cNvSpPr>
            <a:spLocks noGrp="1"/>
          </p:cNvSpPr>
          <p:nvPr>
            <p:ph type="body" idx="1"/>
          </p:nvPr>
        </p:nvSpPr>
        <p:spPr/>
        <p:txBody>
          <a:bodyPr/>
          <a:lstStyle/>
          <a:p>
            <a:r>
              <a:rPr lang="zh-CN" altLang="en-US" dirty="0"/>
              <a:t>它首先恢复 </a:t>
            </a:r>
            <a:r>
              <a:rPr lang="en-US" altLang="zh-CN" dirty="0"/>
              <a:t>RTOS </a:t>
            </a:r>
            <a:r>
              <a:rPr lang="zh-CN" altLang="en-US" dirty="0"/>
              <a:t>中函数的语义，并使用前向切片器和控制流节点处理程序来提取与外部输入相关的代码片段。然后，它使用基于切片的模糊测试技术来探索代码片段的执行树。最后，构建了基于 </a:t>
            </a:r>
            <a:r>
              <a:rPr lang="en-US" altLang="zh-CN" dirty="0"/>
              <a:t>concolic </a:t>
            </a:r>
            <a:r>
              <a:rPr lang="zh-CN" altLang="en-US" dirty="0"/>
              <a:t>分析器的概念验证。</a:t>
            </a:r>
          </a:p>
        </p:txBody>
      </p:sp>
      <p:sp>
        <p:nvSpPr>
          <p:cNvPr id="4" name="灯片编号占位符 3">
            <a:extLst>
              <a:ext uri="{FF2B5EF4-FFF2-40B4-BE49-F238E27FC236}">
                <a16:creationId xmlns:a16="http://schemas.microsoft.com/office/drawing/2014/main" id="{307BA2E4-ED4C-CD1A-DE0B-9F050D02F00B}"/>
              </a:ext>
            </a:extLst>
          </p:cNvPr>
          <p:cNvSpPr>
            <a:spLocks noGrp="1"/>
          </p:cNvSpPr>
          <p:nvPr>
            <p:ph type="sldNum" sz="quarter" idx="5"/>
          </p:nvPr>
        </p:nvSpPr>
        <p:spPr/>
        <p:txBody>
          <a:bodyPr/>
          <a:lstStyle/>
          <a:p>
            <a:fld id="{2048D469-80F0-4D8B-9022-800E3CFDB021}" type="slidenum">
              <a:rPr lang="zh-CN" altLang="en-US" smtClean="0"/>
              <a:t>7</a:t>
            </a:fld>
            <a:endParaRPr lang="zh-CN" altLang="en-US"/>
          </a:p>
        </p:txBody>
      </p:sp>
    </p:spTree>
    <p:extLst>
      <p:ext uri="{BB962C8B-B14F-4D97-AF65-F5344CB8AC3E}">
        <p14:creationId xmlns:p14="http://schemas.microsoft.com/office/powerpoint/2010/main" val="1483499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6AFB4-6FB6-0434-452E-7CA6DF73EDA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FAC3591-181E-FD28-D11F-37A78D8D28A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460DBED-E703-4135-6B12-5C0BA32C9A65}"/>
              </a:ext>
            </a:extLst>
          </p:cNvPr>
          <p:cNvSpPr>
            <a:spLocks noGrp="1"/>
          </p:cNvSpPr>
          <p:nvPr>
            <p:ph type="body" idx="1"/>
          </p:nvPr>
        </p:nvSpPr>
        <p:spPr/>
        <p:txBody>
          <a:bodyPr/>
          <a:lstStyle/>
          <a:p>
            <a:r>
              <a:rPr lang="zh-CN" altLang="en-US" b="0" dirty="0"/>
              <a:t>基地址识别的核心思想：只有正确的基址才能使大多数数据引用指针准确指向它们预期的目标地址。（</a:t>
            </a:r>
            <a:r>
              <a:rPr lang="en-US" altLang="zh-CN" b="0" dirty="0"/>
              <a:t>CCS2020 </a:t>
            </a:r>
            <a:r>
              <a:rPr lang="en-US" altLang="zh-CN" dirty="0" err="1"/>
              <a:t>FirmXRay</a:t>
            </a:r>
            <a:r>
              <a:rPr lang="en-US" altLang="zh-CN" dirty="0"/>
              <a:t>)</a:t>
            </a:r>
            <a:endParaRPr lang="en-US" altLang="zh-CN" b="0" dirty="0"/>
          </a:p>
          <a:p>
            <a:r>
              <a:rPr lang="zh-CN" altLang="en-US" dirty="0"/>
              <a:t>方法包含两个主要步骤：</a:t>
            </a:r>
          </a:p>
          <a:p>
            <a:pPr>
              <a:buFont typeface="+mj-lt"/>
              <a:buAutoNum type="arabicPeriod"/>
            </a:pPr>
            <a:r>
              <a:rPr lang="zh-CN" altLang="en-US" b="1" dirty="0"/>
              <a:t>识别和提取数据引用指针</a:t>
            </a:r>
            <a:r>
              <a:rPr lang="zh-CN" altLang="en-US" dirty="0"/>
              <a:t>：首先从系统中提取出数据引用指针。</a:t>
            </a:r>
          </a:p>
          <a:p>
            <a:pPr>
              <a:buFont typeface="+mj-lt"/>
              <a:buAutoNum type="arabicPeriod"/>
            </a:pPr>
            <a:r>
              <a:rPr lang="zh-CN" altLang="en-US" b="1" dirty="0"/>
              <a:t>匹配数据指针的绝对地址与目标地址</a:t>
            </a:r>
            <a:r>
              <a:rPr lang="zh-CN" altLang="en-US" dirty="0"/>
              <a:t>：然后将这些指针的绝对地址与预期的目标进行匹配。</a:t>
            </a:r>
            <a:endParaRPr lang="en-US" altLang="zh-CN" dirty="0"/>
          </a:p>
          <a:p>
            <a:pPr>
              <a:buFont typeface="+mj-lt"/>
              <a:buNone/>
            </a:pPr>
            <a:r>
              <a:rPr lang="en-US" altLang="zh-CN" dirty="0"/>
              <a:t>void foo() { ... } void (*</a:t>
            </a:r>
            <a:r>
              <a:rPr lang="en-US" altLang="zh-CN" dirty="0" err="1"/>
              <a:t>function_ptr</a:t>
            </a:r>
            <a:r>
              <a:rPr lang="en-US" altLang="zh-CN" dirty="0"/>
              <a:t>)() = foo; </a:t>
            </a:r>
            <a:r>
              <a:rPr lang="en-US" altLang="zh-CN" dirty="0" err="1"/>
              <a:t>function_ptr</a:t>
            </a:r>
            <a:r>
              <a:rPr lang="en-US" altLang="zh-CN" dirty="0"/>
              <a:t>();</a:t>
            </a:r>
            <a:endParaRPr lang="en-US" altLang="zh-CN" b="0" dirty="0"/>
          </a:p>
          <a:p>
            <a:endParaRPr lang="en-US" altLang="zh-CN" b="0" dirty="0"/>
          </a:p>
          <a:p>
            <a:r>
              <a:rPr lang="en-US" altLang="zh-CN" b="1" dirty="0"/>
              <a:t>Four methods of Semantic Reconstruction</a:t>
            </a:r>
            <a:r>
              <a:rPr lang="zh-CN" altLang="en-US" b="1" dirty="0"/>
              <a:t>：</a:t>
            </a:r>
            <a:endParaRPr lang="en-US" altLang="zh-CN" b="0" dirty="0"/>
          </a:p>
          <a:p>
            <a:r>
              <a:rPr lang="zh-CN" altLang="en-US" b="1" dirty="0"/>
              <a:t>符号文件与日志函数</a:t>
            </a:r>
            <a:r>
              <a:rPr lang="zh-CN" altLang="en-US" dirty="0"/>
              <a:t>：利用一些厂商（如</a:t>
            </a:r>
            <a:r>
              <a:rPr lang="en-US" altLang="zh-CN" dirty="0"/>
              <a:t>TP-Link</a:t>
            </a:r>
            <a:r>
              <a:rPr lang="zh-CN" altLang="en-US" dirty="0"/>
              <a:t>和</a:t>
            </a:r>
            <a:r>
              <a:rPr lang="en-US" altLang="zh-CN" dirty="0"/>
              <a:t>MERCURY</a:t>
            </a:r>
            <a:r>
              <a:rPr lang="zh-CN" altLang="en-US" dirty="0"/>
              <a:t>）提供的符号文件来标记函数名称。同时，日志函数输出运行时错误信息，也可以用于恢复函数名称。</a:t>
            </a:r>
          </a:p>
          <a:p>
            <a:r>
              <a:rPr lang="zh-CN" altLang="en-US" b="1" dirty="0"/>
              <a:t>虚拟执行</a:t>
            </a:r>
            <a:r>
              <a:rPr lang="zh-CN" altLang="en-US" dirty="0"/>
              <a:t>：通过比较目标函数的参数数量和返回值与标准库函数（如</a:t>
            </a:r>
            <a:r>
              <a:rPr lang="en-US" altLang="zh-CN" dirty="0" err="1"/>
              <a:t>strcpy</a:t>
            </a:r>
            <a:r>
              <a:rPr lang="zh-CN" altLang="en-US" dirty="0"/>
              <a:t>）的匹配情况来初步识别函数。接着分配内存、初始化寄存器和参数状态，模拟函数执行并通过分析输出值和内存变化确定匹配函数，识别出标准库函数（如</a:t>
            </a:r>
            <a:r>
              <a:rPr lang="en-US" altLang="zh-CN" dirty="0" err="1"/>
              <a:t>memcpy</a:t>
            </a:r>
            <a:r>
              <a:rPr lang="zh-CN" altLang="en-US" dirty="0"/>
              <a:t>和</a:t>
            </a:r>
            <a:r>
              <a:rPr lang="en-US" altLang="zh-CN" dirty="0" err="1"/>
              <a:t>printf</a:t>
            </a:r>
            <a:r>
              <a:rPr lang="zh-CN" altLang="en-US" dirty="0"/>
              <a:t>）。</a:t>
            </a:r>
          </a:p>
          <a:p>
            <a:r>
              <a:rPr lang="en-US" altLang="zh-CN" b="1" dirty="0"/>
              <a:t>Web</a:t>
            </a:r>
            <a:r>
              <a:rPr lang="zh-CN" altLang="en-US" b="1" dirty="0"/>
              <a:t>服务语义</a:t>
            </a:r>
            <a:r>
              <a:rPr lang="zh-CN" altLang="en-US" dirty="0"/>
              <a:t>：通过在前端文件（如</a:t>
            </a:r>
            <a:r>
              <a:rPr lang="en-US" altLang="zh-CN" dirty="0"/>
              <a:t>HTML</a:t>
            </a:r>
            <a:r>
              <a:rPr lang="zh-CN" altLang="en-US" dirty="0"/>
              <a:t>、</a:t>
            </a:r>
            <a:r>
              <a:rPr lang="en-US" altLang="zh-CN" dirty="0"/>
              <a:t>PHP</a:t>
            </a:r>
            <a:r>
              <a:rPr lang="zh-CN" altLang="en-US" dirty="0"/>
              <a:t>和</a:t>
            </a:r>
            <a:r>
              <a:rPr lang="en-US" altLang="zh-CN" dirty="0"/>
              <a:t>JavaScript</a:t>
            </a:r>
            <a:r>
              <a:rPr lang="zh-CN" altLang="en-US" dirty="0"/>
              <a:t>）和后端文件中共享的字符串标记用户输入，恢复与</a:t>
            </a:r>
            <a:r>
              <a:rPr lang="en-US" altLang="zh-CN" dirty="0"/>
              <a:t>Web</a:t>
            </a:r>
            <a:r>
              <a:rPr lang="zh-CN" altLang="en-US" dirty="0"/>
              <a:t>服务相关的函数语义。（</a:t>
            </a:r>
            <a:r>
              <a:rPr lang="en-US" altLang="zh-CN" dirty="0" err="1"/>
              <a:t>SaTC</a:t>
            </a:r>
            <a:r>
              <a:rPr lang="zh-CN" altLang="en-US" dirty="0"/>
              <a:t>：</a:t>
            </a:r>
            <a:r>
              <a:rPr lang="en-US" altLang="zh-CN" b="0" i="0" dirty="0">
                <a:solidFill>
                  <a:srgbClr val="333333"/>
                </a:solidFill>
                <a:effectLst/>
                <a:latin typeface="Open Sans" panose="020B0606030504020204" pitchFamily="34" charset="0"/>
              </a:rPr>
              <a:t>Our key insight is that, string literals on web interfaces are commonly shared between front-end files and back-end binaries to encode user input.</a:t>
            </a:r>
            <a:r>
              <a:rPr lang="zh-CN" altLang="en-US" dirty="0"/>
              <a:t>）</a:t>
            </a:r>
          </a:p>
          <a:p>
            <a:r>
              <a:rPr lang="zh-CN" altLang="en-US" b="1" dirty="0"/>
              <a:t>开源固件</a:t>
            </a:r>
            <a:r>
              <a:rPr lang="zh-CN" altLang="en-US" dirty="0"/>
              <a:t>：对于基于开源</a:t>
            </a:r>
            <a:r>
              <a:rPr lang="en-US" altLang="zh-CN" dirty="0"/>
              <a:t>RTOS</a:t>
            </a:r>
            <a:r>
              <a:rPr lang="zh-CN" altLang="en-US" dirty="0"/>
              <a:t>项目（如</a:t>
            </a:r>
            <a:r>
              <a:rPr lang="en-US" altLang="zh-CN" dirty="0" err="1"/>
              <a:t>eCos</a:t>
            </a:r>
            <a:r>
              <a:rPr lang="zh-CN" altLang="en-US" dirty="0"/>
              <a:t>和</a:t>
            </a:r>
            <a:r>
              <a:rPr lang="en-US" altLang="zh-CN" dirty="0" err="1"/>
              <a:t>FreeRTOS</a:t>
            </a:r>
            <a:r>
              <a:rPr lang="zh-CN" altLang="en-US" dirty="0"/>
              <a:t>）的系统，在识别固件版本后，使用工具（如</a:t>
            </a:r>
            <a:r>
              <a:rPr lang="en-US" altLang="zh-CN" dirty="0"/>
              <a:t>B2SFinder</a:t>
            </a:r>
            <a:r>
              <a:rPr lang="zh-CN" altLang="en-US" dirty="0"/>
              <a:t>）基于字符串和代码中的显式特征将固件中的函数与开源项目中的函数匹配。</a:t>
            </a:r>
          </a:p>
          <a:p>
            <a:endParaRPr lang="zh-CN" altLang="en-US" b="0" dirty="0"/>
          </a:p>
        </p:txBody>
      </p:sp>
      <p:sp>
        <p:nvSpPr>
          <p:cNvPr id="4" name="灯片编号占位符 3">
            <a:extLst>
              <a:ext uri="{FF2B5EF4-FFF2-40B4-BE49-F238E27FC236}">
                <a16:creationId xmlns:a16="http://schemas.microsoft.com/office/drawing/2014/main" id="{EA6FFE87-464B-E670-5426-FC07293E3C45}"/>
              </a:ext>
            </a:extLst>
          </p:cNvPr>
          <p:cNvSpPr>
            <a:spLocks noGrp="1"/>
          </p:cNvSpPr>
          <p:nvPr>
            <p:ph type="sldNum" sz="quarter" idx="5"/>
          </p:nvPr>
        </p:nvSpPr>
        <p:spPr/>
        <p:txBody>
          <a:bodyPr/>
          <a:lstStyle/>
          <a:p>
            <a:fld id="{2048D469-80F0-4D8B-9022-800E3CFDB021}" type="slidenum">
              <a:rPr lang="zh-CN" altLang="en-US" smtClean="0"/>
              <a:t>8</a:t>
            </a:fld>
            <a:endParaRPr lang="zh-CN" altLang="en-US"/>
          </a:p>
        </p:txBody>
      </p:sp>
    </p:spTree>
    <p:extLst>
      <p:ext uri="{BB962C8B-B14F-4D97-AF65-F5344CB8AC3E}">
        <p14:creationId xmlns:p14="http://schemas.microsoft.com/office/powerpoint/2010/main" val="208571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FB28F-2574-31CD-DF2F-9358003CEA2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2BF86A1-D21C-D534-8F30-5CB8097FCE3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2B1EB4F-04E0-6C2A-F872-164B1A16A503}"/>
              </a:ext>
            </a:extLst>
          </p:cNvPr>
          <p:cNvSpPr>
            <a:spLocks noGrp="1"/>
          </p:cNvSpPr>
          <p:nvPr>
            <p:ph type="body" idx="1"/>
          </p:nvPr>
        </p:nvSpPr>
        <p:spPr/>
        <p:txBody>
          <a:bodyPr/>
          <a:lstStyle/>
          <a:p>
            <a:r>
              <a:rPr lang="en-US" altLang="zh-CN" b="0" dirty="0"/>
              <a:t>A call graph is a control-flow graph, which represents calling relationships between functions in a program. Each node represents a function and each edge (f, g) indicates that function f calls function g.</a:t>
            </a:r>
            <a:endParaRPr lang="zh-CN" altLang="en-US" b="0" dirty="0"/>
          </a:p>
        </p:txBody>
      </p:sp>
      <p:sp>
        <p:nvSpPr>
          <p:cNvPr id="4" name="灯片编号占位符 3">
            <a:extLst>
              <a:ext uri="{FF2B5EF4-FFF2-40B4-BE49-F238E27FC236}">
                <a16:creationId xmlns:a16="http://schemas.microsoft.com/office/drawing/2014/main" id="{92358368-45DE-8603-DFCA-3EA6724AD30E}"/>
              </a:ext>
            </a:extLst>
          </p:cNvPr>
          <p:cNvSpPr>
            <a:spLocks noGrp="1"/>
          </p:cNvSpPr>
          <p:nvPr>
            <p:ph type="sldNum" sz="quarter" idx="5"/>
          </p:nvPr>
        </p:nvSpPr>
        <p:spPr/>
        <p:txBody>
          <a:bodyPr/>
          <a:lstStyle/>
          <a:p>
            <a:fld id="{2048D469-80F0-4D8B-9022-800E3CFDB021}" type="slidenum">
              <a:rPr lang="zh-CN" altLang="en-US" smtClean="0"/>
              <a:t>9</a:t>
            </a:fld>
            <a:endParaRPr lang="zh-CN" altLang="en-US"/>
          </a:p>
        </p:txBody>
      </p:sp>
    </p:spTree>
    <p:extLst>
      <p:ext uri="{BB962C8B-B14F-4D97-AF65-F5344CB8AC3E}">
        <p14:creationId xmlns:p14="http://schemas.microsoft.com/office/powerpoint/2010/main" val="2968440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0DD55F8-429F-4ECA-917B-8D9C64AC1FFD}" type="datetime1">
              <a:rPr lang="en-US" altLang="zh-CN" smtClean="0"/>
              <a:t>11/11/2024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114935">
              <a:lnSpc>
                <a:spcPts val="1240"/>
              </a:lnSpc>
            </a:pPr>
            <a:fld id="{81D60167-4931-47E6-BA6A-407CBD079E47}" type="slidenum">
              <a:rPr dirty="0"/>
              <a:t>‹#›</a:t>
            </a:fld>
            <a:endParaRPr dirty="0"/>
          </a:p>
        </p:txBody>
      </p:sp>
    </p:spTree>
    <p:extLst>
      <p:ext uri="{BB962C8B-B14F-4D97-AF65-F5344CB8AC3E}">
        <p14:creationId xmlns:p14="http://schemas.microsoft.com/office/powerpoint/2010/main" val="2345459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FA02530-6537-43A0-AA50-A5ABBF4E8BAF}" type="datetime1">
              <a:rPr lang="en-US" altLang="zh-CN" smtClean="0"/>
              <a:t>11/11/2024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114935">
              <a:lnSpc>
                <a:spcPts val="1240"/>
              </a:lnSpc>
            </a:pPr>
            <a:fld id="{81D60167-4931-47E6-BA6A-407CBD079E47}" type="slidenum">
              <a:rPr dirty="0"/>
              <a:t>‹#›</a:t>
            </a:fld>
            <a:endParaRPr dirty="0"/>
          </a:p>
        </p:txBody>
      </p:sp>
    </p:spTree>
    <p:extLst>
      <p:ext uri="{BB962C8B-B14F-4D97-AF65-F5344CB8AC3E}">
        <p14:creationId xmlns:p14="http://schemas.microsoft.com/office/powerpoint/2010/main" val="1565008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C452C228-A19D-4533-85E4-0A7BAAA0C0D7}" type="datetime1">
              <a:rPr lang="en-US" altLang="zh-CN" smtClean="0"/>
              <a:t>11/11/2024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114935">
              <a:lnSpc>
                <a:spcPts val="1240"/>
              </a:lnSpc>
            </a:pPr>
            <a:fld id="{81D60167-4931-47E6-BA6A-407CBD079E47}" type="slidenum">
              <a:rPr dirty="0"/>
              <a:t>‹#›</a:t>
            </a:fld>
            <a:endParaRPr dirty="0"/>
          </a:p>
        </p:txBody>
      </p:sp>
    </p:spTree>
    <p:extLst>
      <p:ext uri="{BB962C8B-B14F-4D97-AF65-F5344CB8AC3E}">
        <p14:creationId xmlns:p14="http://schemas.microsoft.com/office/powerpoint/2010/main" val="122766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F7B6938D-C8FC-4E07-BAFF-DC1649C77DE9}" type="datetime1">
              <a:rPr lang="en-US" altLang="zh-CN" smtClean="0"/>
              <a:t>11/11/2024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114935">
              <a:lnSpc>
                <a:spcPts val="1240"/>
              </a:lnSpc>
            </a:pPr>
            <a:fld id="{81D60167-4931-47E6-BA6A-407CBD079E47}" type="slidenum">
              <a:rPr dirty="0"/>
              <a:t>‹#›</a:t>
            </a:fld>
            <a:endParaRPr dirty="0"/>
          </a:p>
        </p:txBody>
      </p:sp>
    </p:spTree>
    <p:extLst>
      <p:ext uri="{BB962C8B-B14F-4D97-AF65-F5344CB8AC3E}">
        <p14:creationId xmlns:p14="http://schemas.microsoft.com/office/powerpoint/2010/main" val="3252948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B15DAE3-0029-4459-9ADF-CE3D88C83942}" type="datetime1">
              <a:rPr lang="en-US" altLang="zh-CN" smtClean="0"/>
              <a:t>11/11/2024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114935">
              <a:lnSpc>
                <a:spcPts val="1240"/>
              </a:lnSpc>
            </a:pPr>
            <a:fld id="{81D60167-4931-47E6-BA6A-407CBD079E47}" type="slidenum">
              <a:rPr dirty="0"/>
              <a:t>‹#›</a:t>
            </a:fld>
            <a:endParaRPr dirty="0"/>
          </a:p>
        </p:txBody>
      </p:sp>
    </p:spTree>
    <p:extLst>
      <p:ext uri="{BB962C8B-B14F-4D97-AF65-F5344CB8AC3E}">
        <p14:creationId xmlns:p14="http://schemas.microsoft.com/office/powerpoint/2010/main" val="3653018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D5F70-6870-4866-8FDA-A3AD45B5E4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A25BA3F-359A-4B62-812F-2445A95C8B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357EA9B-0953-4EC5-B2C7-DE84A4206E72}"/>
              </a:ext>
            </a:extLst>
          </p:cNvPr>
          <p:cNvSpPr>
            <a:spLocks noGrp="1"/>
          </p:cNvSpPr>
          <p:nvPr>
            <p:ph type="dt" sz="half" idx="10"/>
          </p:nvPr>
        </p:nvSpPr>
        <p:spPr/>
        <p:txBody>
          <a:bodyPr/>
          <a:lstStyle/>
          <a:p>
            <a:fld id="{08A91755-8CC9-48C3-AAB1-D0D0C83A1E75}"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7AF8C85D-6FF0-465C-8AA7-04B560EB8C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4CAB21-528E-402E-AEED-8BE67E009D78}"/>
              </a:ext>
            </a:extLst>
          </p:cNvPr>
          <p:cNvSpPr>
            <a:spLocks noGrp="1"/>
          </p:cNvSpPr>
          <p:nvPr>
            <p:ph type="sldNum" sz="quarter" idx="12"/>
          </p:nvPr>
        </p:nvSpPr>
        <p:spPr/>
        <p:txBody>
          <a:bodyPr/>
          <a:lstStyle/>
          <a:p>
            <a:fld id="{6F5FADCF-2DF0-4541-990B-0EA61FBCBE91}" type="slidenum">
              <a:rPr lang="zh-CN" altLang="en-US" smtClean="0"/>
              <a:t>‹#›</a:t>
            </a:fld>
            <a:endParaRPr lang="zh-CN" altLang="en-US"/>
          </a:p>
        </p:txBody>
      </p:sp>
    </p:spTree>
    <p:extLst>
      <p:ext uri="{BB962C8B-B14F-4D97-AF65-F5344CB8AC3E}">
        <p14:creationId xmlns:p14="http://schemas.microsoft.com/office/powerpoint/2010/main" val="952781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610361"/>
            <a:ext cx="8009890" cy="695960"/>
          </a:xfrm>
          <a:prstGeom prst="rect">
            <a:avLst/>
          </a:prstGeom>
        </p:spPr>
        <p:txBody>
          <a:bodyPr wrap="square" lIns="0" tIns="0" rIns="0" bIns="0">
            <a:spAutoFit/>
          </a:bodyPr>
          <a:lstStyle>
            <a:lvl1pPr>
              <a:defRPr sz="44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36562" y="1407922"/>
            <a:ext cx="11138535" cy="43757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63072AD3-A379-4DDD-8CBF-365FF7BDDD14}" type="datetime1">
              <a:rPr lang="en-US" altLang="zh-CN" smtClean="0"/>
              <a:t>11/11/2024</a:t>
            </a:fld>
            <a:endParaRPr lang="en-US"/>
          </a:p>
        </p:txBody>
      </p:sp>
      <p:sp>
        <p:nvSpPr>
          <p:cNvPr id="6" name="Holder 6"/>
          <p:cNvSpPr>
            <a:spLocks noGrp="1"/>
          </p:cNvSpPr>
          <p:nvPr>
            <p:ph type="sldNum" sz="quarter" idx="7"/>
          </p:nvPr>
        </p:nvSpPr>
        <p:spPr>
          <a:xfrm>
            <a:off x="11069319" y="6463791"/>
            <a:ext cx="230504"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114935">
              <a:lnSpc>
                <a:spcPts val="1240"/>
              </a:lnSpc>
            </a:pPr>
            <a:fld id="{81D60167-4931-47E6-BA6A-407CBD079E47}" type="slidenum">
              <a:rPr dirty="0"/>
              <a:t>‹#›</a:t>
            </a:fld>
            <a:endParaRPr dirty="0"/>
          </a:p>
        </p:txBody>
      </p:sp>
    </p:spTree>
    <p:extLst>
      <p:ext uri="{BB962C8B-B14F-4D97-AF65-F5344CB8AC3E}">
        <p14:creationId xmlns:p14="http://schemas.microsoft.com/office/powerpoint/2010/main" val="2853358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199" y="1425060"/>
            <a:ext cx="10515600" cy="505267"/>
          </a:xfrm>
          <a:prstGeom prst="rect">
            <a:avLst/>
          </a:prstGeom>
        </p:spPr>
        <p:txBody>
          <a:bodyPr vert="horz" wrap="square" lIns="0" tIns="12700" rIns="0" bIns="0" rtlCol="0">
            <a:spAutoFit/>
          </a:bodyPr>
          <a:lstStyle/>
          <a:p>
            <a:pPr marL="12700" algn="ctr">
              <a:lnSpc>
                <a:spcPct val="100000"/>
              </a:lnSpc>
              <a:spcBef>
                <a:spcPts val="100"/>
              </a:spcBef>
            </a:pPr>
            <a:r>
              <a:rPr lang="en-US" sz="3200" spc="-150" dirty="0" err="1">
                <a:solidFill>
                  <a:srgbClr val="7030A0"/>
                </a:solidFill>
              </a:rPr>
              <a:t>SFuzz</a:t>
            </a:r>
            <a:r>
              <a:rPr lang="en-US" sz="3200" spc="-150" dirty="0">
                <a:solidFill>
                  <a:srgbClr val="7030A0"/>
                </a:solidFill>
              </a:rPr>
              <a:t>: Slice-based Fuzzing for Real-Time Operating Systems</a:t>
            </a:r>
            <a:endParaRPr sz="3200" spc="-150" dirty="0">
              <a:solidFill>
                <a:srgbClr val="7030A0"/>
              </a:solidFill>
            </a:endParaRPr>
          </a:p>
        </p:txBody>
      </p:sp>
      <p:sp>
        <p:nvSpPr>
          <p:cNvPr id="3" name="灯片编号占位符 2">
            <a:extLst>
              <a:ext uri="{FF2B5EF4-FFF2-40B4-BE49-F238E27FC236}">
                <a16:creationId xmlns:a16="http://schemas.microsoft.com/office/drawing/2014/main" id="{0492B2BE-1449-589A-19C5-C56F05CDC1F4}"/>
              </a:ext>
            </a:extLst>
          </p:cNvPr>
          <p:cNvSpPr>
            <a:spLocks noGrp="1"/>
          </p:cNvSpPr>
          <p:nvPr>
            <p:ph type="sldNum" sz="quarter" idx="7"/>
          </p:nvPr>
        </p:nvSpPr>
        <p:spPr/>
        <p:txBody>
          <a:bodyPr/>
          <a:lstStyle/>
          <a:p>
            <a:pPr marL="114935" marR="0" lvl="0" indent="0" algn="l" defTabSz="914400" rtl="0" eaLnBrk="1" fontAlgn="auto" latinLnBrk="0" hangingPunct="1">
              <a:lnSpc>
                <a:spcPts val="1240"/>
              </a:lnSpc>
              <a:spcBef>
                <a:spcPts val="0"/>
              </a:spcBef>
              <a:spcAft>
                <a:spcPts val="0"/>
              </a:spcAft>
              <a:buClrTx/>
              <a:buSzTx/>
              <a:buFontTx/>
              <a:buNone/>
              <a:tabLst/>
              <a:defRPr/>
            </a:pPr>
            <a:fld id="{81D60167-4931-47E6-BA6A-407CBD079E47}" type="slidenum">
              <a:rPr kumimoji="0" lang="en-US" altLang="zh-CN" sz="1200" b="0" i="0" u="none" strike="noStrike" kern="1200" cap="none" spc="0" normalizeH="0" baseline="0" noProof="0" smtClean="0">
                <a:ln>
                  <a:noFill/>
                </a:ln>
                <a:solidFill>
                  <a:srgbClr val="888888"/>
                </a:solidFill>
                <a:effectLst/>
                <a:uLnTx/>
                <a:uFillTx/>
                <a:latin typeface="Carlito"/>
                <a:ea typeface="宋体" panose="02010600030101010101" pitchFamily="2" charset="-122"/>
              </a:rPr>
              <a:pPr marL="114935" marR="0" lvl="0" indent="0" algn="l" defTabSz="914400" rtl="0" eaLnBrk="1" fontAlgn="auto" latinLnBrk="0" hangingPunct="1">
                <a:lnSpc>
                  <a:spcPts val="1240"/>
                </a:lnSpc>
                <a:spcBef>
                  <a:spcPts val="0"/>
                </a:spcBef>
                <a:spcAft>
                  <a:spcPts val="0"/>
                </a:spcAft>
                <a:buClrTx/>
                <a:buSzTx/>
                <a:buFontTx/>
                <a:buNone/>
                <a:tabLst/>
                <a:defRPr/>
              </a:pPr>
              <a:t>1</a:t>
            </a:fld>
            <a:endParaRPr kumimoji="0" lang="en-US" altLang="zh-CN" sz="1200" b="0" i="0" u="none" strike="noStrike" kern="1200" cap="none" spc="0" normalizeH="0" baseline="0" noProof="0" dirty="0">
              <a:ln>
                <a:noFill/>
              </a:ln>
              <a:solidFill>
                <a:srgbClr val="888888"/>
              </a:solidFill>
              <a:effectLst/>
              <a:uLnTx/>
              <a:uFillTx/>
              <a:latin typeface="Carlito"/>
              <a:ea typeface="宋体" panose="02010600030101010101" pitchFamily="2" charset="-122"/>
            </a:endParaRPr>
          </a:p>
        </p:txBody>
      </p:sp>
      <p:pic>
        <p:nvPicPr>
          <p:cNvPr id="8" name="图片 7">
            <a:extLst>
              <a:ext uri="{FF2B5EF4-FFF2-40B4-BE49-F238E27FC236}">
                <a16:creationId xmlns:a16="http://schemas.microsoft.com/office/drawing/2014/main" id="{2EC366C5-B42E-F57D-1A94-5A448C2B9712}"/>
              </a:ext>
            </a:extLst>
          </p:cNvPr>
          <p:cNvPicPr>
            <a:picLocks noChangeAspect="1"/>
          </p:cNvPicPr>
          <p:nvPr/>
        </p:nvPicPr>
        <p:blipFill>
          <a:blip r:embed="rId3"/>
          <a:stretch>
            <a:fillRect/>
          </a:stretch>
        </p:blipFill>
        <p:spPr>
          <a:xfrm>
            <a:off x="2316125" y="1930327"/>
            <a:ext cx="7559749" cy="2997346"/>
          </a:xfrm>
          <a:prstGeom prst="rect">
            <a:avLst/>
          </a:prstGeom>
        </p:spPr>
      </p:pic>
      <p:sp>
        <p:nvSpPr>
          <p:cNvPr id="12" name="文本框 11">
            <a:extLst>
              <a:ext uri="{FF2B5EF4-FFF2-40B4-BE49-F238E27FC236}">
                <a16:creationId xmlns:a16="http://schemas.microsoft.com/office/drawing/2014/main" id="{8FD90439-89AA-5B57-B858-BCB41475DBEB}"/>
              </a:ext>
            </a:extLst>
          </p:cNvPr>
          <p:cNvSpPr txBox="1"/>
          <p:nvPr/>
        </p:nvSpPr>
        <p:spPr>
          <a:xfrm>
            <a:off x="3048442" y="5063608"/>
            <a:ext cx="6095114" cy="400110"/>
          </a:xfrm>
          <a:prstGeom prst="rect">
            <a:avLst/>
          </a:prstGeom>
          <a:noFill/>
        </p:spPr>
        <p:txBody>
          <a:bodyPr wrap="square">
            <a:spAutoFit/>
          </a:bodyPr>
          <a:lstStyle/>
          <a:p>
            <a:pPr marL="12700" algn="ctr">
              <a:spcBef>
                <a:spcPts val="100"/>
              </a:spcBef>
              <a:defRPr/>
            </a:pPr>
            <a:r>
              <a:rPr lang="en-US" altLang="zh-CN" sz="2000" b="1" spc="-5" dirty="0">
                <a:solidFill>
                  <a:prstClr val="black"/>
                </a:solidFill>
                <a:latin typeface="Carlito"/>
                <a:ea typeface="宋体" panose="02010600030101010101" pitchFamily="2" charset="-122"/>
              </a:rPr>
              <a:t>CCS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B452E-0EF5-04DD-198D-12630881F571}"/>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793E9DAA-D671-CBA0-C076-D7EF556FA157}"/>
              </a:ext>
            </a:extLst>
          </p:cNvPr>
          <p:cNvPicPr>
            <a:picLocks noChangeAspect="1"/>
          </p:cNvPicPr>
          <p:nvPr/>
        </p:nvPicPr>
        <p:blipFill>
          <a:blip r:embed="rId3"/>
          <a:stretch>
            <a:fillRect/>
          </a:stretch>
        </p:blipFill>
        <p:spPr>
          <a:xfrm>
            <a:off x="0" y="-48563"/>
            <a:ext cx="12192000" cy="2292770"/>
          </a:xfrm>
          <a:prstGeom prst="rect">
            <a:avLst/>
          </a:prstGeom>
        </p:spPr>
      </p:pic>
      <p:sp>
        <p:nvSpPr>
          <p:cNvPr id="2" name="矩形 1">
            <a:extLst>
              <a:ext uri="{FF2B5EF4-FFF2-40B4-BE49-F238E27FC236}">
                <a16:creationId xmlns:a16="http://schemas.microsoft.com/office/drawing/2014/main" id="{09B20142-7F0C-2F7B-0A01-75DC3EA31024}"/>
              </a:ext>
            </a:extLst>
          </p:cNvPr>
          <p:cNvSpPr/>
          <p:nvPr/>
        </p:nvSpPr>
        <p:spPr>
          <a:xfrm>
            <a:off x="3508744" y="1155755"/>
            <a:ext cx="1180214" cy="73896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3C0A4E7-AABA-A394-9FDB-447C6E0DD9B6}"/>
              </a:ext>
            </a:extLst>
          </p:cNvPr>
          <p:cNvSpPr txBox="1"/>
          <p:nvPr/>
        </p:nvSpPr>
        <p:spPr>
          <a:xfrm>
            <a:off x="320306" y="2284192"/>
            <a:ext cx="11871694" cy="4292201"/>
          </a:xfrm>
          <a:prstGeom prst="rect">
            <a:avLst/>
          </a:prstGeom>
          <a:noFill/>
        </p:spPr>
        <p:txBody>
          <a:bodyPr wrap="square">
            <a:spAutoFit/>
          </a:bodyPr>
          <a:lstStyle/>
          <a:p>
            <a:pPr>
              <a:lnSpc>
                <a:spcPct val="150000"/>
              </a:lnSpc>
            </a:pPr>
            <a:r>
              <a:rPr lang="en-US" altLang="zh-CN" sz="2000" b="1" dirty="0"/>
              <a:t>Call Graph Pruning </a:t>
            </a:r>
            <a:r>
              <a:rPr lang="zh-CN" altLang="en-US" sz="2000" b="1" dirty="0"/>
              <a:t>目的：</a:t>
            </a:r>
            <a:r>
              <a:rPr lang="zh-CN" altLang="en-US" sz="2000" dirty="0"/>
              <a:t>确定</a:t>
            </a:r>
            <a:r>
              <a:rPr lang="en-US" altLang="zh-CN" sz="2000" dirty="0"/>
              <a:t>an external input or global data</a:t>
            </a:r>
            <a:r>
              <a:rPr lang="zh-CN" altLang="en-US" sz="2000" dirty="0"/>
              <a:t>影响的可能范围，并过滤与其无关的路径</a:t>
            </a:r>
            <a:endParaRPr lang="en-US" altLang="zh-CN" sz="2000" dirty="0"/>
          </a:p>
          <a:p>
            <a:pPr>
              <a:lnSpc>
                <a:spcPct val="150000"/>
              </a:lnSpc>
            </a:pPr>
            <a:r>
              <a:rPr lang="zh-CN" altLang="en-US" sz="2000" b="1" dirty="0"/>
              <a:t>技术：</a:t>
            </a:r>
            <a:r>
              <a:rPr lang="en-US" altLang="zh-CN" sz="2000" dirty="0"/>
              <a:t>lightweight (coarse-grained) taint analysis</a:t>
            </a:r>
          </a:p>
          <a:p>
            <a:pPr marL="342900" indent="-342900">
              <a:lnSpc>
                <a:spcPct val="150000"/>
              </a:lnSpc>
              <a:buFont typeface="Arial" panose="020B0604020202020204" pitchFamily="34" charset="0"/>
              <a:buChar char="•"/>
            </a:pPr>
            <a:r>
              <a:rPr lang="zh-CN" altLang="en-US" dirty="0"/>
              <a:t>对每个调用路径（</a:t>
            </a:r>
            <a:r>
              <a:rPr lang="en-US" altLang="zh-CN" dirty="0"/>
              <a:t> from the root node to the leaf node </a:t>
            </a:r>
            <a:r>
              <a:rPr lang="zh-CN" altLang="en-US" dirty="0"/>
              <a:t>），</a:t>
            </a:r>
            <a:r>
              <a:rPr lang="en-US" altLang="zh-CN" dirty="0"/>
              <a:t> taint engine</a:t>
            </a:r>
            <a:r>
              <a:rPr lang="zh-CN" altLang="en-US" dirty="0"/>
              <a:t>逐步</a:t>
            </a:r>
            <a:r>
              <a:rPr lang="zh-CN" altLang="en-US" b="1" dirty="0"/>
              <a:t>进入路径中每个节点的函数体</a:t>
            </a:r>
            <a:r>
              <a:rPr lang="zh-CN" altLang="en-US" dirty="0"/>
              <a:t>。</a:t>
            </a:r>
            <a:endParaRPr lang="en-US" altLang="zh-CN" dirty="0"/>
          </a:p>
          <a:p>
            <a:pPr marL="342900" indent="-342900">
              <a:lnSpc>
                <a:spcPct val="150000"/>
              </a:lnSpc>
              <a:buFont typeface="Arial" panose="020B0604020202020204" pitchFamily="34" charset="0"/>
              <a:buChar char="•"/>
            </a:pPr>
            <a:r>
              <a:rPr lang="zh-CN" altLang="en-US" dirty="0"/>
              <a:t>基于函数语义，将</a:t>
            </a:r>
            <a:r>
              <a:rPr lang="en-US" altLang="zh-CN" dirty="0"/>
              <a:t>input reception and parsing functions</a:t>
            </a:r>
            <a:r>
              <a:rPr lang="zh-CN" altLang="en-US" dirty="0"/>
              <a:t>的参数或返回值标记为</a:t>
            </a:r>
            <a:r>
              <a:rPr lang="en-US" altLang="zh-CN" b="1" dirty="0"/>
              <a:t>taint sources</a:t>
            </a:r>
            <a:r>
              <a:rPr lang="zh-CN" altLang="en-US" dirty="0"/>
              <a:t>（如</a:t>
            </a:r>
            <a:r>
              <a:rPr lang="en-US" altLang="zh-CN" dirty="0" err="1"/>
              <a:t>recvfrom</a:t>
            </a:r>
            <a:r>
              <a:rPr lang="zh-CN" altLang="en-US" dirty="0"/>
              <a:t>函数的参数</a:t>
            </a:r>
            <a:r>
              <a:rPr lang="en-US" altLang="zh-CN" dirty="0"/>
              <a:t>Global_addr+0x1c </a:t>
            </a:r>
            <a:r>
              <a:rPr lang="zh-CN" altLang="en-US" dirty="0"/>
              <a:t>）</a:t>
            </a:r>
            <a:endParaRPr lang="en-US" altLang="zh-CN" dirty="0"/>
          </a:p>
          <a:p>
            <a:pPr marL="342900" indent="-342900">
              <a:lnSpc>
                <a:spcPct val="150000"/>
              </a:lnSpc>
              <a:buFont typeface="Arial" panose="020B0604020202020204" pitchFamily="34" charset="0"/>
              <a:buChar char="•"/>
            </a:pPr>
            <a:r>
              <a:rPr lang="zh-CN" altLang="en-US" dirty="0"/>
              <a:t>将每条</a:t>
            </a:r>
            <a:r>
              <a:rPr lang="en-US" altLang="zh-CN" dirty="0"/>
              <a:t>instructions</a:t>
            </a:r>
            <a:r>
              <a:rPr lang="zh-CN" altLang="en-US" dirty="0"/>
              <a:t>转换为</a:t>
            </a:r>
            <a:r>
              <a:rPr lang="en-US" altLang="zh-CN" b="1" dirty="0"/>
              <a:t>intermediate instructions</a:t>
            </a:r>
            <a:r>
              <a:rPr lang="zh-CN" altLang="en-US" dirty="0"/>
              <a:t>，如果其输入操作数受到</a:t>
            </a:r>
            <a:r>
              <a:rPr lang="en-US" altLang="zh-CN" dirty="0"/>
              <a:t>external input</a:t>
            </a:r>
            <a:r>
              <a:rPr lang="zh-CN" altLang="en-US" dirty="0"/>
              <a:t>的影响，则将输出操作数包含到</a:t>
            </a:r>
            <a:r>
              <a:rPr lang="en-US" altLang="zh-CN" b="1" dirty="0"/>
              <a:t>the tainted operands set</a:t>
            </a:r>
            <a:r>
              <a:rPr lang="zh-CN" altLang="en-US" dirty="0"/>
              <a:t>。</a:t>
            </a:r>
            <a:endParaRPr lang="en-US" altLang="zh-CN" dirty="0"/>
          </a:p>
          <a:p>
            <a:pPr marL="342900" indent="-342900">
              <a:lnSpc>
                <a:spcPct val="150000"/>
              </a:lnSpc>
              <a:buFont typeface="Arial" panose="020B0604020202020204" pitchFamily="34" charset="0"/>
              <a:buChar char="•"/>
            </a:pPr>
            <a:r>
              <a:rPr lang="zh-CN" altLang="en-US" dirty="0"/>
              <a:t>对于</a:t>
            </a:r>
            <a:r>
              <a:rPr lang="en-US" altLang="zh-CN" dirty="0"/>
              <a:t>callee</a:t>
            </a:r>
            <a:r>
              <a:rPr lang="zh-CN" altLang="en-US" dirty="0"/>
              <a:t>不在调用路径内的函数调用，</a:t>
            </a:r>
            <a:r>
              <a:rPr lang="en-US" altLang="zh-CN" dirty="0"/>
              <a:t>taint engine</a:t>
            </a:r>
            <a:r>
              <a:rPr lang="zh-CN" altLang="en-US" dirty="0"/>
              <a:t>会将</a:t>
            </a:r>
            <a:r>
              <a:rPr lang="zh-CN" altLang="en-US" b="1" dirty="0"/>
              <a:t>污点</a:t>
            </a:r>
            <a:r>
              <a:rPr lang="zh-CN" altLang="en-US" dirty="0"/>
              <a:t>属性从参数传递到返回值。</a:t>
            </a:r>
            <a:endParaRPr lang="en-US" altLang="zh-CN" dirty="0"/>
          </a:p>
          <a:p>
            <a:pPr marL="342900" indent="-342900">
              <a:lnSpc>
                <a:spcPct val="150000"/>
              </a:lnSpc>
              <a:buFont typeface="Arial" panose="020B0604020202020204" pitchFamily="34" charset="0"/>
              <a:buChar char="•"/>
            </a:pPr>
            <a:r>
              <a:rPr lang="zh-CN" altLang="en-US" dirty="0"/>
              <a:t>如果</a:t>
            </a:r>
            <a:r>
              <a:rPr lang="en-US" altLang="zh-CN" dirty="0"/>
              <a:t>sink function</a:t>
            </a:r>
            <a:r>
              <a:rPr lang="zh-CN" altLang="en-US" dirty="0"/>
              <a:t>的关键参数（如</a:t>
            </a:r>
            <a:r>
              <a:rPr lang="en-US" altLang="zh-CN" dirty="0" err="1"/>
              <a:t>memcpy</a:t>
            </a:r>
            <a:r>
              <a:rPr lang="en-US" altLang="zh-CN" dirty="0"/>
              <a:t>(*</a:t>
            </a:r>
            <a:r>
              <a:rPr lang="en-US" altLang="zh-CN" dirty="0" err="1"/>
              <a:t>dest</a:t>
            </a:r>
            <a:r>
              <a:rPr lang="en-US" altLang="zh-CN" dirty="0"/>
              <a:t>, *</a:t>
            </a:r>
            <a:r>
              <a:rPr lang="en-US" altLang="zh-CN" dirty="0" err="1"/>
              <a:t>src</a:t>
            </a:r>
            <a:r>
              <a:rPr lang="en-US" altLang="zh-CN" dirty="0"/>
              <a:t>, count)</a:t>
            </a:r>
            <a:r>
              <a:rPr lang="zh-CN" altLang="en-US" dirty="0"/>
              <a:t>中的</a:t>
            </a:r>
            <a:r>
              <a:rPr lang="en-US" altLang="zh-CN" dirty="0"/>
              <a:t>count</a:t>
            </a:r>
            <a:r>
              <a:rPr lang="zh-CN" altLang="en-US" dirty="0"/>
              <a:t>参数）受到</a:t>
            </a:r>
            <a:r>
              <a:rPr lang="en-US" altLang="zh-CN" dirty="0"/>
              <a:t>external input / </a:t>
            </a:r>
            <a:r>
              <a:rPr lang="en-US" altLang="zh-CN" sz="1800" dirty="0"/>
              <a:t>global data</a:t>
            </a:r>
            <a:r>
              <a:rPr lang="zh-CN" altLang="en-US" dirty="0"/>
              <a:t>影响，则</a:t>
            </a:r>
            <a:r>
              <a:rPr lang="zh-CN" altLang="en-US" b="1" dirty="0"/>
              <a:t>保留相应的调用路径。</a:t>
            </a:r>
            <a:endParaRPr lang="en-US" altLang="zh-CN" b="1" dirty="0"/>
          </a:p>
        </p:txBody>
      </p:sp>
    </p:spTree>
    <p:extLst>
      <p:ext uri="{BB962C8B-B14F-4D97-AF65-F5344CB8AC3E}">
        <p14:creationId xmlns:p14="http://schemas.microsoft.com/office/powerpoint/2010/main" val="2608626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A85B5-214C-C2B5-8A6F-9D089B4FB448}"/>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B144D10E-1E3F-FE5C-4539-29BD8C742DE5}"/>
              </a:ext>
            </a:extLst>
          </p:cNvPr>
          <p:cNvPicPr>
            <a:picLocks noChangeAspect="1"/>
          </p:cNvPicPr>
          <p:nvPr/>
        </p:nvPicPr>
        <p:blipFill>
          <a:blip r:embed="rId3"/>
          <a:stretch>
            <a:fillRect/>
          </a:stretch>
        </p:blipFill>
        <p:spPr>
          <a:xfrm>
            <a:off x="0" y="-48563"/>
            <a:ext cx="12192000" cy="2292770"/>
          </a:xfrm>
          <a:prstGeom prst="rect">
            <a:avLst/>
          </a:prstGeom>
        </p:spPr>
      </p:pic>
      <p:sp>
        <p:nvSpPr>
          <p:cNvPr id="2" name="矩形 1">
            <a:extLst>
              <a:ext uri="{FF2B5EF4-FFF2-40B4-BE49-F238E27FC236}">
                <a16:creationId xmlns:a16="http://schemas.microsoft.com/office/drawing/2014/main" id="{25DFA1FD-9445-0B55-47F7-451B17C8933F}"/>
              </a:ext>
            </a:extLst>
          </p:cNvPr>
          <p:cNvSpPr/>
          <p:nvPr/>
        </p:nvSpPr>
        <p:spPr>
          <a:xfrm>
            <a:off x="3487479" y="236039"/>
            <a:ext cx="1180214" cy="73896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05F32BD-0842-BC7B-E748-43475164E360}"/>
              </a:ext>
            </a:extLst>
          </p:cNvPr>
          <p:cNvSpPr txBox="1"/>
          <p:nvPr/>
        </p:nvSpPr>
        <p:spPr>
          <a:xfrm>
            <a:off x="320306" y="2284192"/>
            <a:ext cx="11871694" cy="3830536"/>
          </a:xfrm>
          <a:prstGeom prst="rect">
            <a:avLst/>
          </a:prstGeom>
          <a:noFill/>
        </p:spPr>
        <p:txBody>
          <a:bodyPr wrap="square">
            <a:spAutoFit/>
          </a:bodyPr>
          <a:lstStyle/>
          <a:p>
            <a:pPr>
              <a:lnSpc>
                <a:spcPct val="150000"/>
              </a:lnSpc>
            </a:pPr>
            <a:r>
              <a:rPr lang="en-US" altLang="zh-CN" sz="2000" b="1" dirty="0"/>
              <a:t>Call Graph Stitching </a:t>
            </a:r>
            <a:r>
              <a:rPr lang="zh-CN" altLang="en-US" sz="2000" b="1" dirty="0"/>
              <a:t> </a:t>
            </a:r>
            <a:r>
              <a:rPr lang="zh-CN" altLang="en-US" sz="2000" dirty="0"/>
              <a:t>基于识别数据从输入到使用点的完整路径。</a:t>
            </a:r>
            <a:endParaRPr lang="en-US" altLang="zh-CN" sz="2000" dirty="0"/>
          </a:p>
          <a:p>
            <a:pPr>
              <a:lnSpc>
                <a:spcPct val="150000"/>
              </a:lnSpc>
            </a:pPr>
            <a:r>
              <a:rPr lang="en-US" altLang="zh-CN" dirty="0"/>
              <a:t>some data-flow of external input could be interrupted by data sharing paradigms</a:t>
            </a:r>
          </a:p>
          <a:p>
            <a:pPr marL="342900" indent="-342900">
              <a:lnSpc>
                <a:spcPct val="150000"/>
              </a:lnSpc>
              <a:buFont typeface="Arial" panose="020B0604020202020204" pitchFamily="34" charset="0"/>
              <a:buChar char="•"/>
            </a:pPr>
            <a:r>
              <a:rPr lang="zh-CN" altLang="en-US" dirty="0"/>
              <a:t>静态拼接：对于那些通过固定字符串标记的</a:t>
            </a:r>
            <a:r>
              <a:rPr lang="en-US" altLang="zh-CN" dirty="0"/>
              <a:t>data sharing paradigms</a:t>
            </a:r>
            <a:r>
              <a:rPr lang="zh-CN" altLang="en-US" dirty="0"/>
              <a:t>（例如调用</a:t>
            </a:r>
            <a:r>
              <a:rPr lang="en-US" altLang="zh-CN" dirty="0" err="1"/>
              <a:t>nvram_set</a:t>
            </a:r>
            <a:r>
              <a:rPr lang="zh-CN" altLang="en-US" dirty="0"/>
              <a:t>和</a:t>
            </a:r>
            <a:r>
              <a:rPr lang="en-US" altLang="zh-CN" dirty="0" err="1"/>
              <a:t>nvram_get</a:t>
            </a:r>
            <a:r>
              <a:rPr lang="zh-CN" altLang="en-US" dirty="0"/>
              <a:t>）</a:t>
            </a:r>
            <a:endParaRPr lang="en-US" altLang="zh-CN" dirty="0"/>
          </a:p>
          <a:p>
            <a:pPr marL="800100" lvl="1" indent="-342900">
              <a:lnSpc>
                <a:spcPct val="150000"/>
              </a:lnSpc>
              <a:buFont typeface="Arial" panose="020B0604020202020204" pitchFamily="34" charset="0"/>
              <a:buChar char="•"/>
            </a:pPr>
            <a:r>
              <a:rPr lang="en-US" altLang="zh-CN" dirty="0"/>
              <a:t>Previous approaches</a:t>
            </a:r>
            <a:r>
              <a:rPr lang="zh-CN" altLang="en-US" dirty="0"/>
              <a:t>（</a:t>
            </a:r>
            <a:r>
              <a:rPr lang="en-US" altLang="zh-CN" dirty="0"/>
              <a:t>KARONTE and </a:t>
            </a:r>
            <a:r>
              <a:rPr lang="en-US" altLang="zh-CN" dirty="0" err="1"/>
              <a:t>SaTC</a:t>
            </a:r>
            <a:r>
              <a:rPr lang="zh-CN" altLang="en-US" dirty="0"/>
              <a:t>）</a:t>
            </a:r>
            <a:endParaRPr lang="en-US" altLang="zh-CN" dirty="0"/>
          </a:p>
          <a:p>
            <a:pPr marL="1257300" lvl="2" indent="-342900">
              <a:lnSpc>
                <a:spcPct val="150000"/>
              </a:lnSpc>
              <a:buFont typeface="Arial" panose="020B0604020202020204" pitchFamily="34" charset="0"/>
              <a:buChar char="•"/>
            </a:pPr>
            <a:r>
              <a:rPr lang="zh-CN" altLang="en-US" dirty="0"/>
              <a:t>首先通过搜索和匹配这些</a:t>
            </a:r>
            <a:r>
              <a:rPr lang="zh-CN" altLang="en-US" b="1" dirty="0"/>
              <a:t>常量字符串</a:t>
            </a:r>
            <a:r>
              <a:rPr lang="zh-CN" altLang="en-US" dirty="0"/>
              <a:t>来找到关联的</a:t>
            </a:r>
            <a:r>
              <a:rPr lang="en-US" altLang="zh-CN" dirty="0"/>
              <a:t>set</a:t>
            </a:r>
            <a:r>
              <a:rPr lang="zh-CN" altLang="en-US" dirty="0"/>
              <a:t>和</a:t>
            </a:r>
            <a:r>
              <a:rPr lang="en-US" altLang="zh-CN" dirty="0"/>
              <a:t>get</a:t>
            </a:r>
            <a:r>
              <a:rPr lang="zh-CN" altLang="en-US" dirty="0"/>
              <a:t>调用路径。这些路径之间会插入一个</a:t>
            </a:r>
            <a:r>
              <a:rPr lang="en-US" altLang="zh-CN" dirty="0"/>
              <a:t>virtual condition node</a:t>
            </a:r>
            <a:r>
              <a:rPr lang="zh-CN" altLang="en-US" dirty="0"/>
              <a:t>，表示数据从</a:t>
            </a:r>
            <a:r>
              <a:rPr lang="en-US" altLang="zh-CN" dirty="0" err="1"/>
              <a:t>nvram_set</a:t>
            </a:r>
            <a:r>
              <a:rPr lang="zh-CN" altLang="en-US" dirty="0"/>
              <a:t>传递到</a:t>
            </a:r>
            <a:r>
              <a:rPr lang="en-US" altLang="zh-CN" dirty="0" err="1"/>
              <a:t>nvram_get</a:t>
            </a:r>
            <a:r>
              <a:rPr lang="zh-CN" altLang="en-US" dirty="0"/>
              <a:t>。</a:t>
            </a:r>
            <a:endParaRPr lang="en-US" altLang="zh-CN" dirty="0"/>
          </a:p>
          <a:p>
            <a:pPr marL="342900" indent="-342900">
              <a:lnSpc>
                <a:spcPct val="150000"/>
              </a:lnSpc>
              <a:buFont typeface="Arial" panose="020B0604020202020204" pitchFamily="34" charset="0"/>
              <a:buChar char="•"/>
            </a:pPr>
            <a:r>
              <a:rPr lang="zh-CN" altLang="en-US" dirty="0"/>
              <a:t>动态拼接：使用了</a:t>
            </a:r>
            <a:r>
              <a:rPr lang="zh-CN" altLang="en-US" b="1" dirty="0"/>
              <a:t>近似字符串匹配方法</a:t>
            </a:r>
            <a:r>
              <a:rPr lang="zh-CN" altLang="en-US" dirty="0"/>
              <a:t>（如 </a:t>
            </a:r>
            <a:r>
              <a:rPr lang="en-US" altLang="zh-CN" dirty="0"/>
              <a:t>"</a:t>
            </a:r>
            <a:r>
              <a:rPr lang="en-US" altLang="zh-CN" dirty="0" err="1"/>
              <a:t>wan%d_pppoe_username</a:t>
            </a:r>
            <a:r>
              <a:rPr lang="en-US" altLang="zh-CN" dirty="0"/>
              <a:t>" in Listing 2</a:t>
            </a:r>
            <a:r>
              <a:rPr lang="zh-CN" altLang="en-US" dirty="0"/>
              <a:t>）</a:t>
            </a:r>
            <a:r>
              <a:rPr lang="zh-CN" altLang="en-US" b="1" dirty="0"/>
              <a:t>。</a:t>
            </a:r>
            <a:endParaRPr lang="en-US" altLang="zh-CN" b="1" dirty="0"/>
          </a:p>
          <a:p>
            <a:pPr marL="800100" lvl="1" indent="-342900">
              <a:lnSpc>
                <a:spcPct val="150000"/>
              </a:lnSpc>
              <a:buFont typeface="Arial" panose="020B0604020202020204" pitchFamily="34" charset="0"/>
              <a:buChar char="•"/>
            </a:pPr>
            <a:r>
              <a:rPr lang="zh-CN" altLang="en-US" dirty="0"/>
              <a:t>在动态执行过程中，</a:t>
            </a:r>
            <a:r>
              <a:rPr lang="en-US" altLang="zh-CN" dirty="0" err="1"/>
              <a:t>SFuzz</a:t>
            </a:r>
            <a:r>
              <a:rPr lang="zh-CN" altLang="en-US" dirty="0"/>
              <a:t>会基于变量的实际值来判断是否跳转到全局数据读取点。</a:t>
            </a:r>
            <a:endParaRPr lang="en-US" altLang="zh-CN" dirty="0"/>
          </a:p>
          <a:p>
            <a:pPr marL="342900" indent="-342900">
              <a:lnSpc>
                <a:spcPct val="150000"/>
              </a:lnSpc>
              <a:buFont typeface="Arial" panose="020B0604020202020204" pitchFamily="34" charset="0"/>
              <a:buChar char="•"/>
            </a:pPr>
            <a:r>
              <a:rPr lang="zh-CN" altLang="en-US" dirty="0"/>
              <a:t>对于一个</a:t>
            </a:r>
            <a:r>
              <a:rPr lang="en-US" altLang="zh-CN" dirty="0"/>
              <a:t>set</a:t>
            </a:r>
            <a:r>
              <a:rPr lang="zh-CN" altLang="en-US" dirty="0"/>
              <a:t>点对应多个</a:t>
            </a:r>
            <a:r>
              <a:rPr lang="en-US" altLang="zh-CN" dirty="0"/>
              <a:t>get</a:t>
            </a:r>
            <a:r>
              <a:rPr lang="zh-CN" altLang="en-US" dirty="0"/>
              <a:t>点的情况，</a:t>
            </a:r>
            <a:r>
              <a:rPr lang="en-US" altLang="zh-CN" dirty="0" err="1"/>
              <a:t>SFuzz</a:t>
            </a:r>
            <a:r>
              <a:rPr lang="zh-CN" altLang="en-US" dirty="0"/>
              <a:t>会创建</a:t>
            </a:r>
            <a:r>
              <a:rPr lang="en-US" altLang="zh-CN" dirty="0"/>
              <a:t>virtual condition node</a:t>
            </a:r>
            <a:r>
              <a:rPr lang="zh-CN" altLang="en-US" dirty="0"/>
              <a:t>，并基于随机概率决定跳转的方向</a:t>
            </a:r>
            <a:endParaRPr lang="en-US" altLang="zh-CN" dirty="0"/>
          </a:p>
        </p:txBody>
      </p:sp>
      <p:pic>
        <p:nvPicPr>
          <p:cNvPr id="6" name="图片 5">
            <a:extLst>
              <a:ext uri="{FF2B5EF4-FFF2-40B4-BE49-F238E27FC236}">
                <a16:creationId xmlns:a16="http://schemas.microsoft.com/office/drawing/2014/main" id="{056775B4-16B7-AFC7-C6C0-A6269F1206EF}"/>
              </a:ext>
            </a:extLst>
          </p:cNvPr>
          <p:cNvPicPr>
            <a:picLocks noChangeAspect="1"/>
          </p:cNvPicPr>
          <p:nvPr/>
        </p:nvPicPr>
        <p:blipFill>
          <a:blip r:embed="rId4"/>
          <a:stretch>
            <a:fillRect/>
          </a:stretch>
        </p:blipFill>
        <p:spPr>
          <a:xfrm>
            <a:off x="4846832" y="175438"/>
            <a:ext cx="7166029" cy="2004238"/>
          </a:xfrm>
          <a:prstGeom prst="rect">
            <a:avLst/>
          </a:prstGeom>
        </p:spPr>
      </p:pic>
    </p:spTree>
    <p:extLst>
      <p:ext uri="{BB962C8B-B14F-4D97-AF65-F5344CB8AC3E}">
        <p14:creationId xmlns:p14="http://schemas.microsoft.com/office/powerpoint/2010/main" val="2894512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27550-8C2E-AEFB-88F0-C3DC5A7D812D}"/>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981E822E-B9CC-A603-AAEB-D5E7BEA36080}"/>
              </a:ext>
            </a:extLst>
          </p:cNvPr>
          <p:cNvPicPr>
            <a:picLocks noChangeAspect="1"/>
          </p:cNvPicPr>
          <p:nvPr/>
        </p:nvPicPr>
        <p:blipFill>
          <a:blip r:embed="rId3"/>
          <a:stretch>
            <a:fillRect/>
          </a:stretch>
        </p:blipFill>
        <p:spPr>
          <a:xfrm>
            <a:off x="0" y="-48563"/>
            <a:ext cx="12192000" cy="2292770"/>
          </a:xfrm>
          <a:prstGeom prst="rect">
            <a:avLst/>
          </a:prstGeom>
        </p:spPr>
      </p:pic>
      <p:sp>
        <p:nvSpPr>
          <p:cNvPr id="2" name="矩形 1">
            <a:extLst>
              <a:ext uri="{FF2B5EF4-FFF2-40B4-BE49-F238E27FC236}">
                <a16:creationId xmlns:a16="http://schemas.microsoft.com/office/drawing/2014/main" id="{9D55D9C5-A52B-D07E-AFDE-5D37996BC492}"/>
              </a:ext>
            </a:extLst>
          </p:cNvPr>
          <p:cNvSpPr/>
          <p:nvPr/>
        </p:nvSpPr>
        <p:spPr>
          <a:xfrm>
            <a:off x="4848448" y="533751"/>
            <a:ext cx="2099930" cy="1199356"/>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76AFE7FA-A11F-B521-A0F8-A0D96D71C2D9}"/>
              </a:ext>
            </a:extLst>
          </p:cNvPr>
          <p:cNvSpPr txBox="1"/>
          <p:nvPr/>
        </p:nvSpPr>
        <p:spPr>
          <a:xfrm>
            <a:off x="386759" y="2145043"/>
            <a:ext cx="11516390" cy="4712957"/>
          </a:xfrm>
          <a:prstGeom prst="rect">
            <a:avLst/>
          </a:prstGeom>
          <a:noFill/>
        </p:spPr>
        <p:txBody>
          <a:bodyPr wrap="square">
            <a:spAutoFit/>
          </a:bodyPr>
          <a:lstStyle/>
          <a:p>
            <a:pPr>
              <a:lnSpc>
                <a:spcPct val="150000"/>
              </a:lnSpc>
            </a:pPr>
            <a:r>
              <a:rPr lang="zh-CN" altLang="en-US" sz="2000" b="1" dirty="0"/>
              <a:t>Control Flow Nodes Handler  </a:t>
            </a:r>
            <a:r>
              <a:rPr lang="zh-CN" altLang="en-US" dirty="0"/>
              <a:t>目的：使</a:t>
            </a:r>
            <a:r>
              <a:rPr lang="en-US" altLang="zh-CN" dirty="0"/>
              <a:t>Execution Tree</a:t>
            </a:r>
            <a:r>
              <a:rPr lang="zh-CN" altLang="en-US" dirty="0"/>
              <a:t>上的模糊测试顺利进行，避免不必要的路径探索</a:t>
            </a:r>
            <a:endParaRPr lang="en-US" altLang="zh-CN" dirty="0"/>
          </a:p>
          <a:p>
            <a:pPr>
              <a:lnSpc>
                <a:spcPct val="150000"/>
              </a:lnSpc>
            </a:pPr>
            <a:r>
              <a:rPr lang="en-US" altLang="zh-CN" b="1" dirty="0"/>
              <a:t>Call Instruction</a:t>
            </a:r>
            <a:r>
              <a:rPr lang="zh-CN" altLang="en-US" b="1" dirty="0"/>
              <a:t>：</a:t>
            </a:r>
            <a:endParaRPr lang="en-US" altLang="zh-CN" b="1" dirty="0"/>
          </a:p>
          <a:p>
            <a:pPr marL="285750" indent="-285750">
              <a:lnSpc>
                <a:spcPct val="150000"/>
              </a:lnSpc>
              <a:buFont typeface="Arial" panose="020B0604020202020204" pitchFamily="34" charset="0"/>
              <a:buChar char="•"/>
            </a:pPr>
            <a:r>
              <a:rPr lang="zh-CN" altLang="en-US" dirty="0"/>
              <a:t>当</a:t>
            </a:r>
            <a:r>
              <a:rPr lang="en-US" altLang="zh-CN" dirty="0"/>
              <a:t>callee</a:t>
            </a:r>
            <a:r>
              <a:rPr lang="zh-CN" altLang="en-US" dirty="0"/>
              <a:t>的参数不受</a:t>
            </a:r>
            <a:r>
              <a:rPr lang="en-US" altLang="zh-CN" sz="1800" dirty="0"/>
              <a:t>external input</a:t>
            </a:r>
            <a:r>
              <a:rPr lang="zh-CN" altLang="en-US" dirty="0"/>
              <a:t>影响，则该函数调用添加到</a:t>
            </a:r>
            <a:r>
              <a:rPr lang="en-US" altLang="zh-CN" b="1" dirty="0" err="1"/>
              <a:t>PatchedFunc</a:t>
            </a:r>
            <a:r>
              <a:rPr lang="zh-CN" altLang="en-US" dirty="0"/>
              <a:t>集合中，并引导</a:t>
            </a:r>
            <a:r>
              <a:rPr lang="en-US" altLang="zh-CN" dirty="0" err="1"/>
              <a:t>fuzzer</a:t>
            </a:r>
            <a:r>
              <a:rPr lang="zh-CN" altLang="en-US" dirty="0"/>
              <a:t>跳过该函数调用。</a:t>
            </a:r>
            <a:endParaRPr lang="en-US" altLang="zh-CN" dirty="0"/>
          </a:p>
          <a:p>
            <a:pPr>
              <a:lnSpc>
                <a:spcPct val="150000"/>
              </a:lnSpc>
            </a:pPr>
            <a:r>
              <a:rPr lang="en-US" altLang="zh-CN" b="1" dirty="0"/>
              <a:t>Conditional Branch</a:t>
            </a:r>
            <a:r>
              <a:rPr lang="zh-CN" altLang="en-US" dirty="0"/>
              <a:t>：基于到达</a:t>
            </a:r>
            <a:r>
              <a:rPr lang="en-US" altLang="zh-CN" b="1" dirty="0"/>
              <a:t>sink functions</a:t>
            </a:r>
            <a:r>
              <a:rPr lang="zh-CN" altLang="en-US" dirty="0"/>
              <a:t>的可达性</a:t>
            </a:r>
            <a:endParaRPr lang="en-US" altLang="zh-CN" dirty="0"/>
          </a:p>
          <a:p>
            <a:pPr marL="285750" indent="-285750">
              <a:lnSpc>
                <a:spcPct val="150000"/>
              </a:lnSpc>
              <a:buFont typeface="Arial" panose="020B0604020202020204" pitchFamily="34" charset="0"/>
              <a:buChar char="•"/>
            </a:pPr>
            <a:r>
              <a:rPr lang="zh-CN" altLang="en-US" sz="1600" dirty="0"/>
              <a:t>仅一个分支可达：</a:t>
            </a:r>
            <a:endParaRPr lang="en-US" altLang="zh-CN" sz="1600" dirty="0"/>
          </a:p>
          <a:p>
            <a:pPr marL="742950" lvl="1" indent="-285750">
              <a:lnSpc>
                <a:spcPct val="150000"/>
              </a:lnSpc>
              <a:buFont typeface="Arial" panose="020B0604020202020204" pitchFamily="34" charset="0"/>
              <a:buChar char="•"/>
            </a:pPr>
            <a:r>
              <a:rPr lang="zh-CN" altLang="en-US" sz="1600" dirty="0"/>
              <a:t>如果条件受</a:t>
            </a:r>
            <a:r>
              <a:rPr lang="en-US" altLang="zh-CN" sz="1600" dirty="0"/>
              <a:t>external input</a:t>
            </a:r>
            <a:r>
              <a:rPr lang="zh-CN" altLang="en-US" sz="1600" dirty="0"/>
              <a:t>影响：将不可达分支添加到</a:t>
            </a:r>
            <a:r>
              <a:rPr lang="en-US" altLang="zh-CN" sz="1600" b="1" dirty="0" err="1"/>
              <a:t>PatchedJMP</a:t>
            </a:r>
            <a:r>
              <a:rPr lang="zh-CN" altLang="en-US" sz="1600" dirty="0"/>
              <a:t>集合中，让</a:t>
            </a:r>
            <a:r>
              <a:rPr lang="en-US" altLang="zh-CN" sz="1600" dirty="0" err="1"/>
              <a:t>fuzzer</a:t>
            </a:r>
            <a:r>
              <a:rPr lang="zh-CN" altLang="en-US" sz="1600" dirty="0"/>
              <a:t>避免探索该分支。</a:t>
            </a:r>
            <a:endParaRPr lang="en-US" altLang="zh-CN" sz="1600" dirty="0"/>
          </a:p>
          <a:p>
            <a:pPr marL="742950" lvl="1" indent="-285750">
              <a:lnSpc>
                <a:spcPct val="150000"/>
              </a:lnSpc>
              <a:buFont typeface="Arial" panose="020B0604020202020204" pitchFamily="34" charset="0"/>
              <a:buChar char="•"/>
            </a:pPr>
            <a:r>
              <a:rPr lang="zh-CN" altLang="en-US" sz="1600" dirty="0"/>
              <a:t>相反：使用一个</a:t>
            </a:r>
            <a:r>
              <a:rPr lang="en-US" altLang="zh-CN" sz="1600" dirty="0"/>
              <a:t>directed jump</a:t>
            </a:r>
            <a:r>
              <a:rPr lang="zh-CN" altLang="en-US" sz="1600" dirty="0"/>
              <a:t>将其固定到可达</a:t>
            </a:r>
            <a:r>
              <a:rPr lang="en-US" altLang="zh-CN" sz="1600" b="1" dirty="0"/>
              <a:t>sink functions</a:t>
            </a:r>
            <a:r>
              <a:rPr lang="zh-CN" altLang="en-US" sz="1600" dirty="0"/>
              <a:t>的分支。</a:t>
            </a:r>
            <a:endParaRPr lang="en-US" altLang="zh-CN" sz="1600" dirty="0"/>
          </a:p>
          <a:p>
            <a:pPr marL="285750" indent="-285750">
              <a:lnSpc>
                <a:spcPct val="150000"/>
              </a:lnSpc>
              <a:buFont typeface="Arial" panose="020B0604020202020204" pitchFamily="34" charset="0"/>
              <a:buChar char="•"/>
            </a:pPr>
            <a:r>
              <a:rPr lang="zh-CN" altLang="en-US" sz="1600" dirty="0"/>
              <a:t>两个分支都可达：</a:t>
            </a:r>
            <a:endParaRPr lang="en-US" altLang="zh-CN" sz="1600" dirty="0"/>
          </a:p>
          <a:p>
            <a:pPr marL="742950" lvl="1" indent="-285750">
              <a:lnSpc>
                <a:spcPct val="150000"/>
              </a:lnSpc>
              <a:buFont typeface="Arial" panose="020B0604020202020204" pitchFamily="34" charset="0"/>
              <a:buChar char="•"/>
            </a:pPr>
            <a:r>
              <a:rPr lang="zh-CN" altLang="en-US" sz="1600" dirty="0"/>
              <a:t>如果条件受</a:t>
            </a:r>
            <a:r>
              <a:rPr lang="en-US" altLang="zh-CN" sz="1600" dirty="0"/>
              <a:t>external input</a:t>
            </a:r>
            <a:r>
              <a:rPr lang="zh-CN" altLang="en-US" sz="1600" dirty="0"/>
              <a:t>影响：保持当前代码不变。</a:t>
            </a:r>
            <a:endParaRPr lang="en-US" altLang="zh-CN" sz="1600" dirty="0"/>
          </a:p>
          <a:p>
            <a:pPr marL="742950" lvl="1" indent="-285750">
              <a:lnSpc>
                <a:spcPct val="150000"/>
              </a:lnSpc>
              <a:buFont typeface="Arial" panose="020B0604020202020204" pitchFamily="34" charset="0"/>
              <a:buChar char="•"/>
            </a:pPr>
            <a:r>
              <a:rPr lang="zh-CN" altLang="en-US" sz="1600" dirty="0"/>
              <a:t>相反：将跳转指令的地址添加到</a:t>
            </a:r>
            <a:r>
              <a:rPr lang="en-US" altLang="zh-CN" sz="1600" b="1" dirty="0" err="1"/>
              <a:t>PatchedJMP</a:t>
            </a:r>
            <a:r>
              <a:rPr lang="zh-CN" altLang="en-US" sz="1600" dirty="0"/>
              <a:t>集合中，用一个</a:t>
            </a:r>
            <a:r>
              <a:rPr lang="en-US" altLang="zh-CN" sz="1600" b="1" dirty="0"/>
              <a:t>random jump</a:t>
            </a:r>
            <a:r>
              <a:rPr lang="zh-CN" altLang="en-US" sz="1600" dirty="0"/>
              <a:t>替换它。</a:t>
            </a:r>
            <a:endParaRPr lang="en-US" altLang="zh-CN" sz="1600" dirty="0"/>
          </a:p>
          <a:p>
            <a:pPr marL="285750" indent="-285750">
              <a:lnSpc>
                <a:spcPct val="150000"/>
              </a:lnSpc>
              <a:buFont typeface="Arial" panose="020B0604020202020204" pitchFamily="34" charset="0"/>
              <a:buChar char="•"/>
            </a:pPr>
            <a:r>
              <a:rPr lang="zh-CN" altLang="en-US" sz="1600" dirty="0"/>
              <a:t>两个分支均不可达：</a:t>
            </a:r>
            <a:endParaRPr lang="en-US" altLang="zh-CN" sz="1600" dirty="0"/>
          </a:p>
          <a:p>
            <a:pPr marL="742950" lvl="1" indent="-285750">
              <a:lnSpc>
                <a:spcPct val="150000"/>
              </a:lnSpc>
              <a:buFont typeface="Arial" panose="020B0604020202020204" pitchFamily="34" charset="0"/>
              <a:buChar char="•"/>
            </a:pPr>
            <a:r>
              <a:rPr lang="zh-CN" altLang="en-US" sz="1600" dirty="0"/>
              <a:t>将两个分支的目标地址添加到</a:t>
            </a:r>
            <a:r>
              <a:rPr lang="en-US" altLang="zh-CN" sz="1600" b="1" dirty="0" err="1"/>
              <a:t>PatchedJMP</a:t>
            </a:r>
            <a:r>
              <a:rPr lang="zh-CN" altLang="en-US" sz="1600" dirty="0"/>
              <a:t>集合中，让</a:t>
            </a:r>
            <a:r>
              <a:rPr lang="en-US" altLang="zh-CN" sz="1600" dirty="0" err="1"/>
              <a:t>fuzzer</a:t>
            </a:r>
            <a:r>
              <a:rPr lang="zh-CN" altLang="en-US" sz="1600" dirty="0"/>
              <a:t>避免探索这些分支。</a:t>
            </a:r>
            <a:endParaRPr lang="en-US" altLang="zh-CN" sz="1600" dirty="0"/>
          </a:p>
        </p:txBody>
      </p:sp>
    </p:spTree>
    <p:extLst>
      <p:ext uri="{BB962C8B-B14F-4D97-AF65-F5344CB8AC3E}">
        <p14:creationId xmlns:p14="http://schemas.microsoft.com/office/powerpoint/2010/main" val="65086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fade">
                                      <p:cBhvr>
                                        <p:cTn id="10" dur="500"/>
                                        <p:tgtEl>
                                          <p:spTgt spid="8">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animEffect transition="in" filter="fade">
                                      <p:cBhvr>
                                        <p:cTn id="13" dur="500"/>
                                        <p:tgtEl>
                                          <p:spTgt spid="8">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6" end="6"/>
                                            </p:txEl>
                                          </p:spTgt>
                                        </p:tgtEl>
                                        <p:attrNameLst>
                                          <p:attrName>style.visibility</p:attrName>
                                        </p:attrNameLst>
                                      </p:cBhvr>
                                      <p:to>
                                        <p:strVal val="visible"/>
                                      </p:to>
                                    </p:set>
                                    <p:animEffect transition="in" filter="fade">
                                      <p:cBhvr>
                                        <p:cTn id="16" dur="500"/>
                                        <p:tgtEl>
                                          <p:spTgt spid="8">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animEffect transition="in" filter="fade">
                                      <p:cBhvr>
                                        <p:cTn id="19" dur="500"/>
                                        <p:tgtEl>
                                          <p:spTgt spid="8">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8" end="8"/>
                                            </p:txEl>
                                          </p:spTgt>
                                        </p:tgtEl>
                                        <p:attrNameLst>
                                          <p:attrName>style.visibility</p:attrName>
                                        </p:attrNameLst>
                                      </p:cBhvr>
                                      <p:to>
                                        <p:strVal val="visible"/>
                                      </p:to>
                                    </p:set>
                                    <p:animEffect transition="in" filter="fade">
                                      <p:cBhvr>
                                        <p:cTn id="22" dur="500"/>
                                        <p:tgtEl>
                                          <p:spTgt spid="8">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animEffect transition="in" filter="fade">
                                      <p:cBhvr>
                                        <p:cTn id="25" dur="500"/>
                                        <p:tgtEl>
                                          <p:spTgt spid="8">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
                                            <p:txEl>
                                              <p:pRg st="10" end="10"/>
                                            </p:txEl>
                                          </p:spTgt>
                                        </p:tgtEl>
                                        <p:attrNameLst>
                                          <p:attrName>style.visibility</p:attrName>
                                        </p:attrNameLst>
                                      </p:cBhvr>
                                      <p:to>
                                        <p:strVal val="visible"/>
                                      </p:to>
                                    </p:set>
                                    <p:animEffect transition="in" filter="fade">
                                      <p:cBhvr>
                                        <p:cTn id="28" dur="500"/>
                                        <p:tgtEl>
                                          <p:spTgt spid="8">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animEffect transition="in" filter="fade">
                                      <p:cBhvr>
                                        <p:cTn id="31"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3FCC2-5AAC-77EB-5B9B-A266F2F4AE85}"/>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9A0D7871-24F2-06F5-EB21-7223E8C537A6}"/>
              </a:ext>
            </a:extLst>
          </p:cNvPr>
          <p:cNvPicPr>
            <a:picLocks noChangeAspect="1"/>
          </p:cNvPicPr>
          <p:nvPr/>
        </p:nvPicPr>
        <p:blipFill>
          <a:blip r:embed="rId3"/>
          <a:stretch>
            <a:fillRect/>
          </a:stretch>
        </p:blipFill>
        <p:spPr>
          <a:xfrm>
            <a:off x="0" y="-48563"/>
            <a:ext cx="12192000" cy="2292770"/>
          </a:xfrm>
          <a:prstGeom prst="rect">
            <a:avLst/>
          </a:prstGeom>
        </p:spPr>
      </p:pic>
      <p:sp>
        <p:nvSpPr>
          <p:cNvPr id="2" name="矩形 1">
            <a:extLst>
              <a:ext uri="{FF2B5EF4-FFF2-40B4-BE49-F238E27FC236}">
                <a16:creationId xmlns:a16="http://schemas.microsoft.com/office/drawing/2014/main" id="{76FA9AD8-6E39-BA04-3104-8FCDFEBF8300}"/>
              </a:ext>
            </a:extLst>
          </p:cNvPr>
          <p:cNvSpPr/>
          <p:nvPr/>
        </p:nvSpPr>
        <p:spPr>
          <a:xfrm>
            <a:off x="7107864" y="533751"/>
            <a:ext cx="1164265" cy="848482"/>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1F0461A9-FF0B-6163-625F-CC60B3258CA5}"/>
              </a:ext>
            </a:extLst>
          </p:cNvPr>
          <p:cNvSpPr txBox="1"/>
          <p:nvPr/>
        </p:nvSpPr>
        <p:spPr>
          <a:xfrm>
            <a:off x="455871" y="2238146"/>
            <a:ext cx="11516390" cy="4619854"/>
          </a:xfrm>
          <a:prstGeom prst="rect">
            <a:avLst/>
          </a:prstGeom>
          <a:noFill/>
        </p:spPr>
        <p:txBody>
          <a:bodyPr wrap="square">
            <a:spAutoFit/>
          </a:bodyPr>
          <a:lstStyle/>
          <a:p>
            <a:pPr>
              <a:lnSpc>
                <a:spcPct val="150000"/>
              </a:lnSpc>
            </a:pPr>
            <a:r>
              <a:rPr lang="en-US" altLang="zh-CN" sz="2000" b="1" dirty="0"/>
              <a:t>Micro Fuzzing</a:t>
            </a:r>
            <a:r>
              <a:rPr lang="zh-CN" altLang="en-US" b="1" dirty="0"/>
              <a:t>：</a:t>
            </a:r>
            <a:r>
              <a:rPr lang="zh-CN" altLang="en-US" dirty="0"/>
              <a:t>以代码片段为输入（即在切片的</a:t>
            </a:r>
            <a:r>
              <a:rPr lang="en-US" altLang="zh-CN" dirty="0"/>
              <a:t>Execution Tree</a:t>
            </a:r>
            <a:r>
              <a:rPr lang="zh-CN" altLang="en-US" dirty="0"/>
              <a:t>中探索路径）</a:t>
            </a:r>
          </a:p>
          <a:p>
            <a:pPr marL="285750" indent="-285750">
              <a:lnSpc>
                <a:spcPct val="150000"/>
              </a:lnSpc>
              <a:buFont typeface="Arial" panose="020B0604020202020204" pitchFamily="34" charset="0"/>
              <a:buChar char="•"/>
            </a:pPr>
            <a:r>
              <a:rPr lang="en-US" altLang="zh-CN" b="1" dirty="0"/>
              <a:t>Image Loader</a:t>
            </a:r>
            <a:r>
              <a:rPr lang="zh-CN" altLang="en-US" dirty="0"/>
              <a:t>：预处理</a:t>
            </a:r>
            <a:r>
              <a:rPr lang="en-US" altLang="zh-CN" dirty="0"/>
              <a:t>Handler</a:t>
            </a:r>
            <a:r>
              <a:rPr lang="zh-CN" altLang="en-US" dirty="0"/>
              <a:t>中已标记的代码片段</a:t>
            </a:r>
          </a:p>
          <a:p>
            <a:pPr marL="457200" lvl="2" indent="-285750">
              <a:lnSpc>
                <a:spcPct val="150000"/>
              </a:lnSpc>
              <a:buFont typeface="Arial" panose="020B0604020202020204" pitchFamily="34" charset="0"/>
              <a:buChar char="•"/>
            </a:pPr>
            <a:r>
              <a:rPr lang="en-US" altLang="zh-CN" dirty="0"/>
              <a:t>Sub-</a:t>
            </a:r>
            <a:r>
              <a:rPr lang="en-US" altLang="zh-CN" dirty="0" err="1"/>
              <a:t>Fuction</a:t>
            </a:r>
            <a:r>
              <a:rPr lang="en-US" altLang="zh-CN" dirty="0"/>
              <a:t> call in </a:t>
            </a:r>
            <a:r>
              <a:rPr lang="en-US" altLang="zh-CN" b="1" dirty="0" err="1"/>
              <a:t>PatchedFuncset</a:t>
            </a:r>
            <a:r>
              <a:rPr lang="en-US" altLang="zh-CN" dirty="0"/>
              <a:t> </a:t>
            </a:r>
            <a:r>
              <a:rPr lang="zh-CN" altLang="en-US" dirty="0"/>
              <a:t>→ </a:t>
            </a:r>
            <a:r>
              <a:rPr lang="en-US" altLang="zh-CN" b="1" dirty="0"/>
              <a:t>NOP-like</a:t>
            </a:r>
            <a:r>
              <a:rPr lang="zh-CN" altLang="en-US" b="1" dirty="0"/>
              <a:t>指令</a:t>
            </a:r>
            <a:endParaRPr lang="en-US" altLang="zh-CN" b="1" dirty="0"/>
          </a:p>
          <a:p>
            <a:pPr marL="457200" lvl="2" indent="-285750">
              <a:lnSpc>
                <a:spcPct val="150000"/>
              </a:lnSpc>
              <a:buFont typeface="Arial" panose="020B0604020202020204" pitchFamily="34" charset="0"/>
              <a:buChar char="•"/>
            </a:pPr>
            <a:r>
              <a:rPr lang="en-US" altLang="zh-CN" dirty="0"/>
              <a:t>Conditional Branch in </a:t>
            </a:r>
            <a:r>
              <a:rPr lang="en-US" altLang="zh-CN" b="1" dirty="0" err="1"/>
              <a:t>PatchedJMPset</a:t>
            </a:r>
            <a:r>
              <a:rPr lang="en-US" altLang="zh-CN" dirty="0"/>
              <a:t> </a:t>
            </a:r>
            <a:r>
              <a:rPr lang="zh-CN" altLang="en-US" dirty="0"/>
              <a:t>→ </a:t>
            </a:r>
            <a:r>
              <a:rPr lang="en-US" altLang="zh-CN" b="1" dirty="0"/>
              <a:t>Direct jump / Random jump</a:t>
            </a:r>
          </a:p>
          <a:p>
            <a:pPr marL="0" lvl="1" indent="-285750">
              <a:lnSpc>
                <a:spcPct val="150000"/>
              </a:lnSpc>
              <a:buFont typeface="Arial" panose="020B0604020202020204" pitchFamily="34" charset="0"/>
              <a:buChar char="•"/>
            </a:pPr>
            <a:r>
              <a:rPr lang="en-US" altLang="zh-CN" b="1" dirty="0"/>
              <a:t>Fuzzing Core Engine</a:t>
            </a:r>
            <a:r>
              <a:rPr lang="zh-CN" altLang="en-US" b="1" dirty="0"/>
              <a:t>：</a:t>
            </a:r>
          </a:p>
          <a:p>
            <a:pPr marL="457200" lvl="2" indent="-285750">
              <a:lnSpc>
                <a:spcPct val="150000"/>
              </a:lnSpc>
              <a:buFont typeface="Arial" panose="020B0604020202020204" pitchFamily="34" charset="0"/>
              <a:buChar char="•"/>
            </a:pPr>
            <a:r>
              <a:rPr lang="zh-CN" altLang="en-US" dirty="0"/>
              <a:t>从</a:t>
            </a:r>
            <a:r>
              <a:rPr lang="en-US" altLang="zh-CN" dirty="0"/>
              <a:t>Execution Tree</a:t>
            </a:r>
            <a:r>
              <a:rPr lang="zh-CN" altLang="en-US" dirty="0"/>
              <a:t>的根节点开始反复执行</a:t>
            </a:r>
          </a:p>
          <a:p>
            <a:pPr marL="457200" lvl="2" indent="-285750">
              <a:lnSpc>
                <a:spcPct val="150000"/>
              </a:lnSpc>
              <a:buFont typeface="Arial" panose="020B0604020202020204" pitchFamily="34" charset="0"/>
              <a:buChar char="•"/>
            </a:pPr>
            <a:r>
              <a:rPr lang="zh-CN" altLang="en-US" dirty="0"/>
              <a:t>在</a:t>
            </a:r>
            <a:r>
              <a:rPr lang="en-US" altLang="zh-CN" dirty="0"/>
              <a:t>input entry points</a:t>
            </a:r>
            <a:r>
              <a:rPr lang="zh-CN" altLang="en-US" dirty="0"/>
              <a:t>生成随机数据</a:t>
            </a:r>
            <a:endParaRPr lang="en-US" altLang="zh-CN" dirty="0"/>
          </a:p>
          <a:p>
            <a:pPr marL="457200" lvl="2" indent="-285750">
              <a:lnSpc>
                <a:spcPct val="150000"/>
              </a:lnSpc>
              <a:buFont typeface="Arial" panose="020B0604020202020204" pitchFamily="34" charset="0"/>
              <a:buChar char="•"/>
            </a:pPr>
            <a:r>
              <a:rPr lang="zh-CN" altLang="en-US" dirty="0"/>
              <a:t>基于</a:t>
            </a:r>
            <a:r>
              <a:rPr lang="en-US" altLang="zh-CN" dirty="0" err="1"/>
              <a:t>UnicornAFL</a:t>
            </a:r>
            <a:r>
              <a:rPr lang="zh-CN" altLang="en-US" dirty="0"/>
              <a:t>，能够执行覆盖引导的模糊测试并仿真指令执行（遇到瓶颈时，</a:t>
            </a:r>
            <a:r>
              <a:rPr lang="en-US" altLang="zh-CN" dirty="0" err="1"/>
              <a:t>SFuzz</a:t>
            </a:r>
            <a:r>
              <a:rPr lang="zh-CN" altLang="en-US" dirty="0"/>
              <a:t>会启动符号执行模块）</a:t>
            </a:r>
          </a:p>
          <a:p>
            <a:pPr marL="285750" indent="-285750">
              <a:lnSpc>
                <a:spcPct val="150000"/>
              </a:lnSpc>
              <a:buFont typeface="Arial" panose="020B0604020202020204" pitchFamily="34" charset="0"/>
              <a:buChar char="•"/>
            </a:pPr>
            <a:r>
              <a:rPr lang="en-US" altLang="zh-CN" b="1" dirty="0"/>
              <a:t>Memory Safety Policy</a:t>
            </a:r>
            <a:r>
              <a:rPr lang="zh-CN" altLang="en-US" b="1" dirty="0"/>
              <a:t>：</a:t>
            </a:r>
            <a:r>
              <a:rPr lang="zh-CN" altLang="en-US" dirty="0"/>
              <a:t>提供轻量化的内存安全检查</a:t>
            </a:r>
            <a:endParaRPr lang="en-US" altLang="zh-CN" dirty="0"/>
          </a:p>
          <a:p>
            <a:pPr marL="742950" lvl="1" indent="-285750">
              <a:lnSpc>
                <a:spcPct val="150000"/>
              </a:lnSpc>
              <a:buFont typeface="Arial" panose="020B0604020202020204" pitchFamily="34" charset="0"/>
              <a:buChar char="•"/>
            </a:pPr>
            <a:r>
              <a:rPr lang="zh-CN" altLang="en-US" dirty="0"/>
              <a:t>对于可确定大小的缓冲区，检测</a:t>
            </a:r>
            <a:r>
              <a:rPr lang="en-US" altLang="zh-CN" dirty="0"/>
              <a:t>sink function</a:t>
            </a:r>
            <a:r>
              <a:rPr lang="zh-CN" altLang="en-US" dirty="0"/>
              <a:t>执行后是否越界修改了缓冲区边界数据。</a:t>
            </a:r>
            <a:endParaRPr lang="en-US" altLang="zh-CN" dirty="0"/>
          </a:p>
          <a:p>
            <a:pPr marL="742950" lvl="1" indent="-285750">
              <a:lnSpc>
                <a:spcPct val="150000"/>
              </a:lnSpc>
              <a:buFont typeface="Arial" panose="020B0604020202020204" pitchFamily="34" charset="0"/>
              <a:buChar char="•"/>
            </a:pPr>
            <a:r>
              <a:rPr lang="zh-CN" altLang="en-US" dirty="0"/>
              <a:t>对于无法确定大小的缓冲区，输出</a:t>
            </a:r>
            <a:r>
              <a:rPr lang="en-US" altLang="zh-CN" dirty="0"/>
              <a:t>alarm</a:t>
            </a:r>
            <a:r>
              <a:rPr lang="zh-CN" altLang="en-US" dirty="0"/>
              <a:t>并在后续</a:t>
            </a:r>
            <a:r>
              <a:rPr lang="en-US" altLang="zh-CN" dirty="0"/>
              <a:t>Concolic Analyzer</a:t>
            </a:r>
            <a:r>
              <a:rPr lang="zh-CN" altLang="en-US" dirty="0"/>
              <a:t>模块中进一步识别大小。</a:t>
            </a:r>
          </a:p>
        </p:txBody>
      </p:sp>
    </p:spTree>
    <p:extLst>
      <p:ext uri="{BB962C8B-B14F-4D97-AF65-F5344CB8AC3E}">
        <p14:creationId xmlns:p14="http://schemas.microsoft.com/office/powerpoint/2010/main" val="1992181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6E9DE-EB83-93C1-F26C-E8F4D8793382}"/>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C8E1E355-A186-503F-51BA-3C9FE002AA88}"/>
              </a:ext>
            </a:extLst>
          </p:cNvPr>
          <p:cNvPicPr>
            <a:picLocks noChangeAspect="1"/>
          </p:cNvPicPr>
          <p:nvPr/>
        </p:nvPicPr>
        <p:blipFill>
          <a:blip r:embed="rId3"/>
          <a:stretch>
            <a:fillRect/>
          </a:stretch>
        </p:blipFill>
        <p:spPr>
          <a:xfrm>
            <a:off x="0" y="-48563"/>
            <a:ext cx="12192000" cy="2292770"/>
          </a:xfrm>
          <a:prstGeom prst="rect">
            <a:avLst/>
          </a:prstGeom>
        </p:spPr>
      </p:pic>
      <p:sp>
        <p:nvSpPr>
          <p:cNvPr id="5" name="矩形 4">
            <a:extLst>
              <a:ext uri="{FF2B5EF4-FFF2-40B4-BE49-F238E27FC236}">
                <a16:creationId xmlns:a16="http://schemas.microsoft.com/office/drawing/2014/main" id="{8ADFD243-9C34-B00B-9515-7897A416553E}"/>
              </a:ext>
            </a:extLst>
          </p:cNvPr>
          <p:cNvSpPr/>
          <p:nvPr/>
        </p:nvSpPr>
        <p:spPr>
          <a:xfrm>
            <a:off x="8888818" y="97816"/>
            <a:ext cx="2232838" cy="206591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pic>
        <p:nvPicPr>
          <p:cNvPr id="7" name="图片 6">
            <a:extLst>
              <a:ext uri="{FF2B5EF4-FFF2-40B4-BE49-F238E27FC236}">
                <a16:creationId xmlns:a16="http://schemas.microsoft.com/office/drawing/2014/main" id="{00F99D6D-31E9-FE0F-B5BD-8F3F7C638190}"/>
              </a:ext>
            </a:extLst>
          </p:cNvPr>
          <p:cNvPicPr>
            <a:picLocks noChangeAspect="1"/>
          </p:cNvPicPr>
          <p:nvPr/>
        </p:nvPicPr>
        <p:blipFill>
          <a:blip r:embed="rId4"/>
          <a:stretch>
            <a:fillRect/>
          </a:stretch>
        </p:blipFill>
        <p:spPr>
          <a:xfrm>
            <a:off x="7181423" y="2244207"/>
            <a:ext cx="4679469" cy="4475570"/>
          </a:xfrm>
          <a:prstGeom prst="rect">
            <a:avLst/>
          </a:prstGeom>
        </p:spPr>
      </p:pic>
      <p:sp>
        <p:nvSpPr>
          <p:cNvPr id="12" name="文本框 11">
            <a:extLst>
              <a:ext uri="{FF2B5EF4-FFF2-40B4-BE49-F238E27FC236}">
                <a16:creationId xmlns:a16="http://schemas.microsoft.com/office/drawing/2014/main" id="{E5D87ECA-3CE5-8213-EE42-7A0F4304F0F6}"/>
              </a:ext>
            </a:extLst>
          </p:cNvPr>
          <p:cNvSpPr txBox="1"/>
          <p:nvPr/>
        </p:nvSpPr>
        <p:spPr>
          <a:xfrm>
            <a:off x="384100" y="2163726"/>
            <a:ext cx="6840723" cy="4712957"/>
          </a:xfrm>
          <a:prstGeom prst="rect">
            <a:avLst/>
          </a:prstGeom>
          <a:noFill/>
        </p:spPr>
        <p:txBody>
          <a:bodyPr wrap="square">
            <a:spAutoFit/>
          </a:bodyPr>
          <a:lstStyle/>
          <a:p>
            <a:pPr>
              <a:lnSpc>
                <a:spcPct val="150000"/>
              </a:lnSpc>
            </a:pPr>
            <a:r>
              <a:rPr lang="zh-CN" altLang="en-US" b="1" dirty="0"/>
              <a:t>检查所有触发安全检查违规的</a:t>
            </a:r>
            <a:r>
              <a:rPr lang="en-US" altLang="zh-CN" b="1" dirty="0"/>
              <a:t>Crash Input</a:t>
            </a:r>
            <a:endParaRPr lang="zh-CN" altLang="en-US" dirty="0"/>
          </a:p>
          <a:p>
            <a:pPr>
              <a:lnSpc>
                <a:spcPct val="150000"/>
              </a:lnSpc>
            </a:pPr>
            <a:r>
              <a:rPr lang="en-US" altLang="zh-CN" sz="2000" b="1" dirty="0"/>
              <a:t>Concolic Analyzer</a:t>
            </a:r>
          </a:p>
          <a:p>
            <a:pPr marL="285750" indent="-285750">
              <a:lnSpc>
                <a:spcPct val="150000"/>
              </a:lnSpc>
              <a:buFont typeface="Arial" panose="020B0604020202020204" pitchFamily="34" charset="0"/>
              <a:buChar char="•"/>
            </a:pPr>
            <a:r>
              <a:rPr lang="zh-CN" altLang="en-US" sz="1600" dirty="0"/>
              <a:t>恢复</a:t>
            </a:r>
            <a:r>
              <a:rPr lang="en-US" altLang="zh-CN" sz="1600" dirty="0"/>
              <a:t>call instructions (in </a:t>
            </a:r>
            <a:r>
              <a:rPr lang="en-US" altLang="zh-CN" sz="1600" dirty="0" err="1"/>
              <a:t>PatchedFuncset</a:t>
            </a:r>
            <a:r>
              <a:rPr lang="en-US" altLang="zh-CN" sz="1600" dirty="0"/>
              <a:t>) and conditional branches (in </a:t>
            </a:r>
            <a:r>
              <a:rPr lang="en-US" altLang="zh-CN" sz="1600" dirty="0" err="1"/>
              <a:t>PatchedJMPset</a:t>
            </a:r>
            <a:r>
              <a:rPr lang="en-US" altLang="zh-CN" sz="1600" dirty="0"/>
              <a:t>)</a:t>
            </a:r>
            <a:endParaRPr lang="en-US" altLang="zh-CN" sz="1600" b="1" dirty="0"/>
          </a:p>
          <a:p>
            <a:pPr marL="285750" indent="-285750">
              <a:lnSpc>
                <a:spcPct val="150000"/>
              </a:lnSpc>
              <a:buFont typeface="Arial" panose="020B0604020202020204" pitchFamily="34" charset="0"/>
              <a:buChar char="•"/>
            </a:pPr>
            <a:r>
              <a:rPr lang="zh-CN" altLang="en-US" sz="1600" dirty="0"/>
              <a:t>将</a:t>
            </a:r>
            <a:r>
              <a:rPr lang="en-US" altLang="zh-CN" sz="1600" dirty="0"/>
              <a:t>Crash Input</a:t>
            </a:r>
            <a:r>
              <a:rPr lang="zh-CN" altLang="en-US" sz="1600" dirty="0"/>
              <a:t>作为具体输入</a:t>
            </a:r>
            <a:endParaRPr lang="en-US" altLang="zh-CN" sz="1600" dirty="0"/>
          </a:p>
          <a:p>
            <a:pPr>
              <a:lnSpc>
                <a:spcPct val="150000"/>
              </a:lnSpc>
            </a:pPr>
            <a:r>
              <a:rPr lang="en-US" altLang="zh-CN" b="1" dirty="0"/>
              <a:t>Forward slicing-based concolic testing</a:t>
            </a:r>
          </a:p>
          <a:p>
            <a:pPr marL="285750" indent="-285750">
              <a:lnSpc>
                <a:spcPct val="150000"/>
              </a:lnSpc>
              <a:buFont typeface="Arial" panose="020B0604020202020204" pitchFamily="34" charset="0"/>
              <a:buChar char="•"/>
            </a:pPr>
            <a:r>
              <a:rPr lang="zh-CN" altLang="en-US" sz="1600" dirty="0"/>
              <a:t>将符号应用于</a:t>
            </a:r>
            <a:r>
              <a:rPr lang="en-US" altLang="zh-CN" sz="1600" dirty="0"/>
              <a:t>Patched Functions</a:t>
            </a:r>
            <a:r>
              <a:rPr lang="zh-CN" altLang="en-US" sz="1600" dirty="0"/>
              <a:t>的参数和返回值</a:t>
            </a:r>
          </a:p>
          <a:p>
            <a:pPr marL="285750" indent="-285750">
              <a:lnSpc>
                <a:spcPct val="150000"/>
              </a:lnSpc>
              <a:buFont typeface="Arial" panose="020B0604020202020204" pitchFamily="34" charset="0"/>
              <a:buChar char="•"/>
            </a:pPr>
            <a:r>
              <a:rPr lang="zh-CN" altLang="en-US" sz="1600" dirty="0"/>
              <a:t>在输入触发的路径上进行符号执行，收集所有约束条件</a:t>
            </a:r>
          </a:p>
          <a:p>
            <a:pPr>
              <a:lnSpc>
                <a:spcPct val="150000"/>
              </a:lnSpc>
            </a:pPr>
            <a:r>
              <a:rPr lang="en-US" altLang="zh-CN" b="1" dirty="0"/>
              <a:t>Backward slicing-based condition verifier</a:t>
            </a:r>
          </a:p>
          <a:p>
            <a:pPr marL="285750" indent="-285750">
              <a:lnSpc>
                <a:spcPct val="150000"/>
              </a:lnSpc>
              <a:buFont typeface="Arial" panose="020B0604020202020204" pitchFamily="34" charset="0"/>
              <a:buChar char="•"/>
            </a:pPr>
            <a:r>
              <a:rPr lang="zh-CN" altLang="en-US" sz="1600" dirty="0"/>
              <a:t>对于</a:t>
            </a:r>
            <a:r>
              <a:rPr lang="en-US" altLang="zh-CN" sz="1600" dirty="0"/>
              <a:t>other input data entry points</a:t>
            </a:r>
            <a:r>
              <a:rPr lang="zh-CN" altLang="en-US" sz="1600" dirty="0"/>
              <a:t>或</a:t>
            </a:r>
            <a:r>
              <a:rPr lang="en-US" altLang="zh-CN" sz="1600" dirty="0"/>
              <a:t>patched functions</a:t>
            </a:r>
            <a:r>
              <a:rPr lang="zh-CN" altLang="en-US" sz="1600" dirty="0"/>
              <a:t>相关的约束，通过依次翻转这些约束后再执行，定位当前</a:t>
            </a:r>
            <a:r>
              <a:rPr lang="en-US" altLang="zh-CN" sz="1600" dirty="0"/>
              <a:t>PoC</a:t>
            </a:r>
            <a:r>
              <a:rPr lang="zh-CN" altLang="en-US" sz="1600" dirty="0"/>
              <a:t>中不需要的条件约束</a:t>
            </a:r>
            <a:endParaRPr lang="en-US" altLang="zh-CN" sz="1600" dirty="0"/>
          </a:p>
          <a:p>
            <a:pPr marL="285750" indent="-285750">
              <a:lnSpc>
                <a:spcPct val="150000"/>
              </a:lnSpc>
              <a:buFont typeface="Arial" panose="020B0604020202020204" pitchFamily="34" charset="0"/>
              <a:buChar char="•"/>
            </a:pPr>
            <a:r>
              <a:rPr lang="zh-CN" altLang="en-US" sz="1600" dirty="0"/>
              <a:t>对于无法确定大小的缓冲区，计算相关约束以确定大小</a:t>
            </a:r>
          </a:p>
        </p:txBody>
      </p:sp>
    </p:spTree>
    <p:extLst>
      <p:ext uri="{BB962C8B-B14F-4D97-AF65-F5344CB8AC3E}">
        <p14:creationId xmlns:p14="http://schemas.microsoft.com/office/powerpoint/2010/main" val="2885184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36CA3-B5F0-92A5-5795-63ABA8A71332}"/>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B8EC9BD8-72FF-A296-0826-AAD9D45E32EE}"/>
              </a:ext>
            </a:extLst>
          </p:cNvPr>
          <p:cNvPicPr>
            <a:picLocks noChangeAspect="1"/>
          </p:cNvPicPr>
          <p:nvPr/>
        </p:nvPicPr>
        <p:blipFill>
          <a:blip r:embed="rId3"/>
          <a:stretch>
            <a:fillRect/>
          </a:stretch>
        </p:blipFill>
        <p:spPr>
          <a:xfrm>
            <a:off x="0" y="-48563"/>
            <a:ext cx="12192000" cy="2292770"/>
          </a:xfrm>
          <a:prstGeom prst="rect">
            <a:avLst/>
          </a:prstGeom>
        </p:spPr>
      </p:pic>
      <p:sp>
        <p:nvSpPr>
          <p:cNvPr id="5" name="矩形 4">
            <a:extLst>
              <a:ext uri="{FF2B5EF4-FFF2-40B4-BE49-F238E27FC236}">
                <a16:creationId xmlns:a16="http://schemas.microsoft.com/office/drawing/2014/main" id="{AC9B9433-F6D6-8B83-E412-DBFB3661D3E5}"/>
              </a:ext>
            </a:extLst>
          </p:cNvPr>
          <p:cNvSpPr/>
          <p:nvPr/>
        </p:nvSpPr>
        <p:spPr>
          <a:xfrm>
            <a:off x="8888818" y="97816"/>
            <a:ext cx="2232838" cy="206591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pic>
        <p:nvPicPr>
          <p:cNvPr id="7" name="图片 6">
            <a:extLst>
              <a:ext uri="{FF2B5EF4-FFF2-40B4-BE49-F238E27FC236}">
                <a16:creationId xmlns:a16="http://schemas.microsoft.com/office/drawing/2014/main" id="{C3EFA20D-4DFD-CACB-61D2-278448712095}"/>
              </a:ext>
            </a:extLst>
          </p:cNvPr>
          <p:cNvPicPr>
            <a:picLocks noChangeAspect="1"/>
          </p:cNvPicPr>
          <p:nvPr/>
        </p:nvPicPr>
        <p:blipFill>
          <a:blip r:embed="rId4"/>
          <a:stretch>
            <a:fillRect/>
          </a:stretch>
        </p:blipFill>
        <p:spPr>
          <a:xfrm>
            <a:off x="7181423" y="2244207"/>
            <a:ext cx="4679469" cy="4475570"/>
          </a:xfrm>
          <a:prstGeom prst="rect">
            <a:avLst/>
          </a:prstGeom>
        </p:spPr>
      </p:pic>
      <p:sp>
        <p:nvSpPr>
          <p:cNvPr id="12" name="文本框 11">
            <a:extLst>
              <a:ext uri="{FF2B5EF4-FFF2-40B4-BE49-F238E27FC236}">
                <a16:creationId xmlns:a16="http://schemas.microsoft.com/office/drawing/2014/main" id="{CD192262-18B0-2947-D716-3B7950D3FF62}"/>
              </a:ext>
            </a:extLst>
          </p:cNvPr>
          <p:cNvSpPr txBox="1"/>
          <p:nvPr/>
        </p:nvSpPr>
        <p:spPr>
          <a:xfrm>
            <a:off x="384100" y="2163726"/>
            <a:ext cx="6840723" cy="4712957"/>
          </a:xfrm>
          <a:prstGeom prst="rect">
            <a:avLst/>
          </a:prstGeom>
          <a:noFill/>
        </p:spPr>
        <p:txBody>
          <a:bodyPr wrap="square">
            <a:spAutoFit/>
          </a:bodyPr>
          <a:lstStyle/>
          <a:p>
            <a:pPr>
              <a:lnSpc>
                <a:spcPct val="150000"/>
              </a:lnSpc>
            </a:pPr>
            <a:r>
              <a:rPr lang="zh-CN" altLang="en-US" b="1" dirty="0"/>
              <a:t>检查所有触发安全检查违规的</a:t>
            </a:r>
            <a:r>
              <a:rPr lang="en-US" altLang="zh-CN" b="1" dirty="0"/>
              <a:t>Crash Input</a:t>
            </a:r>
            <a:endParaRPr lang="zh-CN" altLang="en-US" dirty="0"/>
          </a:p>
          <a:p>
            <a:pPr>
              <a:lnSpc>
                <a:spcPct val="150000"/>
              </a:lnSpc>
            </a:pPr>
            <a:r>
              <a:rPr lang="en-US" altLang="zh-CN" sz="2000" b="1" dirty="0"/>
              <a:t>Concolic Analyzer</a:t>
            </a:r>
          </a:p>
          <a:p>
            <a:pPr marL="285750" indent="-285750">
              <a:lnSpc>
                <a:spcPct val="150000"/>
              </a:lnSpc>
              <a:buFont typeface="Arial" panose="020B0604020202020204" pitchFamily="34" charset="0"/>
              <a:buChar char="•"/>
            </a:pPr>
            <a:r>
              <a:rPr lang="zh-CN" altLang="en-US" sz="1600" dirty="0"/>
              <a:t>恢复</a:t>
            </a:r>
            <a:r>
              <a:rPr lang="en-US" altLang="zh-CN" sz="1600" dirty="0"/>
              <a:t>call instructions (in </a:t>
            </a:r>
            <a:r>
              <a:rPr lang="en-US" altLang="zh-CN" sz="1600" dirty="0" err="1"/>
              <a:t>PatchedFuncset</a:t>
            </a:r>
            <a:r>
              <a:rPr lang="en-US" altLang="zh-CN" sz="1600" dirty="0"/>
              <a:t>) and conditional branches (in </a:t>
            </a:r>
            <a:r>
              <a:rPr lang="en-US" altLang="zh-CN" sz="1600" dirty="0" err="1"/>
              <a:t>PatchedJMPset</a:t>
            </a:r>
            <a:r>
              <a:rPr lang="en-US" altLang="zh-CN" sz="1600" dirty="0"/>
              <a:t>)</a:t>
            </a:r>
            <a:endParaRPr lang="en-US" altLang="zh-CN" sz="1600" b="1" dirty="0"/>
          </a:p>
          <a:p>
            <a:pPr marL="285750" indent="-285750">
              <a:lnSpc>
                <a:spcPct val="150000"/>
              </a:lnSpc>
              <a:buFont typeface="Arial" panose="020B0604020202020204" pitchFamily="34" charset="0"/>
              <a:buChar char="•"/>
            </a:pPr>
            <a:r>
              <a:rPr lang="zh-CN" altLang="en-US" sz="1600" dirty="0"/>
              <a:t>将</a:t>
            </a:r>
            <a:r>
              <a:rPr lang="en-US" altLang="zh-CN" sz="1600" dirty="0"/>
              <a:t>Crash Input</a:t>
            </a:r>
            <a:r>
              <a:rPr lang="zh-CN" altLang="en-US" sz="1600" dirty="0"/>
              <a:t>作为具体输入</a:t>
            </a:r>
            <a:endParaRPr lang="en-US" altLang="zh-CN" sz="1600" dirty="0"/>
          </a:p>
          <a:p>
            <a:pPr>
              <a:lnSpc>
                <a:spcPct val="150000"/>
              </a:lnSpc>
            </a:pPr>
            <a:r>
              <a:rPr lang="en-US" altLang="zh-CN" b="1" dirty="0"/>
              <a:t>Forward slicing-based concolic testing</a:t>
            </a:r>
          </a:p>
          <a:p>
            <a:pPr marL="285750" indent="-285750">
              <a:lnSpc>
                <a:spcPct val="150000"/>
              </a:lnSpc>
              <a:buFont typeface="Arial" panose="020B0604020202020204" pitchFamily="34" charset="0"/>
              <a:buChar char="•"/>
            </a:pPr>
            <a:r>
              <a:rPr lang="zh-CN" altLang="en-US" sz="1600" dirty="0"/>
              <a:t>将符号应用于</a:t>
            </a:r>
            <a:r>
              <a:rPr lang="en-US" altLang="zh-CN" sz="1600" dirty="0"/>
              <a:t>Patched Functions</a:t>
            </a:r>
            <a:r>
              <a:rPr lang="zh-CN" altLang="en-US" sz="1600" dirty="0"/>
              <a:t>的参数和返回值</a:t>
            </a:r>
          </a:p>
          <a:p>
            <a:pPr marL="285750" indent="-285750">
              <a:lnSpc>
                <a:spcPct val="150000"/>
              </a:lnSpc>
              <a:buFont typeface="Arial" panose="020B0604020202020204" pitchFamily="34" charset="0"/>
              <a:buChar char="•"/>
            </a:pPr>
            <a:r>
              <a:rPr lang="zh-CN" altLang="en-US" sz="1600" dirty="0"/>
              <a:t>在输入触发的路径上进行符号执行，收集所有约束条件</a:t>
            </a:r>
          </a:p>
          <a:p>
            <a:pPr>
              <a:lnSpc>
                <a:spcPct val="150000"/>
              </a:lnSpc>
            </a:pPr>
            <a:r>
              <a:rPr lang="en-US" altLang="zh-CN" b="1" dirty="0"/>
              <a:t>Backward slicing-based condition verifier </a:t>
            </a:r>
          </a:p>
          <a:p>
            <a:pPr marL="285750" indent="-285750">
              <a:lnSpc>
                <a:spcPct val="150000"/>
              </a:lnSpc>
              <a:buFont typeface="Arial" panose="020B0604020202020204" pitchFamily="34" charset="0"/>
              <a:buChar char="•"/>
            </a:pPr>
            <a:r>
              <a:rPr lang="zh-CN" altLang="en-US" sz="1600" dirty="0"/>
              <a:t>对于</a:t>
            </a:r>
            <a:r>
              <a:rPr lang="en-US" altLang="zh-CN" sz="1600" dirty="0"/>
              <a:t>other input data entry points</a:t>
            </a:r>
            <a:r>
              <a:rPr lang="zh-CN" altLang="en-US" sz="1600" dirty="0"/>
              <a:t>或</a:t>
            </a:r>
            <a:r>
              <a:rPr lang="en-US" altLang="zh-CN" sz="1600" dirty="0"/>
              <a:t>patched functions</a:t>
            </a:r>
            <a:r>
              <a:rPr lang="zh-CN" altLang="en-US" sz="1600" dirty="0"/>
              <a:t>相关的约束，通过依次翻转这些约束后再执行，定位当前</a:t>
            </a:r>
            <a:r>
              <a:rPr lang="en-US" altLang="zh-CN" sz="1600" dirty="0"/>
              <a:t>PoC</a:t>
            </a:r>
            <a:r>
              <a:rPr lang="zh-CN" altLang="en-US" sz="1600" dirty="0"/>
              <a:t>中不需要的约束</a:t>
            </a:r>
            <a:endParaRPr lang="en-US" altLang="zh-CN" sz="1600" dirty="0"/>
          </a:p>
          <a:p>
            <a:pPr marL="285750" indent="-285750">
              <a:lnSpc>
                <a:spcPct val="150000"/>
              </a:lnSpc>
              <a:buFont typeface="Arial" panose="020B0604020202020204" pitchFamily="34" charset="0"/>
              <a:buChar char="•"/>
            </a:pPr>
            <a:r>
              <a:rPr lang="zh-CN" altLang="en-US" sz="1600" dirty="0"/>
              <a:t>对于无法确定大小的缓冲区，计算相关约束以确定大小</a:t>
            </a:r>
          </a:p>
        </p:txBody>
      </p:sp>
      <p:pic>
        <p:nvPicPr>
          <p:cNvPr id="4" name="图片 3">
            <a:extLst>
              <a:ext uri="{FF2B5EF4-FFF2-40B4-BE49-F238E27FC236}">
                <a16:creationId xmlns:a16="http://schemas.microsoft.com/office/drawing/2014/main" id="{E0DDF048-18C7-2B89-431A-012E87037592}"/>
              </a:ext>
            </a:extLst>
          </p:cNvPr>
          <p:cNvPicPr>
            <a:picLocks noChangeAspect="1"/>
          </p:cNvPicPr>
          <p:nvPr/>
        </p:nvPicPr>
        <p:blipFill>
          <a:blip r:embed="rId5"/>
          <a:stretch>
            <a:fillRect/>
          </a:stretch>
        </p:blipFill>
        <p:spPr>
          <a:xfrm>
            <a:off x="7224823" y="2376712"/>
            <a:ext cx="4801288" cy="4461697"/>
          </a:xfrm>
          <a:prstGeom prst="rect">
            <a:avLst/>
          </a:prstGeom>
        </p:spPr>
      </p:pic>
    </p:spTree>
    <p:extLst>
      <p:ext uri="{BB962C8B-B14F-4D97-AF65-F5344CB8AC3E}">
        <p14:creationId xmlns:p14="http://schemas.microsoft.com/office/powerpoint/2010/main" val="789250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F315F-2A40-513B-7675-FE25C8C1608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5F182F2-74B2-BC66-2E83-14F69B874801}"/>
              </a:ext>
            </a:extLst>
          </p:cNvPr>
          <p:cNvSpPr txBox="1">
            <a:spLocks/>
          </p:cNvSpPr>
          <p:nvPr/>
        </p:nvSpPr>
        <p:spPr>
          <a:xfrm>
            <a:off x="609600" y="381000"/>
            <a:ext cx="10363200" cy="628377"/>
          </a:xfrm>
          <a:prstGeom prst="rect">
            <a:avLst/>
          </a:prstGeom>
        </p:spPr>
        <p:txBody>
          <a:bodyPr vert="horz" wrap="square" lIns="0" tIns="12700" rIns="0" bIns="0" rtlCol="0">
            <a:spAutoFit/>
          </a:bodyPr>
          <a:lstStyle>
            <a:lvl1pPr>
              <a:defRPr sz="4400" b="0" i="0">
                <a:solidFill>
                  <a:schemeClr val="tx1"/>
                </a:solidFill>
                <a:latin typeface="Trebuchet MS"/>
                <a:ea typeface="+mj-ea"/>
                <a:cs typeface="Trebuchet MS"/>
              </a:defRPr>
            </a:lvl1pPr>
          </a:lstStyle>
          <a:p>
            <a:pPr marL="12700">
              <a:spcBef>
                <a:spcPts val="100"/>
              </a:spcBef>
            </a:pPr>
            <a:r>
              <a:rPr lang="zh-CN" altLang="en-US" sz="4000" kern="0" spc="-325" dirty="0">
                <a:solidFill>
                  <a:srgbClr val="7030A0"/>
                </a:solidFill>
              </a:rPr>
              <a:t>具体实现</a:t>
            </a:r>
            <a:endParaRPr lang="en-US" sz="4000" kern="0" spc="-325" dirty="0">
              <a:solidFill>
                <a:srgbClr val="7030A0"/>
              </a:solidFill>
            </a:endParaRPr>
          </a:p>
        </p:txBody>
      </p:sp>
      <p:pic>
        <p:nvPicPr>
          <p:cNvPr id="5" name="图片 4">
            <a:extLst>
              <a:ext uri="{FF2B5EF4-FFF2-40B4-BE49-F238E27FC236}">
                <a16:creationId xmlns:a16="http://schemas.microsoft.com/office/drawing/2014/main" id="{3433C1B7-2205-1B4D-992C-76A54DF417B1}"/>
              </a:ext>
            </a:extLst>
          </p:cNvPr>
          <p:cNvPicPr>
            <a:picLocks noChangeAspect="1"/>
          </p:cNvPicPr>
          <p:nvPr/>
        </p:nvPicPr>
        <p:blipFill>
          <a:blip r:embed="rId3"/>
          <a:stretch>
            <a:fillRect/>
          </a:stretch>
        </p:blipFill>
        <p:spPr>
          <a:xfrm>
            <a:off x="0" y="1009377"/>
            <a:ext cx="12192000" cy="2292770"/>
          </a:xfrm>
          <a:prstGeom prst="rect">
            <a:avLst/>
          </a:prstGeom>
        </p:spPr>
      </p:pic>
      <p:sp>
        <p:nvSpPr>
          <p:cNvPr id="7" name="文本框 6">
            <a:extLst>
              <a:ext uri="{FF2B5EF4-FFF2-40B4-BE49-F238E27FC236}">
                <a16:creationId xmlns:a16="http://schemas.microsoft.com/office/drawing/2014/main" id="{AF9EC0DC-A056-52D5-DD4C-6C4E7C561C4D}"/>
              </a:ext>
            </a:extLst>
          </p:cNvPr>
          <p:cNvSpPr txBox="1"/>
          <p:nvPr/>
        </p:nvSpPr>
        <p:spPr>
          <a:xfrm>
            <a:off x="609599" y="3302147"/>
            <a:ext cx="11070265" cy="1711366"/>
          </a:xfrm>
          <a:prstGeom prst="rect">
            <a:avLst/>
          </a:prstGeom>
          <a:noFill/>
        </p:spPr>
        <p:txBody>
          <a:bodyPr wrap="square">
            <a:spAutoFit/>
          </a:bodyPr>
          <a:lstStyle/>
          <a:p>
            <a:pPr>
              <a:lnSpc>
                <a:spcPct val="150000"/>
              </a:lnSpc>
            </a:pPr>
            <a:r>
              <a:rPr lang="zh-CN" altLang="en-US" dirty="0"/>
              <a:t>6,200 lines of Python code, 4,300 lines of C code, and 5,100 lines of Java code.</a:t>
            </a:r>
            <a:endParaRPr lang="en-US" altLang="zh-CN" dirty="0"/>
          </a:p>
          <a:p>
            <a:pPr>
              <a:lnSpc>
                <a:spcPct val="150000"/>
              </a:lnSpc>
            </a:pPr>
            <a:r>
              <a:rPr lang="en-US" altLang="zh-CN" dirty="0"/>
              <a:t>The </a:t>
            </a:r>
            <a:r>
              <a:rPr lang="en-US" altLang="zh-CN" b="1" dirty="0"/>
              <a:t>taint analysis </a:t>
            </a:r>
            <a:r>
              <a:rPr lang="en-US" altLang="zh-CN" dirty="0"/>
              <a:t>module and </a:t>
            </a:r>
            <a:r>
              <a:rPr lang="en-US" altLang="zh-CN" b="1" dirty="0"/>
              <a:t>semantic recovery </a:t>
            </a:r>
            <a:r>
              <a:rPr lang="en-US" altLang="zh-CN" dirty="0"/>
              <a:t>part are implemented based on </a:t>
            </a:r>
            <a:r>
              <a:rPr lang="en-US" altLang="zh-CN" b="1" dirty="0" err="1"/>
              <a:t>Ghidra</a:t>
            </a:r>
            <a:r>
              <a:rPr lang="en-US" altLang="zh-CN" dirty="0"/>
              <a:t>. </a:t>
            </a:r>
          </a:p>
          <a:p>
            <a:pPr>
              <a:lnSpc>
                <a:spcPct val="150000"/>
              </a:lnSpc>
            </a:pPr>
            <a:r>
              <a:rPr lang="en-US" altLang="zh-CN" dirty="0"/>
              <a:t>The </a:t>
            </a:r>
            <a:r>
              <a:rPr lang="en-US" altLang="zh-CN" b="1" dirty="0"/>
              <a:t>fuzzing engine </a:t>
            </a:r>
            <a:r>
              <a:rPr lang="en-US" altLang="zh-CN" dirty="0"/>
              <a:t>is built based </a:t>
            </a:r>
            <a:r>
              <a:rPr lang="en-US" altLang="zh-CN" b="1" dirty="0"/>
              <a:t>on </a:t>
            </a:r>
            <a:r>
              <a:rPr lang="en-US" altLang="zh-CN" b="1" dirty="0" err="1"/>
              <a:t>UnicornAFL</a:t>
            </a:r>
            <a:r>
              <a:rPr lang="en-US" altLang="zh-CN" b="1" dirty="0"/>
              <a:t> and Driller</a:t>
            </a:r>
            <a:r>
              <a:rPr lang="en-US" altLang="zh-CN" dirty="0"/>
              <a:t>,</a:t>
            </a:r>
          </a:p>
          <a:p>
            <a:pPr>
              <a:lnSpc>
                <a:spcPct val="150000"/>
              </a:lnSpc>
            </a:pPr>
            <a:r>
              <a:rPr lang="en-US" altLang="zh-CN" dirty="0"/>
              <a:t>and </a:t>
            </a:r>
            <a:r>
              <a:rPr lang="en-US" altLang="zh-CN" b="1" dirty="0"/>
              <a:t>the concolic analyzer </a:t>
            </a:r>
            <a:r>
              <a:rPr lang="en-US" altLang="zh-CN" dirty="0"/>
              <a:t>is implemented based on </a:t>
            </a:r>
            <a:r>
              <a:rPr lang="en-US" altLang="zh-CN" b="1" dirty="0" err="1"/>
              <a:t>Angr</a:t>
            </a:r>
            <a:r>
              <a:rPr lang="en-US" altLang="zh-CN" dirty="0"/>
              <a:t>.</a:t>
            </a:r>
            <a:endParaRPr lang="zh-CN" altLang="en-US" dirty="0"/>
          </a:p>
        </p:txBody>
      </p:sp>
    </p:spTree>
    <p:extLst>
      <p:ext uri="{BB962C8B-B14F-4D97-AF65-F5344CB8AC3E}">
        <p14:creationId xmlns:p14="http://schemas.microsoft.com/office/powerpoint/2010/main" val="325517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B999D-D879-A9EE-A61C-37D5A2239FA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AA0B678-B5FD-A975-C593-5F5C6439F769}"/>
              </a:ext>
            </a:extLst>
          </p:cNvPr>
          <p:cNvSpPr txBox="1">
            <a:spLocks/>
          </p:cNvSpPr>
          <p:nvPr/>
        </p:nvSpPr>
        <p:spPr>
          <a:xfrm>
            <a:off x="609600" y="381000"/>
            <a:ext cx="10363200" cy="628377"/>
          </a:xfrm>
          <a:prstGeom prst="rect">
            <a:avLst/>
          </a:prstGeom>
        </p:spPr>
        <p:txBody>
          <a:bodyPr vert="horz" wrap="square" lIns="0" tIns="12700" rIns="0" bIns="0" rtlCol="0">
            <a:spAutoFit/>
          </a:bodyPr>
          <a:lstStyle>
            <a:lvl1pPr>
              <a:defRPr sz="4400" b="0" i="0">
                <a:solidFill>
                  <a:schemeClr val="tx1"/>
                </a:solidFill>
                <a:latin typeface="Trebuchet MS"/>
                <a:ea typeface="+mj-ea"/>
                <a:cs typeface="Trebuchet MS"/>
              </a:defRPr>
            </a:lvl1pPr>
          </a:lstStyle>
          <a:p>
            <a:pPr marL="12700">
              <a:spcBef>
                <a:spcPts val="100"/>
              </a:spcBef>
            </a:pPr>
            <a:r>
              <a:rPr lang="zh-CN" altLang="en-US" sz="4000" kern="0" spc="-325" dirty="0">
                <a:solidFill>
                  <a:srgbClr val="7030A0"/>
                </a:solidFill>
              </a:rPr>
              <a:t>评估</a:t>
            </a:r>
            <a:endParaRPr lang="en-US" sz="4000" kern="0" spc="-325" dirty="0">
              <a:solidFill>
                <a:srgbClr val="7030A0"/>
              </a:solidFill>
            </a:endParaRPr>
          </a:p>
        </p:txBody>
      </p:sp>
      <p:sp>
        <p:nvSpPr>
          <p:cNvPr id="4" name="文本框 3">
            <a:extLst>
              <a:ext uri="{FF2B5EF4-FFF2-40B4-BE49-F238E27FC236}">
                <a16:creationId xmlns:a16="http://schemas.microsoft.com/office/drawing/2014/main" id="{8D45779B-EFC4-3E50-F8C9-6F4A35892013}"/>
              </a:ext>
            </a:extLst>
          </p:cNvPr>
          <p:cNvSpPr txBox="1"/>
          <p:nvPr/>
        </p:nvSpPr>
        <p:spPr>
          <a:xfrm>
            <a:off x="609600" y="1009377"/>
            <a:ext cx="10972800" cy="400110"/>
          </a:xfrm>
          <a:prstGeom prst="rect">
            <a:avLst/>
          </a:prstGeom>
          <a:noFill/>
        </p:spPr>
        <p:txBody>
          <a:bodyPr wrap="square">
            <a:spAutoFit/>
          </a:bodyPr>
          <a:lstStyle/>
          <a:p>
            <a:r>
              <a:rPr lang="zh-CN" altLang="en-US" sz="2000" b="1" dirty="0"/>
              <a:t>RQ1. Can SFuzz discover real-world vulnerabilities in RTOS of embedded devices?</a:t>
            </a:r>
          </a:p>
        </p:txBody>
      </p:sp>
      <p:pic>
        <p:nvPicPr>
          <p:cNvPr id="9" name="图片 8">
            <a:extLst>
              <a:ext uri="{FF2B5EF4-FFF2-40B4-BE49-F238E27FC236}">
                <a16:creationId xmlns:a16="http://schemas.microsoft.com/office/drawing/2014/main" id="{5F2C3753-8029-6064-9FB3-20A2220B3F69}"/>
              </a:ext>
            </a:extLst>
          </p:cNvPr>
          <p:cNvPicPr>
            <a:picLocks noChangeAspect="1"/>
          </p:cNvPicPr>
          <p:nvPr/>
        </p:nvPicPr>
        <p:blipFill>
          <a:blip r:embed="rId3"/>
          <a:stretch>
            <a:fillRect/>
          </a:stretch>
        </p:blipFill>
        <p:spPr>
          <a:xfrm>
            <a:off x="5791200" y="1968816"/>
            <a:ext cx="6109085" cy="3674997"/>
          </a:xfrm>
          <a:prstGeom prst="rect">
            <a:avLst/>
          </a:prstGeom>
        </p:spPr>
      </p:pic>
      <p:sp>
        <p:nvSpPr>
          <p:cNvPr id="11" name="文本框 10">
            <a:extLst>
              <a:ext uri="{FF2B5EF4-FFF2-40B4-BE49-F238E27FC236}">
                <a16:creationId xmlns:a16="http://schemas.microsoft.com/office/drawing/2014/main" id="{DA6862B7-80AC-B46E-7D8B-46C082DA43C0}"/>
              </a:ext>
            </a:extLst>
          </p:cNvPr>
          <p:cNvSpPr txBox="1"/>
          <p:nvPr/>
        </p:nvSpPr>
        <p:spPr>
          <a:xfrm>
            <a:off x="609600" y="1484370"/>
            <a:ext cx="6095114" cy="1015663"/>
          </a:xfrm>
          <a:prstGeom prst="rect">
            <a:avLst/>
          </a:prstGeom>
          <a:noFill/>
        </p:spPr>
        <p:txBody>
          <a:bodyPr wrap="square">
            <a:spAutoFit/>
          </a:bodyPr>
          <a:lstStyle/>
          <a:p>
            <a:r>
              <a:rPr lang="zh-CN" altLang="en-US" sz="2000" dirty="0"/>
              <a:t>SFuzz found 77 new bugs7 in 20 firmware samples of different devices, including router, printer, firewall, and BCI</a:t>
            </a:r>
          </a:p>
        </p:txBody>
      </p:sp>
      <p:sp>
        <p:nvSpPr>
          <p:cNvPr id="13" name="文本框 12">
            <a:extLst>
              <a:ext uri="{FF2B5EF4-FFF2-40B4-BE49-F238E27FC236}">
                <a16:creationId xmlns:a16="http://schemas.microsoft.com/office/drawing/2014/main" id="{CDF04AAA-B548-1DA3-4F30-7F65C523CC0B}"/>
              </a:ext>
            </a:extLst>
          </p:cNvPr>
          <p:cNvSpPr txBox="1"/>
          <p:nvPr/>
        </p:nvSpPr>
        <p:spPr>
          <a:xfrm>
            <a:off x="586563" y="2574916"/>
            <a:ext cx="5227674" cy="1015663"/>
          </a:xfrm>
          <a:prstGeom prst="rect">
            <a:avLst/>
          </a:prstGeom>
          <a:noFill/>
        </p:spPr>
        <p:txBody>
          <a:bodyPr wrap="square">
            <a:spAutoFit/>
          </a:bodyPr>
          <a:lstStyle/>
          <a:p>
            <a:r>
              <a:rPr lang="zh-CN" altLang="en-US" sz="2000" dirty="0"/>
              <a:t>68 of them have been confirmed by the vendors, and </a:t>
            </a:r>
            <a:r>
              <a:rPr lang="en-US" altLang="zh-CN" sz="2000" dirty="0"/>
              <a:t>67 have been assigned CVE or CNVD IDs (46 CVE and 21 CNVD, 64 are high severity);</a:t>
            </a:r>
            <a:endParaRPr lang="zh-CN" altLang="en-US" sz="2000" dirty="0"/>
          </a:p>
        </p:txBody>
      </p:sp>
      <p:sp>
        <p:nvSpPr>
          <p:cNvPr id="14" name="文本框 13">
            <a:extLst>
              <a:ext uri="{FF2B5EF4-FFF2-40B4-BE49-F238E27FC236}">
                <a16:creationId xmlns:a16="http://schemas.microsoft.com/office/drawing/2014/main" id="{6ED3B260-C348-A81F-37FA-35683F3AAB36}"/>
              </a:ext>
            </a:extLst>
          </p:cNvPr>
          <p:cNvSpPr txBox="1"/>
          <p:nvPr/>
        </p:nvSpPr>
        <p:spPr>
          <a:xfrm>
            <a:off x="513906" y="4149908"/>
            <a:ext cx="6095114" cy="646331"/>
          </a:xfrm>
          <a:prstGeom prst="rect">
            <a:avLst/>
          </a:prstGeom>
          <a:noFill/>
        </p:spPr>
        <p:txBody>
          <a:bodyPr wrap="square">
            <a:spAutoFit/>
          </a:bodyPr>
          <a:lstStyle/>
          <a:p>
            <a:r>
              <a:rPr lang="zh-CN" altLang="en-US" b="1" dirty="0"/>
              <a:t>the time limit </a:t>
            </a:r>
            <a:r>
              <a:rPr lang="zh-CN" altLang="en-US" dirty="0"/>
              <a:t>for the fuzzing part of each experiment ：</a:t>
            </a:r>
            <a:endParaRPr lang="en-US" altLang="zh-CN" dirty="0"/>
          </a:p>
          <a:p>
            <a:r>
              <a:rPr lang="zh-CN" altLang="en-US" b="1" dirty="0"/>
              <a:t>six hours when handling one data entry point</a:t>
            </a:r>
          </a:p>
        </p:txBody>
      </p:sp>
    </p:spTree>
    <p:extLst>
      <p:ext uri="{BB962C8B-B14F-4D97-AF65-F5344CB8AC3E}">
        <p14:creationId xmlns:p14="http://schemas.microsoft.com/office/powerpoint/2010/main" val="266769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7E14CD-C6E1-A683-917C-851CCAFC580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C07936A-BB8A-DC42-6A03-700504C538E8}"/>
              </a:ext>
            </a:extLst>
          </p:cNvPr>
          <p:cNvSpPr txBox="1">
            <a:spLocks/>
          </p:cNvSpPr>
          <p:nvPr/>
        </p:nvSpPr>
        <p:spPr>
          <a:xfrm>
            <a:off x="609600" y="381000"/>
            <a:ext cx="10363200" cy="628377"/>
          </a:xfrm>
          <a:prstGeom prst="rect">
            <a:avLst/>
          </a:prstGeom>
        </p:spPr>
        <p:txBody>
          <a:bodyPr vert="horz" wrap="square" lIns="0" tIns="12700" rIns="0" bIns="0" rtlCol="0">
            <a:spAutoFit/>
          </a:bodyPr>
          <a:lstStyle>
            <a:lvl1pPr>
              <a:defRPr sz="4400" b="0" i="0">
                <a:solidFill>
                  <a:schemeClr val="tx1"/>
                </a:solidFill>
                <a:latin typeface="Trebuchet MS"/>
                <a:ea typeface="+mj-ea"/>
                <a:cs typeface="Trebuchet MS"/>
              </a:defRPr>
            </a:lvl1pPr>
          </a:lstStyle>
          <a:p>
            <a:pPr marL="12700">
              <a:spcBef>
                <a:spcPts val="100"/>
              </a:spcBef>
            </a:pPr>
            <a:r>
              <a:rPr lang="zh-CN" altLang="en-US" sz="4000" kern="0" spc="-325" dirty="0">
                <a:solidFill>
                  <a:srgbClr val="7030A0"/>
                </a:solidFill>
              </a:rPr>
              <a:t>评估</a:t>
            </a:r>
            <a:endParaRPr lang="en-US" sz="4000" kern="0" spc="-325" dirty="0">
              <a:solidFill>
                <a:srgbClr val="7030A0"/>
              </a:solidFill>
            </a:endParaRPr>
          </a:p>
        </p:txBody>
      </p:sp>
      <p:sp>
        <p:nvSpPr>
          <p:cNvPr id="4" name="文本框 3">
            <a:extLst>
              <a:ext uri="{FF2B5EF4-FFF2-40B4-BE49-F238E27FC236}">
                <a16:creationId xmlns:a16="http://schemas.microsoft.com/office/drawing/2014/main" id="{EFEB92CD-D246-C720-BA98-CF08EC7E707A}"/>
              </a:ext>
            </a:extLst>
          </p:cNvPr>
          <p:cNvSpPr txBox="1"/>
          <p:nvPr/>
        </p:nvSpPr>
        <p:spPr>
          <a:xfrm>
            <a:off x="609601" y="1009377"/>
            <a:ext cx="6514214" cy="1323439"/>
          </a:xfrm>
          <a:prstGeom prst="rect">
            <a:avLst/>
          </a:prstGeom>
          <a:noFill/>
        </p:spPr>
        <p:txBody>
          <a:bodyPr wrap="square">
            <a:spAutoFit/>
          </a:bodyPr>
          <a:lstStyle/>
          <a:p>
            <a:r>
              <a:rPr lang="zh-CN" altLang="en-US" sz="2000" b="1" dirty="0"/>
              <a:t>RQ</a:t>
            </a:r>
            <a:r>
              <a:rPr lang="en-US" altLang="zh-CN" sz="2000" b="1" dirty="0"/>
              <a:t>2</a:t>
            </a:r>
            <a:r>
              <a:rPr lang="zh-CN" altLang="en-US" sz="2000" b="1" dirty="0"/>
              <a:t>. </a:t>
            </a:r>
            <a:r>
              <a:rPr lang="en-US" altLang="zh-CN" sz="2000" b="1" dirty="0"/>
              <a:t>Whether each part of </a:t>
            </a:r>
            <a:r>
              <a:rPr lang="en-US" altLang="zh-CN" sz="2000" b="1" dirty="0" err="1"/>
              <a:t>SFuzz</a:t>
            </a:r>
            <a:r>
              <a:rPr lang="en-US" altLang="zh-CN" sz="2000" b="1" dirty="0"/>
              <a:t> is necessary for effectively discovering bugs in RTOS? </a:t>
            </a:r>
          </a:p>
          <a:p>
            <a:r>
              <a:rPr lang="en-US" altLang="zh-CN" sz="2000" b="1" dirty="0"/>
              <a:t>Compared with state-of-the-art tools, how does our tool perform?</a:t>
            </a:r>
            <a:endParaRPr lang="zh-CN" altLang="en-US" sz="2000" b="1" dirty="0"/>
          </a:p>
        </p:txBody>
      </p:sp>
      <p:sp>
        <p:nvSpPr>
          <p:cNvPr id="5" name="文本框 4">
            <a:extLst>
              <a:ext uri="{FF2B5EF4-FFF2-40B4-BE49-F238E27FC236}">
                <a16:creationId xmlns:a16="http://schemas.microsoft.com/office/drawing/2014/main" id="{4044DADF-6012-F64B-4F6B-F7C1BB5036C6}"/>
              </a:ext>
            </a:extLst>
          </p:cNvPr>
          <p:cNvSpPr txBox="1"/>
          <p:nvPr/>
        </p:nvSpPr>
        <p:spPr>
          <a:xfrm>
            <a:off x="609599" y="2248324"/>
            <a:ext cx="6514214" cy="23115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600" b="1" dirty="0" err="1"/>
              <a:t>UnicornAFL</a:t>
            </a:r>
            <a:r>
              <a:rPr lang="en-US" altLang="zh-CN" sz="1600" dirty="0"/>
              <a:t>: the existing state-of-the-art </a:t>
            </a:r>
            <a:r>
              <a:rPr lang="en-US" altLang="zh-CN" sz="1600" dirty="0" err="1"/>
              <a:t>fuzzer</a:t>
            </a:r>
            <a:r>
              <a:rPr lang="en-US" altLang="zh-CN" sz="1600" dirty="0"/>
              <a:t> for code fragments</a:t>
            </a:r>
          </a:p>
          <a:p>
            <a:pPr marL="285750" indent="-285750">
              <a:lnSpc>
                <a:spcPct val="150000"/>
              </a:lnSpc>
              <a:buFont typeface="Arial" panose="020B0604020202020204" pitchFamily="34" charset="0"/>
              <a:buChar char="•"/>
            </a:pPr>
            <a:r>
              <a:rPr lang="en-US" altLang="zh-CN" sz="1600" b="1" dirty="0" err="1"/>
              <a:t>SFuzz</a:t>
            </a:r>
            <a:r>
              <a:rPr lang="en-US" altLang="zh-CN" sz="1600" b="1" dirty="0"/>
              <a:t>-Handler</a:t>
            </a:r>
            <a:r>
              <a:rPr lang="en-US" altLang="zh-CN" sz="1600" dirty="0"/>
              <a:t>: does not use the control flow node handler (=Driller</a:t>
            </a:r>
            <a:r>
              <a:rPr lang="zh-CN" altLang="en-US" sz="1600" dirty="0"/>
              <a:t>的</a:t>
            </a:r>
            <a:r>
              <a:rPr lang="en-US" altLang="zh-CN" sz="1600" dirty="0"/>
              <a:t>fuzzing</a:t>
            </a:r>
            <a:r>
              <a:rPr lang="zh-CN" altLang="en-US" sz="1600" dirty="0"/>
              <a:t>策略</a:t>
            </a:r>
            <a:r>
              <a:rPr lang="en-US" altLang="zh-CN" sz="1600" dirty="0"/>
              <a:t>)</a:t>
            </a:r>
          </a:p>
          <a:p>
            <a:pPr marL="285750" indent="-285750">
              <a:lnSpc>
                <a:spcPct val="150000"/>
              </a:lnSpc>
              <a:buFont typeface="Arial" panose="020B0604020202020204" pitchFamily="34" charset="0"/>
              <a:buChar char="•"/>
            </a:pPr>
            <a:r>
              <a:rPr lang="en-US" altLang="zh-CN" sz="1600" b="1" dirty="0" err="1"/>
              <a:t>SFuzz-FHandler</a:t>
            </a:r>
            <a:r>
              <a:rPr lang="en-US" altLang="zh-CN" sz="1600" dirty="0"/>
              <a:t>: only handles the conditional branch statements (T-Fuzz</a:t>
            </a:r>
            <a:r>
              <a:rPr lang="zh-CN" altLang="en-US" sz="1600" dirty="0"/>
              <a:t>的超集</a:t>
            </a:r>
            <a:r>
              <a:rPr lang="en-US" altLang="zh-CN" sz="1600" dirty="0"/>
              <a:t>)</a:t>
            </a:r>
          </a:p>
          <a:p>
            <a:pPr marL="285750" indent="-285750">
              <a:lnSpc>
                <a:spcPct val="150000"/>
              </a:lnSpc>
              <a:buFont typeface="Arial" panose="020B0604020202020204" pitchFamily="34" charset="0"/>
              <a:buChar char="•"/>
            </a:pPr>
            <a:r>
              <a:rPr lang="en-US" altLang="zh-CN" sz="1600" b="1" dirty="0" err="1"/>
              <a:t>SFuzz-CHandler</a:t>
            </a:r>
            <a:r>
              <a:rPr lang="en-US" altLang="zh-CN" sz="1600" dirty="0"/>
              <a:t>: merely handles the function call instructions</a:t>
            </a:r>
          </a:p>
        </p:txBody>
      </p:sp>
      <p:pic>
        <p:nvPicPr>
          <p:cNvPr id="7" name="图片 6">
            <a:extLst>
              <a:ext uri="{FF2B5EF4-FFF2-40B4-BE49-F238E27FC236}">
                <a16:creationId xmlns:a16="http://schemas.microsoft.com/office/drawing/2014/main" id="{DBE14179-BD64-211A-1A5D-C7123E04DC5E}"/>
              </a:ext>
            </a:extLst>
          </p:cNvPr>
          <p:cNvPicPr>
            <a:picLocks noChangeAspect="1"/>
          </p:cNvPicPr>
          <p:nvPr/>
        </p:nvPicPr>
        <p:blipFill>
          <a:blip r:embed="rId3"/>
          <a:stretch>
            <a:fillRect/>
          </a:stretch>
        </p:blipFill>
        <p:spPr>
          <a:xfrm>
            <a:off x="7123813" y="0"/>
            <a:ext cx="4904126" cy="6858000"/>
          </a:xfrm>
          <a:prstGeom prst="rect">
            <a:avLst/>
          </a:prstGeom>
        </p:spPr>
      </p:pic>
      <p:sp>
        <p:nvSpPr>
          <p:cNvPr id="14" name="文本框 13">
            <a:extLst>
              <a:ext uri="{FF2B5EF4-FFF2-40B4-BE49-F238E27FC236}">
                <a16:creationId xmlns:a16="http://schemas.microsoft.com/office/drawing/2014/main" id="{0FEF8AE0-1751-E706-8865-9C4EFC744CE3}"/>
              </a:ext>
            </a:extLst>
          </p:cNvPr>
          <p:cNvSpPr txBox="1"/>
          <p:nvPr/>
        </p:nvSpPr>
        <p:spPr>
          <a:xfrm>
            <a:off x="572384" y="4559854"/>
            <a:ext cx="6551429" cy="1754326"/>
          </a:xfrm>
          <a:prstGeom prst="rect">
            <a:avLst/>
          </a:prstGeom>
          <a:noFill/>
        </p:spPr>
        <p:txBody>
          <a:bodyPr wrap="square">
            <a:spAutoFit/>
          </a:bodyPr>
          <a:lstStyle/>
          <a:p>
            <a:r>
              <a:rPr lang="zh-CN" altLang="en-US" dirty="0"/>
              <a:t>feed all these tools with the same execution trees collected from five devices and start them from the same source points that read the data package.</a:t>
            </a:r>
            <a:endParaRPr lang="en-US" altLang="zh-CN" dirty="0"/>
          </a:p>
          <a:p>
            <a:endParaRPr lang="en-US" altLang="zh-CN" dirty="0"/>
          </a:p>
          <a:p>
            <a:r>
              <a:rPr lang="en-US" altLang="zh-CN" i="1" dirty="0">
                <a:solidFill>
                  <a:srgbClr val="FF0000"/>
                </a:solidFill>
              </a:rPr>
              <a:t>The fuzzing engine will exit if no new path is found within a threshold time</a:t>
            </a:r>
            <a:endParaRPr lang="zh-CN" altLang="en-US" dirty="0"/>
          </a:p>
        </p:txBody>
      </p:sp>
    </p:spTree>
    <p:extLst>
      <p:ext uri="{BB962C8B-B14F-4D97-AF65-F5344CB8AC3E}">
        <p14:creationId xmlns:p14="http://schemas.microsoft.com/office/powerpoint/2010/main" val="1254074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5DD80-1554-44A1-BC18-9C59F6134F7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11F2ED9-7216-4ECC-E948-17DEEAC306E6}"/>
              </a:ext>
            </a:extLst>
          </p:cNvPr>
          <p:cNvSpPr txBox="1">
            <a:spLocks/>
          </p:cNvSpPr>
          <p:nvPr/>
        </p:nvSpPr>
        <p:spPr>
          <a:xfrm>
            <a:off x="609600" y="381000"/>
            <a:ext cx="10363200" cy="628377"/>
          </a:xfrm>
          <a:prstGeom prst="rect">
            <a:avLst/>
          </a:prstGeom>
        </p:spPr>
        <p:txBody>
          <a:bodyPr vert="horz" wrap="square" lIns="0" tIns="12700" rIns="0" bIns="0" rtlCol="0">
            <a:spAutoFit/>
          </a:bodyPr>
          <a:lstStyle>
            <a:lvl1pPr>
              <a:defRPr sz="4400" b="0" i="0">
                <a:solidFill>
                  <a:schemeClr val="tx1"/>
                </a:solidFill>
                <a:latin typeface="Trebuchet MS"/>
                <a:ea typeface="+mj-ea"/>
                <a:cs typeface="Trebuchet MS"/>
              </a:defRPr>
            </a:lvl1pPr>
          </a:lstStyle>
          <a:p>
            <a:pPr marL="12700">
              <a:spcBef>
                <a:spcPts val="100"/>
              </a:spcBef>
            </a:pPr>
            <a:r>
              <a:rPr lang="zh-CN" altLang="en-US" sz="4000" kern="0" spc="-325" dirty="0">
                <a:solidFill>
                  <a:srgbClr val="7030A0"/>
                </a:solidFill>
              </a:rPr>
              <a:t>评估</a:t>
            </a:r>
            <a:endParaRPr lang="en-US" sz="4000" kern="0" spc="-325" dirty="0">
              <a:solidFill>
                <a:srgbClr val="7030A0"/>
              </a:solidFill>
            </a:endParaRPr>
          </a:p>
        </p:txBody>
      </p:sp>
      <p:sp>
        <p:nvSpPr>
          <p:cNvPr id="6" name="文本框 5">
            <a:extLst>
              <a:ext uri="{FF2B5EF4-FFF2-40B4-BE49-F238E27FC236}">
                <a16:creationId xmlns:a16="http://schemas.microsoft.com/office/drawing/2014/main" id="{E4F78DB2-A94C-EBBB-F4D2-29862741EEE6}"/>
              </a:ext>
            </a:extLst>
          </p:cNvPr>
          <p:cNvSpPr txBox="1"/>
          <p:nvPr/>
        </p:nvSpPr>
        <p:spPr>
          <a:xfrm>
            <a:off x="609599" y="1009377"/>
            <a:ext cx="10363199" cy="369332"/>
          </a:xfrm>
          <a:prstGeom prst="rect">
            <a:avLst/>
          </a:prstGeom>
          <a:noFill/>
        </p:spPr>
        <p:txBody>
          <a:bodyPr wrap="square">
            <a:spAutoFit/>
          </a:bodyPr>
          <a:lstStyle/>
          <a:p>
            <a:r>
              <a:rPr lang="en-US" altLang="zh-CN" b="1" dirty="0"/>
              <a:t>Efficiency. </a:t>
            </a:r>
            <a:endParaRPr lang="zh-CN" altLang="en-US" dirty="0"/>
          </a:p>
        </p:txBody>
      </p:sp>
      <p:sp>
        <p:nvSpPr>
          <p:cNvPr id="9" name="文本框 8">
            <a:extLst>
              <a:ext uri="{FF2B5EF4-FFF2-40B4-BE49-F238E27FC236}">
                <a16:creationId xmlns:a16="http://schemas.microsoft.com/office/drawing/2014/main" id="{6880C105-F2B1-1C00-CB42-0DE97B48A24E}"/>
              </a:ext>
            </a:extLst>
          </p:cNvPr>
          <p:cNvSpPr txBox="1"/>
          <p:nvPr/>
        </p:nvSpPr>
        <p:spPr>
          <a:xfrm>
            <a:off x="389416" y="5461000"/>
            <a:ext cx="11455253" cy="584775"/>
          </a:xfrm>
          <a:prstGeom prst="rect">
            <a:avLst/>
          </a:prstGeom>
          <a:noFill/>
        </p:spPr>
        <p:txBody>
          <a:bodyPr wrap="square">
            <a:spAutoFit/>
          </a:bodyPr>
          <a:lstStyle/>
          <a:p>
            <a:pPr algn="ctr"/>
            <a:r>
              <a:rPr lang="en-US" altLang="zh-CN" sz="1600" i="0" dirty="0">
                <a:solidFill>
                  <a:srgbClr val="1F2328"/>
                </a:solidFill>
                <a:effectLst/>
                <a:latin typeface="-apple-system"/>
              </a:rPr>
              <a:t>Statistics of average time cost on fuzzing on one given data source among different configurations.</a:t>
            </a:r>
          </a:p>
          <a:p>
            <a:pPr algn="ctr"/>
            <a:r>
              <a:rPr lang="en-US" altLang="zh-CN" sz="1600" b="0" i="0" dirty="0">
                <a:solidFill>
                  <a:srgbClr val="1F2328"/>
                </a:solidFill>
                <a:effectLst/>
                <a:latin typeface="-apple-system"/>
              </a:rPr>
              <a:t>Figure demonstrates the average fuzzing time that provides a comparison on getting the fuzzing results among different tools.</a:t>
            </a:r>
            <a:endParaRPr lang="zh-CN" altLang="en-US" sz="1600" dirty="0"/>
          </a:p>
        </p:txBody>
      </p:sp>
      <p:pic>
        <p:nvPicPr>
          <p:cNvPr id="18434" name="Picture 2">
            <a:extLst>
              <a:ext uri="{FF2B5EF4-FFF2-40B4-BE49-F238E27FC236}">
                <a16:creationId xmlns:a16="http://schemas.microsoft.com/office/drawing/2014/main" id="{2CC0CE80-D0AB-402B-EB30-9F4C3B9E1A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97000"/>
            <a:ext cx="12192000" cy="406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12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2C78919-F049-4477-A76B-F4F0B27191FF}"/>
              </a:ext>
            </a:extLst>
          </p:cNvPr>
          <p:cNvSpPr txBox="1">
            <a:spLocks/>
          </p:cNvSpPr>
          <p:nvPr/>
        </p:nvSpPr>
        <p:spPr>
          <a:xfrm>
            <a:off x="609600" y="381000"/>
            <a:ext cx="10363200" cy="628377"/>
          </a:xfrm>
          <a:prstGeom prst="rect">
            <a:avLst/>
          </a:prstGeom>
        </p:spPr>
        <p:txBody>
          <a:bodyPr vert="horz" wrap="square" lIns="0" tIns="12700" rIns="0" bIns="0" rtlCol="0">
            <a:spAutoFit/>
          </a:bodyPr>
          <a:lstStyle>
            <a:lvl1pPr>
              <a:defRPr sz="4400" b="0" i="0">
                <a:solidFill>
                  <a:schemeClr val="tx1"/>
                </a:solidFill>
                <a:latin typeface="Trebuchet MS"/>
                <a:ea typeface="+mj-ea"/>
                <a:cs typeface="Trebuchet MS"/>
              </a:defRPr>
            </a:lvl1pPr>
          </a:lstStyle>
          <a:p>
            <a:pPr marL="12700">
              <a:spcBef>
                <a:spcPts val="100"/>
              </a:spcBef>
            </a:pPr>
            <a:r>
              <a:rPr lang="zh-CN" altLang="en-US" sz="4000" kern="0" spc="-325" dirty="0">
                <a:solidFill>
                  <a:srgbClr val="7030A0"/>
                </a:solidFill>
              </a:rPr>
              <a:t>研究意义</a:t>
            </a:r>
            <a:endParaRPr lang="en-US" sz="4000" kern="0" spc="-325" dirty="0">
              <a:solidFill>
                <a:srgbClr val="7030A0"/>
              </a:solidFill>
            </a:endParaRPr>
          </a:p>
        </p:txBody>
      </p:sp>
      <p:sp>
        <p:nvSpPr>
          <p:cNvPr id="4" name="文本框 3">
            <a:extLst>
              <a:ext uri="{FF2B5EF4-FFF2-40B4-BE49-F238E27FC236}">
                <a16:creationId xmlns:a16="http://schemas.microsoft.com/office/drawing/2014/main" id="{62B1EDF5-764C-9A60-73DB-D316CA37F4F3}"/>
              </a:ext>
            </a:extLst>
          </p:cNvPr>
          <p:cNvSpPr txBox="1"/>
          <p:nvPr/>
        </p:nvSpPr>
        <p:spPr>
          <a:xfrm>
            <a:off x="609600" y="1009377"/>
            <a:ext cx="10972800" cy="5579604"/>
          </a:xfrm>
          <a:prstGeom prst="rect">
            <a:avLst/>
          </a:prstGeom>
          <a:noFill/>
        </p:spPr>
        <p:txBody>
          <a:bodyPr wrap="square">
            <a:spAutoFit/>
          </a:bodyPr>
          <a:lstStyle/>
          <a:p>
            <a:pPr>
              <a:lnSpc>
                <a:spcPct val="150000"/>
              </a:lnSpc>
            </a:pPr>
            <a:r>
              <a:rPr lang="zh-CN" altLang="en-US" sz="2000" dirty="0"/>
              <a:t>实时操作系统（</a:t>
            </a:r>
            <a:r>
              <a:rPr lang="en-US" altLang="zh-CN" sz="2000" dirty="0"/>
              <a:t>real-time operating system</a:t>
            </a:r>
            <a:r>
              <a:rPr lang="zh-CN" altLang="en-US" sz="2000" dirty="0"/>
              <a:t>，RTOS）旨在为实时应用提供服务。</a:t>
            </a:r>
            <a:endParaRPr lang="en-US" altLang="zh-CN" sz="2000" dirty="0"/>
          </a:p>
          <a:p>
            <a:pPr marL="342900" indent="-342900">
              <a:lnSpc>
                <a:spcPct val="150000"/>
              </a:lnSpc>
              <a:buFont typeface="Arial" panose="020B0604020202020204" pitchFamily="34" charset="0"/>
              <a:buChar char="•"/>
            </a:pPr>
            <a:r>
              <a:rPr lang="zh-CN" altLang="en-US" sz="2000" dirty="0"/>
              <a:t>它已被广泛应用于</a:t>
            </a:r>
            <a:r>
              <a:rPr lang="en-US" altLang="zh-CN" sz="2000" dirty="0"/>
              <a:t>embedded microcontrollers and CPUs</a:t>
            </a:r>
          </a:p>
          <a:p>
            <a:pPr marL="342900" indent="-342900">
              <a:lnSpc>
                <a:spcPct val="150000"/>
              </a:lnSpc>
              <a:buFont typeface="Arial" panose="020B0604020202020204" pitchFamily="34" charset="0"/>
              <a:buChar char="•"/>
            </a:pPr>
            <a:r>
              <a:rPr lang="zh-CN" altLang="en-US" sz="2000" dirty="0"/>
              <a:t>业界领先的RTOS：</a:t>
            </a:r>
            <a:r>
              <a:rPr lang="en-US" altLang="zh-CN" sz="2000" dirty="0"/>
              <a:t>VxWorks </a:t>
            </a:r>
            <a:r>
              <a:rPr lang="zh-CN" altLang="en-US" sz="2000" dirty="0"/>
              <a:t>，在 </a:t>
            </a:r>
            <a:r>
              <a:rPr lang="en-US" altLang="zh-CN" sz="2000" dirty="0"/>
              <a:t>20 </a:t>
            </a:r>
            <a:r>
              <a:rPr lang="zh-CN" altLang="en-US" sz="2000" dirty="0"/>
              <a:t>多亿台设备上运行</a:t>
            </a:r>
            <a:endParaRPr lang="en-US" altLang="zh-CN" sz="2000" dirty="0"/>
          </a:p>
          <a:p>
            <a:pPr marL="342900" indent="-342900">
              <a:lnSpc>
                <a:spcPct val="150000"/>
              </a:lnSpc>
              <a:buFont typeface="Arial" panose="020B0604020202020204" pitchFamily="34" charset="0"/>
              <a:buChar char="•"/>
            </a:pPr>
            <a:r>
              <a:rPr lang="en-US" altLang="zh-CN" sz="2000" dirty="0"/>
              <a:t>RTOS</a:t>
            </a:r>
            <a:r>
              <a:rPr lang="zh-CN" altLang="en-US" sz="2000" dirty="0"/>
              <a:t>适用于有实时要求的嵌入式设备，如打印机、交换机、路由器</a:t>
            </a:r>
            <a:endParaRPr lang="en-US" altLang="zh-CN" sz="2000" dirty="0"/>
          </a:p>
          <a:p>
            <a:pPr>
              <a:lnSpc>
                <a:spcPct val="150000"/>
              </a:lnSpc>
            </a:pPr>
            <a:r>
              <a:rPr lang="en-US" altLang="zh-CN" sz="2000" dirty="0"/>
              <a:t>New Challenges</a:t>
            </a:r>
            <a:r>
              <a:rPr lang="zh-CN" altLang="en-US" sz="2000" dirty="0"/>
              <a:t>：</a:t>
            </a:r>
            <a:endParaRPr lang="en-US" altLang="zh-CN" sz="2000" dirty="0"/>
          </a:p>
          <a:p>
            <a:pPr marL="285750" indent="-285750">
              <a:lnSpc>
                <a:spcPct val="150000"/>
              </a:lnSpc>
              <a:buFont typeface="Arial" panose="020B0604020202020204" pitchFamily="34" charset="0"/>
              <a:buChar char="•"/>
            </a:pPr>
            <a:r>
              <a:rPr lang="en-US" altLang="zh-CN" sz="2000" dirty="0"/>
              <a:t>challenging to apply traditional security mechanisms</a:t>
            </a:r>
          </a:p>
          <a:p>
            <a:pPr marL="742950" lvl="1" indent="-285750">
              <a:lnSpc>
                <a:spcPct val="150000"/>
              </a:lnSpc>
              <a:buFont typeface="Arial" panose="020B0604020202020204" pitchFamily="34" charset="0"/>
              <a:buChar char="•"/>
            </a:pPr>
            <a:r>
              <a:rPr lang="zh-CN" altLang="en-US" sz="2000" dirty="0"/>
              <a:t>例如，为了支持对实时任务的即时响应， RTOS放弃了内核和用户空间之间的隔离，以</a:t>
            </a:r>
            <a:r>
              <a:rPr lang="en-US" altLang="zh-CN" sz="2000" dirty="0"/>
              <a:t>flat mode</a:t>
            </a:r>
            <a:r>
              <a:rPr lang="zh-CN" altLang="en-US" sz="2000" dirty="0"/>
              <a:t>运行所有任务，以避免频繁的上下文切换。</a:t>
            </a:r>
            <a:endParaRPr lang="en-US" altLang="zh-CN" sz="2000" dirty="0"/>
          </a:p>
          <a:p>
            <a:pPr marL="285750" indent="-285750">
              <a:lnSpc>
                <a:spcPct val="150000"/>
              </a:lnSpc>
              <a:buFont typeface="Arial" panose="020B0604020202020204" pitchFamily="34" charset="0"/>
              <a:buChar char="•"/>
            </a:pPr>
            <a:r>
              <a:rPr lang="zh-CN" altLang="en-US" sz="2000" dirty="0"/>
              <a:t>如今，物联网（</a:t>
            </a:r>
            <a:r>
              <a:rPr lang="en-US" altLang="zh-CN" sz="2000" dirty="0"/>
              <a:t>IoT</a:t>
            </a:r>
            <a:r>
              <a:rPr lang="zh-CN" altLang="en-US" sz="2000" dirty="0"/>
              <a:t>）将更多的 </a:t>
            </a:r>
            <a:r>
              <a:rPr lang="en-US" altLang="zh-CN" sz="2000" dirty="0"/>
              <a:t>RTOS </a:t>
            </a:r>
            <a:r>
              <a:rPr lang="zh-CN" altLang="en-US" sz="2000" dirty="0"/>
              <a:t>设备直接连接到互联网上</a:t>
            </a:r>
            <a:r>
              <a:rPr lang="en-US" altLang="zh-CN" sz="2000" dirty="0"/>
              <a:t>—— more external attacks</a:t>
            </a:r>
          </a:p>
          <a:p>
            <a:pPr marL="285750" indent="-285750">
              <a:lnSpc>
                <a:spcPct val="150000"/>
              </a:lnSpc>
              <a:buFont typeface="Arial" panose="020B0604020202020204" pitchFamily="34" charset="0"/>
              <a:buChar char="•"/>
            </a:pPr>
            <a:r>
              <a:rPr lang="en-US" altLang="zh-CN" sz="2000" dirty="0"/>
              <a:t>RTOS </a:t>
            </a:r>
            <a:r>
              <a:rPr lang="zh-CN" altLang="en-US" sz="2000" dirty="0"/>
              <a:t>通常以 </a:t>
            </a:r>
            <a:r>
              <a:rPr lang="en-US" altLang="zh-CN" sz="2000" dirty="0"/>
              <a:t>blob-firmware </a:t>
            </a:r>
            <a:r>
              <a:rPr lang="zh-CN" altLang="en-US" sz="2000" dirty="0"/>
              <a:t>的形式呈现</a:t>
            </a:r>
            <a:endParaRPr lang="en-US" altLang="zh-CN" sz="2000" dirty="0"/>
          </a:p>
          <a:p>
            <a:pPr marL="742950" lvl="1" indent="-285750">
              <a:lnSpc>
                <a:spcPct val="150000"/>
              </a:lnSpc>
              <a:buFont typeface="Arial" panose="020B0604020202020204" pitchFamily="34" charset="0"/>
              <a:buChar char="•"/>
            </a:pPr>
            <a:r>
              <a:rPr lang="zh-CN" altLang="en-US" sz="2000" dirty="0"/>
              <a:t>一个二进制文件包含了所有系统模块（例如内核模块、调度模块和任务模块）</a:t>
            </a:r>
            <a:endParaRPr lang="en-US" altLang="zh-CN" sz="2000" dirty="0"/>
          </a:p>
          <a:p>
            <a:pPr lvl="1">
              <a:lnSpc>
                <a:spcPct val="150000"/>
              </a:lnSpc>
            </a:pPr>
            <a:r>
              <a:rPr lang="zh-CN" altLang="en-US" sz="2000" dirty="0"/>
              <a:t>给传统漏洞检测机制带来了困难</a:t>
            </a:r>
            <a:endParaRPr lang="en-US" altLang="zh-CN" sz="2000" dirty="0"/>
          </a:p>
        </p:txBody>
      </p:sp>
    </p:spTree>
    <p:extLst>
      <p:ext uri="{BB962C8B-B14F-4D97-AF65-F5344CB8AC3E}">
        <p14:creationId xmlns:p14="http://schemas.microsoft.com/office/powerpoint/2010/main" val="22968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7" end="7"/>
                                            </p:txEl>
                                          </p:spTgt>
                                        </p:tgtEl>
                                        <p:attrNameLst>
                                          <p:attrName>style.visibility</p:attrName>
                                        </p:attrNameLst>
                                      </p:cBhvr>
                                      <p:to>
                                        <p:strVal val="visible"/>
                                      </p:to>
                                    </p:set>
                                    <p:animEffect transition="in" filter="fade">
                                      <p:cBhvr>
                                        <p:cTn id="16" dur="500"/>
                                        <p:tgtEl>
                                          <p:spTgt spid="4">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animEffect transition="in" filter="fade">
                                      <p:cBhvr>
                                        <p:cTn id="19" dur="500"/>
                                        <p:tgtEl>
                                          <p:spTgt spid="4">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4E2C9-24EF-0F5F-71F2-63843F15F03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91F7FBF-D505-4A51-7B70-6C0E0C6E0BC5}"/>
              </a:ext>
            </a:extLst>
          </p:cNvPr>
          <p:cNvSpPr txBox="1">
            <a:spLocks/>
          </p:cNvSpPr>
          <p:nvPr/>
        </p:nvSpPr>
        <p:spPr>
          <a:xfrm>
            <a:off x="609600" y="381000"/>
            <a:ext cx="10363200" cy="628377"/>
          </a:xfrm>
          <a:prstGeom prst="rect">
            <a:avLst/>
          </a:prstGeom>
        </p:spPr>
        <p:txBody>
          <a:bodyPr vert="horz" wrap="square" lIns="0" tIns="12700" rIns="0" bIns="0" rtlCol="0">
            <a:spAutoFit/>
          </a:bodyPr>
          <a:lstStyle>
            <a:lvl1pPr>
              <a:defRPr sz="4400" b="0" i="0">
                <a:solidFill>
                  <a:schemeClr val="tx1"/>
                </a:solidFill>
                <a:latin typeface="Trebuchet MS"/>
                <a:ea typeface="+mj-ea"/>
                <a:cs typeface="Trebuchet MS"/>
              </a:defRPr>
            </a:lvl1pPr>
          </a:lstStyle>
          <a:p>
            <a:pPr marL="12700">
              <a:spcBef>
                <a:spcPts val="100"/>
              </a:spcBef>
            </a:pPr>
            <a:r>
              <a:rPr lang="zh-CN" altLang="en-US" sz="4000" kern="0" spc="-325" dirty="0">
                <a:solidFill>
                  <a:srgbClr val="7030A0"/>
                </a:solidFill>
              </a:rPr>
              <a:t>评估</a:t>
            </a:r>
            <a:endParaRPr lang="en-US" sz="4000" kern="0" spc="-325" dirty="0">
              <a:solidFill>
                <a:srgbClr val="7030A0"/>
              </a:solidFill>
            </a:endParaRPr>
          </a:p>
        </p:txBody>
      </p:sp>
      <p:sp>
        <p:nvSpPr>
          <p:cNvPr id="6" name="文本框 5">
            <a:extLst>
              <a:ext uri="{FF2B5EF4-FFF2-40B4-BE49-F238E27FC236}">
                <a16:creationId xmlns:a16="http://schemas.microsoft.com/office/drawing/2014/main" id="{0CB66ED6-4074-C3DE-55ED-3ACE573952D7}"/>
              </a:ext>
            </a:extLst>
          </p:cNvPr>
          <p:cNvSpPr txBox="1"/>
          <p:nvPr/>
        </p:nvSpPr>
        <p:spPr>
          <a:xfrm>
            <a:off x="609599" y="1009377"/>
            <a:ext cx="10363199" cy="369332"/>
          </a:xfrm>
          <a:prstGeom prst="rect">
            <a:avLst/>
          </a:prstGeom>
          <a:noFill/>
        </p:spPr>
        <p:txBody>
          <a:bodyPr wrap="square">
            <a:spAutoFit/>
          </a:bodyPr>
          <a:lstStyle/>
          <a:p>
            <a:r>
              <a:rPr lang="en-US" altLang="zh-CN" b="1" dirty="0"/>
              <a:t>Stability. </a:t>
            </a:r>
            <a:r>
              <a:rPr lang="en-US" altLang="zh-CN" b="1" dirty="0" err="1"/>
              <a:t>FHandler</a:t>
            </a:r>
            <a:r>
              <a:rPr lang="en-US" altLang="zh-CN" b="1" dirty="0"/>
              <a:t> (handles the function call instructions) improves the stability greatly.</a:t>
            </a:r>
            <a:endParaRPr lang="zh-CN" altLang="en-US" dirty="0"/>
          </a:p>
        </p:txBody>
      </p:sp>
      <p:sp>
        <p:nvSpPr>
          <p:cNvPr id="9" name="文本框 8">
            <a:extLst>
              <a:ext uri="{FF2B5EF4-FFF2-40B4-BE49-F238E27FC236}">
                <a16:creationId xmlns:a16="http://schemas.microsoft.com/office/drawing/2014/main" id="{AC7B773E-65F1-3514-4C6E-FD297294ABC4}"/>
              </a:ext>
            </a:extLst>
          </p:cNvPr>
          <p:cNvSpPr txBox="1"/>
          <p:nvPr/>
        </p:nvSpPr>
        <p:spPr>
          <a:xfrm>
            <a:off x="389416" y="5461000"/>
            <a:ext cx="11455253" cy="584775"/>
          </a:xfrm>
          <a:prstGeom prst="rect">
            <a:avLst/>
          </a:prstGeom>
          <a:noFill/>
        </p:spPr>
        <p:txBody>
          <a:bodyPr wrap="square">
            <a:spAutoFit/>
          </a:bodyPr>
          <a:lstStyle/>
          <a:p>
            <a:pPr algn="ctr"/>
            <a:r>
              <a:rPr lang="en-US" altLang="zh-CN" sz="1600" b="0" i="0" dirty="0">
                <a:solidFill>
                  <a:srgbClr val="1F2328"/>
                </a:solidFill>
                <a:effectLst/>
                <a:latin typeface="-apple-system"/>
              </a:rPr>
              <a:t> Statistics of </a:t>
            </a:r>
            <a:r>
              <a:rPr lang="en-US" altLang="zh-CN" sz="1600" b="1" i="0" dirty="0">
                <a:solidFill>
                  <a:srgbClr val="1F2328"/>
                </a:solidFill>
                <a:effectLst/>
                <a:latin typeface="-apple-system"/>
              </a:rPr>
              <a:t>success simulation rate </a:t>
            </a:r>
            <a:r>
              <a:rPr lang="en-US" altLang="zh-CN" sz="1600" b="0" i="0" dirty="0">
                <a:solidFill>
                  <a:srgbClr val="1F2328"/>
                </a:solidFill>
                <a:effectLst/>
                <a:latin typeface="-apple-system"/>
              </a:rPr>
              <a:t>among different configurations, simulations meet unexpected crash are considered as unsuccessful. Figure demonstrates the success simulation rate that provides a comparison on success rate among different tools.</a:t>
            </a:r>
            <a:endParaRPr lang="zh-CN" altLang="en-US" sz="1600" dirty="0"/>
          </a:p>
        </p:txBody>
      </p:sp>
      <p:pic>
        <p:nvPicPr>
          <p:cNvPr id="19458" name="Picture 2">
            <a:extLst>
              <a:ext uri="{FF2B5EF4-FFF2-40B4-BE49-F238E27FC236}">
                <a16:creationId xmlns:a16="http://schemas.microsoft.com/office/drawing/2014/main" id="{A3DE63A6-C385-C1AB-DEB9-BF5353F4A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97000"/>
            <a:ext cx="12192000" cy="406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147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A9E05-A3F7-A8CE-7F36-D0724EF6325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FABFE9A-02FA-0317-67C8-282663959D6A}"/>
              </a:ext>
            </a:extLst>
          </p:cNvPr>
          <p:cNvSpPr txBox="1">
            <a:spLocks/>
          </p:cNvSpPr>
          <p:nvPr/>
        </p:nvSpPr>
        <p:spPr>
          <a:xfrm>
            <a:off x="609600" y="381000"/>
            <a:ext cx="10363200" cy="628377"/>
          </a:xfrm>
          <a:prstGeom prst="rect">
            <a:avLst/>
          </a:prstGeom>
        </p:spPr>
        <p:txBody>
          <a:bodyPr vert="horz" wrap="square" lIns="0" tIns="12700" rIns="0" bIns="0" rtlCol="0">
            <a:spAutoFit/>
          </a:bodyPr>
          <a:lstStyle>
            <a:lvl1pPr>
              <a:defRPr sz="4400" b="0" i="0">
                <a:solidFill>
                  <a:schemeClr val="tx1"/>
                </a:solidFill>
                <a:latin typeface="Trebuchet MS"/>
                <a:ea typeface="+mj-ea"/>
                <a:cs typeface="Trebuchet MS"/>
              </a:defRPr>
            </a:lvl1pPr>
          </a:lstStyle>
          <a:p>
            <a:pPr marL="12700">
              <a:spcBef>
                <a:spcPts val="100"/>
              </a:spcBef>
            </a:pPr>
            <a:r>
              <a:rPr lang="zh-CN" altLang="en-US" sz="4000" kern="0" spc="-325" dirty="0">
                <a:solidFill>
                  <a:srgbClr val="7030A0"/>
                </a:solidFill>
              </a:rPr>
              <a:t>评估</a:t>
            </a:r>
            <a:endParaRPr lang="en-US" sz="4000" kern="0" spc="-325" dirty="0">
              <a:solidFill>
                <a:srgbClr val="7030A0"/>
              </a:solidFill>
            </a:endParaRPr>
          </a:p>
        </p:txBody>
      </p:sp>
      <p:pic>
        <p:nvPicPr>
          <p:cNvPr id="12" name="图片 11">
            <a:extLst>
              <a:ext uri="{FF2B5EF4-FFF2-40B4-BE49-F238E27FC236}">
                <a16:creationId xmlns:a16="http://schemas.microsoft.com/office/drawing/2014/main" id="{A7E6912B-5DD7-E1F5-949E-38AFFCD236FF}"/>
              </a:ext>
            </a:extLst>
          </p:cNvPr>
          <p:cNvPicPr>
            <a:picLocks noChangeAspect="1"/>
          </p:cNvPicPr>
          <p:nvPr/>
        </p:nvPicPr>
        <p:blipFill>
          <a:blip r:embed="rId3"/>
          <a:stretch>
            <a:fillRect/>
          </a:stretch>
        </p:blipFill>
        <p:spPr>
          <a:xfrm>
            <a:off x="7289672" y="0"/>
            <a:ext cx="4292728" cy="6858000"/>
          </a:xfrm>
          <a:prstGeom prst="rect">
            <a:avLst/>
          </a:prstGeom>
        </p:spPr>
      </p:pic>
      <p:sp>
        <p:nvSpPr>
          <p:cNvPr id="14" name="文本框 13">
            <a:extLst>
              <a:ext uri="{FF2B5EF4-FFF2-40B4-BE49-F238E27FC236}">
                <a16:creationId xmlns:a16="http://schemas.microsoft.com/office/drawing/2014/main" id="{A1AB6EE3-2897-BCD2-B9BB-4D5DC4FAF8E0}"/>
              </a:ext>
            </a:extLst>
          </p:cNvPr>
          <p:cNvSpPr txBox="1"/>
          <p:nvPr/>
        </p:nvSpPr>
        <p:spPr>
          <a:xfrm>
            <a:off x="609600" y="1009377"/>
            <a:ext cx="6095114" cy="369332"/>
          </a:xfrm>
          <a:prstGeom prst="rect">
            <a:avLst/>
          </a:prstGeom>
          <a:noFill/>
        </p:spPr>
        <p:txBody>
          <a:bodyPr wrap="square">
            <a:spAutoFit/>
          </a:bodyPr>
          <a:lstStyle/>
          <a:p>
            <a:r>
              <a:rPr lang="zh-CN" altLang="en-US" b="1" dirty="0"/>
              <a:t>Comparison with Symbolic Execution</a:t>
            </a:r>
          </a:p>
        </p:txBody>
      </p:sp>
      <p:sp>
        <p:nvSpPr>
          <p:cNvPr id="16" name="文本框 15">
            <a:extLst>
              <a:ext uri="{FF2B5EF4-FFF2-40B4-BE49-F238E27FC236}">
                <a16:creationId xmlns:a16="http://schemas.microsoft.com/office/drawing/2014/main" id="{75249645-C3EE-D38F-5BAD-2E6E9B627D2B}"/>
              </a:ext>
            </a:extLst>
          </p:cNvPr>
          <p:cNvSpPr txBox="1"/>
          <p:nvPr/>
        </p:nvSpPr>
        <p:spPr>
          <a:xfrm>
            <a:off x="609600" y="1378709"/>
            <a:ext cx="6095114" cy="923330"/>
          </a:xfrm>
          <a:prstGeom prst="rect">
            <a:avLst/>
          </a:prstGeom>
          <a:noFill/>
        </p:spPr>
        <p:txBody>
          <a:bodyPr wrap="square">
            <a:spAutoFit/>
          </a:bodyPr>
          <a:lstStyle/>
          <a:p>
            <a:r>
              <a:rPr lang="zh-CN" altLang="en-US" i="1" dirty="0"/>
              <a:t>Since no existing SE tools can directly test RTOSes, we implement a prototype by ourselves based on Angr , a popular and well-maintained SE tool.</a:t>
            </a:r>
          </a:p>
        </p:txBody>
      </p:sp>
    </p:spTree>
    <p:extLst>
      <p:ext uri="{BB962C8B-B14F-4D97-AF65-F5344CB8AC3E}">
        <p14:creationId xmlns:p14="http://schemas.microsoft.com/office/powerpoint/2010/main" val="2867794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13DE2-0A08-D19A-8F5B-E9DEBF36DD1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373E7E1-38A5-365A-05FC-8F6B97A0A967}"/>
              </a:ext>
            </a:extLst>
          </p:cNvPr>
          <p:cNvSpPr txBox="1">
            <a:spLocks/>
          </p:cNvSpPr>
          <p:nvPr/>
        </p:nvSpPr>
        <p:spPr>
          <a:xfrm>
            <a:off x="609600" y="381000"/>
            <a:ext cx="10363200" cy="628377"/>
          </a:xfrm>
          <a:prstGeom prst="rect">
            <a:avLst/>
          </a:prstGeom>
        </p:spPr>
        <p:txBody>
          <a:bodyPr vert="horz" wrap="square" lIns="0" tIns="12700" rIns="0" bIns="0" rtlCol="0">
            <a:spAutoFit/>
          </a:bodyPr>
          <a:lstStyle>
            <a:lvl1pPr>
              <a:defRPr sz="4400" b="0" i="0">
                <a:solidFill>
                  <a:schemeClr val="tx1"/>
                </a:solidFill>
                <a:latin typeface="Trebuchet MS"/>
                <a:ea typeface="+mj-ea"/>
                <a:cs typeface="Trebuchet MS"/>
              </a:defRPr>
            </a:lvl1pPr>
          </a:lstStyle>
          <a:p>
            <a:pPr marL="12700">
              <a:spcBef>
                <a:spcPts val="100"/>
              </a:spcBef>
            </a:pPr>
            <a:r>
              <a:rPr lang="zh-CN" altLang="en-US" sz="4000" kern="0" spc="-325" dirty="0">
                <a:solidFill>
                  <a:srgbClr val="7030A0"/>
                </a:solidFill>
              </a:rPr>
              <a:t>评估</a:t>
            </a:r>
            <a:endParaRPr lang="en-US" sz="4000" kern="0" spc="-325" dirty="0">
              <a:solidFill>
                <a:srgbClr val="7030A0"/>
              </a:solidFill>
            </a:endParaRPr>
          </a:p>
        </p:txBody>
      </p:sp>
      <p:sp>
        <p:nvSpPr>
          <p:cNvPr id="14" name="文本框 13">
            <a:extLst>
              <a:ext uri="{FF2B5EF4-FFF2-40B4-BE49-F238E27FC236}">
                <a16:creationId xmlns:a16="http://schemas.microsoft.com/office/drawing/2014/main" id="{28BAB06A-C085-A4C8-0758-11F70664F435}"/>
              </a:ext>
            </a:extLst>
          </p:cNvPr>
          <p:cNvSpPr txBox="1"/>
          <p:nvPr/>
        </p:nvSpPr>
        <p:spPr>
          <a:xfrm>
            <a:off x="609599" y="1009377"/>
            <a:ext cx="10533321" cy="2123658"/>
          </a:xfrm>
          <a:prstGeom prst="rect">
            <a:avLst/>
          </a:prstGeom>
          <a:noFill/>
        </p:spPr>
        <p:txBody>
          <a:bodyPr wrap="square">
            <a:spAutoFit/>
          </a:bodyPr>
          <a:lstStyle/>
          <a:p>
            <a:r>
              <a:rPr lang="en-US" altLang="zh-CN" b="1" dirty="0"/>
              <a:t>RQ3. Is </a:t>
            </a:r>
            <a:r>
              <a:rPr lang="en-US" altLang="zh-CN" b="1" dirty="0" err="1"/>
              <a:t>SFuzz</a:t>
            </a:r>
            <a:r>
              <a:rPr lang="en-US" altLang="zh-CN" b="1" dirty="0"/>
              <a:t> accurate and efficient for vulnerability discovery in each step? </a:t>
            </a:r>
          </a:p>
          <a:p>
            <a:r>
              <a:rPr lang="en-US" altLang="zh-CN" b="1" dirty="0"/>
              <a:t>Semantic Reconstruction</a:t>
            </a:r>
          </a:p>
          <a:p>
            <a:pPr marL="285750" indent="-285750">
              <a:buFont typeface="Arial" panose="020B0604020202020204" pitchFamily="34" charset="0"/>
              <a:buChar char="•"/>
            </a:pPr>
            <a:r>
              <a:rPr lang="en-US" altLang="zh-CN" sz="1600" b="1" dirty="0"/>
              <a:t>31 </a:t>
            </a:r>
            <a:r>
              <a:rPr lang="en-US" altLang="zh-CN" sz="1600" dirty="0"/>
              <a:t>samples can be analyzed by </a:t>
            </a:r>
            <a:r>
              <a:rPr lang="en-US" altLang="zh-CN" sz="1600" dirty="0" err="1"/>
              <a:t>SFuzz</a:t>
            </a:r>
            <a:r>
              <a:rPr lang="en-US" altLang="zh-CN" sz="1600" dirty="0"/>
              <a:t>. The base address recognition model can correctly recognize the base addresses of </a:t>
            </a:r>
            <a:r>
              <a:rPr lang="en-US" altLang="zh-CN" sz="1600" b="1" dirty="0"/>
              <a:t>25</a:t>
            </a:r>
            <a:r>
              <a:rPr lang="en-US" altLang="zh-CN" sz="1600" dirty="0"/>
              <a:t> firmware samples.</a:t>
            </a:r>
          </a:p>
          <a:p>
            <a:r>
              <a:rPr lang="zh-CN" altLang="en-US" sz="1600" b="1" dirty="0"/>
              <a:t>Forward Slicer.</a:t>
            </a:r>
            <a:endParaRPr lang="en-US" altLang="zh-CN" sz="1600" b="1" dirty="0"/>
          </a:p>
          <a:p>
            <a:pPr marL="285750" indent="-285750">
              <a:buFont typeface="Arial" panose="020B0604020202020204" pitchFamily="34" charset="0"/>
              <a:buChar char="•"/>
            </a:pPr>
            <a:r>
              <a:rPr lang="en-US" altLang="zh-CN" sz="1600" dirty="0"/>
              <a:t>slices are small enough to save analysis effort.</a:t>
            </a:r>
          </a:p>
          <a:p>
            <a:pPr marL="285750" indent="-285750">
              <a:buFont typeface="Arial" panose="020B0604020202020204" pitchFamily="34" charset="0"/>
              <a:buChar char="•"/>
            </a:pPr>
            <a:r>
              <a:rPr lang="en-US" altLang="zh-CN" sz="1600" dirty="0"/>
              <a:t>pruned sites are necessary</a:t>
            </a:r>
            <a:endParaRPr lang="zh-CN" altLang="en-US" sz="1600" dirty="0"/>
          </a:p>
          <a:p>
            <a:endParaRPr lang="en-US" altLang="zh-CN" sz="1600" b="1" dirty="0"/>
          </a:p>
        </p:txBody>
      </p:sp>
      <p:pic>
        <p:nvPicPr>
          <p:cNvPr id="4" name="图片 3">
            <a:extLst>
              <a:ext uri="{FF2B5EF4-FFF2-40B4-BE49-F238E27FC236}">
                <a16:creationId xmlns:a16="http://schemas.microsoft.com/office/drawing/2014/main" id="{2598461B-2235-5113-47F9-7761EE9DDDA8}"/>
              </a:ext>
            </a:extLst>
          </p:cNvPr>
          <p:cNvPicPr>
            <a:picLocks noChangeAspect="1"/>
          </p:cNvPicPr>
          <p:nvPr/>
        </p:nvPicPr>
        <p:blipFill>
          <a:blip r:embed="rId3"/>
          <a:stretch>
            <a:fillRect/>
          </a:stretch>
        </p:blipFill>
        <p:spPr>
          <a:xfrm>
            <a:off x="609600" y="2842825"/>
            <a:ext cx="9670869" cy="3872089"/>
          </a:xfrm>
          <a:prstGeom prst="rect">
            <a:avLst/>
          </a:prstGeom>
        </p:spPr>
      </p:pic>
    </p:spTree>
    <p:extLst>
      <p:ext uri="{BB962C8B-B14F-4D97-AF65-F5344CB8AC3E}">
        <p14:creationId xmlns:p14="http://schemas.microsoft.com/office/powerpoint/2010/main" val="2035503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25541-06D7-0C36-74C1-76DFDE81A75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7CF3DFE-33F8-9BAB-3121-8CD6DB32A036}"/>
              </a:ext>
            </a:extLst>
          </p:cNvPr>
          <p:cNvSpPr txBox="1">
            <a:spLocks/>
          </p:cNvSpPr>
          <p:nvPr/>
        </p:nvSpPr>
        <p:spPr>
          <a:xfrm>
            <a:off x="609600" y="381000"/>
            <a:ext cx="10363200" cy="628377"/>
          </a:xfrm>
          <a:prstGeom prst="rect">
            <a:avLst/>
          </a:prstGeom>
        </p:spPr>
        <p:txBody>
          <a:bodyPr vert="horz" wrap="square" lIns="0" tIns="12700" rIns="0" bIns="0" rtlCol="0">
            <a:spAutoFit/>
          </a:bodyPr>
          <a:lstStyle>
            <a:lvl1pPr>
              <a:defRPr sz="4400" b="0" i="0">
                <a:solidFill>
                  <a:schemeClr val="tx1"/>
                </a:solidFill>
                <a:latin typeface="Trebuchet MS"/>
                <a:ea typeface="+mj-ea"/>
                <a:cs typeface="Trebuchet MS"/>
              </a:defRPr>
            </a:lvl1pPr>
          </a:lstStyle>
          <a:p>
            <a:pPr marL="12700">
              <a:spcBef>
                <a:spcPts val="100"/>
              </a:spcBef>
            </a:pPr>
            <a:r>
              <a:rPr lang="zh-CN" altLang="en-US" sz="4000" kern="0" spc="-325" dirty="0">
                <a:solidFill>
                  <a:srgbClr val="7030A0"/>
                </a:solidFill>
              </a:rPr>
              <a:t>评估</a:t>
            </a:r>
            <a:endParaRPr lang="en-US" sz="4000" kern="0" spc="-325" dirty="0">
              <a:solidFill>
                <a:srgbClr val="7030A0"/>
              </a:solidFill>
            </a:endParaRPr>
          </a:p>
        </p:txBody>
      </p:sp>
      <p:sp>
        <p:nvSpPr>
          <p:cNvPr id="14" name="文本框 13">
            <a:extLst>
              <a:ext uri="{FF2B5EF4-FFF2-40B4-BE49-F238E27FC236}">
                <a16:creationId xmlns:a16="http://schemas.microsoft.com/office/drawing/2014/main" id="{72FE46E2-3A69-699E-1B4C-38EDEEEF392B}"/>
              </a:ext>
            </a:extLst>
          </p:cNvPr>
          <p:cNvSpPr txBox="1"/>
          <p:nvPr/>
        </p:nvSpPr>
        <p:spPr>
          <a:xfrm>
            <a:off x="609600" y="1009377"/>
            <a:ext cx="7460512" cy="369332"/>
          </a:xfrm>
          <a:prstGeom prst="rect">
            <a:avLst/>
          </a:prstGeom>
          <a:noFill/>
        </p:spPr>
        <p:txBody>
          <a:bodyPr wrap="square">
            <a:spAutoFit/>
          </a:bodyPr>
          <a:lstStyle/>
          <a:p>
            <a:r>
              <a:rPr lang="en-US" altLang="zh-CN" b="1" dirty="0"/>
              <a:t>RQ3. Is </a:t>
            </a:r>
            <a:r>
              <a:rPr lang="en-US" altLang="zh-CN" b="1" dirty="0" err="1"/>
              <a:t>SFuzz</a:t>
            </a:r>
            <a:r>
              <a:rPr lang="en-US" altLang="zh-CN" b="1" dirty="0"/>
              <a:t> accurate and efficient for vulnerability discovery in each step? </a:t>
            </a:r>
          </a:p>
        </p:txBody>
      </p:sp>
      <p:sp>
        <p:nvSpPr>
          <p:cNvPr id="6" name="文本框 5">
            <a:extLst>
              <a:ext uri="{FF2B5EF4-FFF2-40B4-BE49-F238E27FC236}">
                <a16:creationId xmlns:a16="http://schemas.microsoft.com/office/drawing/2014/main" id="{F326DDC6-1F85-0A18-6932-27E152BB3069}"/>
              </a:ext>
            </a:extLst>
          </p:cNvPr>
          <p:cNvSpPr txBox="1"/>
          <p:nvPr/>
        </p:nvSpPr>
        <p:spPr>
          <a:xfrm>
            <a:off x="609600" y="1378709"/>
            <a:ext cx="5222358" cy="1107996"/>
          </a:xfrm>
          <a:prstGeom prst="rect">
            <a:avLst/>
          </a:prstGeom>
          <a:noFill/>
        </p:spPr>
        <p:txBody>
          <a:bodyPr wrap="square">
            <a:spAutoFit/>
          </a:bodyPr>
          <a:lstStyle/>
          <a:p>
            <a:r>
              <a:rPr lang="zh-CN" altLang="en-US" b="1" dirty="0"/>
              <a:t>Forward Slicer.</a:t>
            </a:r>
            <a:endParaRPr lang="en-US" altLang="zh-CN" b="1" dirty="0"/>
          </a:p>
          <a:p>
            <a:pPr marL="285750" indent="-285750">
              <a:buFont typeface="Arial" panose="020B0604020202020204" pitchFamily="34" charset="0"/>
              <a:buChar char="•"/>
            </a:pPr>
            <a:r>
              <a:rPr lang="en-US" altLang="zh-CN" sz="1600" dirty="0"/>
              <a:t>the two ratios in these models all maintain a low range (4.67% and 4.33%), meaning the possibility of sensitive data-flow leakage through global variables is sustainable.</a:t>
            </a:r>
            <a:endParaRPr lang="zh-CN" altLang="en-US" sz="1600" dirty="0"/>
          </a:p>
        </p:txBody>
      </p:sp>
      <p:pic>
        <p:nvPicPr>
          <p:cNvPr id="5" name="图片 4">
            <a:extLst>
              <a:ext uri="{FF2B5EF4-FFF2-40B4-BE49-F238E27FC236}">
                <a16:creationId xmlns:a16="http://schemas.microsoft.com/office/drawing/2014/main" id="{181B7B8F-BC4F-6BF3-61AD-A6AC9F548166}"/>
              </a:ext>
            </a:extLst>
          </p:cNvPr>
          <p:cNvPicPr>
            <a:picLocks noChangeAspect="1"/>
          </p:cNvPicPr>
          <p:nvPr/>
        </p:nvPicPr>
        <p:blipFill>
          <a:blip r:embed="rId3"/>
          <a:stretch>
            <a:fillRect/>
          </a:stretch>
        </p:blipFill>
        <p:spPr>
          <a:xfrm>
            <a:off x="609600" y="2418907"/>
            <a:ext cx="4650255" cy="4439093"/>
          </a:xfrm>
          <a:prstGeom prst="rect">
            <a:avLst/>
          </a:prstGeom>
        </p:spPr>
      </p:pic>
      <p:sp>
        <p:nvSpPr>
          <p:cNvPr id="7" name="文本框 6">
            <a:extLst>
              <a:ext uri="{FF2B5EF4-FFF2-40B4-BE49-F238E27FC236}">
                <a16:creationId xmlns:a16="http://schemas.microsoft.com/office/drawing/2014/main" id="{94C6B671-B5A6-79F1-B372-6A7C7BFA1691}"/>
              </a:ext>
            </a:extLst>
          </p:cNvPr>
          <p:cNvSpPr txBox="1"/>
          <p:nvPr/>
        </p:nvSpPr>
        <p:spPr>
          <a:xfrm>
            <a:off x="6096000" y="1378709"/>
            <a:ext cx="5222358" cy="369332"/>
          </a:xfrm>
          <a:prstGeom prst="rect">
            <a:avLst/>
          </a:prstGeom>
          <a:noFill/>
        </p:spPr>
        <p:txBody>
          <a:bodyPr wrap="square">
            <a:spAutoFit/>
          </a:bodyPr>
          <a:lstStyle/>
          <a:p>
            <a:r>
              <a:rPr lang="en-US" altLang="zh-CN" b="1" dirty="0"/>
              <a:t>Micro Fuzzing.</a:t>
            </a:r>
          </a:p>
        </p:txBody>
      </p:sp>
      <p:pic>
        <p:nvPicPr>
          <p:cNvPr id="9" name="图片 8">
            <a:extLst>
              <a:ext uri="{FF2B5EF4-FFF2-40B4-BE49-F238E27FC236}">
                <a16:creationId xmlns:a16="http://schemas.microsoft.com/office/drawing/2014/main" id="{0AAF666F-D32C-021F-00DB-268C9F1C0F52}"/>
              </a:ext>
            </a:extLst>
          </p:cNvPr>
          <p:cNvPicPr>
            <a:picLocks noChangeAspect="1"/>
          </p:cNvPicPr>
          <p:nvPr/>
        </p:nvPicPr>
        <p:blipFill>
          <a:blip r:embed="rId4"/>
          <a:stretch>
            <a:fillRect/>
          </a:stretch>
        </p:blipFill>
        <p:spPr>
          <a:xfrm>
            <a:off x="6154478" y="1818166"/>
            <a:ext cx="5247167" cy="4439093"/>
          </a:xfrm>
          <a:prstGeom prst="rect">
            <a:avLst/>
          </a:prstGeom>
        </p:spPr>
      </p:pic>
    </p:spTree>
    <p:extLst>
      <p:ext uri="{BB962C8B-B14F-4D97-AF65-F5344CB8AC3E}">
        <p14:creationId xmlns:p14="http://schemas.microsoft.com/office/powerpoint/2010/main" val="709383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CAF92-42D9-E061-61CE-3F98B5CE16F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E1E629D-1966-0894-B80A-294AEE17FBC7}"/>
              </a:ext>
            </a:extLst>
          </p:cNvPr>
          <p:cNvSpPr txBox="1">
            <a:spLocks/>
          </p:cNvSpPr>
          <p:nvPr/>
        </p:nvSpPr>
        <p:spPr>
          <a:xfrm>
            <a:off x="609600" y="381000"/>
            <a:ext cx="10363200" cy="628377"/>
          </a:xfrm>
          <a:prstGeom prst="rect">
            <a:avLst/>
          </a:prstGeom>
        </p:spPr>
        <p:txBody>
          <a:bodyPr vert="horz" wrap="square" lIns="0" tIns="12700" rIns="0" bIns="0" rtlCol="0">
            <a:spAutoFit/>
          </a:bodyPr>
          <a:lstStyle>
            <a:lvl1pPr>
              <a:defRPr sz="4400" b="0" i="0">
                <a:solidFill>
                  <a:schemeClr val="tx1"/>
                </a:solidFill>
                <a:latin typeface="Trebuchet MS"/>
                <a:ea typeface="+mj-ea"/>
                <a:cs typeface="Trebuchet MS"/>
              </a:defRPr>
            </a:lvl1pPr>
          </a:lstStyle>
          <a:p>
            <a:pPr marL="12700">
              <a:spcBef>
                <a:spcPts val="100"/>
              </a:spcBef>
            </a:pPr>
            <a:r>
              <a:rPr lang="zh-CN" altLang="en-US" sz="4000" kern="0" spc="-325" dirty="0">
                <a:solidFill>
                  <a:srgbClr val="7030A0"/>
                </a:solidFill>
              </a:rPr>
              <a:t>评估</a:t>
            </a:r>
            <a:endParaRPr lang="en-US" sz="4000" kern="0" spc="-325" dirty="0">
              <a:solidFill>
                <a:srgbClr val="7030A0"/>
              </a:solidFill>
            </a:endParaRPr>
          </a:p>
        </p:txBody>
      </p:sp>
      <p:sp>
        <p:nvSpPr>
          <p:cNvPr id="14" name="文本框 13">
            <a:extLst>
              <a:ext uri="{FF2B5EF4-FFF2-40B4-BE49-F238E27FC236}">
                <a16:creationId xmlns:a16="http://schemas.microsoft.com/office/drawing/2014/main" id="{A94EE719-FEEE-1AB1-F37B-83FEEEF2A43A}"/>
              </a:ext>
            </a:extLst>
          </p:cNvPr>
          <p:cNvSpPr txBox="1"/>
          <p:nvPr/>
        </p:nvSpPr>
        <p:spPr>
          <a:xfrm>
            <a:off x="609600" y="1009377"/>
            <a:ext cx="7460512" cy="369332"/>
          </a:xfrm>
          <a:prstGeom prst="rect">
            <a:avLst/>
          </a:prstGeom>
          <a:noFill/>
        </p:spPr>
        <p:txBody>
          <a:bodyPr wrap="square">
            <a:spAutoFit/>
          </a:bodyPr>
          <a:lstStyle/>
          <a:p>
            <a:r>
              <a:rPr lang="en-US" altLang="zh-CN" b="1" dirty="0"/>
              <a:t>RQ3. Is </a:t>
            </a:r>
            <a:r>
              <a:rPr lang="en-US" altLang="zh-CN" b="1" dirty="0" err="1"/>
              <a:t>SFuzz</a:t>
            </a:r>
            <a:r>
              <a:rPr lang="en-US" altLang="zh-CN" b="1" dirty="0"/>
              <a:t> accurate and efficient for vulnerability discovery in each step? </a:t>
            </a:r>
          </a:p>
        </p:txBody>
      </p:sp>
      <p:sp>
        <p:nvSpPr>
          <p:cNvPr id="6" name="文本框 5">
            <a:extLst>
              <a:ext uri="{FF2B5EF4-FFF2-40B4-BE49-F238E27FC236}">
                <a16:creationId xmlns:a16="http://schemas.microsoft.com/office/drawing/2014/main" id="{2C9F2D06-23A1-571C-21C8-7B3D945845A8}"/>
              </a:ext>
            </a:extLst>
          </p:cNvPr>
          <p:cNvSpPr txBox="1"/>
          <p:nvPr/>
        </p:nvSpPr>
        <p:spPr>
          <a:xfrm>
            <a:off x="609600" y="1378709"/>
            <a:ext cx="5222358" cy="369332"/>
          </a:xfrm>
          <a:prstGeom prst="rect">
            <a:avLst/>
          </a:prstGeom>
          <a:noFill/>
        </p:spPr>
        <p:txBody>
          <a:bodyPr wrap="square">
            <a:spAutoFit/>
          </a:bodyPr>
          <a:lstStyle/>
          <a:p>
            <a:r>
              <a:rPr lang="en-US" altLang="zh-CN" b="1" dirty="0"/>
              <a:t>Concolic Analyzer.</a:t>
            </a:r>
          </a:p>
        </p:txBody>
      </p:sp>
      <p:pic>
        <p:nvPicPr>
          <p:cNvPr id="4" name="图片 3">
            <a:extLst>
              <a:ext uri="{FF2B5EF4-FFF2-40B4-BE49-F238E27FC236}">
                <a16:creationId xmlns:a16="http://schemas.microsoft.com/office/drawing/2014/main" id="{E012B14F-73EC-D8F1-417A-CAF4F4BD4004}"/>
              </a:ext>
            </a:extLst>
          </p:cNvPr>
          <p:cNvPicPr>
            <a:picLocks noChangeAspect="1"/>
          </p:cNvPicPr>
          <p:nvPr/>
        </p:nvPicPr>
        <p:blipFill>
          <a:blip r:embed="rId3"/>
          <a:stretch>
            <a:fillRect/>
          </a:stretch>
        </p:blipFill>
        <p:spPr>
          <a:xfrm>
            <a:off x="609600" y="1748041"/>
            <a:ext cx="5425626" cy="4740627"/>
          </a:xfrm>
          <a:prstGeom prst="rect">
            <a:avLst/>
          </a:prstGeom>
        </p:spPr>
      </p:pic>
      <p:sp>
        <p:nvSpPr>
          <p:cNvPr id="10" name="文本框 9">
            <a:extLst>
              <a:ext uri="{FF2B5EF4-FFF2-40B4-BE49-F238E27FC236}">
                <a16:creationId xmlns:a16="http://schemas.microsoft.com/office/drawing/2014/main" id="{C1B9FF5A-ABA5-4B65-AFFE-6BC3A77E5BA9}"/>
              </a:ext>
            </a:extLst>
          </p:cNvPr>
          <p:cNvSpPr txBox="1"/>
          <p:nvPr/>
        </p:nvSpPr>
        <p:spPr>
          <a:xfrm>
            <a:off x="6156776" y="1748041"/>
            <a:ext cx="6095114" cy="1200329"/>
          </a:xfrm>
          <a:prstGeom prst="rect">
            <a:avLst/>
          </a:prstGeom>
          <a:noFill/>
        </p:spPr>
        <p:txBody>
          <a:bodyPr wrap="square">
            <a:spAutoFit/>
          </a:bodyPr>
          <a:lstStyle/>
          <a:p>
            <a:r>
              <a:rPr lang="zh-CN" altLang="en-US" i="1" dirty="0"/>
              <a:t>By manual effort, we locate 16 false-positive cases among these alerts and eight false-negative cases that SFuzz cannot reveal.</a:t>
            </a:r>
            <a:endParaRPr lang="en-US" altLang="zh-CN" i="1" dirty="0"/>
          </a:p>
          <a:p>
            <a:r>
              <a:rPr lang="en-US" altLang="zh-CN" dirty="0"/>
              <a:t>real bugs</a:t>
            </a:r>
            <a:r>
              <a:rPr lang="zh-CN" altLang="en-US" dirty="0"/>
              <a:t>：</a:t>
            </a:r>
            <a:r>
              <a:rPr lang="en-US" altLang="zh-CN" dirty="0"/>
              <a:t>99/107</a:t>
            </a:r>
            <a:endParaRPr lang="zh-CN" altLang="en-US" dirty="0"/>
          </a:p>
        </p:txBody>
      </p:sp>
    </p:spTree>
    <p:extLst>
      <p:ext uri="{BB962C8B-B14F-4D97-AF65-F5344CB8AC3E}">
        <p14:creationId xmlns:p14="http://schemas.microsoft.com/office/powerpoint/2010/main" val="3518679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F41FD-5787-8742-5097-67C47AD6168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D16BDF8-342D-9BDE-7D7B-6E7030D21862}"/>
              </a:ext>
            </a:extLst>
          </p:cNvPr>
          <p:cNvSpPr txBox="1">
            <a:spLocks/>
          </p:cNvSpPr>
          <p:nvPr/>
        </p:nvSpPr>
        <p:spPr>
          <a:xfrm>
            <a:off x="609600" y="381000"/>
            <a:ext cx="10363200" cy="628377"/>
          </a:xfrm>
          <a:prstGeom prst="rect">
            <a:avLst/>
          </a:prstGeom>
        </p:spPr>
        <p:txBody>
          <a:bodyPr vert="horz" wrap="square" lIns="0" tIns="12700" rIns="0" bIns="0" rtlCol="0">
            <a:spAutoFit/>
          </a:bodyPr>
          <a:lstStyle>
            <a:lvl1pPr>
              <a:defRPr sz="4400" b="0" i="0">
                <a:solidFill>
                  <a:schemeClr val="tx1"/>
                </a:solidFill>
                <a:latin typeface="Trebuchet MS"/>
                <a:ea typeface="+mj-ea"/>
                <a:cs typeface="Trebuchet MS"/>
              </a:defRPr>
            </a:lvl1pPr>
          </a:lstStyle>
          <a:p>
            <a:pPr marL="12700">
              <a:spcBef>
                <a:spcPts val="100"/>
              </a:spcBef>
            </a:pPr>
            <a:r>
              <a:rPr lang="zh-CN" altLang="en-US" sz="4000" kern="0" spc="-325" dirty="0">
                <a:solidFill>
                  <a:srgbClr val="7030A0"/>
                </a:solidFill>
              </a:rPr>
              <a:t>总结</a:t>
            </a:r>
            <a:endParaRPr lang="en-US" sz="4000" kern="0" spc="-325" dirty="0">
              <a:solidFill>
                <a:srgbClr val="7030A0"/>
              </a:solidFill>
            </a:endParaRPr>
          </a:p>
        </p:txBody>
      </p:sp>
      <p:sp>
        <p:nvSpPr>
          <p:cNvPr id="5" name="文本框 4">
            <a:extLst>
              <a:ext uri="{FF2B5EF4-FFF2-40B4-BE49-F238E27FC236}">
                <a16:creationId xmlns:a16="http://schemas.microsoft.com/office/drawing/2014/main" id="{A3F7D905-4529-4B2E-D221-48960BD6BD95}"/>
              </a:ext>
            </a:extLst>
          </p:cNvPr>
          <p:cNvSpPr txBox="1"/>
          <p:nvPr/>
        </p:nvSpPr>
        <p:spPr>
          <a:xfrm>
            <a:off x="609599" y="1009377"/>
            <a:ext cx="11325447" cy="5861861"/>
          </a:xfrm>
          <a:prstGeom prst="rect">
            <a:avLst/>
          </a:prstGeom>
          <a:noFill/>
        </p:spPr>
        <p:txBody>
          <a:bodyPr wrap="square">
            <a:spAutoFit/>
          </a:bodyPr>
          <a:lstStyle/>
          <a:p>
            <a:pPr>
              <a:lnSpc>
                <a:spcPct val="150000"/>
              </a:lnSpc>
            </a:pPr>
            <a:r>
              <a:rPr lang="en-US" altLang="zh-CN" dirty="0" err="1"/>
              <a:t>SFuzz</a:t>
            </a:r>
            <a:r>
              <a:rPr lang="zh-CN" altLang="en-US" dirty="0"/>
              <a:t>是一种新颖的基于切片的模糊测试方法，旨在检测实时操作系统（</a:t>
            </a:r>
            <a:r>
              <a:rPr lang="en-US" altLang="zh-CN" dirty="0"/>
              <a:t>RTOS</a:t>
            </a:r>
            <a:r>
              <a:rPr lang="zh-CN" altLang="en-US" dirty="0"/>
              <a:t>）中的安全漏洞。</a:t>
            </a:r>
            <a:endParaRPr lang="en-US" altLang="zh-CN" dirty="0"/>
          </a:p>
          <a:p>
            <a:pPr>
              <a:lnSpc>
                <a:spcPct val="150000"/>
              </a:lnSpc>
            </a:pPr>
            <a:r>
              <a:rPr lang="zh-CN" altLang="en-US" dirty="0"/>
              <a:t>基于</a:t>
            </a:r>
            <a:r>
              <a:rPr lang="en-US" altLang="zh-CN" dirty="0"/>
              <a:t>RTOS</a:t>
            </a:r>
            <a:r>
              <a:rPr lang="zh-CN" altLang="en-US" dirty="0"/>
              <a:t>单体系统可以拆分为有意义的代码切片的见解，</a:t>
            </a:r>
            <a:r>
              <a:rPr lang="en-US" altLang="zh-CN" dirty="0" err="1"/>
              <a:t>SFuzz</a:t>
            </a:r>
            <a:r>
              <a:rPr lang="zh-CN" altLang="en-US" dirty="0"/>
              <a:t>利用前向切片构建一个小型的执行树，使其足够小以驱动模拟器上的灰盒模糊测试，并结合在切片上进行前向和后向符号执行，以验证模糊测试中发现的独特崩溃。</a:t>
            </a:r>
            <a:endParaRPr lang="en-US" altLang="zh-CN" dirty="0"/>
          </a:p>
          <a:p>
            <a:pPr>
              <a:lnSpc>
                <a:spcPct val="150000"/>
              </a:lnSpc>
            </a:pPr>
            <a:r>
              <a:rPr lang="zh-CN" altLang="en-US" b="1" dirty="0"/>
              <a:t>（</a:t>
            </a:r>
            <a:r>
              <a:rPr lang="en-US" altLang="zh-CN" b="1" dirty="0"/>
              <a:t>From </a:t>
            </a:r>
            <a:r>
              <a:rPr lang="zh-CN" altLang="en-US" b="1" dirty="0"/>
              <a:t>作者）</a:t>
            </a:r>
            <a:endParaRPr lang="en-US" altLang="zh-CN" b="1" dirty="0"/>
          </a:p>
          <a:p>
            <a:pPr>
              <a:lnSpc>
                <a:spcPct val="150000"/>
              </a:lnSpc>
            </a:pPr>
            <a:r>
              <a:rPr lang="zh-CN" altLang="en-US" b="1" dirty="0"/>
              <a:t>局限性</a:t>
            </a:r>
          </a:p>
          <a:p>
            <a:pPr marL="285750" indent="-285750">
              <a:lnSpc>
                <a:spcPct val="150000"/>
              </a:lnSpc>
              <a:buFont typeface="Arial" panose="020B0604020202020204" pitchFamily="34" charset="0"/>
              <a:buChar char="•"/>
            </a:pPr>
            <a:r>
              <a:rPr lang="zh-CN" altLang="en-US" dirty="0"/>
              <a:t>静态切片限制：无法处理间接跳转，可能漏掉一些漏洞。</a:t>
            </a:r>
          </a:p>
          <a:p>
            <a:pPr marL="285750" indent="-285750">
              <a:lnSpc>
                <a:spcPct val="150000"/>
              </a:lnSpc>
              <a:buFont typeface="Arial" panose="020B0604020202020204" pitchFamily="34" charset="0"/>
              <a:buChar char="•"/>
            </a:pPr>
            <a:r>
              <a:rPr lang="zh-CN" altLang="en-US" dirty="0"/>
              <a:t>污点分析局限：在处理复杂的全局变量和指针别名时存在不足</a:t>
            </a:r>
          </a:p>
          <a:p>
            <a:pPr marL="285750" indent="-285750">
              <a:lnSpc>
                <a:spcPct val="150000"/>
              </a:lnSpc>
              <a:buFont typeface="Arial" panose="020B0604020202020204" pitchFamily="34" charset="0"/>
              <a:buChar char="•"/>
            </a:pPr>
            <a:r>
              <a:rPr lang="zh-CN" altLang="en-US" dirty="0"/>
              <a:t>隐式流问题：隐式数据流可能导致的污点分析不足</a:t>
            </a:r>
            <a:endParaRPr lang="en-US" altLang="zh-CN" dirty="0"/>
          </a:p>
          <a:p>
            <a:pPr marL="285750" indent="-285750">
              <a:lnSpc>
                <a:spcPct val="150000"/>
              </a:lnSpc>
              <a:buFont typeface="Arial" panose="020B0604020202020204" pitchFamily="34" charset="0"/>
              <a:buChar char="•"/>
            </a:pPr>
            <a:r>
              <a:rPr lang="zh-CN" altLang="en-US" dirty="0"/>
              <a:t>多输入路径依赖：符号执行生成的约束集可能涉及额外约束，可能引入误报，需人工验证</a:t>
            </a:r>
          </a:p>
          <a:p>
            <a:pPr>
              <a:lnSpc>
                <a:spcPct val="150000"/>
              </a:lnSpc>
            </a:pPr>
            <a:r>
              <a:rPr lang="zh-CN" altLang="en-US" b="1" dirty="0"/>
              <a:t>扩展性</a:t>
            </a:r>
          </a:p>
          <a:p>
            <a:pPr>
              <a:lnSpc>
                <a:spcPct val="150000"/>
              </a:lnSpc>
            </a:pPr>
            <a:r>
              <a:rPr lang="en-US" altLang="zh-CN" dirty="0" err="1"/>
              <a:t>SFuzz</a:t>
            </a:r>
            <a:r>
              <a:rPr lang="en-US" altLang="zh-CN" dirty="0"/>
              <a:t> </a:t>
            </a:r>
            <a:r>
              <a:rPr lang="zh-CN" altLang="en-US" dirty="0"/>
              <a:t>被扩展应用于其他嵌入式系统（如 </a:t>
            </a:r>
            <a:r>
              <a:rPr lang="en-US" altLang="zh-CN" dirty="0"/>
              <a:t>Embedded Linux</a:t>
            </a:r>
            <a:r>
              <a:rPr lang="zh-CN" altLang="en-US" dirty="0"/>
              <a:t>），成功重现并发现多个新漏洞（例如 </a:t>
            </a:r>
            <a:r>
              <a:rPr lang="en-US" altLang="zh-CN" dirty="0"/>
              <a:t>Tenda AC15/18 </a:t>
            </a:r>
            <a:r>
              <a:rPr lang="zh-CN" altLang="en-US" dirty="0"/>
              <a:t>路由器中的缓冲区溢出漏洞）。目前仅支持堆栈和堆的缓冲区溢出检测，未来将扩展内存操作模型，加入更多检测方法（如 </a:t>
            </a:r>
            <a:r>
              <a:rPr lang="en-US" altLang="zh-CN" dirty="0" err="1"/>
              <a:t>ASan</a:t>
            </a:r>
            <a:r>
              <a:rPr lang="en-US" altLang="zh-CN" dirty="0"/>
              <a:t> </a:t>
            </a:r>
            <a:r>
              <a:rPr lang="zh-CN" altLang="en-US" dirty="0"/>
              <a:t>检测），以覆盖更多漏洞类型（如 </a:t>
            </a:r>
            <a:r>
              <a:rPr lang="en-US" altLang="zh-CN" dirty="0"/>
              <a:t>UAF</a:t>
            </a:r>
            <a:r>
              <a:rPr lang="zh-CN" altLang="en-US" dirty="0"/>
              <a:t>、空指针引用等）。</a:t>
            </a:r>
            <a:endParaRPr lang="en-US" altLang="zh-CN" dirty="0"/>
          </a:p>
        </p:txBody>
      </p:sp>
    </p:spTree>
    <p:extLst>
      <p:ext uri="{BB962C8B-B14F-4D97-AF65-F5344CB8AC3E}">
        <p14:creationId xmlns:p14="http://schemas.microsoft.com/office/powerpoint/2010/main" val="3750750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D1081-CF2A-C26A-9069-5C8DA200F8CE}"/>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95122673-AC0B-A618-C8A5-A728B43F316A}"/>
              </a:ext>
            </a:extLst>
          </p:cNvPr>
          <p:cNvSpPr txBox="1"/>
          <p:nvPr/>
        </p:nvSpPr>
        <p:spPr>
          <a:xfrm>
            <a:off x="433276" y="1009377"/>
            <a:ext cx="11325447" cy="3747436"/>
          </a:xfrm>
          <a:prstGeom prst="rect">
            <a:avLst/>
          </a:prstGeom>
          <a:noFill/>
        </p:spPr>
        <p:txBody>
          <a:bodyPr wrap="square">
            <a:spAutoFit/>
          </a:bodyPr>
          <a:lstStyle/>
          <a:p>
            <a:pPr>
              <a:lnSpc>
                <a:spcPct val="150000"/>
              </a:lnSpc>
            </a:pPr>
            <a:r>
              <a:rPr lang="en-US" altLang="zh-CN" sz="1600" dirty="0"/>
              <a:t>1.</a:t>
            </a:r>
            <a:r>
              <a:rPr lang="zh-CN" altLang="en-US" sz="1600" dirty="0"/>
              <a:t> </a:t>
            </a:r>
            <a:r>
              <a:rPr lang="en-US" altLang="zh-CN" sz="1600" dirty="0" err="1"/>
              <a:t>Firmalice</a:t>
            </a:r>
            <a:r>
              <a:rPr lang="en-US" altLang="zh-CN" sz="1600" dirty="0"/>
              <a:t> - Automatic Detection of Authentication Bypass Vulnerabilities in Binary Firmware (NDSS 2015)</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1600" b="1" i="0" u="none" strike="noStrike" cap="none" normalizeH="0" baseline="0" dirty="0">
                <a:ln>
                  <a:noFill/>
                </a:ln>
                <a:solidFill>
                  <a:schemeClr val="tx1"/>
                </a:solidFill>
                <a:effectLst/>
              </a:rPr>
              <a:t>固件加载</a:t>
            </a:r>
            <a:r>
              <a:rPr kumimoji="0" lang="zh-CN" altLang="zh-CN" sz="1600" b="0" i="0" u="none" strike="noStrike" cap="none" normalizeH="0" baseline="0" dirty="0">
                <a:ln>
                  <a:noFill/>
                </a:ln>
                <a:solidFill>
                  <a:schemeClr val="tx1"/>
                </a:solidFill>
                <a:effectLst/>
              </a:rPr>
              <a:t>：将</a:t>
            </a:r>
            <a:r>
              <a:rPr kumimoji="0" lang="zh-CN" altLang="zh-CN" sz="1600" b="1" i="0" u="none" strike="noStrike" cap="none" normalizeH="0" baseline="0" dirty="0">
                <a:ln>
                  <a:noFill/>
                </a:ln>
                <a:solidFill>
                  <a:schemeClr val="tx1"/>
                </a:solidFill>
                <a:effectLst/>
              </a:rPr>
              <a:t>固件</a:t>
            </a:r>
            <a:r>
              <a:rPr kumimoji="0" lang="zh-CN" altLang="zh-CN" sz="1600" b="0" i="0" u="none" strike="noStrike" cap="none" normalizeH="0" baseline="0" dirty="0">
                <a:ln>
                  <a:noFill/>
                </a:ln>
                <a:solidFill>
                  <a:schemeClr val="tx1"/>
                </a:solidFill>
                <a:effectLst/>
              </a:rPr>
              <a:t>加载到分析引擎中，准备进行后续分析。</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1600" b="1" i="0" u="none" strike="noStrike" cap="none" normalizeH="0" baseline="0" dirty="0">
                <a:ln>
                  <a:noFill/>
                </a:ln>
                <a:solidFill>
                  <a:schemeClr val="tx1"/>
                </a:solidFill>
                <a:effectLst/>
              </a:rPr>
              <a:t>安全策略</a:t>
            </a:r>
            <a:r>
              <a:rPr kumimoji="0" lang="zh-CN" altLang="zh-CN" sz="1600" b="0" i="0" u="none" strike="noStrike" cap="none" normalizeH="0" baseline="0" dirty="0">
                <a:ln>
                  <a:noFill/>
                </a:ln>
                <a:solidFill>
                  <a:schemeClr val="tx1"/>
                </a:solidFill>
                <a:effectLst/>
              </a:rPr>
              <a:t>：将安全策略转化为程序中的特权操作点，用于识别可能的安全漏洞。</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1600" b="1" i="0" u="none" strike="noStrike" cap="none" normalizeH="0" baseline="0" dirty="0">
                <a:ln>
                  <a:noFill/>
                </a:ln>
                <a:solidFill>
                  <a:schemeClr val="tx1"/>
                </a:solidFill>
                <a:effectLst/>
              </a:rPr>
              <a:t>静态程序分析</a:t>
            </a:r>
            <a:r>
              <a:rPr kumimoji="0" lang="zh-CN" altLang="zh-CN" sz="1600" b="0" i="0" u="none" strike="noStrike" cap="none" normalizeH="0" baseline="0" dirty="0">
                <a:ln>
                  <a:noFill/>
                </a:ln>
                <a:solidFill>
                  <a:schemeClr val="tx1"/>
                </a:solidFill>
                <a:effectLst/>
              </a:rPr>
              <a:t>：生成程序依赖图，并创建认证</a:t>
            </a:r>
            <a:r>
              <a:rPr kumimoji="0" lang="zh-CN" altLang="zh-CN" sz="1600" b="1" i="0" u="none" strike="noStrike" cap="none" normalizeH="0" baseline="0" dirty="0">
                <a:ln>
                  <a:noFill/>
                </a:ln>
                <a:solidFill>
                  <a:schemeClr val="tx1"/>
                </a:solidFill>
                <a:effectLst/>
              </a:rPr>
              <a:t>切片</a:t>
            </a:r>
            <a:r>
              <a:rPr kumimoji="0" lang="zh-CN" altLang="zh-CN" sz="1600" b="0" i="0" u="none" strike="noStrike" cap="none" normalizeH="0" baseline="0" dirty="0">
                <a:ln>
                  <a:noFill/>
                </a:ln>
                <a:solidFill>
                  <a:schemeClr val="tx1"/>
                </a:solidFill>
                <a:effectLst/>
              </a:rPr>
              <a:t>，从入口点到特权程序点进行分析。</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1600" b="1" i="0" u="none" strike="noStrike" cap="none" normalizeH="0" baseline="0" dirty="0">
                <a:ln>
                  <a:noFill/>
                </a:ln>
                <a:solidFill>
                  <a:schemeClr val="tx1"/>
                </a:solidFill>
                <a:effectLst/>
              </a:rPr>
              <a:t>符号执行</a:t>
            </a:r>
            <a:r>
              <a:rPr kumimoji="0" lang="zh-CN" altLang="zh-CN" sz="1600" b="0" i="0" u="none" strike="noStrike" cap="none" normalizeH="0" baseline="0" dirty="0">
                <a:ln>
                  <a:noFill/>
                </a:ln>
                <a:solidFill>
                  <a:schemeClr val="tx1"/>
                </a:solidFill>
                <a:effectLst/>
              </a:rPr>
              <a:t>：对认证切片进行</a:t>
            </a:r>
            <a:r>
              <a:rPr kumimoji="0" lang="zh-CN" altLang="zh-CN" sz="1600" b="1" i="0" u="none" strike="noStrike" cap="none" normalizeH="0" baseline="0" dirty="0">
                <a:ln>
                  <a:noFill/>
                </a:ln>
                <a:solidFill>
                  <a:schemeClr val="tx1"/>
                </a:solidFill>
                <a:effectLst/>
              </a:rPr>
              <a:t>符号执行</a:t>
            </a:r>
            <a:r>
              <a:rPr kumimoji="0" lang="zh-CN" altLang="zh-CN" sz="1600" b="0" i="0" u="none" strike="noStrike" cap="none" normalizeH="0" baseline="0" dirty="0">
                <a:ln>
                  <a:noFill/>
                </a:ln>
                <a:solidFill>
                  <a:schemeClr val="tx1"/>
                </a:solidFill>
                <a:effectLst/>
              </a:rPr>
              <a:t>，寻找成功到达特权程序点的路径，并生成特权状态。</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1600" b="1" i="0" u="none" strike="noStrike" cap="none" normalizeH="0" baseline="0" dirty="0">
                <a:ln>
                  <a:noFill/>
                </a:ln>
                <a:solidFill>
                  <a:schemeClr val="tx1"/>
                </a:solidFill>
                <a:effectLst/>
              </a:rPr>
              <a:t>认证绕过检查</a:t>
            </a:r>
            <a:r>
              <a:rPr kumimoji="0" lang="zh-CN" altLang="zh-CN" sz="1600" b="0" i="0" u="none" strike="noStrike" cap="none" normalizeH="0" baseline="0" dirty="0">
                <a:ln>
                  <a:noFill/>
                </a:ln>
                <a:solidFill>
                  <a:schemeClr val="tx1"/>
                </a:solidFill>
                <a:effectLst/>
              </a:rPr>
              <a:t>：检查符号执行结果的特权状态，判断是否为认证绕过漏洞，并提取绕过所需的输入。</a:t>
            </a:r>
            <a:endParaRPr kumimoji="0" lang="en-US" altLang="zh-CN" sz="1600" b="0" i="0" u="none" strike="noStrike" cap="none" normalizeH="0" baseline="0" dirty="0">
              <a:ln>
                <a:noFill/>
              </a:ln>
              <a:solidFill>
                <a:schemeClr val="tx1"/>
              </a:solidFill>
              <a:effectLst/>
            </a:endParaRPr>
          </a:p>
          <a:p>
            <a:pPr marR="0" lvl="0" algn="l" defTabSz="914400" rtl="0" eaLnBrk="0" fontAlgn="base" latinLnBrk="0" hangingPunct="0">
              <a:lnSpc>
                <a:spcPct val="150000"/>
              </a:lnSpc>
              <a:spcBef>
                <a:spcPct val="0"/>
              </a:spcBef>
              <a:spcAft>
                <a:spcPct val="0"/>
              </a:spcAft>
              <a:buClrTx/>
              <a:buSzTx/>
              <a:tabLst/>
            </a:pPr>
            <a:endParaRPr lang="en-US" altLang="zh-CN" sz="1600" dirty="0"/>
          </a:p>
          <a:p>
            <a:pPr marR="0" lvl="0" algn="l" defTabSz="914400" rtl="0" eaLnBrk="0" fontAlgn="base" latinLnBrk="0" hangingPunct="0">
              <a:lnSpc>
                <a:spcPct val="150000"/>
              </a:lnSpc>
              <a:spcBef>
                <a:spcPct val="0"/>
              </a:spcBef>
              <a:spcAft>
                <a:spcPct val="0"/>
              </a:spcAft>
              <a:buClrTx/>
              <a:buSzTx/>
              <a:tabLst/>
            </a:pPr>
            <a:r>
              <a:rPr lang="en-US" altLang="zh-CN" sz="1600" dirty="0"/>
              <a:t>2.  </a:t>
            </a:r>
            <a:r>
              <a:rPr lang="en-US" altLang="zh-CN" sz="1600" dirty="0" err="1"/>
              <a:t>FIoT</a:t>
            </a:r>
            <a:r>
              <a:rPr lang="en-US" altLang="zh-CN" sz="1600" dirty="0"/>
              <a:t>: Detecting the Memory Corruption in Lightweight IoT Device Firmware (</a:t>
            </a:r>
            <a:r>
              <a:rPr lang="en-US" altLang="zh-CN" sz="1600" dirty="0" err="1"/>
              <a:t>TrustCom</a:t>
            </a:r>
            <a:r>
              <a:rPr lang="en-US" altLang="zh-CN" sz="1600" dirty="0"/>
              <a:t> 2019)</a:t>
            </a:r>
            <a:endParaRPr kumimoji="0" lang="zh-CN" altLang="zh-CN" sz="1600" b="0" i="0" u="none" strike="noStrike" cap="none" normalizeH="0" baseline="0" dirty="0">
              <a:ln>
                <a:noFill/>
              </a:ln>
              <a:solidFill>
                <a:schemeClr val="tx1"/>
              </a:solidFill>
              <a:effectLst/>
            </a:endParaRPr>
          </a:p>
          <a:p>
            <a:pPr>
              <a:lnSpc>
                <a:spcPct val="150000"/>
              </a:lnSpc>
            </a:pPr>
            <a:endParaRPr lang="en-US" altLang="zh-CN" sz="1600" dirty="0"/>
          </a:p>
          <a:p>
            <a:pPr>
              <a:lnSpc>
                <a:spcPct val="150000"/>
              </a:lnSpc>
            </a:pPr>
            <a:endParaRPr lang="en-US" altLang="zh-CN" sz="1600" dirty="0"/>
          </a:p>
        </p:txBody>
      </p:sp>
      <p:sp>
        <p:nvSpPr>
          <p:cNvPr id="9" name="object 2">
            <a:extLst>
              <a:ext uri="{FF2B5EF4-FFF2-40B4-BE49-F238E27FC236}">
                <a16:creationId xmlns:a16="http://schemas.microsoft.com/office/drawing/2014/main" id="{3AD5DE30-DF83-E28B-958D-E5C7536889E1}"/>
              </a:ext>
            </a:extLst>
          </p:cNvPr>
          <p:cNvSpPr txBox="1">
            <a:spLocks/>
          </p:cNvSpPr>
          <p:nvPr/>
        </p:nvSpPr>
        <p:spPr>
          <a:xfrm>
            <a:off x="609600" y="381000"/>
            <a:ext cx="10363200" cy="628377"/>
          </a:xfrm>
          <a:prstGeom prst="rect">
            <a:avLst/>
          </a:prstGeom>
        </p:spPr>
        <p:txBody>
          <a:bodyPr vert="horz" wrap="square" lIns="0" tIns="12700" rIns="0" bIns="0" rtlCol="0">
            <a:spAutoFit/>
          </a:bodyPr>
          <a:lstStyle>
            <a:lvl1pPr>
              <a:defRPr sz="4400" b="0" i="0">
                <a:solidFill>
                  <a:schemeClr val="tx1"/>
                </a:solidFill>
                <a:latin typeface="Trebuchet MS"/>
                <a:ea typeface="+mj-ea"/>
                <a:cs typeface="Trebuchet MS"/>
              </a:defRPr>
            </a:lvl1pPr>
          </a:lstStyle>
          <a:p>
            <a:pPr marL="12700">
              <a:spcBef>
                <a:spcPts val="100"/>
              </a:spcBef>
            </a:pPr>
            <a:r>
              <a:rPr lang="zh-CN" altLang="en-US" sz="4000" kern="0" spc="-325" dirty="0">
                <a:solidFill>
                  <a:srgbClr val="7030A0"/>
                </a:solidFill>
              </a:rPr>
              <a:t>相似工作</a:t>
            </a:r>
            <a:endParaRPr lang="en-US" sz="4000" kern="0" spc="-325" dirty="0">
              <a:solidFill>
                <a:srgbClr val="7030A0"/>
              </a:solidFill>
            </a:endParaRPr>
          </a:p>
        </p:txBody>
      </p:sp>
      <p:pic>
        <p:nvPicPr>
          <p:cNvPr id="11" name="图片 10">
            <a:extLst>
              <a:ext uri="{FF2B5EF4-FFF2-40B4-BE49-F238E27FC236}">
                <a16:creationId xmlns:a16="http://schemas.microsoft.com/office/drawing/2014/main" id="{273FBA1B-6F33-86B0-C9BE-6C719957D32B}"/>
              </a:ext>
            </a:extLst>
          </p:cNvPr>
          <p:cNvPicPr>
            <a:picLocks noChangeAspect="1"/>
          </p:cNvPicPr>
          <p:nvPr/>
        </p:nvPicPr>
        <p:blipFill>
          <a:blip r:embed="rId3"/>
          <a:stretch>
            <a:fillRect/>
          </a:stretch>
        </p:blipFill>
        <p:spPr>
          <a:xfrm>
            <a:off x="819127" y="3963882"/>
            <a:ext cx="10553744" cy="2842616"/>
          </a:xfrm>
          <a:prstGeom prst="rect">
            <a:avLst/>
          </a:prstGeom>
        </p:spPr>
      </p:pic>
    </p:spTree>
    <p:extLst>
      <p:ext uri="{BB962C8B-B14F-4D97-AF65-F5344CB8AC3E}">
        <p14:creationId xmlns:p14="http://schemas.microsoft.com/office/powerpoint/2010/main" val="2836205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9E9FB-4707-B3A4-4D1B-48F32A3F225D}"/>
            </a:ext>
          </a:extLst>
        </p:cNvPr>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DEDA994-DF8D-8060-1B13-9850019A17CE}"/>
              </a:ext>
            </a:extLst>
          </p:cNvPr>
          <p:cNvSpPr>
            <a:spLocks noGrp="1"/>
          </p:cNvSpPr>
          <p:nvPr>
            <p:ph type="sldNum" sz="quarter" idx="12"/>
          </p:nvPr>
        </p:nvSpPr>
        <p:spPr/>
        <p:txBody>
          <a:bodyPr/>
          <a:lstStyle/>
          <a:p>
            <a:fld id="{6F5FADCF-2DF0-4541-990B-0EA61FBCBE91}" type="slidenum">
              <a:rPr lang="zh-CN" altLang="en-US" smtClean="0"/>
              <a:t>27</a:t>
            </a:fld>
            <a:endParaRPr lang="zh-CN" altLang="en-US"/>
          </a:p>
        </p:txBody>
      </p:sp>
      <p:sp>
        <p:nvSpPr>
          <p:cNvPr id="5" name="object 2">
            <a:extLst>
              <a:ext uri="{FF2B5EF4-FFF2-40B4-BE49-F238E27FC236}">
                <a16:creationId xmlns:a16="http://schemas.microsoft.com/office/drawing/2014/main" id="{6B4D7490-873C-2C3F-AFC0-0390458402F5}"/>
              </a:ext>
            </a:extLst>
          </p:cNvPr>
          <p:cNvSpPr txBox="1">
            <a:spLocks/>
          </p:cNvSpPr>
          <p:nvPr/>
        </p:nvSpPr>
        <p:spPr>
          <a:xfrm>
            <a:off x="609600" y="381000"/>
            <a:ext cx="10363200" cy="628377"/>
          </a:xfrm>
          <a:prstGeom prst="rect">
            <a:avLst/>
          </a:prstGeom>
        </p:spPr>
        <p:txBody>
          <a:bodyPr vert="horz" wrap="square" lIns="0" tIns="12700" rIns="0" bIns="0" rtlCol="0">
            <a:spAutoFit/>
          </a:bodyPr>
          <a:lstStyle>
            <a:lvl1pPr>
              <a:defRPr sz="4400" b="0" i="0">
                <a:solidFill>
                  <a:schemeClr val="tx1"/>
                </a:solidFill>
                <a:latin typeface="Trebuchet MS"/>
                <a:ea typeface="+mj-ea"/>
                <a:cs typeface="Trebuchet MS"/>
              </a:defRPr>
            </a:lvl1pPr>
          </a:lstStyle>
          <a:p>
            <a:pPr marL="12700">
              <a:spcBef>
                <a:spcPts val="100"/>
              </a:spcBef>
            </a:pPr>
            <a:r>
              <a:rPr lang="zh-CN" altLang="en-US" sz="4000" kern="0" spc="-325" dirty="0">
                <a:solidFill>
                  <a:srgbClr val="7030A0"/>
                </a:solidFill>
              </a:rPr>
              <a:t>符号执行简介</a:t>
            </a:r>
            <a:endParaRPr lang="en-US" sz="4000" kern="0" spc="-325" dirty="0">
              <a:solidFill>
                <a:srgbClr val="7030A0"/>
              </a:solidFill>
            </a:endParaRPr>
          </a:p>
        </p:txBody>
      </p:sp>
      <p:sp>
        <p:nvSpPr>
          <p:cNvPr id="7" name="文本框 6">
            <a:extLst>
              <a:ext uri="{FF2B5EF4-FFF2-40B4-BE49-F238E27FC236}">
                <a16:creationId xmlns:a16="http://schemas.microsoft.com/office/drawing/2014/main" id="{C99F935F-2BD0-5BF4-32C2-A77F5C9EC599}"/>
              </a:ext>
            </a:extLst>
          </p:cNvPr>
          <p:cNvSpPr txBox="1"/>
          <p:nvPr/>
        </p:nvSpPr>
        <p:spPr>
          <a:xfrm>
            <a:off x="609600" y="1009377"/>
            <a:ext cx="10972800" cy="2266133"/>
          </a:xfrm>
          <a:prstGeom prst="rect">
            <a:avLst/>
          </a:prstGeom>
          <a:noFill/>
        </p:spPr>
        <p:txBody>
          <a:bodyPr wrap="square">
            <a:spAutoFit/>
          </a:bodyPr>
          <a:lstStyle/>
          <a:p>
            <a:pPr>
              <a:lnSpc>
                <a:spcPct val="150000"/>
              </a:lnSpc>
            </a:pPr>
            <a:r>
              <a:rPr lang="zh-CN" altLang="en-US" sz="1600" b="1" dirty="0"/>
              <a:t>符号执行（</a:t>
            </a:r>
            <a:r>
              <a:rPr lang="en-US" altLang="zh-CN" sz="1600" b="1" dirty="0"/>
              <a:t>Symbolic Execution</a:t>
            </a:r>
            <a:r>
              <a:rPr lang="zh-CN" altLang="en-US" sz="1600" b="1" dirty="0"/>
              <a:t>）</a:t>
            </a:r>
            <a:r>
              <a:rPr lang="zh-CN" altLang="en-US" sz="1600" dirty="0"/>
              <a:t> 是一种程序分析技术，它通过将程序中的输入变量表示为符号（而非具体数值），来分析程序的执行路径和行为。</a:t>
            </a:r>
            <a:endParaRPr lang="en-US" altLang="zh-CN" sz="1600" dirty="0"/>
          </a:p>
          <a:p>
            <a:pPr>
              <a:lnSpc>
                <a:spcPct val="150000"/>
              </a:lnSpc>
            </a:pPr>
            <a:r>
              <a:rPr lang="zh-CN" altLang="en-US" sz="1600" dirty="0"/>
              <a:t>基本过程：</a:t>
            </a:r>
            <a:r>
              <a:rPr lang="en-US" altLang="zh-CN" sz="1600" dirty="0"/>
              <a:t>1)</a:t>
            </a:r>
            <a:r>
              <a:rPr lang="zh-CN" altLang="en-US" sz="1600" dirty="0"/>
              <a:t> 符号化输入 ，</a:t>
            </a:r>
            <a:r>
              <a:rPr lang="en-US" altLang="zh-CN" sz="1600" dirty="0"/>
              <a:t>2)</a:t>
            </a:r>
            <a:r>
              <a:rPr lang="zh-CN" altLang="en-US" sz="1600" dirty="0"/>
              <a:t> 路径探索，</a:t>
            </a:r>
            <a:r>
              <a:rPr lang="en-US" altLang="zh-CN" sz="1600" dirty="0"/>
              <a:t>3)</a:t>
            </a:r>
            <a:r>
              <a:rPr lang="zh-CN" altLang="en-US" sz="1600" dirty="0"/>
              <a:t> 约束收集</a:t>
            </a:r>
            <a:endParaRPr lang="en-US" altLang="zh-CN" sz="1600" dirty="0"/>
          </a:p>
          <a:p>
            <a:pPr>
              <a:lnSpc>
                <a:spcPct val="150000"/>
              </a:lnSpc>
            </a:pPr>
            <a:endParaRPr lang="en-US" altLang="zh-CN" sz="1600" dirty="0"/>
          </a:p>
          <a:p>
            <a:pPr>
              <a:lnSpc>
                <a:spcPct val="150000"/>
              </a:lnSpc>
            </a:pPr>
            <a:r>
              <a:rPr lang="zh-CN" altLang="en-US" sz="1600" b="1" dirty="0"/>
              <a:t>静态符号执行</a:t>
            </a:r>
            <a:r>
              <a:rPr lang="zh-CN" altLang="en-US" sz="1600" dirty="0"/>
              <a:t>分析的是程序的源代码，推导出所有可能的路径，并为每条路径生成符号条件（路径约束）。</a:t>
            </a:r>
            <a:endParaRPr lang="en-US" altLang="zh-CN" sz="1600" dirty="0"/>
          </a:p>
          <a:p>
            <a:pPr>
              <a:lnSpc>
                <a:spcPct val="150000"/>
              </a:lnSpc>
            </a:pPr>
            <a:r>
              <a:rPr lang="zh-CN" altLang="en-US" sz="1600" dirty="0"/>
              <a:t>静态符号执行不依赖于实际的输入，只是从源代码开始进行路径分析。</a:t>
            </a:r>
          </a:p>
        </p:txBody>
      </p:sp>
      <p:sp>
        <p:nvSpPr>
          <p:cNvPr id="16" name="文本框 15">
            <a:extLst>
              <a:ext uri="{FF2B5EF4-FFF2-40B4-BE49-F238E27FC236}">
                <a16:creationId xmlns:a16="http://schemas.microsoft.com/office/drawing/2014/main" id="{2CE5D58C-CF94-4CF9-2C0F-828A7E467529}"/>
              </a:ext>
            </a:extLst>
          </p:cNvPr>
          <p:cNvSpPr txBox="1"/>
          <p:nvPr/>
        </p:nvSpPr>
        <p:spPr>
          <a:xfrm>
            <a:off x="609600" y="3429000"/>
            <a:ext cx="6095114" cy="3139321"/>
          </a:xfrm>
          <a:prstGeom prst="rect">
            <a:avLst/>
          </a:prstGeom>
          <a:noFill/>
        </p:spPr>
        <p:txBody>
          <a:bodyPr wrap="square">
            <a:spAutoFit/>
          </a:bodyPr>
          <a:lstStyle/>
          <a:p>
            <a:pPr algn="l">
              <a:buFont typeface="+mj-lt"/>
              <a:buAutoNum type="arabicPeriod"/>
            </a:pPr>
            <a:r>
              <a:rPr lang="en-US" altLang="zh-CN" b="0" i="0" dirty="0">
                <a:solidFill>
                  <a:srgbClr val="986801"/>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a:t>
            </a:r>
            <a:r>
              <a:rPr lang="en-US" altLang="zh-CN" b="0" i="0" dirty="0">
                <a:solidFill>
                  <a:srgbClr val="4078F2"/>
                </a:solidFill>
                <a:effectLst/>
                <a:latin typeface="Consolas" panose="020B0609020204030204" pitchFamily="49" charset="0"/>
              </a:rPr>
              <a:t>foo</a:t>
            </a:r>
            <a:r>
              <a:rPr lang="en-US" altLang="zh-CN" b="0" i="0" dirty="0">
                <a:solidFill>
                  <a:srgbClr val="5C5C5C"/>
                </a:solidFill>
                <a:effectLst/>
                <a:latin typeface="Consolas" panose="020B0609020204030204" pitchFamily="49" charset="0"/>
              </a:rPr>
              <a:t>(</a:t>
            </a:r>
            <a:r>
              <a:rPr lang="en-US" altLang="zh-CN" b="0" i="0" dirty="0">
                <a:solidFill>
                  <a:srgbClr val="986801"/>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x, </a:t>
            </a:r>
            <a:r>
              <a:rPr lang="en-US" altLang="zh-CN" b="0" i="0" dirty="0">
                <a:solidFill>
                  <a:srgbClr val="986801"/>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y) {</a:t>
            </a:r>
          </a:p>
          <a:p>
            <a:pPr algn="l">
              <a:buFont typeface="+mj-lt"/>
              <a:buAutoNum type="arabicPeriod"/>
            </a:pPr>
            <a:r>
              <a:rPr lang="en-US" altLang="zh-CN" b="0" i="0" dirty="0">
                <a:solidFill>
                  <a:srgbClr val="5C5C5C"/>
                </a:solidFill>
                <a:effectLst/>
                <a:latin typeface="Consolas" panose="020B0609020204030204" pitchFamily="49" charset="0"/>
              </a:rPr>
              <a:t>    </a:t>
            </a:r>
            <a:r>
              <a:rPr lang="en-US" altLang="zh-CN" b="0" i="0" dirty="0">
                <a:solidFill>
                  <a:srgbClr val="A626A4"/>
                </a:solidFill>
                <a:effectLst/>
                <a:latin typeface="Consolas" panose="020B0609020204030204" pitchFamily="49" charset="0"/>
              </a:rPr>
              <a:t>if</a:t>
            </a:r>
            <a:r>
              <a:rPr lang="en-US" altLang="zh-CN" b="0" i="0" dirty="0">
                <a:solidFill>
                  <a:srgbClr val="5C5C5C"/>
                </a:solidFill>
                <a:effectLst/>
                <a:latin typeface="Consolas" panose="020B0609020204030204" pitchFamily="49" charset="0"/>
              </a:rPr>
              <a:t> (x &gt; </a:t>
            </a:r>
            <a:r>
              <a:rPr lang="en-US" altLang="zh-CN" b="0" i="0" dirty="0">
                <a:solidFill>
                  <a:srgbClr val="986801"/>
                </a:solidFill>
                <a:effectLst/>
                <a:latin typeface="Consolas" panose="020B0609020204030204" pitchFamily="49" charset="0"/>
              </a:rPr>
              <a:t>10</a:t>
            </a:r>
            <a:r>
              <a:rPr lang="en-US" altLang="zh-CN" b="0" i="0" dirty="0">
                <a:solidFill>
                  <a:srgbClr val="5C5C5C"/>
                </a:solidFill>
                <a:effectLst/>
                <a:latin typeface="Consolas" panose="020B0609020204030204" pitchFamily="49" charset="0"/>
              </a:rPr>
              <a:t>) {</a:t>
            </a:r>
          </a:p>
          <a:p>
            <a:pPr algn="l">
              <a:buFont typeface="+mj-lt"/>
              <a:buAutoNum type="arabicPeriod"/>
            </a:pPr>
            <a:r>
              <a:rPr lang="en-US" altLang="zh-CN" b="0" i="0" dirty="0">
                <a:solidFill>
                  <a:srgbClr val="5C5C5C"/>
                </a:solidFill>
                <a:effectLst/>
                <a:latin typeface="Consolas" panose="020B0609020204030204" pitchFamily="49" charset="0"/>
              </a:rPr>
              <a:t>        </a:t>
            </a:r>
            <a:r>
              <a:rPr lang="en-US" altLang="zh-CN" b="0" i="0" dirty="0">
                <a:solidFill>
                  <a:srgbClr val="A626A4"/>
                </a:solidFill>
                <a:effectLst/>
                <a:latin typeface="Consolas" panose="020B0609020204030204" pitchFamily="49" charset="0"/>
              </a:rPr>
              <a:t>if</a:t>
            </a:r>
            <a:r>
              <a:rPr lang="en-US" altLang="zh-CN" b="0" i="0" dirty="0">
                <a:solidFill>
                  <a:srgbClr val="5C5C5C"/>
                </a:solidFill>
                <a:effectLst/>
                <a:latin typeface="Consolas" panose="020B0609020204030204" pitchFamily="49" charset="0"/>
              </a:rPr>
              <a:t> (x - y &lt; </a:t>
            </a:r>
            <a:r>
              <a:rPr lang="en-US" altLang="zh-CN" b="0" i="0" dirty="0">
                <a:solidFill>
                  <a:srgbClr val="986801"/>
                </a:solidFill>
                <a:effectLst/>
                <a:latin typeface="Consolas" panose="020B0609020204030204" pitchFamily="49" charset="0"/>
              </a:rPr>
              <a:t>5</a:t>
            </a:r>
            <a:r>
              <a:rPr lang="en-US" altLang="zh-CN" b="0" i="0" dirty="0">
                <a:solidFill>
                  <a:srgbClr val="5C5C5C"/>
                </a:solidFill>
                <a:effectLst/>
                <a:latin typeface="Consolas" panose="020B0609020204030204" pitchFamily="49" charset="0"/>
              </a:rPr>
              <a:t>) {</a:t>
            </a:r>
          </a:p>
          <a:p>
            <a:pPr algn="l">
              <a:buFont typeface="+mj-lt"/>
              <a:buAutoNum type="arabicPeriod"/>
            </a:pPr>
            <a:r>
              <a:rPr lang="en-US" altLang="zh-CN" b="0" i="0" dirty="0">
                <a:solidFill>
                  <a:srgbClr val="5C5C5C"/>
                </a:solidFill>
                <a:effectLst/>
                <a:latin typeface="Consolas" panose="020B0609020204030204" pitchFamily="49" charset="0"/>
              </a:rPr>
              <a:t>            </a:t>
            </a:r>
            <a:r>
              <a:rPr lang="en-US" altLang="zh-CN" b="0" i="0" dirty="0">
                <a:solidFill>
                  <a:srgbClr val="A626A4"/>
                </a:solidFill>
                <a:effectLst/>
                <a:latin typeface="Consolas" panose="020B0609020204030204" pitchFamily="49" charset="0"/>
              </a:rPr>
              <a:t>return</a:t>
            </a:r>
            <a:r>
              <a:rPr lang="en-US" altLang="zh-CN" b="0" i="0" dirty="0">
                <a:solidFill>
                  <a:srgbClr val="5C5C5C"/>
                </a:solidFill>
                <a:effectLst/>
                <a:latin typeface="Consolas" panose="020B0609020204030204" pitchFamily="49" charset="0"/>
              </a:rPr>
              <a:t> 1;    </a:t>
            </a:r>
            <a:r>
              <a:rPr lang="en-US" altLang="zh-CN" b="0" i="1" dirty="0">
                <a:solidFill>
                  <a:srgbClr val="A0A1A7"/>
                </a:solidFill>
                <a:effectLst/>
                <a:latin typeface="Consolas" panose="020B0609020204030204" pitchFamily="49" charset="0"/>
              </a:rPr>
              <a:t>// Path A</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5C5C5C"/>
                </a:solidFill>
                <a:effectLst/>
                <a:latin typeface="Consolas" panose="020B0609020204030204" pitchFamily="49" charset="0"/>
              </a:rPr>
              <a:t>        } </a:t>
            </a:r>
            <a:r>
              <a:rPr lang="en-US" altLang="zh-CN" b="0" i="0" dirty="0">
                <a:solidFill>
                  <a:srgbClr val="A626A4"/>
                </a:solidFill>
                <a:effectLst/>
                <a:latin typeface="Consolas" panose="020B0609020204030204" pitchFamily="49" charset="0"/>
              </a:rPr>
              <a:t>else</a:t>
            </a:r>
            <a:r>
              <a:rPr lang="en-US" altLang="zh-CN" b="0" i="0" dirty="0">
                <a:solidFill>
                  <a:srgbClr val="5C5C5C"/>
                </a:solidFill>
                <a:effectLst/>
                <a:latin typeface="Consolas" panose="020B0609020204030204" pitchFamily="49" charset="0"/>
              </a:rPr>
              <a:t> {</a:t>
            </a:r>
          </a:p>
          <a:p>
            <a:pPr algn="l">
              <a:buFont typeface="+mj-lt"/>
              <a:buAutoNum type="arabicPeriod"/>
            </a:pPr>
            <a:r>
              <a:rPr lang="en-US" altLang="zh-CN" b="0" i="0" dirty="0">
                <a:solidFill>
                  <a:srgbClr val="5C5C5C"/>
                </a:solidFill>
                <a:effectLst/>
                <a:latin typeface="Consolas" panose="020B0609020204030204" pitchFamily="49" charset="0"/>
              </a:rPr>
              <a:t>            </a:t>
            </a:r>
            <a:r>
              <a:rPr lang="en-US" altLang="zh-CN" b="0" i="0" dirty="0">
                <a:solidFill>
                  <a:srgbClr val="A626A4"/>
                </a:solidFill>
                <a:effectLst/>
                <a:latin typeface="Consolas" panose="020B0609020204030204" pitchFamily="49" charset="0"/>
              </a:rPr>
              <a:t>return</a:t>
            </a:r>
            <a:r>
              <a:rPr lang="en-US" altLang="zh-CN" b="0" i="0" dirty="0">
                <a:solidFill>
                  <a:srgbClr val="5C5C5C"/>
                </a:solidFill>
                <a:effectLst/>
                <a:latin typeface="Consolas" panose="020B0609020204030204" pitchFamily="49" charset="0"/>
              </a:rPr>
              <a:t> 2;    </a:t>
            </a:r>
            <a:r>
              <a:rPr lang="en-US" altLang="zh-CN" b="0" i="1" dirty="0">
                <a:solidFill>
                  <a:srgbClr val="A0A1A7"/>
                </a:solidFill>
                <a:effectLst/>
                <a:latin typeface="Consolas" panose="020B0609020204030204" pitchFamily="49" charset="0"/>
              </a:rPr>
              <a:t>// Path B</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5C5C5C"/>
                </a:solidFill>
                <a:effectLst/>
                <a:latin typeface="Consolas" panose="020B0609020204030204" pitchFamily="49" charset="0"/>
              </a:rPr>
              <a:t>        }</a:t>
            </a:r>
          </a:p>
          <a:p>
            <a:pPr algn="l">
              <a:buFont typeface="+mj-lt"/>
              <a:buAutoNum type="arabicPeriod"/>
            </a:pPr>
            <a:r>
              <a:rPr lang="en-US" altLang="zh-CN" b="0" i="0" dirty="0">
                <a:solidFill>
                  <a:srgbClr val="5C5C5C"/>
                </a:solidFill>
                <a:effectLst/>
                <a:latin typeface="Consolas" panose="020B0609020204030204" pitchFamily="49" charset="0"/>
              </a:rPr>
              <a:t>    } </a:t>
            </a:r>
            <a:r>
              <a:rPr lang="en-US" altLang="zh-CN" b="0" i="0" dirty="0">
                <a:solidFill>
                  <a:srgbClr val="A626A4"/>
                </a:solidFill>
                <a:effectLst/>
                <a:latin typeface="Consolas" panose="020B0609020204030204" pitchFamily="49" charset="0"/>
              </a:rPr>
              <a:t>else</a:t>
            </a:r>
            <a:r>
              <a:rPr lang="en-US" altLang="zh-CN" b="0" i="0" dirty="0">
                <a:solidFill>
                  <a:srgbClr val="5C5C5C"/>
                </a:solidFill>
                <a:effectLst/>
                <a:latin typeface="Consolas" panose="020B0609020204030204" pitchFamily="49" charset="0"/>
              </a:rPr>
              <a:t> {</a:t>
            </a:r>
          </a:p>
          <a:p>
            <a:pPr algn="l">
              <a:buFont typeface="+mj-lt"/>
              <a:buAutoNum type="arabicPeriod"/>
            </a:pPr>
            <a:r>
              <a:rPr lang="en-US" altLang="zh-CN" b="0" i="0" dirty="0">
                <a:solidFill>
                  <a:srgbClr val="5C5C5C"/>
                </a:solidFill>
                <a:effectLst/>
                <a:latin typeface="Consolas" panose="020B0609020204030204" pitchFamily="49" charset="0"/>
              </a:rPr>
              <a:t>        </a:t>
            </a:r>
            <a:r>
              <a:rPr lang="en-US" altLang="zh-CN" b="0" i="0" dirty="0">
                <a:solidFill>
                  <a:srgbClr val="A626A4"/>
                </a:solidFill>
                <a:effectLst/>
                <a:latin typeface="Consolas" panose="020B0609020204030204" pitchFamily="49" charset="0"/>
              </a:rPr>
              <a:t>return</a:t>
            </a:r>
            <a:r>
              <a:rPr lang="en-US" altLang="zh-CN" b="0" i="0" dirty="0">
                <a:solidFill>
                  <a:srgbClr val="5C5C5C"/>
                </a:solidFill>
                <a:effectLst/>
                <a:latin typeface="Consolas" panose="020B0609020204030204" pitchFamily="49" charset="0"/>
              </a:rPr>
              <a:t> 3;        </a:t>
            </a:r>
            <a:r>
              <a:rPr lang="en-US" altLang="zh-CN" b="0" i="1" dirty="0">
                <a:solidFill>
                  <a:srgbClr val="A0A1A7"/>
                </a:solidFill>
                <a:effectLst/>
                <a:latin typeface="Consolas" panose="020B0609020204030204" pitchFamily="49" charset="0"/>
              </a:rPr>
              <a:t>// Path C</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5C5C5C"/>
                </a:solidFill>
                <a:effectLst/>
                <a:latin typeface="Consolas" panose="020B0609020204030204" pitchFamily="49" charset="0"/>
              </a:rPr>
              <a:t>    }</a:t>
            </a:r>
          </a:p>
          <a:p>
            <a:pPr algn="l">
              <a:buFont typeface="+mj-lt"/>
              <a:buAutoNum type="arabicPeriod"/>
            </a:pPr>
            <a:r>
              <a:rPr lang="en-US" altLang="zh-CN" b="0" i="0" dirty="0">
                <a:solidFill>
                  <a:srgbClr val="5C5C5C"/>
                </a:solidFill>
                <a:effectLst/>
                <a:latin typeface="Consolas" panose="020B0609020204030204" pitchFamily="49" charset="0"/>
              </a:rPr>
              <a:t>}</a:t>
            </a:r>
          </a:p>
        </p:txBody>
      </p:sp>
      <p:sp>
        <p:nvSpPr>
          <p:cNvPr id="21" name="文本框 20">
            <a:extLst>
              <a:ext uri="{FF2B5EF4-FFF2-40B4-BE49-F238E27FC236}">
                <a16:creationId xmlns:a16="http://schemas.microsoft.com/office/drawing/2014/main" id="{E7C96178-67C0-D437-A997-E467E3C6C410}"/>
              </a:ext>
            </a:extLst>
          </p:cNvPr>
          <p:cNvSpPr txBox="1"/>
          <p:nvPr/>
        </p:nvSpPr>
        <p:spPr>
          <a:xfrm>
            <a:off x="6096886" y="3126929"/>
            <a:ext cx="6095114" cy="3743461"/>
          </a:xfrm>
          <a:prstGeom prst="rect">
            <a:avLst/>
          </a:prstGeom>
          <a:noFill/>
        </p:spPr>
        <p:txBody>
          <a:bodyPr wrap="square">
            <a:spAutoFit/>
          </a:bodyPr>
          <a:lstStyle/>
          <a:p>
            <a:pPr marR="0" lvl="0" indent="0" fontAlgn="base">
              <a:lnSpc>
                <a:spcPct val="150000"/>
              </a:lnSpc>
              <a:spcBef>
                <a:spcPct val="0"/>
              </a:spcBef>
              <a:spcAft>
                <a:spcPct val="0"/>
              </a:spcAft>
              <a:buClrTx/>
              <a:buSzTx/>
              <a:tabLst/>
            </a:pPr>
            <a:r>
              <a:rPr lang="zh-CN" altLang="en-US" sz="1600" b="1" dirty="0"/>
              <a:t>将符号化输入 </a:t>
            </a:r>
            <a:r>
              <a:rPr lang="en-US" altLang="zh-CN" sz="1600" b="1" dirty="0"/>
              <a:t>x </a:t>
            </a:r>
            <a:r>
              <a:rPr lang="zh-CN" altLang="en-US" sz="1600" b="1" dirty="0"/>
              <a:t>和 </a:t>
            </a:r>
            <a:r>
              <a:rPr lang="en-US" altLang="zh-CN" sz="1600" b="1" dirty="0"/>
              <a:t>y </a:t>
            </a:r>
            <a:r>
              <a:rPr lang="zh-CN" altLang="en-US" sz="1600" b="1" dirty="0"/>
              <a:t>，分别为 </a:t>
            </a:r>
            <a:r>
              <a:rPr lang="en-US" altLang="zh-CN" sz="1600" b="1" dirty="0"/>
              <a:t>x = x0 </a:t>
            </a:r>
            <a:r>
              <a:rPr lang="zh-CN" altLang="en-US" sz="1600" b="1" dirty="0"/>
              <a:t>和 </a:t>
            </a:r>
            <a:r>
              <a:rPr lang="en-US" altLang="zh-CN" sz="1600" b="1" dirty="0"/>
              <a:t>y = y0</a:t>
            </a:r>
          </a:p>
          <a:p>
            <a:pPr marR="0" lvl="0" indent="0" fontAlgn="base">
              <a:lnSpc>
                <a:spcPct val="150000"/>
              </a:lnSpc>
              <a:spcBef>
                <a:spcPct val="0"/>
              </a:spcBef>
              <a:spcAft>
                <a:spcPct val="0"/>
              </a:spcAft>
              <a:buClrTx/>
              <a:buSzTx/>
              <a:tabLst/>
            </a:pPr>
            <a:r>
              <a:rPr lang="zh-CN" altLang="en-US" sz="1600" b="1" dirty="0"/>
              <a:t>（路径探索过程略）得到约束：</a:t>
            </a:r>
            <a:endParaRPr lang="en-US" altLang="zh-CN" sz="1600" b="1" dirty="0"/>
          </a:p>
          <a:p>
            <a:pPr marR="0" lvl="0" indent="0" fontAlgn="base">
              <a:lnSpc>
                <a:spcPct val="150000"/>
              </a:lnSpc>
              <a:spcBef>
                <a:spcPct val="0"/>
              </a:spcBef>
              <a:spcAft>
                <a:spcPct val="0"/>
              </a:spcAft>
              <a:buClrTx/>
              <a:buSzTx/>
              <a:buFontTx/>
              <a:buChar char="•"/>
              <a:tabLst/>
            </a:pPr>
            <a:r>
              <a:rPr lang="zh-CN" altLang="zh-CN" sz="1600" b="1" dirty="0"/>
              <a:t> </a:t>
            </a:r>
            <a:r>
              <a:rPr lang="en-US" altLang="zh-CN" sz="1600" b="1" dirty="0"/>
              <a:t>Path </a:t>
            </a:r>
            <a:r>
              <a:rPr lang="zh-CN" altLang="zh-CN" sz="1600" b="1" dirty="0"/>
              <a:t>A：</a:t>
            </a:r>
            <a:r>
              <a:rPr lang="en-US" altLang="zh-CN" sz="1600" b="1" dirty="0"/>
              <a:t>x0 &gt; 10 </a:t>
            </a:r>
            <a:r>
              <a:rPr lang="zh-CN" altLang="zh-CN" sz="1600" b="1" dirty="0"/>
              <a:t>&amp;&amp; </a:t>
            </a:r>
            <a:r>
              <a:rPr lang="en-US" altLang="zh-CN" sz="1600" b="1" dirty="0"/>
              <a:t>x0 - y0 &lt; 5</a:t>
            </a:r>
          </a:p>
          <a:p>
            <a:pPr marR="0" lvl="0" indent="0" fontAlgn="base">
              <a:lnSpc>
                <a:spcPct val="150000"/>
              </a:lnSpc>
              <a:spcBef>
                <a:spcPct val="0"/>
              </a:spcBef>
              <a:spcAft>
                <a:spcPct val="0"/>
              </a:spcAft>
              <a:buClrTx/>
              <a:buSzTx/>
              <a:buFontTx/>
              <a:buChar char="•"/>
              <a:tabLst/>
            </a:pPr>
            <a:r>
              <a:rPr lang="en-US" altLang="zh-CN" sz="1600" b="1" dirty="0"/>
              <a:t> Path </a:t>
            </a:r>
            <a:r>
              <a:rPr lang="zh-CN" altLang="zh-CN" sz="1600" b="1" dirty="0"/>
              <a:t>B：</a:t>
            </a:r>
            <a:r>
              <a:rPr lang="en-US" altLang="zh-CN" sz="1600" b="1" dirty="0"/>
              <a:t>x0 &gt; 10 </a:t>
            </a:r>
            <a:r>
              <a:rPr lang="zh-CN" altLang="zh-CN" sz="1600" b="1" dirty="0"/>
              <a:t>&amp;&amp; </a:t>
            </a:r>
            <a:r>
              <a:rPr lang="en-US" altLang="zh-CN" sz="1600" b="1" dirty="0"/>
              <a:t>x0 - y0 &gt;= 5</a:t>
            </a:r>
          </a:p>
          <a:p>
            <a:pPr marR="0" lvl="0" indent="0" fontAlgn="base">
              <a:lnSpc>
                <a:spcPct val="150000"/>
              </a:lnSpc>
              <a:spcBef>
                <a:spcPct val="0"/>
              </a:spcBef>
              <a:spcAft>
                <a:spcPct val="0"/>
              </a:spcAft>
              <a:buClrTx/>
              <a:buSzTx/>
              <a:buFontTx/>
              <a:buChar char="•"/>
              <a:tabLst/>
            </a:pPr>
            <a:r>
              <a:rPr lang="en-US" altLang="zh-CN" sz="1600" b="1" dirty="0"/>
              <a:t> Path </a:t>
            </a:r>
            <a:r>
              <a:rPr lang="zh-CN" altLang="zh-CN" sz="1600" b="1" dirty="0"/>
              <a:t>C：</a:t>
            </a:r>
            <a:r>
              <a:rPr lang="en-US" altLang="zh-CN" sz="1600" b="1" dirty="0"/>
              <a:t>x0 &lt;= 10</a:t>
            </a:r>
          </a:p>
          <a:p>
            <a:pPr marR="0" lvl="0" indent="0" fontAlgn="base">
              <a:lnSpc>
                <a:spcPct val="150000"/>
              </a:lnSpc>
              <a:spcBef>
                <a:spcPct val="0"/>
              </a:spcBef>
              <a:spcAft>
                <a:spcPct val="0"/>
              </a:spcAft>
              <a:buClrTx/>
              <a:buSzTx/>
              <a:tabLst/>
            </a:pPr>
            <a:r>
              <a:rPr lang="zh-CN" altLang="en-US" sz="1600" dirty="0"/>
              <a:t>再使用</a:t>
            </a:r>
            <a:r>
              <a:rPr lang="zh-CN" altLang="en-US" sz="1600" b="1" dirty="0"/>
              <a:t>符号求解器</a:t>
            </a:r>
            <a:r>
              <a:rPr lang="zh-CN" altLang="en-US" sz="1600" dirty="0"/>
              <a:t>（如 </a:t>
            </a:r>
            <a:r>
              <a:rPr lang="en-US" altLang="zh-CN" sz="1600" dirty="0"/>
              <a:t>Z3</a:t>
            </a:r>
            <a:r>
              <a:rPr lang="zh-CN" altLang="en-US" sz="1600" dirty="0"/>
              <a:t>）来求解这些约束，可以得到满足条件的</a:t>
            </a:r>
            <a:r>
              <a:rPr lang="zh-CN" altLang="en-US" sz="1600" b="1" dirty="0"/>
              <a:t>具体输入值</a:t>
            </a:r>
            <a:r>
              <a:rPr lang="zh-CN" altLang="en-US" sz="1600" dirty="0"/>
              <a:t>。</a:t>
            </a:r>
            <a:endParaRPr lang="en-US" altLang="zh-CN" sz="1600" b="1" dirty="0"/>
          </a:p>
          <a:p>
            <a:pPr fontAlgn="base">
              <a:lnSpc>
                <a:spcPct val="150000"/>
              </a:lnSpc>
              <a:spcBef>
                <a:spcPct val="0"/>
              </a:spcBef>
              <a:spcAft>
                <a:spcPct val="0"/>
              </a:spcAft>
            </a:pPr>
            <a:r>
              <a:rPr lang="zh-CN" altLang="en-US" sz="1600" dirty="0"/>
              <a:t>路径爆炸问题</a:t>
            </a:r>
            <a:r>
              <a:rPr lang="en-US" altLang="zh-CN" sz="1600" dirty="0"/>
              <a:t>(path explosion)</a:t>
            </a:r>
            <a:r>
              <a:rPr lang="zh-CN" altLang="en-US" sz="1600" dirty="0"/>
              <a:t>：因为需要探索所有的条件分支，每遇到一个条件语句，需要探索的路径数目就可能翻倍，从而导致路径数目呈指数级增长</a:t>
            </a:r>
            <a:r>
              <a:rPr lang="zh-CN" altLang="en-US" sz="1600" b="1" dirty="0"/>
              <a:t>，</a:t>
            </a:r>
            <a:r>
              <a:rPr lang="zh-CN" altLang="en-US" sz="1600" dirty="0"/>
              <a:t>约束求解过程的复杂度也显著增加。</a:t>
            </a:r>
            <a:endParaRPr lang="zh-CN" altLang="zh-CN" sz="1600" b="1" dirty="0"/>
          </a:p>
        </p:txBody>
      </p:sp>
    </p:spTree>
    <p:extLst>
      <p:ext uri="{BB962C8B-B14F-4D97-AF65-F5344CB8AC3E}">
        <p14:creationId xmlns:p14="http://schemas.microsoft.com/office/powerpoint/2010/main" val="127365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EE70B9F-857B-49B5-153C-7D2F5772CC70}"/>
              </a:ext>
            </a:extLst>
          </p:cNvPr>
          <p:cNvSpPr>
            <a:spLocks noGrp="1"/>
          </p:cNvSpPr>
          <p:nvPr>
            <p:ph type="sldNum" sz="quarter" idx="12"/>
          </p:nvPr>
        </p:nvSpPr>
        <p:spPr/>
        <p:txBody>
          <a:bodyPr/>
          <a:lstStyle/>
          <a:p>
            <a:fld id="{6F5FADCF-2DF0-4541-990B-0EA61FBCBE91}" type="slidenum">
              <a:rPr lang="zh-CN" altLang="en-US" smtClean="0"/>
              <a:t>28</a:t>
            </a:fld>
            <a:endParaRPr lang="zh-CN" altLang="en-US"/>
          </a:p>
        </p:txBody>
      </p:sp>
      <p:sp>
        <p:nvSpPr>
          <p:cNvPr id="5" name="object 2">
            <a:extLst>
              <a:ext uri="{FF2B5EF4-FFF2-40B4-BE49-F238E27FC236}">
                <a16:creationId xmlns:a16="http://schemas.microsoft.com/office/drawing/2014/main" id="{EE766635-B1DB-7726-54B2-55A47A886D75}"/>
              </a:ext>
            </a:extLst>
          </p:cNvPr>
          <p:cNvSpPr txBox="1">
            <a:spLocks/>
          </p:cNvSpPr>
          <p:nvPr/>
        </p:nvSpPr>
        <p:spPr>
          <a:xfrm>
            <a:off x="609600" y="381000"/>
            <a:ext cx="10363200" cy="628377"/>
          </a:xfrm>
          <a:prstGeom prst="rect">
            <a:avLst/>
          </a:prstGeom>
        </p:spPr>
        <p:txBody>
          <a:bodyPr vert="horz" wrap="square" lIns="0" tIns="12700" rIns="0" bIns="0" rtlCol="0">
            <a:spAutoFit/>
          </a:bodyPr>
          <a:lstStyle>
            <a:lvl1pPr>
              <a:defRPr sz="4400" b="0" i="0">
                <a:solidFill>
                  <a:schemeClr val="tx1"/>
                </a:solidFill>
                <a:latin typeface="Trebuchet MS"/>
                <a:ea typeface="+mj-ea"/>
                <a:cs typeface="Trebuchet MS"/>
              </a:defRPr>
            </a:lvl1pPr>
          </a:lstStyle>
          <a:p>
            <a:pPr marL="12700">
              <a:spcBef>
                <a:spcPts val="100"/>
              </a:spcBef>
            </a:pPr>
            <a:r>
              <a:rPr lang="zh-CN" altLang="en-US" sz="4000" kern="0" spc="-325" dirty="0">
                <a:solidFill>
                  <a:srgbClr val="7030A0"/>
                </a:solidFill>
              </a:rPr>
              <a:t>符号执行简介</a:t>
            </a:r>
            <a:endParaRPr lang="en-US" sz="4000" kern="0" spc="-325" dirty="0">
              <a:solidFill>
                <a:srgbClr val="7030A0"/>
              </a:solidFill>
            </a:endParaRPr>
          </a:p>
        </p:txBody>
      </p:sp>
      <p:sp>
        <p:nvSpPr>
          <p:cNvPr id="7" name="文本框 6">
            <a:extLst>
              <a:ext uri="{FF2B5EF4-FFF2-40B4-BE49-F238E27FC236}">
                <a16:creationId xmlns:a16="http://schemas.microsoft.com/office/drawing/2014/main" id="{B58E45BB-7C86-68E5-8D88-87E59738426B}"/>
              </a:ext>
            </a:extLst>
          </p:cNvPr>
          <p:cNvSpPr txBox="1"/>
          <p:nvPr/>
        </p:nvSpPr>
        <p:spPr>
          <a:xfrm>
            <a:off x="609600" y="1009377"/>
            <a:ext cx="10972800" cy="788806"/>
          </a:xfrm>
          <a:prstGeom prst="rect">
            <a:avLst/>
          </a:prstGeom>
          <a:noFill/>
        </p:spPr>
        <p:txBody>
          <a:bodyPr wrap="square">
            <a:spAutoFit/>
          </a:bodyPr>
          <a:lstStyle/>
          <a:p>
            <a:pPr>
              <a:lnSpc>
                <a:spcPct val="150000"/>
              </a:lnSpc>
            </a:pPr>
            <a:r>
              <a:rPr lang="zh-CN" altLang="en-US" sz="1600" dirty="0"/>
              <a:t>与传统的静态符号执行不同，</a:t>
            </a:r>
            <a:r>
              <a:rPr lang="zh-CN" altLang="en-US" sz="1600" b="1" dirty="0"/>
              <a:t>动态符号执行</a:t>
            </a:r>
            <a:r>
              <a:rPr lang="zh-CN" altLang="en-US" sz="1600" dirty="0"/>
              <a:t>在运行时将符号执行与实际的程序输入结合起来，执行程序的某些路径。</a:t>
            </a:r>
            <a:endParaRPr lang="en-US" altLang="zh-CN" sz="1600" dirty="0"/>
          </a:p>
          <a:p>
            <a:pPr>
              <a:lnSpc>
                <a:spcPct val="150000"/>
              </a:lnSpc>
            </a:pPr>
            <a:r>
              <a:rPr lang="zh-CN" altLang="en-US" sz="1600" dirty="0"/>
              <a:t>如混合模糊测试中，模糊测试和</a:t>
            </a:r>
            <a:r>
              <a:rPr lang="zh-CN" altLang="en-US" sz="1600" b="1" dirty="0"/>
              <a:t>符号执行</a:t>
            </a:r>
            <a:r>
              <a:rPr lang="zh-CN" altLang="en-US" sz="1600" dirty="0"/>
              <a:t>结合，可以动态地生成新的测试用例</a:t>
            </a:r>
          </a:p>
        </p:txBody>
      </p:sp>
      <p:sp>
        <p:nvSpPr>
          <p:cNvPr id="16" name="文本框 15">
            <a:extLst>
              <a:ext uri="{FF2B5EF4-FFF2-40B4-BE49-F238E27FC236}">
                <a16:creationId xmlns:a16="http://schemas.microsoft.com/office/drawing/2014/main" id="{B964EF42-BDE7-4F74-88E8-A613BA3C03A6}"/>
              </a:ext>
            </a:extLst>
          </p:cNvPr>
          <p:cNvSpPr txBox="1"/>
          <p:nvPr/>
        </p:nvSpPr>
        <p:spPr>
          <a:xfrm>
            <a:off x="609600" y="3476725"/>
            <a:ext cx="6095114" cy="3139321"/>
          </a:xfrm>
          <a:prstGeom prst="rect">
            <a:avLst/>
          </a:prstGeom>
          <a:noFill/>
        </p:spPr>
        <p:txBody>
          <a:bodyPr wrap="square">
            <a:spAutoFit/>
          </a:bodyPr>
          <a:lstStyle/>
          <a:p>
            <a:pPr algn="l">
              <a:buFont typeface="+mj-lt"/>
              <a:buAutoNum type="arabicPeriod"/>
            </a:pPr>
            <a:r>
              <a:rPr lang="en-US" altLang="zh-CN" b="0" i="0" dirty="0">
                <a:solidFill>
                  <a:srgbClr val="986801"/>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a:t>
            </a:r>
            <a:r>
              <a:rPr lang="en-US" altLang="zh-CN" b="0" i="0" dirty="0">
                <a:solidFill>
                  <a:srgbClr val="4078F2"/>
                </a:solidFill>
                <a:effectLst/>
                <a:latin typeface="Consolas" panose="020B0609020204030204" pitchFamily="49" charset="0"/>
              </a:rPr>
              <a:t>foo</a:t>
            </a:r>
            <a:r>
              <a:rPr lang="en-US" altLang="zh-CN" b="0" i="0" dirty="0">
                <a:solidFill>
                  <a:srgbClr val="5C5C5C"/>
                </a:solidFill>
                <a:effectLst/>
                <a:latin typeface="Consolas" panose="020B0609020204030204" pitchFamily="49" charset="0"/>
              </a:rPr>
              <a:t>(</a:t>
            </a:r>
            <a:r>
              <a:rPr lang="en-US" altLang="zh-CN" b="0" i="0" dirty="0">
                <a:solidFill>
                  <a:srgbClr val="986801"/>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x, </a:t>
            </a:r>
            <a:r>
              <a:rPr lang="en-US" altLang="zh-CN" b="0" i="0" dirty="0">
                <a:solidFill>
                  <a:srgbClr val="986801"/>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y) {</a:t>
            </a:r>
          </a:p>
          <a:p>
            <a:pPr algn="l">
              <a:buFont typeface="+mj-lt"/>
              <a:buAutoNum type="arabicPeriod"/>
            </a:pPr>
            <a:r>
              <a:rPr lang="en-US" altLang="zh-CN" b="0" i="0" dirty="0">
                <a:solidFill>
                  <a:srgbClr val="5C5C5C"/>
                </a:solidFill>
                <a:effectLst/>
                <a:latin typeface="Consolas" panose="020B0609020204030204" pitchFamily="49" charset="0"/>
              </a:rPr>
              <a:t>    </a:t>
            </a:r>
            <a:r>
              <a:rPr lang="en-US" altLang="zh-CN" b="0" i="0" dirty="0">
                <a:solidFill>
                  <a:srgbClr val="A626A4"/>
                </a:solidFill>
                <a:effectLst/>
                <a:latin typeface="Consolas" panose="020B0609020204030204" pitchFamily="49" charset="0"/>
              </a:rPr>
              <a:t>if</a:t>
            </a:r>
            <a:r>
              <a:rPr lang="en-US" altLang="zh-CN" b="0" i="0" dirty="0">
                <a:solidFill>
                  <a:srgbClr val="5C5C5C"/>
                </a:solidFill>
                <a:effectLst/>
                <a:latin typeface="Consolas" panose="020B0609020204030204" pitchFamily="49" charset="0"/>
              </a:rPr>
              <a:t> (x &gt; </a:t>
            </a:r>
            <a:r>
              <a:rPr lang="en-US" altLang="zh-CN" b="0" i="0" dirty="0">
                <a:solidFill>
                  <a:srgbClr val="986801"/>
                </a:solidFill>
                <a:effectLst/>
                <a:latin typeface="Consolas" panose="020B0609020204030204" pitchFamily="49" charset="0"/>
              </a:rPr>
              <a:t>10</a:t>
            </a:r>
            <a:r>
              <a:rPr lang="en-US" altLang="zh-CN" b="0" i="0" dirty="0">
                <a:solidFill>
                  <a:srgbClr val="5C5C5C"/>
                </a:solidFill>
                <a:effectLst/>
                <a:latin typeface="Consolas" panose="020B0609020204030204" pitchFamily="49" charset="0"/>
              </a:rPr>
              <a:t>) {</a:t>
            </a:r>
          </a:p>
          <a:p>
            <a:pPr algn="l">
              <a:buFont typeface="+mj-lt"/>
              <a:buAutoNum type="arabicPeriod"/>
            </a:pPr>
            <a:r>
              <a:rPr lang="en-US" altLang="zh-CN" b="0" i="0" dirty="0">
                <a:solidFill>
                  <a:srgbClr val="5C5C5C"/>
                </a:solidFill>
                <a:effectLst/>
                <a:latin typeface="Consolas" panose="020B0609020204030204" pitchFamily="49" charset="0"/>
              </a:rPr>
              <a:t>        </a:t>
            </a:r>
            <a:r>
              <a:rPr lang="en-US" altLang="zh-CN" b="0" i="0" dirty="0">
                <a:solidFill>
                  <a:srgbClr val="A626A4"/>
                </a:solidFill>
                <a:effectLst/>
                <a:latin typeface="Consolas" panose="020B0609020204030204" pitchFamily="49" charset="0"/>
              </a:rPr>
              <a:t>if</a:t>
            </a:r>
            <a:r>
              <a:rPr lang="en-US" altLang="zh-CN" b="0" i="0" dirty="0">
                <a:solidFill>
                  <a:srgbClr val="5C5C5C"/>
                </a:solidFill>
                <a:effectLst/>
                <a:latin typeface="Consolas" panose="020B0609020204030204" pitchFamily="49" charset="0"/>
              </a:rPr>
              <a:t> (x - y &lt; </a:t>
            </a:r>
            <a:r>
              <a:rPr lang="en-US" altLang="zh-CN" b="0" i="0" dirty="0">
                <a:solidFill>
                  <a:srgbClr val="986801"/>
                </a:solidFill>
                <a:effectLst/>
                <a:latin typeface="Consolas" panose="020B0609020204030204" pitchFamily="49" charset="0"/>
              </a:rPr>
              <a:t>5</a:t>
            </a:r>
            <a:r>
              <a:rPr lang="en-US" altLang="zh-CN" b="0" i="0" dirty="0">
                <a:solidFill>
                  <a:srgbClr val="5C5C5C"/>
                </a:solidFill>
                <a:effectLst/>
                <a:latin typeface="Consolas" panose="020B0609020204030204" pitchFamily="49" charset="0"/>
              </a:rPr>
              <a:t>) {</a:t>
            </a:r>
          </a:p>
          <a:p>
            <a:pPr algn="l">
              <a:buFont typeface="+mj-lt"/>
              <a:buAutoNum type="arabicPeriod"/>
            </a:pPr>
            <a:r>
              <a:rPr lang="en-US" altLang="zh-CN" b="0" i="0" dirty="0">
                <a:solidFill>
                  <a:srgbClr val="5C5C5C"/>
                </a:solidFill>
                <a:effectLst/>
                <a:latin typeface="Consolas" panose="020B0609020204030204" pitchFamily="49" charset="0"/>
              </a:rPr>
              <a:t>            </a:t>
            </a:r>
            <a:r>
              <a:rPr lang="en-US" altLang="zh-CN" b="0" i="0" dirty="0">
                <a:solidFill>
                  <a:srgbClr val="A626A4"/>
                </a:solidFill>
                <a:effectLst/>
                <a:latin typeface="Consolas" panose="020B0609020204030204" pitchFamily="49" charset="0"/>
              </a:rPr>
              <a:t>return</a:t>
            </a:r>
            <a:r>
              <a:rPr lang="en-US" altLang="zh-CN" b="0" i="0" dirty="0">
                <a:solidFill>
                  <a:srgbClr val="5C5C5C"/>
                </a:solidFill>
                <a:effectLst/>
                <a:latin typeface="Consolas" panose="020B0609020204030204" pitchFamily="49" charset="0"/>
              </a:rPr>
              <a:t> 1;    </a:t>
            </a:r>
            <a:r>
              <a:rPr lang="en-US" altLang="zh-CN" b="0" i="1" dirty="0">
                <a:solidFill>
                  <a:srgbClr val="A0A1A7"/>
                </a:solidFill>
                <a:effectLst/>
                <a:latin typeface="Consolas" panose="020B0609020204030204" pitchFamily="49" charset="0"/>
              </a:rPr>
              <a:t>// Path A</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5C5C5C"/>
                </a:solidFill>
                <a:effectLst/>
                <a:latin typeface="Consolas" panose="020B0609020204030204" pitchFamily="49" charset="0"/>
              </a:rPr>
              <a:t>        } </a:t>
            </a:r>
            <a:r>
              <a:rPr lang="en-US" altLang="zh-CN" b="0" i="0" dirty="0">
                <a:solidFill>
                  <a:srgbClr val="A626A4"/>
                </a:solidFill>
                <a:effectLst/>
                <a:latin typeface="Consolas" panose="020B0609020204030204" pitchFamily="49" charset="0"/>
              </a:rPr>
              <a:t>else</a:t>
            </a:r>
            <a:r>
              <a:rPr lang="en-US" altLang="zh-CN" b="0" i="0" dirty="0">
                <a:solidFill>
                  <a:srgbClr val="5C5C5C"/>
                </a:solidFill>
                <a:effectLst/>
                <a:latin typeface="Consolas" panose="020B0609020204030204" pitchFamily="49" charset="0"/>
              </a:rPr>
              <a:t> {</a:t>
            </a:r>
          </a:p>
          <a:p>
            <a:pPr algn="l">
              <a:buFont typeface="+mj-lt"/>
              <a:buAutoNum type="arabicPeriod"/>
            </a:pPr>
            <a:r>
              <a:rPr lang="en-US" altLang="zh-CN" b="0" i="0" dirty="0">
                <a:solidFill>
                  <a:srgbClr val="5C5C5C"/>
                </a:solidFill>
                <a:effectLst/>
                <a:latin typeface="Consolas" panose="020B0609020204030204" pitchFamily="49" charset="0"/>
              </a:rPr>
              <a:t>            </a:t>
            </a:r>
            <a:r>
              <a:rPr lang="en-US" altLang="zh-CN" b="0" i="0" dirty="0">
                <a:solidFill>
                  <a:srgbClr val="A626A4"/>
                </a:solidFill>
                <a:effectLst/>
                <a:latin typeface="Consolas" panose="020B0609020204030204" pitchFamily="49" charset="0"/>
              </a:rPr>
              <a:t>return</a:t>
            </a:r>
            <a:r>
              <a:rPr lang="en-US" altLang="zh-CN" b="0" i="0" dirty="0">
                <a:solidFill>
                  <a:srgbClr val="5C5C5C"/>
                </a:solidFill>
                <a:effectLst/>
                <a:latin typeface="Consolas" panose="020B0609020204030204" pitchFamily="49" charset="0"/>
              </a:rPr>
              <a:t> 2;    </a:t>
            </a:r>
            <a:r>
              <a:rPr lang="en-US" altLang="zh-CN" b="0" i="1" dirty="0">
                <a:solidFill>
                  <a:srgbClr val="A0A1A7"/>
                </a:solidFill>
                <a:effectLst/>
                <a:latin typeface="Consolas" panose="020B0609020204030204" pitchFamily="49" charset="0"/>
              </a:rPr>
              <a:t>// Path B</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5C5C5C"/>
                </a:solidFill>
                <a:effectLst/>
                <a:latin typeface="Consolas" panose="020B0609020204030204" pitchFamily="49" charset="0"/>
              </a:rPr>
              <a:t>        }</a:t>
            </a:r>
          </a:p>
          <a:p>
            <a:pPr algn="l">
              <a:buFont typeface="+mj-lt"/>
              <a:buAutoNum type="arabicPeriod"/>
            </a:pPr>
            <a:r>
              <a:rPr lang="en-US" altLang="zh-CN" b="0" i="0" dirty="0">
                <a:solidFill>
                  <a:srgbClr val="5C5C5C"/>
                </a:solidFill>
                <a:effectLst/>
                <a:latin typeface="Consolas" panose="020B0609020204030204" pitchFamily="49" charset="0"/>
              </a:rPr>
              <a:t>    } </a:t>
            </a:r>
            <a:r>
              <a:rPr lang="en-US" altLang="zh-CN" b="0" i="0" dirty="0">
                <a:solidFill>
                  <a:srgbClr val="A626A4"/>
                </a:solidFill>
                <a:effectLst/>
                <a:latin typeface="Consolas" panose="020B0609020204030204" pitchFamily="49" charset="0"/>
              </a:rPr>
              <a:t>else</a:t>
            </a:r>
            <a:r>
              <a:rPr lang="en-US" altLang="zh-CN" b="0" i="0" dirty="0">
                <a:solidFill>
                  <a:srgbClr val="5C5C5C"/>
                </a:solidFill>
                <a:effectLst/>
                <a:latin typeface="Consolas" panose="020B0609020204030204" pitchFamily="49" charset="0"/>
              </a:rPr>
              <a:t> {</a:t>
            </a:r>
          </a:p>
          <a:p>
            <a:pPr algn="l">
              <a:buFont typeface="+mj-lt"/>
              <a:buAutoNum type="arabicPeriod"/>
            </a:pPr>
            <a:r>
              <a:rPr lang="en-US" altLang="zh-CN" b="0" i="0" dirty="0">
                <a:solidFill>
                  <a:srgbClr val="5C5C5C"/>
                </a:solidFill>
                <a:effectLst/>
                <a:latin typeface="Consolas" panose="020B0609020204030204" pitchFamily="49" charset="0"/>
              </a:rPr>
              <a:t>        </a:t>
            </a:r>
            <a:r>
              <a:rPr lang="en-US" altLang="zh-CN" b="0" i="0" dirty="0">
                <a:solidFill>
                  <a:srgbClr val="A626A4"/>
                </a:solidFill>
                <a:effectLst/>
                <a:latin typeface="Consolas" panose="020B0609020204030204" pitchFamily="49" charset="0"/>
              </a:rPr>
              <a:t>return</a:t>
            </a:r>
            <a:r>
              <a:rPr lang="en-US" altLang="zh-CN" b="0" i="0" dirty="0">
                <a:solidFill>
                  <a:srgbClr val="5C5C5C"/>
                </a:solidFill>
                <a:effectLst/>
                <a:latin typeface="Consolas" panose="020B0609020204030204" pitchFamily="49" charset="0"/>
              </a:rPr>
              <a:t> 3;        </a:t>
            </a:r>
            <a:r>
              <a:rPr lang="en-US" altLang="zh-CN" b="0" i="1" dirty="0">
                <a:solidFill>
                  <a:srgbClr val="A0A1A7"/>
                </a:solidFill>
                <a:effectLst/>
                <a:latin typeface="Consolas" panose="020B0609020204030204" pitchFamily="49" charset="0"/>
              </a:rPr>
              <a:t>// Path C</a:t>
            </a:r>
            <a:endParaRPr lang="en-US" altLang="zh-CN" b="0" i="0" dirty="0">
              <a:solidFill>
                <a:srgbClr val="5C5C5C"/>
              </a:solidFill>
              <a:effectLst/>
              <a:latin typeface="Consolas" panose="020B0609020204030204" pitchFamily="49" charset="0"/>
            </a:endParaRPr>
          </a:p>
          <a:p>
            <a:pPr algn="l">
              <a:buFont typeface="+mj-lt"/>
              <a:buAutoNum type="arabicPeriod"/>
            </a:pPr>
            <a:r>
              <a:rPr lang="en-US" altLang="zh-CN" b="0" i="0" dirty="0">
                <a:solidFill>
                  <a:srgbClr val="5C5C5C"/>
                </a:solidFill>
                <a:effectLst/>
                <a:latin typeface="Consolas" panose="020B0609020204030204" pitchFamily="49" charset="0"/>
              </a:rPr>
              <a:t>    }</a:t>
            </a:r>
          </a:p>
          <a:p>
            <a:pPr algn="l">
              <a:buFont typeface="+mj-lt"/>
              <a:buAutoNum type="arabicPeriod"/>
            </a:pPr>
            <a:r>
              <a:rPr lang="en-US" altLang="zh-CN" b="0" i="0" dirty="0">
                <a:solidFill>
                  <a:srgbClr val="5C5C5C"/>
                </a:solidFill>
                <a:effectLst/>
                <a:latin typeface="Consolas" panose="020B0609020204030204" pitchFamily="49" charset="0"/>
              </a:rPr>
              <a:t>}</a:t>
            </a:r>
          </a:p>
        </p:txBody>
      </p:sp>
      <p:sp>
        <p:nvSpPr>
          <p:cNvPr id="24" name="文本框 23">
            <a:extLst>
              <a:ext uri="{FF2B5EF4-FFF2-40B4-BE49-F238E27FC236}">
                <a16:creationId xmlns:a16="http://schemas.microsoft.com/office/drawing/2014/main" id="{72ED9048-659C-B328-CD8F-109227FDEA7C}"/>
              </a:ext>
            </a:extLst>
          </p:cNvPr>
          <p:cNvSpPr txBox="1"/>
          <p:nvPr/>
        </p:nvSpPr>
        <p:spPr>
          <a:xfrm>
            <a:off x="522340" y="1941516"/>
            <a:ext cx="7101204" cy="1158138"/>
          </a:xfrm>
          <a:prstGeom prst="rect">
            <a:avLst/>
          </a:prstGeom>
          <a:noFill/>
        </p:spPr>
        <p:txBody>
          <a:bodyPr wrap="square">
            <a:spAutoFit/>
          </a:bodyPr>
          <a:lstStyle/>
          <a:p>
            <a:pPr>
              <a:lnSpc>
                <a:spcPct val="150000"/>
              </a:lnSpc>
            </a:pPr>
            <a:r>
              <a:rPr lang="zh-CN" altLang="en-US" sz="1600" dirty="0"/>
              <a:t>假设我们有一组具体的输入，</a:t>
            </a:r>
            <a:r>
              <a:rPr lang="es-ES" altLang="zh-CN" sz="1600" dirty="0"/>
              <a:t>x = 8</a:t>
            </a:r>
            <a:r>
              <a:rPr lang="en-US" altLang="zh-CN" sz="1600" dirty="0"/>
              <a:t>,</a:t>
            </a:r>
            <a:r>
              <a:rPr lang="zh-CN" altLang="es-ES" sz="1600" dirty="0"/>
              <a:t> </a:t>
            </a:r>
            <a:r>
              <a:rPr lang="es-ES" altLang="zh-CN" sz="1600" dirty="0"/>
              <a:t>y = 10</a:t>
            </a:r>
            <a:r>
              <a:rPr lang="zh-CN" altLang="en-US" sz="1600" dirty="0"/>
              <a:t>，不对求解过的路径进行重复求解</a:t>
            </a:r>
            <a:endParaRPr lang="en-US" altLang="zh-CN" sz="1600" dirty="0"/>
          </a:p>
          <a:p>
            <a:pPr>
              <a:lnSpc>
                <a:spcPct val="150000"/>
              </a:lnSpc>
            </a:pPr>
            <a:r>
              <a:rPr lang="en-US" altLang="zh-CN" sz="1600" dirty="0"/>
              <a:t>1</a:t>
            </a:r>
            <a:r>
              <a:rPr lang="zh-CN" altLang="en-US" sz="1600" dirty="0"/>
              <a:t>）输入</a:t>
            </a:r>
            <a:r>
              <a:rPr lang="es-ES" altLang="zh-CN" sz="1600" dirty="0"/>
              <a:t>x=8, y=1</a:t>
            </a:r>
            <a:r>
              <a:rPr lang="en-US" altLang="zh-CN" sz="1600" dirty="0"/>
              <a:t>0</a:t>
            </a:r>
            <a:r>
              <a:rPr lang="zh-CN" altLang="en-US" sz="1600" dirty="0"/>
              <a:t>，则生成新输入：</a:t>
            </a:r>
            <a:r>
              <a:rPr lang="en-US" altLang="zh-CN" sz="1600" dirty="0"/>
              <a:t>x=11,y=10</a:t>
            </a:r>
          </a:p>
          <a:p>
            <a:pPr>
              <a:lnSpc>
                <a:spcPct val="150000"/>
              </a:lnSpc>
            </a:pPr>
            <a:r>
              <a:rPr lang="en-US" altLang="zh-CN" sz="1600" dirty="0"/>
              <a:t>2</a:t>
            </a:r>
            <a:r>
              <a:rPr lang="zh-CN" altLang="en-US" sz="1600" dirty="0"/>
              <a:t>）输入</a:t>
            </a:r>
            <a:r>
              <a:rPr lang="en-US" altLang="zh-CN" sz="1600" dirty="0"/>
              <a:t>x=11, y=10</a:t>
            </a:r>
            <a:r>
              <a:rPr lang="zh-CN" altLang="en-US" sz="1600" dirty="0"/>
              <a:t>，则生成新输入：</a:t>
            </a:r>
            <a:r>
              <a:rPr lang="en-US" altLang="zh-CN" sz="1600" dirty="0"/>
              <a:t>x=11,y=6</a:t>
            </a:r>
          </a:p>
        </p:txBody>
      </p:sp>
      <p:cxnSp>
        <p:nvCxnSpPr>
          <p:cNvPr id="28" name="直接箭头连接符 27">
            <a:extLst>
              <a:ext uri="{FF2B5EF4-FFF2-40B4-BE49-F238E27FC236}">
                <a16:creationId xmlns:a16="http://schemas.microsoft.com/office/drawing/2014/main" id="{1E62FBFB-28BE-50CE-F35A-E1984BFA8159}"/>
              </a:ext>
            </a:extLst>
          </p:cNvPr>
          <p:cNvCxnSpPr>
            <a:cxnSpLocks/>
            <a:endCxn id="44" idx="0"/>
          </p:cNvCxnSpPr>
          <p:nvPr/>
        </p:nvCxnSpPr>
        <p:spPr>
          <a:xfrm flipH="1">
            <a:off x="6801340" y="2932281"/>
            <a:ext cx="1481501" cy="1124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8809D617-0750-9B5A-D26F-84CBBFA13956}"/>
              </a:ext>
            </a:extLst>
          </p:cNvPr>
          <p:cNvCxnSpPr>
            <a:cxnSpLocks/>
            <a:stCxn id="36" idx="2"/>
          </p:cNvCxnSpPr>
          <p:nvPr/>
        </p:nvCxnSpPr>
        <p:spPr>
          <a:xfrm>
            <a:off x="8282841" y="2929133"/>
            <a:ext cx="1129710" cy="11272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2" name="文本框 31">
            <a:extLst>
              <a:ext uri="{FF2B5EF4-FFF2-40B4-BE49-F238E27FC236}">
                <a16:creationId xmlns:a16="http://schemas.microsoft.com/office/drawing/2014/main" id="{90B10D9B-27DD-DD1A-8FFC-D895B1135957}"/>
              </a:ext>
            </a:extLst>
          </p:cNvPr>
          <p:cNvSpPr txBox="1"/>
          <p:nvPr/>
        </p:nvSpPr>
        <p:spPr>
          <a:xfrm>
            <a:off x="9605178" y="2997465"/>
            <a:ext cx="2020750" cy="738664"/>
          </a:xfrm>
          <a:prstGeom prst="rect">
            <a:avLst/>
          </a:prstGeom>
          <a:solidFill>
            <a:schemeClr val="bg2"/>
          </a:solidFill>
        </p:spPr>
        <p:txBody>
          <a:bodyPr wrap="square">
            <a:spAutoFit/>
          </a:bodyPr>
          <a:lstStyle/>
          <a:p>
            <a:r>
              <a:rPr lang="en-US" altLang="zh-CN" sz="1400" dirty="0"/>
              <a:t>1) </a:t>
            </a:r>
            <a:r>
              <a:rPr lang="es-ES" altLang="zh-CN" sz="1400" dirty="0"/>
              <a:t>x=8, y=10 </a:t>
            </a:r>
          </a:p>
          <a:p>
            <a:r>
              <a:rPr lang="zh-CN" altLang="en-US" sz="1400" dirty="0"/>
              <a:t>约束：</a:t>
            </a:r>
            <a:r>
              <a:rPr lang="en-US" altLang="zh-CN" sz="1400" dirty="0"/>
              <a:t>x0 &gt; 10</a:t>
            </a:r>
          </a:p>
          <a:p>
            <a:r>
              <a:rPr lang="zh-CN" altLang="en-US" sz="1400" dirty="0"/>
              <a:t>新输入：</a:t>
            </a:r>
            <a:r>
              <a:rPr lang="en-US" altLang="zh-CN" sz="1400" dirty="0"/>
              <a:t>x0=11,y0=10</a:t>
            </a:r>
          </a:p>
        </p:txBody>
      </p:sp>
      <p:sp>
        <p:nvSpPr>
          <p:cNvPr id="36" name="流程图: 决策 35">
            <a:extLst>
              <a:ext uri="{FF2B5EF4-FFF2-40B4-BE49-F238E27FC236}">
                <a16:creationId xmlns:a16="http://schemas.microsoft.com/office/drawing/2014/main" id="{754D6B91-61FA-2945-7E56-E7DABE2B8B90}"/>
              </a:ext>
            </a:extLst>
          </p:cNvPr>
          <p:cNvSpPr/>
          <p:nvPr/>
        </p:nvSpPr>
        <p:spPr>
          <a:xfrm>
            <a:off x="7583750" y="2409256"/>
            <a:ext cx="1398182" cy="519877"/>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x&gt;10</a:t>
            </a:r>
            <a:endParaRPr lang="zh-CN" altLang="en-US" dirty="0"/>
          </a:p>
        </p:txBody>
      </p:sp>
      <p:sp>
        <p:nvSpPr>
          <p:cNvPr id="38" name="流程图: 决策 37">
            <a:extLst>
              <a:ext uri="{FF2B5EF4-FFF2-40B4-BE49-F238E27FC236}">
                <a16:creationId xmlns:a16="http://schemas.microsoft.com/office/drawing/2014/main" id="{D3549F18-56D7-B8EB-1A94-F5B521E2E7DC}"/>
              </a:ext>
            </a:extLst>
          </p:cNvPr>
          <p:cNvSpPr/>
          <p:nvPr/>
        </p:nvSpPr>
        <p:spPr>
          <a:xfrm>
            <a:off x="8708382" y="4056371"/>
            <a:ext cx="1398182" cy="519877"/>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x-y&lt;5</a:t>
            </a:r>
            <a:endParaRPr lang="zh-CN" altLang="en-US" dirty="0"/>
          </a:p>
        </p:txBody>
      </p:sp>
      <p:sp>
        <p:nvSpPr>
          <p:cNvPr id="42" name="文本框 41">
            <a:extLst>
              <a:ext uri="{FF2B5EF4-FFF2-40B4-BE49-F238E27FC236}">
                <a16:creationId xmlns:a16="http://schemas.microsoft.com/office/drawing/2014/main" id="{6A961EC9-634D-5F05-4FF8-1ED2F0820C96}"/>
              </a:ext>
            </a:extLst>
          </p:cNvPr>
          <p:cNvSpPr txBox="1"/>
          <p:nvPr/>
        </p:nvSpPr>
        <p:spPr>
          <a:xfrm>
            <a:off x="7087178" y="3228721"/>
            <a:ext cx="731817" cy="369332"/>
          </a:xfrm>
          <a:prstGeom prst="rect">
            <a:avLst/>
          </a:prstGeom>
          <a:noFill/>
        </p:spPr>
        <p:txBody>
          <a:bodyPr wrap="square">
            <a:spAutoFit/>
          </a:bodyPr>
          <a:lstStyle/>
          <a:p>
            <a:r>
              <a:rPr lang="en-US" altLang="zh-CN" dirty="0"/>
              <a:t>false</a:t>
            </a:r>
            <a:endParaRPr lang="zh-CN" altLang="en-US" dirty="0"/>
          </a:p>
        </p:txBody>
      </p:sp>
      <p:sp>
        <p:nvSpPr>
          <p:cNvPr id="43" name="文本框 42">
            <a:extLst>
              <a:ext uri="{FF2B5EF4-FFF2-40B4-BE49-F238E27FC236}">
                <a16:creationId xmlns:a16="http://schemas.microsoft.com/office/drawing/2014/main" id="{8F54BEEB-F883-A41A-2E1F-2852AC8EA2B3}"/>
              </a:ext>
            </a:extLst>
          </p:cNvPr>
          <p:cNvSpPr txBox="1"/>
          <p:nvPr/>
        </p:nvSpPr>
        <p:spPr>
          <a:xfrm>
            <a:off x="8873361" y="3292059"/>
            <a:ext cx="731817" cy="369332"/>
          </a:xfrm>
          <a:prstGeom prst="rect">
            <a:avLst/>
          </a:prstGeom>
          <a:noFill/>
        </p:spPr>
        <p:txBody>
          <a:bodyPr wrap="square">
            <a:spAutoFit/>
          </a:bodyPr>
          <a:lstStyle/>
          <a:p>
            <a:r>
              <a:rPr lang="en-US" altLang="zh-CN" dirty="0"/>
              <a:t>true</a:t>
            </a:r>
            <a:endParaRPr lang="zh-CN" altLang="en-US" dirty="0"/>
          </a:p>
        </p:txBody>
      </p:sp>
      <p:sp>
        <p:nvSpPr>
          <p:cNvPr id="44" name="流程图: 过程 43">
            <a:extLst>
              <a:ext uri="{FF2B5EF4-FFF2-40B4-BE49-F238E27FC236}">
                <a16:creationId xmlns:a16="http://schemas.microsoft.com/office/drawing/2014/main" id="{02B30BD2-C4D9-5818-2AF5-30B3AB3D1A62}"/>
              </a:ext>
            </a:extLst>
          </p:cNvPr>
          <p:cNvSpPr/>
          <p:nvPr/>
        </p:nvSpPr>
        <p:spPr>
          <a:xfrm>
            <a:off x="6322875" y="4056371"/>
            <a:ext cx="956930" cy="519877"/>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Path C</a:t>
            </a:r>
          </a:p>
        </p:txBody>
      </p:sp>
      <p:sp>
        <p:nvSpPr>
          <p:cNvPr id="48" name="文本框 47">
            <a:extLst>
              <a:ext uri="{FF2B5EF4-FFF2-40B4-BE49-F238E27FC236}">
                <a16:creationId xmlns:a16="http://schemas.microsoft.com/office/drawing/2014/main" id="{A3EF2A1B-2B17-E890-1DA4-2F518672D1E9}"/>
              </a:ext>
            </a:extLst>
          </p:cNvPr>
          <p:cNvSpPr txBox="1"/>
          <p:nvPr/>
        </p:nvSpPr>
        <p:spPr>
          <a:xfrm>
            <a:off x="5505743" y="3105187"/>
            <a:ext cx="1774062" cy="523220"/>
          </a:xfrm>
          <a:prstGeom prst="rect">
            <a:avLst/>
          </a:prstGeom>
          <a:solidFill>
            <a:schemeClr val="bg2"/>
          </a:solidFill>
        </p:spPr>
        <p:txBody>
          <a:bodyPr wrap="square">
            <a:spAutoFit/>
          </a:bodyPr>
          <a:lstStyle/>
          <a:p>
            <a:r>
              <a:rPr lang="en-US" altLang="zh-CN" sz="1400" dirty="0"/>
              <a:t>1) </a:t>
            </a:r>
            <a:r>
              <a:rPr lang="es-ES" altLang="zh-CN" sz="1400" dirty="0"/>
              <a:t>x=8, y=10</a:t>
            </a:r>
          </a:p>
          <a:p>
            <a:r>
              <a:rPr lang="zh-CN" altLang="en-US" sz="1400" dirty="0"/>
              <a:t>约束：</a:t>
            </a:r>
            <a:r>
              <a:rPr lang="en-US" altLang="zh-CN" sz="1400" dirty="0"/>
              <a:t>x0 &lt;= 10</a:t>
            </a:r>
          </a:p>
        </p:txBody>
      </p:sp>
      <p:cxnSp>
        <p:nvCxnSpPr>
          <p:cNvPr id="49" name="直接箭头连接符 48">
            <a:extLst>
              <a:ext uri="{FF2B5EF4-FFF2-40B4-BE49-F238E27FC236}">
                <a16:creationId xmlns:a16="http://schemas.microsoft.com/office/drawing/2014/main" id="{01350CD8-51CC-359C-13AE-E7104CC64F5F}"/>
              </a:ext>
            </a:extLst>
          </p:cNvPr>
          <p:cNvCxnSpPr>
            <a:cxnSpLocks/>
            <a:stCxn id="38" idx="2"/>
          </p:cNvCxnSpPr>
          <p:nvPr/>
        </p:nvCxnSpPr>
        <p:spPr>
          <a:xfrm>
            <a:off x="9407473" y="4576248"/>
            <a:ext cx="1057701" cy="100584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0" name="直接箭头连接符 49">
            <a:extLst>
              <a:ext uri="{FF2B5EF4-FFF2-40B4-BE49-F238E27FC236}">
                <a16:creationId xmlns:a16="http://schemas.microsoft.com/office/drawing/2014/main" id="{B1FC54EB-8CB1-9DD7-7453-4316E20AA232}"/>
              </a:ext>
            </a:extLst>
          </p:cNvPr>
          <p:cNvCxnSpPr>
            <a:cxnSpLocks/>
            <a:stCxn id="38" idx="2"/>
          </p:cNvCxnSpPr>
          <p:nvPr/>
        </p:nvCxnSpPr>
        <p:spPr>
          <a:xfrm flipH="1">
            <a:off x="8551313" y="4576248"/>
            <a:ext cx="856160" cy="100584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1" name="文本框 60">
            <a:extLst>
              <a:ext uri="{FF2B5EF4-FFF2-40B4-BE49-F238E27FC236}">
                <a16:creationId xmlns:a16="http://schemas.microsoft.com/office/drawing/2014/main" id="{87720527-1221-2C90-A718-38973276C158}"/>
              </a:ext>
            </a:extLst>
          </p:cNvPr>
          <p:cNvSpPr txBox="1"/>
          <p:nvPr/>
        </p:nvSpPr>
        <p:spPr>
          <a:xfrm>
            <a:off x="8364892" y="4814277"/>
            <a:ext cx="731817" cy="369332"/>
          </a:xfrm>
          <a:prstGeom prst="rect">
            <a:avLst/>
          </a:prstGeom>
          <a:noFill/>
        </p:spPr>
        <p:txBody>
          <a:bodyPr wrap="square">
            <a:spAutoFit/>
          </a:bodyPr>
          <a:lstStyle/>
          <a:p>
            <a:r>
              <a:rPr lang="en-US" altLang="zh-CN" dirty="0"/>
              <a:t>false</a:t>
            </a:r>
            <a:endParaRPr lang="zh-CN" altLang="en-US" dirty="0"/>
          </a:p>
        </p:txBody>
      </p:sp>
      <p:sp>
        <p:nvSpPr>
          <p:cNvPr id="62" name="文本框 61">
            <a:extLst>
              <a:ext uri="{FF2B5EF4-FFF2-40B4-BE49-F238E27FC236}">
                <a16:creationId xmlns:a16="http://schemas.microsoft.com/office/drawing/2014/main" id="{C0EE00EA-D40F-D374-42D1-737508D43AAA}"/>
              </a:ext>
            </a:extLst>
          </p:cNvPr>
          <p:cNvSpPr txBox="1"/>
          <p:nvPr/>
        </p:nvSpPr>
        <p:spPr>
          <a:xfrm>
            <a:off x="9835222" y="4795728"/>
            <a:ext cx="731817" cy="369332"/>
          </a:xfrm>
          <a:prstGeom prst="rect">
            <a:avLst/>
          </a:prstGeom>
          <a:noFill/>
        </p:spPr>
        <p:txBody>
          <a:bodyPr wrap="square">
            <a:spAutoFit/>
          </a:bodyPr>
          <a:lstStyle/>
          <a:p>
            <a:r>
              <a:rPr lang="en-US" altLang="zh-CN" dirty="0"/>
              <a:t>true</a:t>
            </a:r>
            <a:endParaRPr lang="zh-CN" altLang="en-US" dirty="0"/>
          </a:p>
        </p:txBody>
      </p:sp>
      <p:sp>
        <p:nvSpPr>
          <p:cNvPr id="63" name="流程图: 过程 62">
            <a:extLst>
              <a:ext uri="{FF2B5EF4-FFF2-40B4-BE49-F238E27FC236}">
                <a16:creationId xmlns:a16="http://schemas.microsoft.com/office/drawing/2014/main" id="{7F3CF3CE-8D92-1592-854D-8ED076C62002}"/>
              </a:ext>
            </a:extLst>
          </p:cNvPr>
          <p:cNvSpPr/>
          <p:nvPr/>
        </p:nvSpPr>
        <p:spPr>
          <a:xfrm>
            <a:off x="8100998" y="5582735"/>
            <a:ext cx="956930" cy="519877"/>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Path B</a:t>
            </a:r>
          </a:p>
        </p:txBody>
      </p:sp>
      <p:sp>
        <p:nvSpPr>
          <p:cNvPr id="64" name="流程图: 过程 63">
            <a:extLst>
              <a:ext uri="{FF2B5EF4-FFF2-40B4-BE49-F238E27FC236}">
                <a16:creationId xmlns:a16="http://schemas.microsoft.com/office/drawing/2014/main" id="{8B75A592-41A9-ED09-CAB2-9EE92199126E}"/>
              </a:ext>
            </a:extLst>
          </p:cNvPr>
          <p:cNvSpPr/>
          <p:nvPr/>
        </p:nvSpPr>
        <p:spPr>
          <a:xfrm>
            <a:off x="9986709" y="5582734"/>
            <a:ext cx="956930" cy="519877"/>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Path A</a:t>
            </a:r>
          </a:p>
        </p:txBody>
      </p:sp>
      <p:sp>
        <p:nvSpPr>
          <p:cNvPr id="66" name="文本框 65">
            <a:extLst>
              <a:ext uri="{FF2B5EF4-FFF2-40B4-BE49-F238E27FC236}">
                <a16:creationId xmlns:a16="http://schemas.microsoft.com/office/drawing/2014/main" id="{DE913B98-6008-1F08-0894-5181EFFF4A0A}"/>
              </a:ext>
            </a:extLst>
          </p:cNvPr>
          <p:cNvSpPr txBox="1"/>
          <p:nvPr/>
        </p:nvSpPr>
        <p:spPr>
          <a:xfrm>
            <a:off x="6960552" y="4539641"/>
            <a:ext cx="1439685" cy="1169551"/>
          </a:xfrm>
          <a:prstGeom prst="rect">
            <a:avLst/>
          </a:prstGeom>
          <a:solidFill>
            <a:schemeClr val="bg2"/>
          </a:solidFill>
        </p:spPr>
        <p:txBody>
          <a:bodyPr wrap="square">
            <a:spAutoFit/>
          </a:bodyPr>
          <a:lstStyle/>
          <a:p>
            <a:r>
              <a:rPr lang="en-US" altLang="zh-CN" sz="1400" dirty="0"/>
              <a:t>2) x=11,y=10</a:t>
            </a:r>
          </a:p>
          <a:p>
            <a:r>
              <a:rPr lang="zh-CN" altLang="en-US" sz="1400" dirty="0"/>
              <a:t>约束：</a:t>
            </a:r>
            <a:r>
              <a:rPr lang="en-US" altLang="zh-CN" sz="1400" dirty="0"/>
              <a:t>x0 &gt; 10</a:t>
            </a:r>
          </a:p>
          <a:p>
            <a:r>
              <a:rPr lang="en-US" altLang="zh-CN" sz="1400" dirty="0"/>
              <a:t>&amp;&amp; x0-y0&gt;=5</a:t>
            </a:r>
          </a:p>
          <a:p>
            <a:r>
              <a:rPr lang="zh-CN" altLang="en-US" sz="1400" dirty="0"/>
              <a:t>新输入：</a:t>
            </a:r>
            <a:endParaRPr lang="en-US" altLang="zh-CN" sz="1400" dirty="0"/>
          </a:p>
          <a:p>
            <a:r>
              <a:rPr lang="en-US" altLang="zh-CN" sz="1400" dirty="0"/>
              <a:t>x=11,y=6</a:t>
            </a:r>
          </a:p>
        </p:txBody>
      </p:sp>
      <p:sp>
        <p:nvSpPr>
          <p:cNvPr id="67" name="文本框 66">
            <a:extLst>
              <a:ext uri="{FF2B5EF4-FFF2-40B4-BE49-F238E27FC236}">
                <a16:creationId xmlns:a16="http://schemas.microsoft.com/office/drawing/2014/main" id="{9798CB49-254C-59CD-43F9-FCC373B0BE87}"/>
              </a:ext>
            </a:extLst>
          </p:cNvPr>
          <p:cNvSpPr txBox="1"/>
          <p:nvPr/>
        </p:nvSpPr>
        <p:spPr>
          <a:xfrm>
            <a:off x="10417328" y="4512664"/>
            <a:ext cx="1785383" cy="738664"/>
          </a:xfrm>
          <a:prstGeom prst="rect">
            <a:avLst/>
          </a:prstGeom>
          <a:solidFill>
            <a:schemeClr val="bg2"/>
          </a:solidFill>
        </p:spPr>
        <p:txBody>
          <a:bodyPr wrap="square">
            <a:spAutoFit/>
          </a:bodyPr>
          <a:lstStyle/>
          <a:p>
            <a:r>
              <a:rPr lang="en-US" altLang="zh-CN" sz="1400" dirty="0"/>
              <a:t>2) x=11,y=10</a:t>
            </a:r>
          </a:p>
          <a:p>
            <a:r>
              <a:rPr lang="zh-CN" altLang="en-US" sz="1400" dirty="0"/>
              <a:t>约束：</a:t>
            </a:r>
            <a:r>
              <a:rPr lang="en-US" altLang="zh-CN" sz="1400" dirty="0"/>
              <a:t>x0 &gt; 10</a:t>
            </a:r>
          </a:p>
          <a:p>
            <a:r>
              <a:rPr lang="en-US" altLang="zh-CN" sz="1400" dirty="0"/>
              <a:t>&amp;&amp; x0-y0&lt;5</a:t>
            </a:r>
            <a:endParaRPr lang="zh-CN" altLang="en-US" sz="1400" dirty="0"/>
          </a:p>
        </p:txBody>
      </p:sp>
      <p:sp>
        <p:nvSpPr>
          <p:cNvPr id="71" name="矩形 70">
            <a:extLst>
              <a:ext uri="{FF2B5EF4-FFF2-40B4-BE49-F238E27FC236}">
                <a16:creationId xmlns:a16="http://schemas.microsoft.com/office/drawing/2014/main" id="{CCED2EE6-3055-2812-5447-AAD2C7101BE2}"/>
              </a:ext>
            </a:extLst>
          </p:cNvPr>
          <p:cNvSpPr/>
          <p:nvPr/>
        </p:nvSpPr>
        <p:spPr>
          <a:xfrm>
            <a:off x="10482895" y="473033"/>
            <a:ext cx="794705" cy="3205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hlinkClick r:id="rId3" action="ppaction://hlinksldjump"/>
              </a:rPr>
              <a:t>返回</a:t>
            </a:r>
            <a:endParaRPr lang="zh-CN" altLang="en-US" dirty="0"/>
          </a:p>
        </p:txBody>
      </p:sp>
    </p:spTree>
    <p:extLst>
      <p:ext uri="{BB962C8B-B14F-4D97-AF65-F5344CB8AC3E}">
        <p14:creationId xmlns:p14="http://schemas.microsoft.com/office/powerpoint/2010/main" val="317177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xEl>
                                              <p:pRg st="2" end="2"/>
                                            </p:txEl>
                                          </p:spTgt>
                                        </p:tgtEl>
                                        <p:attrNameLst>
                                          <p:attrName>style.visibility</p:attrName>
                                        </p:attrNameLst>
                                      </p:cBhvr>
                                      <p:to>
                                        <p:strVal val="visible"/>
                                      </p:to>
                                    </p:set>
                                    <p:animEffect transition="in" filter="fade">
                                      <p:cBhvr>
                                        <p:cTn id="7" dur="500"/>
                                        <p:tgtEl>
                                          <p:spTgt spid="24">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fade">
                                      <p:cBhvr>
                                        <p:cTn id="10" dur="500"/>
                                        <p:tgtEl>
                                          <p:spTgt spid="6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CA3D3-5449-995E-BB55-DBBD65E8557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2D1C24B-E05D-5BD8-BF0B-B00C6D37E04F}"/>
              </a:ext>
            </a:extLst>
          </p:cNvPr>
          <p:cNvSpPr txBox="1">
            <a:spLocks/>
          </p:cNvSpPr>
          <p:nvPr/>
        </p:nvSpPr>
        <p:spPr>
          <a:xfrm>
            <a:off x="609600" y="381000"/>
            <a:ext cx="10363200" cy="628377"/>
          </a:xfrm>
          <a:prstGeom prst="rect">
            <a:avLst/>
          </a:prstGeom>
        </p:spPr>
        <p:txBody>
          <a:bodyPr vert="horz" wrap="square" lIns="0" tIns="12700" rIns="0" bIns="0" rtlCol="0">
            <a:spAutoFit/>
          </a:bodyPr>
          <a:lstStyle>
            <a:lvl1pPr>
              <a:defRPr sz="4400" b="0" i="0">
                <a:solidFill>
                  <a:schemeClr val="tx1"/>
                </a:solidFill>
                <a:latin typeface="Trebuchet MS"/>
                <a:ea typeface="+mj-ea"/>
                <a:cs typeface="Trebuchet MS"/>
              </a:defRPr>
            </a:lvl1pPr>
          </a:lstStyle>
          <a:p>
            <a:pPr marL="12700">
              <a:spcBef>
                <a:spcPts val="100"/>
              </a:spcBef>
            </a:pPr>
            <a:r>
              <a:rPr lang="zh-CN" altLang="en-US" sz="4000" kern="0" spc="-325" dirty="0">
                <a:solidFill>
                  <a:srgbClr val="7030A0"/>
                </a:solidFill>
              </a:rPr>
              <a:t>相关工作（</a:t>
            </a:r>
            <a:r>
              <a:rPr lang="en-US" altLang="zh-CN" sz="4000" kern="0" spc="-325" dirty="0">
                <a:solidFill>
                  <a:srgbClr val="7030A0"/>
                </a:solidFill>
              </a:rPr>
              <a:t>discover vulnerabilities in RTOS</a:t>
            </a:r>
            <a:r>
              <a:rPr lang="zh-CN" altLang="en-US" sz="4000" kern="0" spc="-325" dirty="0">
                <a:solidFill>
                  <a:srgbClr val="7030A0"/>
                </a:solidFill>
              </a:rPr>
              <a:t>）</a:t>
            </a:r>
            <a:endParaRPr lang="en-US" sz="4000" kern="0" spc="-325" dirty="0">
              <a:solidFill>
                <a:srgbClr val="7030A0"/>
              </a:solidFill>
            </a:endParaRPr>
          </a:p>
        </p:txBody>
      </p:sp>
      <p:sp>
        <p:nvSpPr>
          <p:cNvPr id="3" name="文本框 2">
            <a:extLst>
              <a:ext uri="{FF2B5EF4-FFF2-40B4-BE49-F238E27FC236}">
                <a16:creationId xmlns:a16="http://schemas.microsoft.com/office/drawing/2014/main" id="{C1B8F06C-A771-47A5-8ED9-2ED0F854381C}"/>
              </a:ext>
            </a:extLst>
          </p:cNvPr>
          <p:cNvSpPr txBox="1"/>
          <p:nvPr/>
        </p:nvSpPr>
        <p:spPr>
          <a:xfrm>
            <a:off x="609600" y="1009377"/>
            <a:ext cx="10972800" cy="5450851"/>
          </a:xfrm>
          <a:prstGeom prst="rect">
            <a:avLst/>
          </a:prstGeom>
          <a:noFill/>
        </p:spPr>
        <p:txBody>
          <a:bodyPr wrap="square">
            <a:spAutoFit/>
          </a:bodyPr>
          <a:lstStyle/>
          <a:p>
            <a:pPr>
              <a:lnSpc>
                <a:spcPct val="150000"/>
              </a:lnSpc>
            </a:pPr>
            <a:r>
              <a:rPr lang="zh-CN" altLang="en-US" dirty="0"/>
              <a:t>静态分析</a:t>
            </a:r>
            <a:r>
              <a:rPr lang="en-US" altLang="zh-CN" dirty="0"/>
              <a:t>:</a:t>
            </a:r>
          </a:p>
          <a:p>
            <a:pPr marL="342900" indent="-342900">
              <a:lnSpc>
                <a:spcPct val="150000"/>
              </a:lnSpc>
              <a:buFont typeface="Arial" panose="020B0604020202020204" pitchFamily="34" charset="0"/>
              <a:buChar char="•"/>
            </a:pPr>
            <a:r>
              <a:rPr lang="zh-CN" altLang="en-US" dirty="0"/>
              <a:t>静态</a:t>
            </a:r>
            <a:r>
              <a:rPr lang="zh-CN" altLang="en-US" dirty="0">
                <a:solidFill>
                  <a:schemeClr val="accent1"/>
                </a:solidFill>
                <a:hlinkClick r:id="rId3" action="ppaction://hlinksldjump">
                  <a:extLst>
                    <a:ext uri="{A12FA001-AC4F-418D-AE19-62706E023703}">
                      <ahyp:hlinkClr xmlns:ahyp="http://schemas.microsoft.com/office/drawing/2018/hyperlinkcolor" val="tx"/>
                    </a:ext>
                  </a:extLst>
                </a:hlinkClick>
              </a:rPr>
              <a:t>符号执行</a:t>
            </a:r>
            <a:r>
              <a:rPr lang="zh-CN" altLang="en-US" dirty="0"/>
              <a:t>：</a:t>
            </a:r>
            <a:r>
              <a:rPr lang="en-US" altLang="zh-CN" dirty="0"/>
              <a:t>path explosion</a:t>
            </a:r>
          </a:p>
          <a:p>
            <a:pPr marL="342900" indent="-342900">
              <a:lnSpc>
                <a:spcPct val="150000"/>
              </a:lnSpc>
              <a:buFont typeface="Arial" panose="020B0604020202020204" pitchFamily="34" charset="0"/>
              <a:buChar char="•"/>
            </a:pPr>
            <a:r>
              <a:rPr lang="en-US" altLang="zh-CN" dirty="0"/>
              <a:t>RTOS</a:t>
            </a:r>
            <a:r>
              <a:rPr lang="zh-CN" altLang="en-US" dirty="0"/>
              <a:t>的二进制文件缺乏函数符号，且比较复杂 </a:t>
            </a:r>
            <a:r>
              <a:rPr lang="en-US" altLang="zh-CN" dirty="0"/>
              <a:t>—— </a:t>
            </a:r>
            <a:r>
              <a:rPr lang="zh-CN" altLang="en-US" dirty="0"/>
              <a:t>难以恢复函数语义</a:t>
            </a:r>
            <a:endParaRPr lang="en-US" altLang="zh-CN" dirty="0"/>
          </a:p>
          <a:p>
            <a:pPr>
              <a:lnSpc>
                <a:spcPct val="150000"/>
              </a:lnSpc>
            </a:pPr>
            <a:r>
              <a:rPr lang="zh-CN" altLang="en-US" dirty="0"/>
              <a:t>动态分析（模糊测试、动态符号执行</a:t>
            </a:r>
            <a:r>
              <a:rPr lang="en-US" altLang="zh-CN" dirty="0"/>
              <a:t>……</a:t>
            </a:r>
            <a:r>
              <a:rPr lang="zh-CN" altLang="en-US" dirty="0"/>
              <a:t>）：</a:t>
            </a:r>
            <a:endParaRPr lang="en-US" altLang="zh-CN" dirty="0"/>
          </a:p>
          <a:p>
            <a:pPr marL="342900" indent="-342900">
              <a:lnSpc>
                <a:spcPct val="150000"/>
              </a:lnSpc>
              <a:buFont typeface="Arial" panose="020B0604020202020204" pitchFamily="34" charset="0"/>
              <a:buChar char="•"/>
            </a:pPr>
            <a:r>
              <a:rPr lang="zh-CN" altLang="en-US" dirty="0"/>
              <a:t>通常需要在实际设备上进行 ，或</a:t>
            </a:r>
            <a:r>
              <a:rPr lang="en-US" altLang="zh-CN" dirty="0"/>
              <a:t> </a:t>
            </a:r>
            <a:r>
              <a:rPr lang="zh-CN" altLang="en-US" dirty="0"/>
              <a:t>需要精确的仿真环境以模拟</a:t>
            </a:r>
            <a:r>
              <a:rPr lang="en-US" altLang="zh-CN" sz="1800" dirty="0"/>
              <a:t>firmware</a:t>
            </a:r>
            <a:r>
              <a:rPr lang="zh-CN" altLang="en-US" dirty="0"/>
              <a:t>在实际设备上的行为</a:t>
            </a:r>
            <a:endParaRPr lang="en-US" altLang="zh-CN" dirty="0"/>
          </a:p>
          <a:p>
            <a:pPr marL="342900" indent="-342900">
              <a:lnSpc>
                <a:spcPct val="150000"/>
              </a:lnSpc>
              <a:buFont typeface="Arial" panose="020B0604020202020204" pitchFamily="34" charset="0"/>
              <a:buChar char="•"/>
            </a:pPr>
            <a:r>
              <a:rPr lang="en-US" altLang="zh-CN" dirty="0"/>
              <a:t>Challenges</a:t>
            </a:r>
            <a:r>
              <a:rPr lang="zh-CN" altLang="en-US" dirty="0"/>
              <a:t>： </a:t>
            </a:r>
            <a:r>
              <a:rPr lang="en-US" altLang="zh-CN" dirty="0" err="1"/>
              <a:t>RTOSes</a:t>
            </a:r>
            <a:r>
              <a:rPr lang="zh-CN" altLang="en-US" dirty="0"/>
              <a:t>来自不同厂商，使用不同的硬件外设，仿真所有场景需要大量工作</a:t>
            </a:r>
            <a:endParaRPr lang="en-US" altLang="zh-CN" dirty="0"/>
          </a:p>
          <a:p>
            <a:pPr>
              <a:lnSpc>
                <a:spcPct val="150000"/>
              </a:lnSpc>
            </a:pPr>
            <a:r>
              <a:rPr lang="zh-CN" altLang="en-US" dirty="0"/>
              <a:t>现有特定工具：</a:t>
            </a:r>
            <a:endParaRPr lang="en-US" altLang="zh-CN" dirty="0"/>
          </a:p>
          <a:p>
            <a:pPr marL="342900" indent="-342900">
              <a:lnSpc>
                <a:spcPct val="150000"/>
              </a:lnSpc>
              <a:buFont typeface="Arial" panose="020B0604020202020204" pitchFamily="34" charset="0"/>
              <a:buChar char="•"/>
            </a:pPr>
            <a:r>
              <a:rPr lang="en-US" altLang="zh-CN" dirty="0"/>
              <a:t>only work on specific devices </a:t>
            </a:r>
          </a:p>
          <a:p>
            <a:pPr marL="342900" indent="-342900">
              <a:lnSpc>
                <a:spcPct val="150000"/>
              </a:lnSpc>
              <a:buFont typeface="Arial" panose="020B0604020202020204" pitchFamily="34" charset="0"/>
              <a:buChar char="•"/>
            </a:pPr>
            <a:r>
              <a:rPr lang="en-US" altLang="zh-CN" dirty="0"/>
              <a:t>rely on real devices</a:t>
            </a:r>
          </a:p>
          <a:p>
            <a:pPr marL="342900" indent="-342900">
              <a:lnSpc>
                <a:spcPct val="150000"/>
              </a:lnSpc>
              <a:buFont typeface="Arial" panose="020B0604020202020204" pitchFamily="34" charset="0"/>
              <a:buChar char="•"/>
            </a:pPr>
            <a:r>
              <a:rPr lang="en-US" altLang="zh-CN" dirty="0"/>
              <a:t>detect limited bug types</a:t>
            </a:r>
          </a:p>
          <a:p>
            <a:pPr marL="342900" indent="-342900">
              <a:lnSpc>
                <a:spcPct val="150000"/>
              </a:lnSpc>
              <a:buFont typeface="Arial" panose="020B0604020202020204" pitchFamily="34" charset="0"/>
              <a:buChar char="•"/>
            </a:pPr>
            <a:r>
              <a:rPr lang="en-US" altLang="zh-CN" dirty="0"/>
              <a:t>require manual analysis and domain knowledge</a:t>
            </a:r>
          </a:p>
          <a:p>
            <a:pPr marL="342900" indent="-342900">
              <a:lnSpc>
                <a:spcPct val="150000"/>
              </a:lnSpc>
              <a:buFont typeface="Arial" panose="020B0604020202020204" pitchFamily="34" charset="0"/>
              <a:buChar char="•"/>
            </a:pPr>
            <a:r>
              <a:rPr lang="en-US" altLang="zh-CN" dirty="0"/>
              <a:t>need the source code of </a:t>
            </a:r>
            <a:r>
              <a:rPr lang="en-US" altLang="zh-CN" dirty="0" err="1"/>
              <a:t>RTOSes</a:t>
            </a:r>
            <a:endParaRPr lang="en-US" altLang="zh-CN" dirty="0"/>
          </a:p>
          <a:p>
            <a:pPr marL="342900" indent="-342900">
              <a:lnSpc>
                <a:spcPct val="150000"/>
              </a:lnSpc>
              <a:buFont typeface="Arial" panose="020B0604020202020204" pitchFamily="34" charset="0"/>
              <a:buChar char="•"/>
            </a:pPr>
            <a:r>
              <a:rPr lang="en-US" altLang="zh-CN" dirty="0"/>
              <a:t>need much extension development for fuzzing</a:t>
            </a:r>
          </a:p>
        </p:txBody>
      </p:sp>
      <p:sp>
        <p:nvSpPr>
          <p:cNvPr id="6" name="文本框 5">
            <a:extLst>
              <a:ext uri="{FF2B5EF4-FFF2-40B4-BE49-F238E27FC236}">
                <a16:creationId xmlns:a16="http://schemas.microsoft.com/office/drawing/2014/main" id="{1F7BFF8D-35A0-F0B6-289B-C102D554490A}"/>
              </a:ext>
            </a:extLst>
          </p:cNvPr>
          <p:cNvSpPr txBox="1"/>
          <p:nvPr/>
        </p:nvSpPr>
        <p:spPr>
          <a:xfrm>
            <a:off x="7168116" y="4917559"/>
            <a:ext cx="3554819" cy="400110"/>
          </a:xfrm>
          <a:prstGeom prst="rect">
            <a:avLst/>
          </a:prstGeom>
          <a:noFill/>
        </p:spPr>
        <p:txBody>
          <a:bodyPr wrap="square" rtlCol="0">
            <a:spAutoFit/>
          </a:bodyPr>
          <a:lstStyle/>
          <a:p>
            <a:r>
              <a:rPr lang="en-US" altLang="zh-CN" sz="2000" b="1" dirty="0">
                <a:solidFill>
                  <a:srgbClr val="FF0000"/>
                </a:solidFill>
              </a:rPr>
              <a:t>lack a flexible and general way</a:t>
            </a:r>
            <a:endParaRPr lang="zh-CN" altLang="en-US" sz="2000" b="1" dirty="0">
              <a:solidFill>
                <a:srgbClr val="FF0000"/>
              </a:solidFill>
            </a:endParaRPr>
          </a:p>
        </p:txBody>
      </p:sp>
    </p:spTree>
    <p:extLst>
      <p:ext uri="{BB962C8B-B14F-4D97-AF65-F5344CB8AC3E}">
        <p14:creationId xmlns:p14="http://schemas.microsoft.com/office/powerpoint/2010/main" val="240777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D8C59-067E-EC44-2CF7-BDC3C62387C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97A564B-BBFA-1BCB-49A9-7075636DE101}"/>
              </a:ext>
            </a:extLst>
          </p:cNvPr>
          <p:cNvSpPr txBox="1">
            <a:spLocks/>
          </p:cNvSpPr>
          <p:nvPr/>
        </p:nvSpPr>
        <p:spPr>
          <a:xfrm>
            <a:off x="609600" y="381000"/>
            <a:ext cx="10363200" cy="628377"/>
          </a:xfrm>
          <a:prstGeom prst="rect">
            <a:avLst/>
          </a:prstGeom>
        </p:spPr>
        <p:txBody>
          <a:bodyPr vert="horz" wrap="square" lIns="0" tIns="12700" rIns="0" bIns="0" rtlCol="0">
            <a:spAutoFit/>
          </a:bodyPr>
          <a:lstStyle>
            <a:lvl1pPr>
              <a:defRPr sz="4400" b="0" i="0">
                <a:solidFill>
                  <a:schemeClr val="tx1"/>
                </a:solidFill>
                <a:latin typeface="Trebuchet MS"/>
                <a:ea typeface="+mj-ea"/>
                <a:cs typeface="Trebuchet MS"/>
              </a:defRPr>
            </a:lvl1pPr>
          </a:lstStyle>
          <a:p>
            <a:pPr marL="12700">
              <a:spcBef>
                <a:spcPts val="100"/>
              </a:spcBef>
            </a:pPr>
            <a:r>
              <a:rPr lang="en-US" altLang="zh-CN" sz="4000" kern="0" spc="-325" dirty="0">
                <a:solidFill>
                  <a:srgbClr val="7030A0"/>
                </a:solidFill>
              </a:rPr>
              <a:t>Motivation Example</a:t>
            </a:r>
            <a:endParaRPr lang="en-US" sz="4000" kern="0" spc="-325" dirty="0">
              <a:solidFill>
                <a:srgbClr val="7030A0"/>
              </a:solidFill>
            </a:endParaRPr>
          </a:p>
        </p:txBody>
      </p:sp>
      <p:pic>
        <p:nvPicPr>
          <p:cNvPr id="4" name="图片 3">
            <a:extLst>
              <a:ext uri="{FF2B5EF4-FFF2-40B4-BE49-F238E27FC236}">
                <a16:creationId xmlns:a16="http://schemas.microsoft.com/office/drawing/2014/main" id="{FF907099-11D4-9D0C-2EF2-8EFFCB4750D1}"/>
              </a:ext>
            </a:extLst>
          </p:cNvPr>
          <p:cNvPicPr>
            <a:picLocks noChangeAspect="1"/>
          </p:cNvPicPr>
          <p:nvPr/>
        </p:nvPicPr>
        <p:blipFill>
          <a:blip r:embed="rId3"/>
          <a:stretch>
            <a:fillRect/>
          </a:stretch>
        </p:blipFill>
        <p:spPr>
          <a:xfrm>
            <a:off x="7514408" y="0"/>
            <a:ext cx="4435853" cy="6858000"/>
          </a:xfrm>
          <a:prstGeom prst="rect">
            <a:avLst/>
          </a:prstGeom>
        </p:spPr>
      </p:pic>
      <p:cxnSp>
        <p:nvCxnSpPr>
          <p:cNvPr id="7" name="直接连接符 6">
            <a:extLst>
              <a:ext uri="{FF2B5EF4-FFF2-40B4-BE49-F238E27FC236}">
                <a16:creationId xmlns:a16="http://schemas.microsoft.com/office/drawing/2014/main" id="{842ACD8A-4846-B5B1-5056-F314288D90C0}"/>
              </a:ext>
            </a:extLst>
          </p:cNvPr>
          <p:cNvCxnSpPr/>
          <p:nvPr/>
        </p:nvCxnSpPr>
        <p:spPr>
          <a:xfrm>
            <a:off x="8197703" y="1063257"/>
            <a:ext cx="712381"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9" name="直接连接符 8">
            <a:extLst>
              <a:ext uri="{FF2B5EF4-FFF2-40B4-BE49-F238E27FC236}">
                <a16:creationId xmlns:a16="http://schemas.microsoft.com/office/drawing/2014/main" id="{DD5BF303-66EA-0C52-D718-C7A0774B5D99}"/>
              </a:ext>
            </a:extLst>
          </p:cNvPr>
          <p:cNvCxnSpPr>
            <a:cxnSpLocks/>
          </p:cNvCxnSpPr>
          <p:nvPr/>
        </p:nvCxnSpPr>
        <p:spPr>
          <a:xfrm>
            <a:off x="8197703" y="5862084"/>
            <a:ext cx="1153632" cy="0"/>
          </a:xfrm>
          <a:prstGeom prst="line">
            <a:avLst/>
          </a:prstGeom>
        </p:spPr>
        <p:style>
          <a:lnRef idx="2">
            <a:schemeClr val="accent2"/>
          </a:lnRef>
          <a:fillRef idx="0">
            <a:schemeClr val="accent2"/>
          </a:fillRef>
          <a:effectRef idx="1">
            <a:schemeClr val="accent2"/>
          </a:effectRef>
          <a:fontRef idx="minor">
            <a:schemeClr val="tx1"/>
          </a:fontRef>
        </p:style>
      </p:cxnSp>
      <p:sp>
        <p:nvSpPr>
          <p:cNvPr id="14" name="文本框 13">
            <a:extLst>
              <a:ext uri="{FF2B5EF4-FFF2-40B4-BE49-F238E27FC236}">
                <a16:creationId xmlns:a16="http://schemas.microsoft.com/office/drawing/2014/main" id="{AEC5D1F2-CF6A-2DE9-BCF6-CF480B083885}"/>
              </a:ext>
            </a:extLst>
          </p:cNvPr>
          <p:cNvSpPr txBox="1"/>
          <p:nvPr/>
        </p:nvSpPr>
        <p:spPr>
          <a:xfrm>
            <a:off x="609600" y="1009377"/>
            <a:ext cx="6095114" cy="400110"/>
          </a:xfrm>
          <a:prstGeom prst="rect">
            <a:avLst/>
          </a:prstGeom>
          <a:noFill/>
        </p:spPr>
        <p:txBody>
          <a:bodyPr wrap="square">
            <a:spAutoFit/>
          </a:bodyPr>
          <a:lstStyle/>
          <a:p>
            <a:r>
              <a:rPr lang="zh-CN" altLang="en-US" sz="2000" dirty="0"/>
              <a:t>a </a:t>
            </a:r>
            <a:r>
              <a:rPr lang="zh-CN" altLang="en-US" sz="2000" b="1" dirty="0"/>
              <a:t>simplified</a:t>
            </a:r>
            <a:r>
              <a:rPr lang="zh-CN" altLang="en-US" sz="2000" dirty="0"/>
              <a:t> snippet that contains a buffer overflow error</a:t>
            </a:r>
          </a:p>
        </p:txBody>
      </p:sp>
      <p:sp>
        <p:nvSpPr>
          <p:cNvPr id="16" name="文本框 15">
            <a:extLst>
              <a:ext uri="{FF2B5EF4-FFF2-40B4-BE49-F238E27FC236}">
                <a16:creationId xmlns:a16="http://schemas.microsoft.com/office/drawing/2014/main" id="{3DC2D146-1333-1A51-9EA5-B7D89122B349}"/>
              </a:ext>
            </a:extLst>
          </p:cNvPr>
          <p:cNvSpPr txBox="1"/>
          <p:nvPr/>
        </p:nvSpPr>
        <p:spPr>
          <a:xfrm>
            <a:off x="609600" y="1345691"/>
            <a:ext cx="6663070" cy="5446106"/>
          </a:xfrm>
          <a:prstGeom prst="rect">
            <a:avLst/>
          </a:prstGeom>
          <a:noFill/>
        </p:spPr>
        <p:txBody>
          <a:bodyPr wrap="square">
            <a:spAutoFit/>
          </a:bodyPr>
          <a:lstStyle/>
          <a:p>
            <a:pPr>
              <a:lnSpc>
                <a:spcPct val="150000"/>
              </a:lnSpc>
            </a:pPr>
            <a:r>
              <a:rPr lang="zh-CN" altLang="en-US" sz="2000" dirty="0"/>
              <a:t>先前针对</a:t>
            </a:r>
            <a:r>
              <a:rPr lang="en-US" altLang="zh-CN" sz="2000" dirty="0"/>
              <a:t>RTOS</a:t>
            </a:r>
            <a:r>
              <a:rPr lang="zh-CN" altLang="en-US" sz="2000" dirty="0"/>
              <a:t>的漏洞查找技术无法有效检测到这一漏洞。</a:t>
            </a:r>
            <a:endParaRPr lang="en-US" altLang="zh-CN" sz="2000" dirty="0"/>
          </a:p>
          <a:p>
            <a:pPr>
              <a:lnSpc>
                <a:spcPct val="150000"/>
              </a:lnSpc>
            </a:pPr>
            <a:r>
              <a:rPr lang="en-US" altLang="zh-CN" sz="2000" dirty="0"/>
              <a:t>Dynamic solutions</a:t>
            </a:r>
          </a:p>
          <a:p>
            <a:pPr marL="342900" indent="-342900">
              <a:lnSpc>
                <a:spcPct val="150000"/>
              </a:lnSpc>
              <a:buFont typeface="Arial" panose="020B0604020202020204" pitchFamily="34" charset="0"/>
              <a:buChar char="•"/>
            </a:pPr>
            <a:r>
              <a:rPr lang="en-US" altLang="zh-CN" sz="2000" dirty="0"/>
              <a:t>Hard to emulate a </a:t>
            </a:r>
            <a:r>
              <a:rPr lang="en-US" altLang="zh-CN" sz="2000" b="1" dirty="0"/>
              <a:t>whole</a:t>
            </a:r>
            <a:r>
              <a:rPr lang="en-US" altLang="zh-CN" sz="2000" dirty="0"/>
              <a:t> RTOS binary</a:t>
            </a:r>
          </a:p>
          <a:p>
            <a:pPr marL="342900" indent="-342900">
              <a:lnSpc>
                <a:spcPct val="150000"/>
              </a:lnSpc>
              <a:buFont typeface="Arial" panose="020B0604020202020204" pitchFamily="34" charset="0"/>
              <a:buChar char="•"/>
            </a:pPr>
            <a:r>
              <a:rPr lang="en-US" altLang="zh-CN" sz="2000" dirty="0"/>
              <a:t>Hard to cover all program states (Line 15, 16, 17, 23)</a:t>
            </a:r>
          </a:p>
          <a:p>
            <a:pPr marL="800100" lvl="1" indent="-342900">
              <a:lnSpc>
                <a:spcPct val="150000"/>
              </a:lnSpc>
              <a:buFont typeface="Arial" panose="020B0604020202020204" pitchFamily="34" charset="0"/>
              <a:buChar char="•"/>
            </a:pPr>
            <a:r>
              <a:rPr lang="zh-CN" altLang="en-US" dirty="0"/>
              <a:t>例如，要用</a:t>
            </a:r>
            <a:r>
              <a:rPr lang="en-US" altLang="zh-CN" dirty="0" err="1"/>
              <a:t>SRFuzzer</a:t>
            </a:r>
            <a:r>
              <a:rPr lang="en-US" altLang="zh-CN" dirty="0"/>
              <a:t> </a:t>
            </a:r>
            <a:r>
              <a:rPr lang="zh-CN" altLang="en-US" dirty="0"/>
              <a:t>来识别这个 </a:t>
            </a:r>
            <a:r>
              <a:rPr lang="en-US" altLang="zh-CN" dirty="0"/>
              <a:t>bug</a:t>
            </a:r>
            <a:r>
              <a:rPr lang="zh-CN" altLang="en-US" dirty="0"/>
              <a:t>，必须利用逆向工程来分析设备可以处理的</a:t>
            </a:r>
            <a:r>
              <a:rPr lang="zh-CN" altLang="en-US" b="1" dirty="0"/>
              <a:t>所有数据格式</a:t>
            </a:r>
            <a:r>
              <a:rPr lang="zh-CN" altLang="en-US" dirty="0"/>
              <a:t>，然后生成并发送请求来触发处理逻辑代码。</a:t>
            </a:r>
            <a:endParaRPr lang="en-US" altLang="zh-CN" sz="2000" dirty="0"/>
          </a:p>
          <a:p>
            <a:pPr>
              <a:lnSpc>
                <a:spcPct val="150000"/>
              </a:lnSpc>
            </a:pPr>
            <a:r>
              <a:rPr lang="en-US" altLang="zh-CN" sz="2000" dirty="0"/>
              <a:t>Static approaches</a:t>
            </a:r>
          </a:p>
          <a:p>
            <a:pPr marL="342900" indent="-342900">
              <a:lnSpc>
                <a:spcPct val="150000"/>
              </a:lnSpc>
              <a:buFont typeface="Arial" panose="020B0604020202020204" pitchFamily="34" charset="0"/>
              <a:buChar char="•"/>
            </a:pPr>
            <a:r>
              <a:rPr lang="en-US" altLang="zh-CN" sz="2000" dirty="0"/>
              <a:t>Hard to locate the data entries and sensitive path </a:t>
            </a:r>
            <a:r>
              <a:rPr lang="en-US" altLang="zh-CN" sz="2000" b="1" dirty="0" err="1"/>
              <a:t>efficently</a:t>
            </a:r>
            <a:r>
              <a:rPr lang="en-US" altLang="zh-CN" sz="2000" dirty="0"/>
              <a:t> in a monolithic RTOS binary.</a:t>
            </a:r>
          </a:p>
          <a:p>
            <a:pPr marL="342900" indent="-342900">
              <a:lnSpc>
                <a:spcPct val="150000"/>
              </a:lnSpc>
              <a:buFont typeface="Arial" panose="020B0604020202020204" pitchFamily="34" charset="0"/>
              <a:buChar char="•"/>
            </a:pPr>
            <a:r>
              <a:rPr lang="en-US" altLang="zh-CN" sz="2000" dirty="0"/>
              <a:t>Hard to conduct static analysis on the</a:t>
            </a:r>
            <a:r>
              <a:rPr lang="en-US" altLang="zh-CN" sz="2000" b="1" dirty="0"/>
              <a:t> complicated </a:t>
            </a:r>
            <a:r>
              <a:rPr lang="en-US" altLang="zh-CN" sz="2000" dirty="0"/>
              <a:t>codes (Line 15, 16, 17)</a:t>
            </a:r>
          </a:p>
        </p:txBody>
      </p:sp>
      <p:sp>
        <p:nvSpPr>
          <p:cNvPr id="17" name="矩形 16">
            <a:extLst>
              <a:ext uri="{FF2B5EF4-FFF2-40B4-BE49-F238E27FC236}">
                <a16:creationId xmlns:a16="http://schemas.microsoft.com/office/drawing/2014/main" id="{6CB2874F-C21F-860C-C7A6-E9A9733C52C9}"/>
              </a:ext>
            </a:extLst>
          </p:cNvPr>
          <p:cNvSpPr/>
          <p:nvPr/>
        </p:nvSpPr>
        <p:spPr>
          <a:xfrm>
            <a:off x="7514408" y="2179674"/>
            <a:ext cx="3724206" cy="457192"/>
          </a:xfrm>
          <a:prstGeom prst="rect">
            <a:avLst/>
          </a:prstGeom>
          <a:noFill/>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06E49267-A746-4C81-E727-B5A3758FD4EF}"/>
              </a:ext>
            </a:extLst>
          </p:cNvPr>
          <p:cNvSpPr/>
          <p:nvPr/>
        </p:nvSpPr>
        <p:spPr>
          <a:xfrm>
            <a:off x="7489232" y="3293075"/>
            <a:ext cx="4435852" cy="327311"/>
          </a:xfrm>
          <a:prstGeom prst="rect">
            <a:avLst/>
          </a:prstGeom>
          <a:noFill/>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4738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
                                            <p:txEl>
                                              <p:pRg st="1" end="1"/>
                                            </p:txEl>
                                          </p:spTgt>
                                        </p:tgtEl>
                                        <p:attrNameLst>
                                          <p:attrName>style.visibility</p:attrName>
                                        </p:attrNameLst>
                                      </p:cBhvr>
                                      <p:to>
                                        <p:strVal val="visible"/>
                                      </p:to>
                                    </p:set>
                                    <p:animEffect transition="in" filter="fade">
                                      <p:cBhvr>
                                        <p:cTn id="10" dur="500"/>
                                        <p:tgtEl>
                                          <p:spTgt spid="1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animEffect transition="in" filter="fade">
                                      <p:cBhvr>
                                        <p:cTn id="13" dur="500"/>
                                        <p:tgtEl>
                                          <p:spTgt spid="1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xEl>
                                              <p:pRg st="3" end="3"/>
                                            </p:txEl>
                                          </p:spTgt>
                                        </p:tgtEl>
                                        <p:attrNameLst>
                                          <p:attrName>style.visibility</p:attrName>
                                        </p:attrNameLst>
                                      </p:cBhvr>
                                      <p:to>
                                        <p:strVal val="visible"/>
                                      </p:to>
                                    </p:set>
                                    <p:animEffect transition="in" filter="fade">
                                      <p:cBhvr>
                                        <p:cTn id="16" dur="500"/>
                                        <p:tgtEl>
                                          <p:spTgt spid="1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animEffect transition="in" filter="fade">
                                      <p:cBhvr>
                                        <p:cTn id="19" dur="500"/>
                                        <p:tgtEl>
                                          <p:spTgt spid="1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xEl>
                                              <p:pRg st="5" end="5"/>
                                            </p:txEl>
                                          </p:spTgt>
                                        </p:tgtEl>
                                        <p:attrNameLst>
                                          <p:attrName>style.visibility</p:attrName>
                                        </p:attrNameLst>
                                      </p:cBhvr>
                                      <p:to>
                                        <p:strVal val="visible"/>
                                      </p:to>
                                    </p:set>
                                    <p:animEffect transition="in" filter="fade">
                                      <p:cBhvr>
                                        <p:cTn id="22" dur="500"/>
                                        <p:tgtEl>
                                          <p:spTgt spid="1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xEl>
                                              <p:pRg st="6" end="6"/>
                                            </p:txEl>
                                          </p:spTgt>
                                        </p:tgtEl>
                                        <p:attrNameLst>
                                          <p:attrName>style.visibility</p:attrName>
                                        </p:attrNameLst>
                                      </p:cBhvr>
                                      <p:to>
                                        <p:strVal val="visible"/>
                                      </p:to>
                                    </p:set>
                                    <p:animEffect transition="in" filter="fade">
                                      <p:cBhvr>
                                        <p:cTn id="25" dur="500"/>
                                        <p:tgtEl>
                                          <p:spTgt spid="16">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xEl>
                                              <p:pRg st="7" end="7"/>
                                            </p:txEl>
                                          </p:spTgt>
                                        </p:tgtEl>
                                        <p:attrNameLst>
                                          <p:attrName>style.visibility</p:attrName>
                                        </p:attrNameLst>
                                      </p:cBhvr>
                                      <p:to>
                                        <p:strVal val="visible"/>
                                      </p:to>
                                    </p:set>
                                    <p:animEffect transition="in" filter="fade">
                                      <p:cBhvr>
                                        <p:cTn id="28" dur="500"/>
                                        <p:tgtEl>
                                          <p:spTgt spid="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82BC0-30E0-E015-715B-524ABB8C175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C681F5E-F322-04C4-430F-BB0D960488CD}"/>
              </a:ext>
            </a:extLst>
          </p:cNvPr>
          <p:cNvSpPr txBox="1">
            <a:spLocks/>
          </p:cNvSpPr>
          <p:nvPr/>
        </p:nvSpPr>
        <p:spPr>
          <a:xfrm>
            <a:off x="609600" y="381000"/>
            <a:ext cx="10363200" cy="628377"/>
          </a:xfrm>
          <a:prstGeom prst="rect">
            <a:avLst/>
          </a:prstGeom>
        </p:spPr>
        <p:txBody>
          <a:bodyPr vert="horz" wrap="square" lIns="0" tIns="12700" rIns="0" bIns="0" rtlCol="0">
            <a:spAutoFit/>
          </a:bodyPr>
          <a:lstStyle>
            <a:lvl1pPr>
              <a:defRPr sz="4400" b="0" i="0">
                <a:solidFill>
                  <a:schemeClr val="tx1"/>
                </a:solidFill>
                <a:latin typeface="Trebuchet MS"/>
                <a:ea typeface="+mj-ea"/>
                <a:cs typeface="Trebuchet MS"/>
              </a:defRPr>
            </a:lvl1pPr>
          </a:lstStyle>
          <a:p>
            <a:pPr marL="12700">
              <a:spcBef>
                <a:spcPts val="100"/>
              </a:spcBef>
            </a:pPr>
            <a:r>
              <a:rPr lang="zh-CN" altLang="en-US" sz="4000" kern="0" spc="-325" dirty="0">
                <a:solidFill>
                  <a:srgbClr val="7030A0"/>
                </a:solidFill>
              </a:rPr>
              <a:t>基本设想</a:t>
            </a:r>
            <a:endParaRPr lang="en-US" sz="4000" kern="0" spc="-325" dirty="0">
              <a:solidFill>
                <a:srgbClr val="7030A0"/>
              </a:solidFill>
            </a:endParaRPr>
          </a:p>
        </p:txBody>
      </p:sp>
      <p:pic>
        <p:nvPicPr>
          <p:cNvPr id="5" name="图片 4">
            <a:extLst>
              <a:ext uri="{FF2B5EF4-FFF2-40B4-BE49-F238E27FC236}">
                <a16:creationId xmlns:a16="http://schemas.microsoft.com/office/drawing/2014/main" id="{0C2FFFF7-7DD1-36CA-593D-1CD89DD4B771}"/>
              </a:ext>
            </a:extLst>
          </p:cNvPr>
          <p:cNvPicPr>
            <a:picLocks noChangeAspect="1"/>
          </p:cNvPicPr>
          <p:nvPr/>
        </p:nvPicPr>
        <p:blipFill>
          <a:blip r:embed="rId3"/>
          <a:srcRect l="8539" t="-672" r="7933" b="34634"/>
          <a:stretch/>
        </p:blipFill>
        <p:spPr>
          <a:xfrm>
            <a:off x="6866683" y="160049"/>
            <a:ext cx="5021032" cy="3758609"/>
          </a:xfrm>
          <a:prstGeom prst="rect">
            <a:avLst/>
          </a:prstGeom>
        </p:spPr>
      </p:pic>
      <p:sp>
        <p:nvSpPr>
          <p:cNvPr id="8" name="文本框 7">
            <a:extLst>
              <a:ext uri="{FF2B5EF4-FFF2-40B4-BE49-F238E27FC236}">
                <a16:creationId xmlns:a16="http://schemas.microsoft.com/office/drawing/2014/main" id="{8D7B66CB-9953-E2F5-F3B6-7A4AD3568C52}"/>
              </a:ext>
            </a:extLst>
          </p:cNvPr>
          <p:cNvSpPr txBox="1"/>
          <p:nvPr/>
        </p:nvSpPr>
        <p:spPr>
          <a:xfrm>
            <a:off x="609599" y="1053751"/>
            <a:ext cx="6168657" cy="3276282"/>
          </a:xfrm>
          <a:prstGeom prst="rect">
            <a:avLst/>
          </a:prstGeom>
          <a:noFill/>
        </p:spPr>
        <p:txBody>
          <a:bodyPr wrap="square">
            <a:spAutoFit/>
          </a:bodyPr>
          <a:lstStyle/>
          <a:p>
            <a:pPr>
              <a:lnSpc>
                <a:spcPct val="150000"/>
              </a:lnSpc>
            </a:pPr>
            <a:r>
              <a:rPr lang="en-US" altLang="zh-CN" sz="2000" b="1" dirty="0"/>
              <a:t>Intuition</a:t>
            </a:r>
            <a:r>
              <a:rPr lang="zh-CN" altLang="en-US" sz="2000" b="1" dirty="0"/>
              <a:t>：</a:t>
            </a:r>
            <a:r>
              <a:rPr lang="zh-CN" altLang="en-US" sz="2000" dirty="0"/>
              <a:t>RTOS usually divides a complicated application into many separate but singleminded tasks.</a:t>
            </a:r>
            <a:endParaRPr lang="en-US" altLang="zh-CN" sz="2000" dirty="0"/>
          </a:p>
          <a:p>
            <a:pPr marL="342900" indent="-342900">
              <a:lnSpc>
                <a:spcPct val="150000"/>
              </a:lnSpc>
              <a:buFont typeface="Arial" panose="020B0604020202020204" pitchFamily="34" charset="0"/>
              <a:buChar char="•"/>
            </a:pPr>
            <a:r>
              <a:rPr lang="en-US" altLang="zh-CN" sz="2000" dirty="0"/>
              <a:t>The </a:t>
            </a:r>
            <a:r>
              <a:rPr lang="en-US" altLang="zh-CN" sz="2000" b="1" dirty="0"/>
              <a:t>control flow </a:t>
            </a:r>
            <a:r>
              <a:rPr lang="en-US" altLang="zh-CN" sz="2000" dirty="0"/>
              <a:t>of each atomic task is usually straightforward and independent.</a:t>
            </a:r>
          </a:p>
          <a:p>
            <a:pPr marL="342900" indent="-342900">
              <a:lnSpc>
                <a:spcPct val="150000"/>
              </a:lnSpc>
              <a:buFont typeface="Arial" panose="020B0604020202020204" pitchFamily="34" charset="0"/>
              <a:buChar char="•"/>
            </a:pPr>
            <a:r>
              <a:rPr lang="en-US" altLang="zh-CN" sz="2000" dirty="0"/>
              <a:t>If these tasks belong to the same category, their </a:t>
            </a:r>
            <a:r>
              <a:rPr lang="en-US" altLang="zh-CN" sz="2000" b="1" dirty="0"/>
              <a:t>data flow</a:t>
            </a:r>
            <a:r>
              <a:rPr lang="en-US" altLang="zh-CN" sz="2000" dirty="0"/>
              <a:t> may have similar patterns.</a:t>
            </a:r>
          </a:p>
          <a:p>
            <a:pPr>
              <a:lnSpc>
                <a:spcPct val="150000"/>
              </a:lnSpc>
            </a:pPr>
            <a:endParaRPr lang="en-US" altLang="zh-CN" sz="2000" dirty="0"/>
          </a:p>
        </p:txBody>
      </p:sp>
      <p:pic>
        <p:nvPicPr>
          <p:cNvPr id="10" name="图片 9">
            <a:extLst>
              <a:ext uri="{FF2B5EF4-FFF2-40B4-BE49-F238E27FC236}">
                <a16:creationId xmlns:a16="http://schemas.microsoft.com/office/drawing/2014/main" id="{01BA6C82-44EF-0996-3EDA-B9038DD30C8C}"/>
              </a:ext>
            </a:extLst>
          </p:cNvPr>
          <p:cNvPicPr>
            <a:picLocks noChangeAspect="1"/>
          </p:cNvPicPr>
          <p:nvPr/>
        </p:nvPicPr>
        <p:blipFill>
          <a:blip r:embed="rId4"/>
          <a:stretch>
            <a:fillRect/>
          </a:stretch>
        </p:blipFill>
        <p:spPr>
          <a:xfrm>
            <a:off x="698026" y="3918658"/>
            <a:ext cx="3060583" cy="2939342"/>
          </a:xfrm>
          <a:prstGeom prst="rect">
            <a:avLst/>
          </a:prstGeom>
        </p:spPr>
      </p:pic>
      <p:sp>
        <p:nvSpPr>
          <p:cNvPr id="12" name="文本框 11">
            <a:extLst>
              <a:ext uri="{FF2B5EF4-FFF2-40B4-BE49-F238E27FC236}">
                <a16:creationId xmlns:a16="http://schemas.microsoft.com/office/drawing/2014/main" id="{37A2A03D-5037-6C84-CD1D-1B4649A55F38}"/>
              </a:ext>
            </a:extLst>
          </p:cNvPr>
          <p:cNvSpPr txBox="1"/>
          <p:nvPr/>
        </p:nvSpPr>
        <p:spPr>
          <a:xfrm>
            <a:off x="4508205" y="4320126"/>
            <a:ext cx="7683795" cy="2537874"/>
          </a:xfrm>
          <a:prstGeom prst="rect">
            <a:avLst/>
          </a:prstGeom>
          <a:noFill/>
        </p:spPr>
        <p:txBody>
          <a:bodyPr wrap="square">
            <a:spAutoFit/>
          </a:bodyPr>
          <a:lstStyle/>
          <a:p>
            <a:pPr>
              <a:lnSpc>
                <a:spcPct val="150000"/>
              </a:lnSpc>
            </a:pPr>
            <a:r>
              <a:rPr lang="zh-CN" altLang="en-US" dirty="0"/>
              <a:t>本文提出方法：</a:t>
            </a:r>
            <a:endParaRPr lang="en-US" altLang="zh-CN" dirty="0"/>
          </a:p>
          <a:p>
            <a:pPr>
              <a:lnSpc>
                <a:spcPct val="150000"/>
              </a:lnSpc>
            </a:pPr>
            <a:r>
              <a:rPr lang="zh-CN" altLang="zh-CN" dirty="0"/>
              <a:t>从不同的</a:t>
            </a:r>
            <a:r>
              <a:rPr lang="en-US" altLang="zh-CN" b="1" dirty="0"/>
              <a:t>external data entries</a:t>
            </a:r>
            <a:r>
              <a:rPr lang="zh-CN" altLang="zh-CN" dirty="0"/>
              <a:t>开始，寻找通向潜在</a:t>
            </a:r>
            <a:r>
              <a:rPr lang="en-US" altLang="zh-CN" b="1" dirty="0"/>
              <a:t>sink functions</a:t>
            </a:r>
            <a:r>
              <a:rPr lang="zh-CN" altLang="zh-CN" dirty="0"/>
              <a:t>（例如memcpy）的</a:t>
            </a:r>
            <a:r>
              <a:rPr lang="zh-CN" altLang="zh-CN" b="1" dirty="0"/>
              <a:t>数据流</a:t>
            </a:r>
            <a:r>
              <a:rPr lang="zh-CN" altLang="zh-CN" dirty="0"/>
              <a:t>，并对RTOS中这些任务</a:t>
            </a:r>
            <a:r>
              <a:rPr lang="zh-CN" altLang="en-US" dirty="0"/>
              <a:t>的</a:t>
            </a:r>
            <a:r>
              <a:rPr lang="zh-CN" altLang="zh-CN" dirty="0"/>
              <a:t>相应代码片段进行</a:t>
            </a:r>
            <a:r>
              <a:rPr lang="zh-CN" altLang="zh-CN" b="1" dirty="0"/>
              <a:t>切片</a:t>
            </a:r>
            <a:r>
              <a:rPr lang="zh-CN" altLang="zh-CN" dirty="0"/>
              <a:t>。 </a:t>
            </a:r>
            <a:endParaRPr lang="en-US" altLang="zh-CN" dirty="0"/>
          </a:p>
          <a:p>
            <a:pPr marL="285750" indent="-285750">
              <a:lnSpc>
                <a:spcPct val="150000"/>
              </a:lnSpc>
              <a:buFont typeface="Arial" panose="020B0604020202020204" pitchFamily="34" charset="0"/>
              <a:buChar char="•"/>
            </a:pPr>
            <a:r>
              <a:rPr lang="zh-CN" altLang="en-US" dirty="0"/>
              <a:t>它们的控制流范围更小，但却更关键。</a:t>
            </a:r>
            <a:endParaRPr lang="en-US" altLang="zh-CN" dirty="0"/>
          </a:p>
          <a:p>
            <a:pPr marL="285750" indent="-285750">
              <a:lnSpc>
                <a:spcPct val="150000"/>
              </a:lnSpc>
              <a:buFont typeface="Arial" panose="020B0604020202020204" pitchFamily="34" charset="0"/>
              <a:buChar char="•"/>
            </a:pPr>
            <a:r>
              <a:rPr lang="zh-CN" altLang="en-US" dirty="0"/>
              <a:t>这可以大大降低仿真难度和分析复杂性</a:t>
            </a:r>
            <a:endParaRPr lang="en-US" altLang="zh-CN" dirty="0"/>
          </a:p>
          <a:p>
            <a:pPr>
              <a:lnSpc>
                <a:spcPct val="150000"/>
              </a:lnSpc>
            </a:pPr>
            <a:r>
              <a:rPr lang="zh-CN" altLang="en-US" b="1" dirty="0"/>
              <a:t>从而执行更有效、更高效的测试</a:t>
            </a:r>
            <a:r>
              <a:rPr lang="zh-CN" altLang="en-US" dirty="0"/>
              <a:t>，如灰盒模糊测试和符号执行。</a:t>
            </a:r>
            <a:endParaRPr lang="zh-CN" altLang="zh-CN" sz="2000" dirty="0"/>
          </a:p>
        </p:txBody>
      </p:sp>
      <p:sp>
        <p:nvSpPr>
          <p:cNvPr id="15" name="文本框 14">
            <a:extLst>
              <a:ext uri="{FF2B5EF4-FFF2-40B4-BE49-F238E27FC236}">
                <a16:creationId xmlns:a16="http://schemas.microsoft.com/office/drawing/2014/main" id="{019025BA-368E-3027-9695-C3F7C65D6AB3}"/>
              </a:ext>
            </a:extLst>
          </p:cNvPr>
          <p:cNvSpPr txBox="1"/>
          <p:nvPr/>
        </p:nvSpPr>
        <p:spPr>
          <a:xfrm>
            <a:off x="6944114" y="3877999"/>
            <a:ext cx="4866170" cy="523220"/>
          </a:xfrm>
          <a:prstGeom prst="rect">
            <a:avLst/>
          </a:prstGeom>
          <a:noFill/>
        </p:spPr>
        <p:txBody>
          <a:bodyPr wrap="square">
            <a:spAutoFit/>
          </a:bodyPr>
          <a:lstStyle/>
          <a:p>
            <a:pPr algn="ctr"/>
            <a:r>
              <a:rPr lang="en-US" altLang="zh-CN" sz="1400" dirty="0"/>
              <a:t>The distribution of the </a:t>
            </a:r>
            <a:r>
              <a:rPr lang="en-US" altLang="zh-CN" sz="1400" dirty="0" err="1"/>
              <a:t>fuction</a:t>
            </a:r>
            <a:r>
              <a:rPr lang="en-US" altLang="zh-CN" sz="1400" dirty="0"/>
              <a:t> intersection between </a:t>
            </a:r>
          </a:p>
          <a:p>
            <a:pPr algn="ctr"/>
            <a:r>
              <a:rPr lang="en-US" altLang="zh-CN" sz="1400" dirty="0"/>
              <a:t>different tasks (four devices from TP-Link and MECURY)</a:t>
            </a:r>
          </a:p>
        </p:txBody>
      </p:sp>
    </p:spTree>
    <p:extLst>
      <p:ext uri="{BB962C8B-B14F-4D97-AF65-F5344CB8AC3E}">
        <p14:creationId xmlns:p14="http://schemas.microsoft.com/office/powerpoint/2010/main" val="113114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62BA9-D9E6-C140-55B4-EF6EEFB4945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9489958-EB91-7469-F8AE-4814F447E2F4}"/>
              </a:ext>
            </a:extLst>
          </p:cNvPr>
          <p:cNvSpPr txBox="1">
            <a:spLocks/>
          </p:cNvSpPr>
          <p:nvPr/>
        </p:nvSpPr>
        <p:spPr>
          <a:xfrm>
            <a:off x="609600" y="381000"/>
            <a:ext cx="10363200" cy="628377"/>
          </a:xfrm>
          <a:prstGeom prst="rect">
            <a:avLst/>
          </a:prstGeom>
        </p:spPr>
        <p:txBody>
          <a:bodyPr vert="horz" wrap="square" lIns="0" tIns="12700" rIns="0" bIns="0" rtlCol="0">
            <a:spAutoFit/>
          </a:bodyPr>
          <a:lstStyle>
            <a:lvl1pPr>
              <a:defRPr sz="4400" b="0" i="0">
                <a:solidFill>
                  <a:schemeClr val="tx1"/>
                </a:solidFill>
                <a:latin typeface="Trebuchet MS"/>
                <a:ea typeface="+mj-ea"/>
                <a:cs typeface="Trebuchet MS"/>
              </a:defRPr>
            </a:lvl1pPr>
          </a:lstStyle>
          <a:p>
            <a:pPr marL="12700">
              <a:spcBef>
                <a:spcPts val="100"/>
              </a:spcBef>
            </a:pPr>
            <a:r>
              <a:rPr lang="zh-CN" altLang="en-US" sz="4000" kern="0" spc="-325" dirty="0">
                <a:solidFill>
                  <a:srgbClr val="7030A0"/>
                </a:solidFill>
              </a:rPr>
              <a:t>技术思路</a:t>
            </a:r>
            <a:endParaRPr lang="en-US" sz="4000" kern="0" spc="-325" dirty="0">
              <a:solidFill>
                <a:srgbClr val="7030A0"/>
              </a:solidFill>
            </a:endParaRPr>
          </a:p>
        </p:txBody>
      </p:sp>
      <p:sp>
        <p:nvSpPr>
          <p:cNvPr id="5" name="文本框 4">
            <a:extLst>
              <a:ext uri="{FF2B5EF4-FFF2-40B4-BE49-F238E27FC236}">
                <a16:creationId xmlns:a16="http://schemas.microsoft.com/office/drawing/2014/main" id="{3DB3A424-1C90-3DDC-E0E6-001969CC8E58}"/>
              </a:ext>
            </a:extLst>
          </p:cNvPr>
          <p:cNvSpPr txBox="1"/>
          <p:nvPr/>
        </p:nvSpPr>
        <p:spPr>
          <a:xfrm>
            <a:off x="609600" y="1009377"/>
            <a:ext cx="7301024" cy="5169364"/>
          </a:xfrm>
          <a:prstGeom prst="rect">
            <a:avLst/>
          </a:prstGeom>
          <a:noFill/>
        </p:spPr>
        <p:txBody>
          <a:bodyPr wrap="square">
            <a:spAutoFit/>
          </a:bodyPr>
          <a:lstStyle/>
          <a:p>
            <a:pPr>
              <a:lnSpc>
                <a:spcPct val="150000"/>
              </a:lnSpc>
            </a:pPr>
            <a:r>
              <a:rPr lang="en-US" altLang="zh-CN" b="1" dirty="0"/>
              <a:t>Challenges of Slice-based Fuzzing</a:t>
            </a:r>
          </a:p>
          <a:p>
            <a:pPr>
              <a:lnSpc>
                <a:spcPct val="150000"/>
              </a:lnSpc>
            </a:pPr>
            <a:r>
              <a:rPr lang="zh-CN" altLang="en-US" sz="2000" dirty="0"/>
              <a:t>C1. How to determine the scope of the snippets?</a:t>
            </a:r>
            <a:endParaRPr lang="en-US" altLang="zh-CN" sz="2000" dirty="0"/>
          </a:p>
          <a:p>
            <a:pPr marL="285750" indent="-285750">
              <a:lnSpc>
                <a:spcPct val="150000"/>
              </a:lnSpc>
              <a:buFont typeface="Arial" panose="020B0604020202020204" pitchFamily="34" charset="0"/>
              <a:buChar char="•"/>
            </a:pPr>
            <a:r>
              <a:rPr lang="zh-CN" altLang="en-US" dirty="0"/>
              <a:t>需要方法来识别</a:t>
            </a:r>
            <a:r>
              <a:rPr lang="en-US" altLang="zh-CN" dirty="0"/>
              <a:t>data read-in functions</a:t>
            </a:r>
            <a:r>
              <a:rPr lang="zh-CN" altLang="en-US" dirty="0"/>
              <a:t>，即使目标</a:t>
            </a:r>
            <a:r>
              <a:rPr lang="en-US" altLang="zh-CN" dirty="0"/>
              <a:t>RTOS</a:t>
            </a:r>
            <a:r>
              <a:rPr lang="zh-CN" altLang="en-US" dirty="0"/>
              <a:t>没有符号文件</a:t>
            </a:r>
            <a:endParaRPr lang="en-US" altLang="zh-CN" dirty="0"/>
          </a:p>
          <a:p>
            <a:pPr marL="285750" indent="-285750">
              <a:lnSpc>
                <a:spcPct val="150000"/>
              </a:lnSpc>
              <a:buFont typeface="Arial" panose="020B0604020202020204" pitchFamily="34" charset="0"/>
              <a:buChar char="•"/>
            </a:pPr>
            <a:r>
              <a:rPr lang="zh-CN" altLang="en-US" dirty="0"/>
              <a:t>需要确定与</a:t>
            </a:r>
            <a:r>
              <a:rPr lang="en-US" altLang="zh-CN" dirty="0"/>
              <a:t>data receiving point</a:t>
            </a:r>
            <a:r>
              <a:rPr lang="zh-CN" altLang="en-US" dirty="0"/>
              <a:t>有关的代码片段，避免包含与</a:t>
            </a:r>
            <a:r>
              <a:rPr lang="en-US" altLang="zh-CN" dirty="0"/>
              <a:t>the input data</a:t>
            </a:r>
            <a:r>
              <a:rPr lang="zh-CN" altLang="en-US" dirty="0"/>
              <a:t>处理逻辑无关的路径 和 无法到达</a:t>
            </a:r>
            <a:r>
              <a:rPr lang="en-US" altLang="zh-CN" dirty="0"/>
              <a:t>sink function</a:t>
            </a:r>
            <a:r>
              <a:rPr lang="zh-CN" altLang="en-US" dirty="0"/>
              <a:t>的路径</a:t>
            </a:r>
            <a:endParaRPr lang="en-US" altLang="zh-CN" dirty="0"/>
          </a:p>
          <a:p>
            <a:pPr>
              <a:lnSpc>
                <a:spcPct val="150000"/>
              </a:lnSpc>
            </a:pPr>
            <a:r>
              <a:rPr lang="en-US" altLang="zh-CN" sz="2000" dirty="0"/>
              <a:t>C2. How to handle the points related to control flow in the snippet?</a:t>
            </a:r>
          </a:p>
          <a:p>
            <a:pPr marL="285750" indent="-285750">
              <a:lnSpc>
                <a:spcPct val="150000"/>
              </a:lnSpc>
              <a:buFont typeface="Arial" panose="020B0604020202020204" pitchFamily="34" charset="0"/>
              <a:buChar char="•"/>
            </a:pPr>
            <a:r>
              <a:rPr lang="zh-CN" altLang="en-US" dirty="0"/>
              <a:t>一些函数调用和条件分支影响执行路径的</a:t>
            </a:r>
            <a:r>
              <a:rPr lang="zh-CN" altLang="en-US" b="1" dirty="0"/>
              <a:t>可达性，</a:t>
            </a:r>
            <a:r>
              <a:rPr lang="zh-CN" altLang="en-US" dirty="0"/>
              <a:t>也会影响模糊测试的</a:t>
            </a:r>
            <a:r>
              <a:rPr lang="zh-CN" altLang="en-US" b="1" dirty="0"/>
              <a:t>效率</a:t>
            </a:r>
            <a:endParaRPr lang="en-US" altLang="zh-CN" b="1" dirty="0"/>
          </a:p>
          <a:p>
            <a:pPr>
              <a:lnSpc>
                <a:spcPct val="150000"/>
              </a:lnSpc>
            </a:pPr>
            <a:r>
              <a:rPr lang="en-US" altLang="zh-CN" sz="2000" dirty="0"/>
              <a:t>C3. How to effectively conduct slice-based fuzzing and verify the PoC?</a:t>
            </a:r>
          </a:p>
          <a:p>
            <a:pPr marL="285750" indent="-285750">
              <a:lnSpc>
                <a:spcPct val="150000"/>
              </a:lnSpc>
              <a:buFont typeface="Arial" panose="020B0604020202020204" pitchFamily="34" charset="0"/>
              <a:buChar char="•"/>
            </a:pPr>
            <a:r>
              <a:rPr lang="zh-CN" altLang="en-US" dirty="0"/>
              <a:t>纯模糊测试难以生成有效种子，无法通过各种条件检查</a:t>
            </a:r>
            <a:endParaRPr lang="en-US" altLang="zh-CN" dirty="0"/>
          </a:p>
          <a:p>
            <a:pPr marL="742950" lvl="1" indent="-285750">
              <a:lnSpc>
                <a:spcPct val="150000"/>
              </a:lnSpc>
              <a:buFont typeface="Arial" panose="020B0604020202020204" pitchFamily="34" charset="0"/>
              <a:buChar char="•"/>
            </a:pPr>
            <a:r>
              <a:rPr lang="zh-CN" altLang="en-US" dirty="0"/>
              <a:t>结合模糊测试与符号执行，提升路径探索的</a:t>
            </a:r>
            <a:r>
              <a:rPr lang="zh-CN" altLang="en-US" b="1" dirty="0"/>
              <a:t>效率</a:t>
            </a:r>
            <a:endParaRPr lang="en-US" altLang="zh-CN" b="1" dirty="0"/>
          </a:p>
          <a:p>
            <a:pPr marL="285750" indent="-285750">
              <a:lnSpc>
                <a:spcPct val="150000"/>
              </a:lnSpc>
              <a:buFont typeface="Arial" panose="020B0604020202020204" pitchFamily="34" charset="0"/>
              <a:buChar char="•"/>
            </a:pPr>
            <a:r>
              <a:rPr lang="zh-CN" altLang="en-US" dirty="0"/>
              <a:t>需要一种方法来判断</a:t>
            </a:r>
            <a:r>
              <a:rPr lang="en-US" altLang="zh-CN" dirty="0"/>
              <a:t>PoC</a:t>
            </a:r>
            <a:r>
              <a:rPr lang="zh-CN" altLang="en-US" dirty="0"/>
              <a:t>是否能在原始</a:t>
            </a:r>
            <a:r>
              <a:rPr lang="en-US" altLang="zh-CN" dirty="0"/>
              <a:t>RTOS</a:t>
            </a:r>
            <a:r>
              <a:rPr lang="zh-CN" altLang="en-US" dirty="0"/>
              <a:t>中触发真实漏洞</a:t>
            </a:r>
          </a:p>
        </p:txBody>
      </p:sp>
      <p:pic>
        <p:nvPicPr>
          <p:cNvPr id="8" name="图片 7">
            <a:extLst>
              <a:ext uri="{FF2B5EF4-FFF2-40B4-BE49-F238E27FC236}">
                <a16:creationId xmlns:a16="http://schemas.microsoft.com/office/drawing/2014/main" id="{A0D80A99-544E-5EBA-DB1F-8C1E32101670}"/>
              </a:ext>
            </a:extLst>
          </p:cNvPr>
          <p:cNvPicPr>
            <a:picLocks noChangeAspect="1"/>
          </p:cNvPicPr>
          <p:nvPr/>
        </p:nvPicPr>
        <p:blipFill>
          <a:blip r:embed="rId3"/>
          <a:srcRect r="4597"/>
          <a:stretch/>
        </p:blipFill>
        <p:spPr>
          <a:xfrm>
            <a:off x="7963096" y="1122700"/>
            <a:ext cx="4228904" cy="4388719"/>
          </a:xfrm>
          <a:prstGeom prst="rect">
            <a:avLst/>
          </a:prstGeom>
        </p:spPr>
      </p:pic>
    </p:spTree>
    <p:extLst>
      <p:ext uri="{BB962C8B-B14F-4D97-AF65-F5344CB8AC3E}">
        <p14:creationId xmlns:p14="http://schemas.microsoft.com/office/powerpoint/2010/main" val="144189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AA886D-9DCB-DEF8-556C-BAEADE8C066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9FBDA14-8501-28E5-350C-146FD3B02946}"/>
              </a:ext>
            </a:extLst>
          </p:cNvPr>
          <p:cNvSpPr txBox="1">
            <a:spLocks/>
          </p:cNvSpPr>
          <p:nvPr/>
        </p:nvSpPr>
        <p:spPr>
          <a:xfrm>
            <a:off x="609600" y="381000"/>
            <a:ext cx="10363200" cy="628377"/>
          </a:xfrm>
          <a:prstGeom prst="rect">
            <a:avLst/>
          </a:prstGeom>
        </p:spPr>
        <p:txBody>
          <a:bodyPr vert="horz" wrap="square" lIns="0" tIns="12700" rIns="0" bIns="0" rtlCol="0">
            <a:spAutoFit/>
          </a:bodyPr>
          <a:lstStyle>
            <a:lvl1pPr>
              <a:defRPr sz="4400" b="0" i="0">
                <a:solidFill>
                  <a:schemeClr val="tx1"/>
                </a:solidFill>
                <a:latin typeface="Trebuchet MS"/>
                <a:ea typeface="+mj-ea"/>
                <a:cs typeface="Trebuchet MS"/>
              </a:defRPr>
            </a:lvl1pPr>
          </a:lstStyle>
          <a:p>
            <a:pPr marL="12700">
              <a:spcBef>
                <a:spcPts val="100"/>
              </a:spcBef>
            </a:pPr>
            <a:r>
              <a:rPr lang="zh-CN" altLang="en-US" sz="4000" kern="0" spc="-325" dirty="0">
                <a:solidFill>
                  <a:srgbClr val="7030A0"/>
                </a:solidFill>
              </a:rPr>
              <a:t>技术思路</a:t>
            </a:r>
            <a:endParaRPr lang="en-US" sz="4000" kern="0" spc="-325" dirty="0">
              <a:solidFill>
                <a:srgbClr val="7030A0"/>
              </a:solidFill>
            </a:endParaRPr>
          </a:p>
        </p:txBody>
      </p:sp>
      <p:pic>
        <p:nvPicPr>
          <p:cNvPr id="4" name="图片 3">
            <a:extLst>
              <a:ext uri="{FF2B5EF4-FFF2-40B4-BE49-F238E27FC236}">
                <a16:creationId xmlns:a16="http://schemas.microsoft.com/office/drawing/2014/main" id="{0B68DC5F-BBB8-C7EE-55DD-C8CFEC7CBF8E}"/>
              </a:ext>
            </a:extLst>
          </p:cNvPr>
          <p:cNvPicPr>
            <a:picLocks noChangeAspect="1"/>
          </p:cNvPicPr>
          <p:nvPr/>
        </p:nvPicPr>
        <p:blipFill>
          <a:blip r:embed="rId3"/>
          <a:stretch>
            <a:fillRect/>
          </a:stretch>
        </p:blipFill>
        <p:spPr>
          <a:xfrm>
            <a:off x="0" y="1009377"/>
            <a:ext cx="12192000" cy="2292770"/>
          </a:xfrm>
          <a:prstGeom prst="rect">
            <a:avLst/>
          </a:prstGeom>
        </p:spPr>
      </p:pic>
      <p:sp>
        <p:nvSpPr>
          <p:cNvPr id="3" name="文本框 2">
            <a:extLst>
              <a:ext uri="{FF2B5EF4-FFF2-40B4-BE49-F238E27FC236}">
                <a16:creationId xmlns:a16="http://schemas.microsoft.com/office/drawing/2014/main" id="{3432A849-6C92-938E-A1B9-B8089554ED99}"/>
              </a:ext>
            </a:extLst>
          </p:cNvPr>
          <p:cNvSpPr txBox="1"/>
          <p:nvPr/>
        </p:nvSpPr>
        <p:spPr>
          <a:xfrm>
            <a:off x="4509143" y="3429000"/>
            <a:ext cx="3173714" cy="461665"/>
          </a:xfrm>
          <a:prstGeom prst="rect">
            <a:avLst/>
          </a:prstGeom>
          <a:noFill/>
        </p:spPr>
        <p:txBody>
          <a:bodyPr wrap="square" rtlCol="0">
            <a:spAutoFit/>
          </a:bodyPr>
          <a:lstStyle/>
          <a:p>
            <a:r>
              <a:rPr lang="en-US" altLang="zh-CN" sz="2400" b="1" dirty="0"/>
              <a:t>The Overview of </a:t>
            </a:r>
            <a:r>
              <a:rPr lang="en-US" altLang="zh-CN" sz="2400" b="1" dirty="0" err="1"/>
              <a:t>SFuzz</a:t>
            </a:r>
            <a:endParaRPr lang="zh-CN" altLang="en-US" sz="2400" b="1" dirty="0"/>
          </a:p>
        </p:txBody>
      </p:sp>
    </p:spTree>
    <p:extLst>
      <p:ext uri="{BB962C8B-B14F-4D97-AF65-F5344CB8AC3E}">
        <p14:creationId xmlns:p14="http://schemas.microsoft.com/office/powerpoint/2010/main" val="2526302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75B05-DAC7-72E5-D431-8848B4DD5C8A}"/>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E1D1FE00-7050-AE81-DDC1-21657F7F113A}"/>
              </a:ext>
            </a:extLst>
          </p:cNvPr>
          <p:cNvPicPr>
            <a:picLocks noChangeAspect="1"/>
          </p:cNvPicPr>
          <p:nvPr/>
        </p:nvPicPr>
        <p:blipFill>
          <a:blip r:embed="rId3"/>
          <a:stretch>
            <a:fillRect/>
          </a:stretch>
        </p:blipFill>
        <p:spPr>
          <a:xfrm>
            <a:off x="0" y="-48563"/>
            <a:ext cx="12192000" cy="2292770"/>
          </a:xfrm>
          <a:prstGeom prst="rect">
            <a:avLst/>
          </a:prstGeom>
        </p:spPr>
      </p:pic>
      <p:sp>
        <p:nvSpPr>
          <p:cNvPr id="6" name="矩形 5">
            <a:extLst>
              <a:ext uri="{FF2B5EF4-FFF2-40B4-BE49-F238E27FC236}">
                <a16:creationId xmlns:a16="http://schemas.microsoft.com/office/drawing/2014/main" id="{19E86313-D0F0-2C63-05A7-31898D0200E9}"/>
              </a:ext>
            </a:extLst>
          </p:cNvPr>
          <p:cNvSpPr/>
          <p:nvPr/>
        </p:nvSpPr>
        <p:spPr>
          <a:xfrm>
            <a:off x="1605516" y="255181"/>
            <a:ext cx="1711842" cy="73896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2B1F70BC-80CF-D60A-A708-4DB91A00BE56}"/>
              </a:ext>
            </a:extLst>
          </p:cNvPr>
          <p:cNvSpPr txBox="1"/>
          <p:nvPr/>
        </p:nvSpPr>
        <p:spPr>
          <a:xfrm>
            <a:off x="314990" y="2178619"/>
            <a:ext cx="11877010" cy="4619854"/>
          </a:xfrm>
          <a:prstGeom prst="rect">
            <a:avLst/>
          </a:prstGeom>
          <a:noFill/>
        </p:spPr>
        <p:txBody>
          <a:bodyPr wrap="square">
            <a:spAutoFit/>
          </a:bodyPr>
          <a:lstStyle/>
          <a:p>
            <a:pPr>
              <a:lnSpc>
                <a:spcPct val="150000"/>
              </a:lnSpc>
            </a:pPr>
            <a:r>
              <a:rPr lang="zh-CN" altLang="en-US" b="1" dirty="0"/>
              <a:t>Base Address Recognition</a:t>
            </a:r>
            <a:r>
              <a:rPr lang="zh-CN" altLang="en-US" dirty="0"/>
              <a:t>：</a:t>
            </a:r>
            <a:r>
              <a:rPr lang="en-US" altLang="zh-CN" dirty="0"/>
              <a:t>based on the core idea that </a:t>
            </a:r>
          </a:p>
          <a:p>
            <a:pPr marL="285750" indent="-285750">
              <a:lnSpc>
                <a:spcPct val="150000"/>
              </a:lnSpc>
              <a:buFont typeface="Arial" panose="020B0604020202020204" pitchFamily="34" charset="0"/>
              <a:buChar char="•"/>
            </a:pPr>
            <a:r>
              <a:rPr lang="en-US" altLang="zh-CN" i="1" dirty="0"/>
              <a:t>only the correct base address can link the most data reference pointers with the intended targets</a:t>
            </a:r>
          </a:p>
          <a:p>
            <a:pPr>
              <a:lnSpc>
                <a:spcPct val="150000"/>
              </a:lnSpc>
            </a:pPr>
            <a:endParaRPr lang="en-US" altLang="zh-CN" i="1" dirty="0"/>
          </a:p>
          <a:p>
            <a:pPr>
              <a:lnSpc>
                <a:spcPct val="150000"/>
              </a:lnSpc>
            </a:pPr>
            <a:r>
              <a:rPr lang="en-US" altLang="zh-CN" b="1" dirty="0"/>
              <a:t>Semantic Reconstruction</a:t>
            </a:r>
            <a:r>
              <a:rPr lang="zh-CN" altLang="en-US" b="1" dirty="0"/>
              <a:t>：</a:t>
            </a:r>
            <a:r>
              <a:rPr lang="en-US" altLang="zh-CN" b="1" dirty="0"/>
              <a:t> recovers the semantic and functionalities of three types of functions: </a:t>
            </a:r>
          </a:p>
          <a:p>
            <a:pPr>
              <a:lnSpc>
                <a:spcPct val="150000"/>
              </a:lnSpc>
            </a:pPr>
            <a:r>
              <a:rPr lang="en-US" altLang="zh-CN" dirty="0"/>
              <a:t>(</a:t>
            </a:r>
            <a:r>
              <a:rPr lang="en-US" altLang="zh-CN" dirty="0" err="1"/>
              <a:t>i</a:t>
            </a:r>
            <a:r>
              <a:rPr lang="en-US" altLang="zh-CN" dirty="0"/>
              <a:t>) the functions that receive, parse or share the external input data (i.e., user input); (ii) the sink functions (e.g., </a:t>
            </a:r>
            <a:r>
              <a:rPr lang="en-US" altLang="zh-CN" dirty="0" err="1"/>
              <a:t>memcpy</a:t>
            </a:r>
            <a:r>
              <a:rPr lang="en-US" altLang="zh-CN" dirty="0"/>
              <a:t>);</a:t>
            </a:r>
          </a:p>
          <a:p>
            <a:pPr>
              <a:lnSpc>
                <a:spcPct val="150000"/>
              </a:lnSpc>
            </a:pPr>
            <a:r>
              <a:rPr lang="en-US" altLang="zh-CN" dirty="0"/>
              <a:t>(iii) the functions that set or get global data.</a:t>
            </a:r>
          </a:p>
          <a:p>
            <a:pPr>
              <a:lnSpc>
                <a:spcPct val="150000"/>
              </a:lnSpc>
            </a:pPr>
            <a:r>
              <a:rPr lang="en-US" altLang="zh-CN" b="1" dirty="0"/>
              <a:t>Four methods </a:t>
            </a:r>
            <a:r>
              <a:rPr lang="en-US" altLang="zh-CN" dirty="0"/>
              <a:t>to automatically recover the function semantics of functions and identify sensitive functions.</a:t>
            </a:r>
          </a:p>
          <a:p>
            <a:pPr marL="285750" indent="-285750">
              <a:lnSpc>
                <a:spcPct val="150000"/>
              </a:lnSpc>
              <a:buFont typeface="Arial" panose="020B0604020202020204" pitchFamily="34" charset="0"/>
              <a:buChar char="•"/>
            </a:pPr>
            <a:r>
              <a:rPr lang="en-US" altLang="zh-CN" dirty="0"/>
              <a:t>Symbol File &amp; Log Function</a:t>
            </a:r>
          </a:p>
          <a:p>
            <a:pPr marL="285750" indent="-285750">
              <a:lnSpc>
                <a:spcPct val="150000"/>
              </a:lnSpc>
              <a:buFont typeface="Arial" panose="020B0604020202020204" pitchFamily="34" charset="0"/>
              <a:buChar char="•"/>
            </a:pPr>
            <a:r>
              <a:rPr lang="en-US" altLang="zh-CN" dirty="0"/>
              <a:t>Virtual Execution</a:t>
            </a:r>
          </a:p>
          <a:p>
            <a:pPr marL="285750" indent="-285750">
              <a:lnSpc>
                <a:spcPct val="150000"/>
              </a:lnSpc>
              <a:buFont typeface="Arial" panose="020B0604020202020204" pitchFamily="34" charset="0"/>
              <a:buChar char="•"/>
            </a:pPr>
            <a:r>
              <a:rPr lang="en-US" altLang="zh-CN" dirty="0"/>
              <a:t>Web Service Semantic</a:t>
            </a:r>
          </a:p>
          <a:p>
            <a:pPr marL="285750" indent="-285750">
              <a:lnSpc>
                <a:spcPct val="150000"/>
              </a:lnSpc>
              <a:buFont typeface="Arial" panose="020B0604020202020204" pitchFamily="34" charset="0"/>
              <a:buChar char="•"/>
            </a:pPr>
            <a:r>
              <a:rPr lang="en-US" altLang="zh-CN" dirty="0"/>
              <a:t>Open source firmware</a:t>
            </a:r>
          </a:p>
        </p:txBody>
      </p:sp>
    </p:spTree>
    <p:extLst>
      <p:ext uri="{BB962C8B-B14F-4D97-AF65-F5344CB8AC3E}">
        <p14:creationId xmlns:p14="http://schemas.microsoft.com/office/powerpoint/2010/main" val="182262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fade">
                                      <p:cBhvr>
                                        <p:cTn id="10" dur="500"/>
                                        <p:tgtEl>
                                          <p:spTgt spid="8">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animEffect transition="in" filter="fade">
                                      <p:cBhvr>
                                        <p:cTn id="13" dur="500"/>
                                        <p:tgtEl>
                                          <p:spTgt spid="8">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6" end="6"/>
                                            </p:txEl>
                                          </p:spTgt>
                                        </p:tgtEl>
                                        <p:attrNameLst>
                                          <p:attrName>style.visibility</p:attrName>
                                        </p:attrNameLst>
                                      </p:cBhvr>
                                      <p:to>
                                        <p:strVal val="visible"/>
                                      </p:to>
                                    </p:set>
                                    <p:animEffect transition="in" filter="fade">
                                      <p:cBhvr>
                                        <p:cTn id="16" dur="500"/>
                                        <p:tgtEl>
                                          <p:spTgt spid="8">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animEffect transition="in" filter="fade">
                                      <p:cBhvr>
                                        <p:cTn id="19" dur="500"/>
                                        <p:tgtEl>
                                          <p:spTgt spid="8">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8" end="8"/>
                                            </p:txEl>
                                          </p:spTgt>
                                        </p:tgtEl>
                                        <p:attrNameLst>
                                          <p:attrName>style.visibility</p:attrName>
                                        </p:attrNameLst>
                                      </p:cBhvr>
                                      <p:to>
                                        <p:strVal val="visible"/>
                                      </p:to>
                                    </p:set>
                                    <p:animEffect transition="in" filter="fade">
                                      <p:cBhvr>
                                        <p:cTn id="22" dur="500"/>
                                        <p:tgtEl>
                                          <p:spTgt spid="8">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animEffect transition="in" filter="fade">
                                      <p:cBhvr>
                                        <p:cTn id="25" dur="500"/>
                                        <p:tgtEl>
                                          <p:spTgt spid="8">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
                                            <p:txEl>
                                              <p:pRg st="10" end="10"/>
                                            </p:txEl>
                                          </p:spTgt>
                                        </p:tgtEl>
                                        <p:attrNameLst>
                                          <p:attrName>style.visibility</p:attrName>
                                        </p:attrNameLst>
                                      </p:cBhvr>
                                      <p:to>
                                        <p:strVal val="visible"/>
                                      </p:to>
                                    </p:set>
                                    <p:animEffect transition="in" filter="fade">
                                      <p:cBhvr>
                                        <p:cTn id="28"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77721-BE4C-EBB8-A395-E906FB341B35}"/>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7FAB6EEA-7110-46F4-CF67-F755C39BDE72}"/>
              </a:ext>
            </a:extLst>
          </p:cNvPr>
          <p:cNvPicPr>
            <a:picLocks noChangeAspect="1"/>
          </p:cNvPicPr>
          <p:nvPr/>
        </p:nvPicPr>
        <p:blipFill>
          <a:blip r:embed="rId3"/>
          <a:stretch>
            <a:fillRect/>
          </a:stretch>
        </p:blipFill>
        <p:spPr>
          <a:xfrm>
            <a:off x="0" y="-48563"/>
            <a:ext cx="12192000" cy="2292770"/>
          </a:xfrm>
          <a:prstGeom prst="rect">
            <a:avLst/>
          </a:prstGeom>
        </p:spPr>
      </p:pic>
      <p:sp>
        <p:nvSpPr>
          <p:cNvPr id="2" name="矩形 1">
            <a:extLst>
              <a:ext uri="{FF2B5EF4-FFF2-40B4-BE49-F238E27FC236}">
                <a16:creationId xmlns:a16="http://schemas.microsoft.com/office/drawing/2014/main" id="{C93F13CD-C182-37EC-1F9C-15C30D610D4B}"/>
              </a:ext>
            </a:extLst>
          </p:cNvPr>
          <p:cNvSpPr/>
          <p:nvPr/>
        </p:nvSpPr>
        <p:spPr>
          <a:xfrm>
            <a:off x="1594883" y="1148316"/>
            <a:ext cx="1711842" cy="73896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ED667C2-E01C-69C5-0FCD-4A9FDE98FC2D}"/>
              </a:ext>
            </a:extLst>
          </p:cNvPr>
          <p:cNvSpPr txBox="1"/>
          <p:nvPr/>
        </p:nvSpPr>
        <p:spPr>
          <a:xfrm>
            <a:off x="320306" y="2284192"/>
            <a:ext cx="6452634" cy="1938992"/>
          </a:xfrm>
          <a:prstGeom prst="rect">
            <a:avLst/>
          </a:prstGeom>
          <a:noFill/>
        </p:spPr>
        <p:txBody>
          <a:bodyPr wrap="square">
            <a:spAutoFit/>
          </a:bodyPr>
          <a:lstStyle/>
          <a:p>
            <a:r>
              <a:rPr lang="en-US" altLang="zh-CN" sz="2000" b="1" dirty="0"/>
              <a:t>Sensitive Call Graph Constructor</a:t>
            </a:r>
          </a:p>
          <a:p>
            <a:endParaRPr lang="en-US" altLang="zh-CN" sz="2000" b="1" dirty="0"/>
          </a:p>
          <a:p>
            <a:r>
              <a:rPr lang="en-US" altLang="zh-CN" sz="2000" dirty="0"/>
              <a:t>Root</a:t>
            </a:r>
            <a:r>
              <a:rPr lang="zh-CN" altLang="en-US" sz="2000" dirty="0"/>
              <a:t>：the callers of input obtaining function (e.g., recvfrom in Listing 1) and global data read points</a:t>
            </a:r>
            <a:endParaRPr lang="en-US" altLang="zh-CN" sz="2000" dirty="0"/>
          </a:p>
          <a:p>
            <a:endParaRPr lang="en-US" altLang="zh-CN" sz="2000" dirty="0"/>
          </a:p>
          <a:p>
            <a:r>
              <a:rPr lang="en-US" altLang="zh-CN" sz="2000" dirty="0"/>
              <a:t>Build </a:t>
            </a:r>
            <a:r>
              <a:rPr lang="en-US" altLang="zh-CN" sz="2000" b="1" dirty="0"/>
              <a:t>control-flow graph</a:t>
            </a:r>
            <a:endParaRPr lang="en-US" altLang="zh-CN" sz="2000" dirty="0"/>
          </a:p>
        </p:txBody>
      </p:sp>
      <p:pic>
        <p:nvPicPr>
          <p:cNvPr id="7" name="图片 6">
            <a:extLst>
              <a:ext uri="{FF2B5EF4-FFF2-40B4-BE49-F238E27FC236}">
                <a16:creationId xmlns:a16="http://schemas.microsoft.com/office/drawing/2014/main" id="{8DFCE202-0A59-CB6A-81A2-371B6E0B6B00}"/>
              </a:ext>
            </a:extLst>
          </p:cNvPr>
          <p:cNvPicPr>
            <a:picLocks noChangeAspect="1"/>
          </p:cNvPicPr>
          <p:nvPr/>
        </p:nvPicPr>
        <p:blipFill>
          <a:blip r:embed="rId4"/>
          <a:stretch>
            <a:fillRect/>
          </a:stretch>
        </p:blipFill>
        <p:spPr>
          <a:xfrm>
            <a:off x="7514408" y="0"/>
            <a:ext cx="4435853" cy="6858000"/>
          </a:xfrm>
          <a:prstGeom prst="rect">
            <a:avLst/>
          </a:prstGeom>
        </p:spPr>
      </p:pic>
      <p:cxnSp>
        <p:nvCxnSpPr>
          <p:cNvPr id="9" name="直接连接符 8">
            <a:extLst>
              <a:ext uri="{FF2B5EF4-FFF2-40B4-BE49-F238E27FC236}">
                <a16:creationId xmlns:a16="http://schemas.microsoft.com/office/drawing/2014/main" id="{BDFDF9C2-62FA-E3B2-7176-320D5F7DAB7F}"/>
              </a:ext>
            </a:extLst>
          </p:cNvPr>
          <p:cNvCxnSpPr/>
          <p:nvPr/>
        </p:nvCxnSpPr>
        <p:spPr>
          <a:xfrm>
            <a:off x="8197703" y="1063257"/>
            <a:ext cx="712381"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056462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22540</TotalTime>
  <Words>7041</Words>
  <Application>Microsoft Office PowerPoint</Application>
  <PresentationFormat>宽屏</PresentationFormat>
  <Paragraphs>433</Paragraphs>
  <Slides>28</Slides>
  <Notes>28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-apple-system</vt:lpstr>
      <vt:lpstr>Carlito</vt:lpstr>
      <vt:lpstr>lucida Grande</vt:lpstr>
      <vt:lpstr>等线</vt:lpstr>
      <vt:lpstr>Arial</vt:lpstr>
      <vt:lpstr>Calibri</vt:lpstr>
      <vt:lpstr>Consolas</vt:lpstr>
      <vt:lpstr>Open Sans</vt:lpstr>
      <vt:lpstr>Trebuchet MS</vt:lpstr>
      <vt:lpstr>Office Theme</vt:lpstr>
      <vt:lpstr>SFuzz: Slice-based Fuzzing for Real-Time Operating Systems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宇涵 吴</dc:creator>
  <cp:lastModifiedBy>吴宇涵</cp:lastModifiedBy>
  <cp:revision>163</cp:revision>
  <dcterms:created xsi:type="dcterms:W3CDTF">2024-04-22T12:19:52Z</dcterms:created>
  <dcterms:modified xsi:type="dcterms:W3CDTF">2024-11-26T07:32:10Z</dcterms:modified>
</cp:coreProperties>
</file>