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Shape 1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Shape 1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6" name="Shape 2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Shape 2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Shape 5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Shape 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Shape 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Shape 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Shape 6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7" name="Shape 6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68" name="Shape 6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69" name="Shape 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5" name="Shape 7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6" name="Shape 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3" name="Shape 8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4" name="Shape 8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5" name="Shape 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88" name="Shape 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1" name="Shape 9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2" name="Shape 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Shape 10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03" name="Shape 10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7" name="Shape 107"/>
        <p:cNvGrpSpPr/>
        <p:nvPr/>
      </p:nvGrpSpPr>
      <p:grpSpPr>
        <a:xfrm>
          <a:off x="0" y="0"/>
          <a:ext cx="0" cy="0"/>
          <a:chOff x="0" y="0"/>
          <a:chExt cx="0" cy="0"/>
        </a:xfrm>
      </p:grpSpPr>
      <p:sp>
        <p:nvSpPr>
          <p:cNvPr id="108" name="Shape 10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marR="0" rtl="0" algn="ctr">
              <a:lnSpc>
                <a:spcPct val="90000"/>
              </a:lnSpc>
              <a:spcBef>
                <a:spcPts val="0"/>
              </a:spcBef>
              <a:spcAft>
                <a:spcPts val="0"/>
              </a:spcAft>
              <a:buClr>
                <a:srgbClr val="000000"/>
              </a:buClr>
              <a:buSzPts val="1100"/>
              <a:buFont typeface="Arial"/>
              <a:buNone/>
              <a:defRPr b="0" i="0" sz="4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09" name="Shape 109"/>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Shape 11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15" name="Shape 11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9" name="Shape 119"/>
        <p:cNvGrpSpPr/>
        <p:nvPr/>
      </p:nvGrpSpPr>
      <p:grpSpPr>
        <a:xfrm>
          <a:off x="0" y="0"/>
          <a:ext cx="0" cy="0"/>
          <a:chOff x="0" y="0"/>
          <a:chExt cx="0" cy="0"/>
        </a:xfrm>
      </p:grpSpPr>
      <p:sp>
        <p:nvSpPr>
          <p:cNvPr id="120" name="Shape 1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21" name="Shape 12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5" name="Shape 125"/>
        <p:cNvGrpSpPr/>
        <p:nvPr/>
      </p:nvGrpSpPr>
      <p:grpSpPr>
        <a:xfrm>
          <a:off x="0" y="0"/>
          <a:ext cx="0" cy="0"/>
          <a:chOff x="0" y="0"/>
          <a:chExt cx="0" cy="0"/>
        </a:xfrm>
      </p:grpSpPr>
      <p:sp>
        <p:nvSpPr>
          <p:cNvPr id="126" name="Shape 126"/>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27" name="Shape 127"/>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28" name="Shape 128"/>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29" name="Shape 1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0" name="Shape 1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1" name="Shape 1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2" name="Shape 132"/>
        <p:cNvGrpSpPr/>
        <p:nvPr/>
      </p:nvGrpSpPr>
      <p:grpSpPr>
        <a:xfrm>
          <a:off x="0" y="0"/>
          <a:ext cx="0" cy="0"/>
          <a:chOff x="0" y="0"/>
          <a:chExt cx="0" cy="0"/>
        </a:xfrm>
      </p:grpSpPr>
      <p:sp>
        <p:nvSpPr>
          <p:cNvPr id="133" name="Shape 133"/>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34" name="Shape 134"/>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35" name="Shape 13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36" name="Shape 1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7" name="Shape 1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8" name="Shape 1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9" name="Shape 139"/>
        <p:cNvGrpSpPr/>
        <p:nvPr/>
      </p:nvGrpSpPr>
      <p:grpSpPr>
        <a:xfrm>
          <a:off x="0" y="0"/>
          <a:ext cx="0" cy="0"/>
          <a:chOff x="0" y="0"/>
          <a:chExt cx="0" cy="0"/>
        </a:xfrm>
      </p:grpSpPr>
      <p:sp>
        <p:nvSpPr>
          <p:cNvPr id="140" name="Shape 1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3" name="Shape 143"/>
        <p:cNvGrpSpPr/>
        <p:nvPr/>
      </p:nvGrpSpPr>
      <p:grpSpPr>
        <a:xfrm>
          <a:off x="0" y="0"/>
          <a:ext cx="0" cy="0"/>
          <a:chOff x="0" y="0"/>
          <a:chExt cx="0" cy="0"/>
        </a:xfrm>
      </p:grpSpPr>
      <p:sp>
        <p:nvSpPr>
          <p:cNvPr id="144" name="Shape 1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45" name="Shape 1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48" name="Shape 148"/>
        <p:cNvGrpSpPr/>
        <p:nvPr/>
      </p:nvGrpSpPr>
      <p:grpSpPr>
        <a:xfrm>
          <a:off x="0" y="0"/>
          <a:ext cx="0" cy="0"/>
          <a:chOff x="0" y="0"/>
          <a:chExt cx="0" cy="0"/>
        </a:xfrm>
      </p:grpSpPr>
      <p:sp>
        <p:nvSpPr>
          <p:cNvPr id="149" name="Shape 14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50" name="Shape 150"/>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51" name="Shape 151"/>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2" name="Shape 15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53" name="Shape 15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4" name="Shape 15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55" name="Shape 15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56" name="Shape 1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7" name="Shape 157"/>
        <p:cNvGrpSpPr/>
        <p:nvPr/>
      </p:nvGrpSpPr>
      <p:grpSpPr>
        <a:xfrm>
          <a:off x="0" y="0"/>
          <a:ext cx="0" cy="0"/>
          <a:chOff x="0" y="0"/>
          <a:chExt cx="0" cy="0"/>
        </a:xfrm>
      </p:grpSpPr>
      <p:sp>
        <p:nvSpPr>
          <p:cNvPr id="158" name="Shape 15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59" name="Shape 15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0" name="Shape 16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1" name="Shape 16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2" name="Shape 16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3" name="Shape 1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4" name="Shape 164"/>
        <p:cNvGrpSpPr/>
        <p:nvPr/>
      </p:nvGrpSpPr>
      <p:grpSpPr>
        <a:xfrm>
          <a:off x="0" y="0"/>
          <a:ext cx="0" cy="0"/>
          <a:chOff x="0" y="0"/>
          <a:chExt cx="0" cy="0"/>
        </a:xfrm>
      </p:grpSpPr>
      <p:sp>
        <p:nvSpPr>
          <p:cNvPr id="165" name="Shape 16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4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166" name="Shape 166"/>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67" name="Shape 16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8" name="Shape 16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9" name="Shape 1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97" name="Shape 9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8" name="Shape 9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Shape 174"/>
          <p:cNvSpPr txBox="1"/>
          <p:nvPr>
            <p:ph type="ctrTitle"/>
          </p:nvPr>
        </p:nvSpPr>
        <p:spPr>
          <a:xfrm>
            <a:off x="311700" y="568825"/>
            <a:ext cx="8520600" cy="2325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1800" u="none" cap="none" strike="noStrike">
                <a:solidFill>
                  <a:schemeClr val="dk1"/>
                </a:solidFill>
                <a:latin typeface="Arial"/>
                <a:ea typeface="Arial"/>
                <a:cs typeface="Arial"/>
                <a:sym typeface="Arial"/>
              </a:rPr>
              <a:t>SCALEr - Detection and Prediction system integrated on SCALE</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5200"/>
              <a:buFont typeface="Arial"/>
              <a:buNone/>
            </a:pPr>
            <a:r>
              <a:t/>
            </a:r>
            <a:endParaRPr b="0" i="0" sz="1800" u="none" cap="none" strike="noStrike">
              <a:solidFill>
                <a:schemeClr val="dk1"/>
              </a:solidFill>
              <a:latin typeface="Arial"/>
              <a:ea typeface="Arial"/>
              <a:cs typeface="Arial"/>
              <a:sym typeface="Arial"/>
            </a:endParaRPr>
          </a:p>
          <a:p>
            <a:pPr indent="1879600" lvl="0" marL="91440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CS237 Middleware Network and Distribution System</a:t>
            </a:r>
            <a:endParaRPr b="0" i="0" sz="1800" u="none" cap="none" strike="noStrike">
              <a:solidFill>
                <a:schemeClr val="dk1"/>
              </a:solidFill>
              <a:latin typeface="Arial"/>
              <a:ea typeface="Arial"/>
              <a:cs typeface="Arial"/>
              <a:sym typeface="Arial"/>
            </a:endParaRPr>
          </a:p>
        </p:txBody>
      </p:sp>
      <p:sp>
        <p:nvSpPr>
          <p:cNvPr id="175" name="Shape 175"/>
          <p:cNvSpPr txBox="1"/>
          <p:nvPr>
            <p:ph idx="1" type="subTitle"/>
          </p:nvPr>
        </p:nvSpPr>
        <p:spPr>
          <a:xfrm>
            <a:off x="475450" y="3197350"/>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 sz="1400" u="none" cap="none" strike="noStrike">
                <a:solidFill>
                  <a:schemeClr val="dk2"/>
                </a:solidFill>
                <a:latin typeface="Arial"/>
                <a:ea typeface="Arial"/>
                <a:cs typeface="Arial"/>
                <a:sym typeface="Arial"/>
              </a:rPr>
              <a:t>Group 9: </a:t>
            </a:r>
            <a:r>
              <a:rPr b="0" i="0" lang="en" sz="1100" u="none" cap="none" strike="noStrike">
                <a:solidFill>
                  <a:schemeClr val="dk2"/>
                </a:solidFill>
                <a:latin typeface="Arial"/>
                <a:ea typeface="Arial"/>
                <a:cs typeface="Arial"/>
                <a:sym typeface="Arial"/>
              </a:rPr>
              <a:t>Xuan Shi, Yuxuan Hao, Yuanzhe Li</a:t>
            </a:r>
            <a:endParaRPr b="0" i="0" sz="11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rPr b="0" i="0" lang="en" sz="2800" u="none" cap="none" strike="noStrike">
                <a:solidFill>
                  <a:schemeClr val="dk2"/>
                </a:solidFill>
                <a:latin typeface="Arial"/>
                <a:ea typeface="Arial"/>
                <a:cs typeface="Arial"/>
                <a:sym typeface="Arial"/>
              </a:rPr>
              <a:t> </a:t>
            </a: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187960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179" name="Shape 179"/>
        <p:cNvGrpSpPr/>
        <p:nvPr/>
      </p:nvGrpSpPr>
      <p:grpSpPr>
        <a:xfrm>
          <a:off x="0" y="0"/>
          <a:ext cx="0" cy="0"/>
          <a:chOff x="0" y="0"/>
          <a:chExt cx="0" cy="0"/>
        </a:xfrm>
      </p:grpSpPr>
      <p:grpSp>
        <p:nvGrpSpPr>
          <p:cNvPr id="180" name="Shape 180"/>
          <p:cNvGrpSpPr/>
          <p:nvPr/>
        </p:nvGrpSpPr>
        <p:grpSpPr>
          <a:xfrm>
            <a:off x="1300766" y="796924"/>
            <a:ext cx="7237926" cy="4064000"/>
            <a:chOff x="0" y="0"/>
            <a:chExt cx="7237926" cy="4064000"/>
          </a:xfrm>
        </p:grpSpPr>
        <p:sp>
          <p:nvSpPr>
            <p:cNvPr id="181" name="Shape 181"/>
            <p:cNvSpPr/>
            <p:nvPr/>
          </p:nvSpPr>
          <p:spPr>
            <a:xfrm>
              <a:off x="0" y="0"/>
              <a:ext cx="3233918" cy="4033867"/>
            </a:xfrm>
            <a:prstGeom prst="roundRect">
              <a:avLst>
                <a:gd fmla="val 10000" name="adj"/>
              </a:avLst>
            </a:prstGeom>
            <a:gradFill>
              <a:gsLst>
                <a:gs pos="0">
                  <a:srgbClr val="F7F9F9"/>
                </a:gs>
                <a:gs pos="36000">
                  <a:srgbClr val="F7F9F9"/>
                </a:gs>
                <a:gs pos="68000">
                  <a:srgbClr val="F1F4F5"/>
                </a:gs>
                <a:gs pos="86000">
                  <a:srgbClr val="C1CCD1"/>
                </a:gs>
                <a:gs pos="93000">
                  <a:srgbClr val="C1CCD1"/>
                </a:gs>
                <a:gs pos="100000">
                  <a:srgbClr val="D6DDE0"/>
                </a:gs>
              </a:gsLst>
              <a:lin ang="2700000"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txBox="1"/>
            <p:nvPr/>
          </p:nvSpPr>
          <p:spPr>
            <a:xfrm>
              <a:off x="94718" y="94718"/>
              <a:ext cx="3044482" cy="3844431"/>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000000"/>
                </a:buClr>
                <a:buSzPts val="2500"/>
                <a:buFont typeface="Arial"/>
                <a:buNone/>
              </a:pPr>
              <a:r>
                <a:t/>
              </a:r>
              <a:endParaRPr b="0" i="0" sz="2500" u="none" cap="none" strike="noStrike">
                <a:solidFill>
                  <a:schemeClr val="dk1"/>
                </a:solidFill>
                <a:latin typeface="Arial"/>
                <a:ea typeface="Arial"/>
                <a:cs typeface="Arial"/>
                <a:sym typeface="Arial"/>
              </a:endParaRPr>
            </a:p>
            <a:p>
              <a:pPr indent="0" lvl="0" marL="0" marR="0" rtl="0" algn="ctr">
                <a:lnSpc>
                  <a:spcPct val="90000"/>
                </a:lnSpc>
                <a:spcBef>
                  <a:spcPts val="875"/>
                </a:spcBef>
                <a:spcAft>
                  <a:spcPts val="0"/>
                </a:spcAft>
                <a:buClr>
                  <a:srgbClr val="000000"/>
                </a:buClr>
                <a:buSzPts val="2500"/>
                <a:buFont typeface="Arial"/>
                <a:buNone/>
              </a:pPr>
              <a:r>
                <a:t/>
              </a:r>
              <a:endParaRPr b="0" i="0" sz="2500" u="none" cap="none" strike="noStrike">
                <a:solidFill>
                  <a:schemeClr val="dk1"/>
                </a:solidFill>
                <a:latin typeface="Arial"/>
                <a:ea typeface="Arial"/>
                <a:cs typeface="Arial"/>
                <a:sym typeface="Arial"/>
              </a:endParaRPr>
            </a:p>
            <a:p>
              <a:pPr indent="0" lvl="0" marL="0" marR="0" rtl="0" algn="ctr">
                <a:lnSpc>
                  <a:spcPct val="90000"/>
                </a:lnSpc>
                <a:spcBef>
                  <a:spcPts val="875"/>
                </a:spcBef>
                <a:spcAft>
                  <a:spcPts val="0"/>
                </a:spcAft>
                <a:buClr>
                  <a:srgbClr val="000000"/>
                </a:buClr>
                <a:buSzPts val="2500"/>
                <a:buFont typeface="Arial"/>
                <a:buNone/>
              </a:pPr>
              <a:r>
                <a:t/>
              </a:r>
              <a:endParaRPr b="0" i="0" sz="2500" u="none" cap="none" strike="noStrike">
                <a:solidFill>
                  <a:schemeClr val="dk1"/>
                </a:solidFill>
                <a:latin typeface="Arial"/>
                <a:ea typeface="Arial"/>
                <a:cs typeface="Arial"/>
                <a:sym typeface="Arial"/>
              </a:endParaRPr>
            </a:p>
            <a:p>
              <a:pPr indent="0" lvl="0" marL="0" marR="0" rtl="0" algn="ctr">
                <a:lnSpc>
                  <a:spcPct val="90000"/>
                </a:lnSpc>
                <a:spcBef>
                  <a:spcPts val="875"/>
                </a:spcBef>
                <a:spcAft>
                  <a:spcPts val="0"/>
                </a:spcAft>
                <a:buClr>
                  <a:srgbClr val="000000"/>
                </a:buClr>
                <a:buSzPts val="2500"/>
                <a:buFont typeface="Arial"/>
                <a:buNone/>
              </a:pPr>
              <a:r>
                <a:t/>
              </a:r>
              <a:endParaRPr b="0" i="0" sz="2500" u="none" cap="none" strike="noStrike">
                <a:solidFill>
                  <a:schemeClr val="lt1"/>
                </a:solidFill>
                <a:latin typeface="Arial"/>
                <a:ea typeface="Arial"/>
                <a:cs typeface="Arial"/>
                <a:sym typeface="Arial"/>
              </a:endParaRPr>
            </a:p>
            <a:p>
              <a:pPr indent="0" lvl="0" marL="0" marR="0" rtl="0" algn="ctr">
                <a:lnSpc>
                  <a:spcPct val="90000"/>
                </a:lnSpc>
                <a:spcBef>
                  <a:spcPts val="875"/>
                </a:spcBef>
                <a:spcAft>
                  <a:spcPts val="0"/>
                </a:spcAft>
                <a:buClr>
                  <a:srgbClr val="000000"/>
                </a:buClr>
                <a:buSzPts val="2500"/>
                <a:buFont typeface="Arial"/>
                <a:buNone/>
              </a:pPr>
              <a:r>
                <a:t/>
              </a:r>
              <a:endParaRPr b="0" i="0" sz="2500" u="none" cap="none" strike="noStrike">
                <a:solidFill>
                  <a:schemeClr val="lt1"/>
                </a:solidFill>
                <a:latin typeface="Arial"/>
                <a:ea typeface="Arial"/>
                <a:cs typeface="Arial"/>
                <a:sym typeface="Arial"/>
              </a:endParaRPr>
            </a:p>
          </p:txBody>
        </p:sp>
        <p:sp>
          <p:nvSpPr>
            <p:cNvPr id="183" name="Shape 183"/>
            <p:cNvSpPr/>
            <p:nvPr/>
          </p:nvSpPr>
          <p:spPr>
            <a:xfrm rot="12452">
              <a:off x="3504228" y="1692074"/>
              <a:ext cx="573065" cy="665464"/>
            </a:xfrm>
            <a:prstGeom prst="rightArrow">
              <a:avLst>
                <a:gd fmla="val 60000" name="adj1"/>
                <a:gd fmla="val 50000" name="adj2"/>
              </a:avLst>
            </a:prstGeom>
            <a:solidFill>
              <a:schemeClr val="dk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txBox="1"/>
            <p:nvPr/>
          </p:nvSpPr>
          <p:spPr>
            <a:xfrm rot="12452">
              <a:off x="3504229" y="1824856"/>
              <a:ext cx="401146" cy="3992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000"/>
                <a:buFont typeface="Arial"/>
                <a:buNone/>
              </a:pPr>
              <a:r>
                <a:t/>
              </a:r>
              <a:endParaRPr b="0" i="0" sz="3000" u="none" cap="none" strike="noStrike">
                <a:solidFill>
                  <a:schemeClr val="lt1"/>
                </a:solidFill>
                <a:latin typeface="Arial"/>
                <a:ea typeface="Arial"/>
                <a:cs typeface="Arial"/>
                <a:sym typeface="Arial"/>
              </a:endParaRPr>
            </a:p>
          </p:txBody>
        </p:sp>
        <p:sp>
          <p:nvSpPr>
            <p:cNvPr id="185" name="Shape 185"/>
            <p:cNvSpPr/>
            <p:nvPr/>
          </p:nvSpPr>
          <p:spPr>
            <a:xfrm>
              <a:off x="4315167" y="0"/>
              <a:ext cx="2922759" cy="4064000"/>
            </a:xfrm>
            <a:prstGeom prst="roundRect">
              <a:avLst>
                <a:gd fmla="val 10000" name="adj"/>
              </a:avLst>
            </a:prstGeom>
            <a:gradFill>
              <a:gsLst>
                <a:gs pos="0">
                  <a:srgbClr val="F7F9F9"/>
                </a:gs>
                <a:gs pos="60000">
                  <a:srgbClr val="F7F9F9"/>
                </a:gs>
                <a:gs pos="90000">
                  <a:srgbClr val="C1CCD1"/>
                </a:gs>
                <a:gs pos="100000">
                  <a:srgbClr val="C1CCD1"/>
                </a:gs>
              </a:gsLst>
              <a:lin ang="5400000"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txBox="1"/>
            <p:nvPr/>
          </p:nvSpPr>
          <p:spPr>
            <a:xfrm>
              <a:off x="4400772" y="85605"/>
              <a:ext cx="2751549" cy="3892790"/>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dk1"/>
                </a:solidFill>
                <a:latin typeface="Arial"/>
                <a:ea typeface="Arial"/>
                <a:cs typeface="Arial"/>
                <a:sym typeface="Arial"/>
              </a:endParaRPr>
            </a:p>
            <a:p>
              <a:pPr indent="0" lvl="0" marL="0" marR="0" rtl="0" algn="ctr">
                <a:lnSpc>
                  <a:spcPct val="90000"/>
                </a:lnSpc>
                <a:spcBef>
                  <a:spcPts val="1400"/>
                </a:spcBef>
                <a:spcAft>
                  <a:spcPts val="0"/>
                </a:spcAft>
                <a:buClr>
                  <a:srgbClr val="000000"/>
                </a:buClr>
                <a:buSzPts val="4000"/>
                <a:buFont typeface="Arial"/>
                <a:buNone/>
              </a:pPr>
              <a:r>
                <a:t/>
              </a:r>
              <a:endParaRPr b="0" i="0" sz="4000" u="none" cap="none" strike="noStrike">
                <a:solidFill>
                  <a:schemeClr val="dk1"/>
                </a:solidFill>
                <a:latin typeface="Arial"/>
                <a:ea typeface="Arial"/>
                <a:cs typeface="Arial"/>
                <a:sym typeface="Arial"/>
              </a:endParaRPr>
            </a:p>
            <a:p>
              <a:pPr indent="0" lvl="0" marL="0" marR="0" rtl="0" algn="ctr">
                <a:lnSpc>
                  <a:spcPct val="90000"/>
                </a:lnSpc>
                <a:spcBef>
                  <a:spcPts val="1400"/>
                </a:spcBef>
                <a:spcAft>
                  <a:spcPts val="0"/>
                </a:spcAft>
                <a:buClr>
                  <a:srgbClr val="000000"/>
                </a:buClr>
                <a:buSzPts val="4000"/>
                <a:buFont typeface="Arial"/>
                <a:buNone/>
              </a:pPr>
              <a:r>
                <a:t/>
              </a:r>
              <a:endParaRPr b="0" i="0" sz="4000" u="none" cap="none" strike="noStrike">
                <a:solidFill>
                  <a:schemeClr val="dk1"/>
                </a:solidFill>
                <a:latin typeface="Arial"/>
                <a:ea typeface="Arial"/>
                <a:cs typeface="Arial"/>
                <a:sym typeface="Arial"/>
              </a:endParaRPr>
            </a:p>
            <a:p>
              <a:pPr indent="0" lvl="0" marL="0" marR="0" rtl="0" algn="ctr">
                <a:lnSpc>
                  <a:spcPct val="90000"/>
                </a:lnSpc>
                <a:spcBef>
                  <a:spcPts val="1400"/>
                </a:spcBef>
                <a:spcAft>
                  <a:spcPts val="0"/>
                </a:spcAft>
                <a:buClr>
                  <a:srgbClr val="000000"/>
                </a:buClr>
                <a:buSzPts val="4000"/>
                <a:buFont typeface="Arial"/>
                <a:buNone/>
              </a:pPr>
              <a:r>
                <a:t/>
              </a:r>
              <a:endParaRPr b="0" i="0" sz="4000" u="none" cap="none" strike="noStrike">
                <a:solidFill>
                  <a:schemeClr val="dk1"/>
                </a:solidFill>
                <a:latin typeface="Arial"/>
                <a:ea typeface="Arial"/>
                <a:cs typeface="Arial"/>
                <a:sym typeface="Arial"/>
              </a:endParaRPr>
            </a:p>
            <a:p>
              <a:pPr indent="0" lvl="0" marL="0" marR="0" rtl="0" algn="ctr">
                <a:lnSpc>
                  <a:spcPct val="90000"/>
                </a:lnSpc>
                <a:spcBef>
                  <a:spcPts val="1400"/>
                </a:spcBef>
                <a:spcAft>
                  <a:spcPts val="0"/>
                </a:spcAft>
                <a:buClr>
                  <a:srgbClr val="000000"/>
                </a:buClr>
                <a:buSzPts val="4000"/>
                <a:buFont typeface="Arial"/>
                <a:buNone/>
              </a:pPr>
              <a:r>
                <a:t/>
              </a:r>
              <a:endParaRPr b="0" i="0" sz="4000" u="none" cap="none" strike="noStrike">
                <a:solidFill>
                  <a:schemeClr val="dk1"/>
                </a:solidFill>
                <a:latin typeface="Arial"/>
                <a:ea typeface="Arial"/>
                <a:cs typeface="Arial"/>
                <a:sym typeface="Arial"/>
              </a:endParaRPr>
            </a:p>
          </p:txBody>
        </p:sp>
      </p:grpSp>
      <p:sp>
        <p:nvSpPr>
          <p:cNvPr id="187" name="Shape 187"/>
          <p:cNvSpPr txBox="1"/>
          <p:nvPr/>
        </p:nvSpPr>
        <p:spPr>
          <a:xfrm>
            <a:off x="5750870" y="875810"/>
            <a:ext cx="2603896" cy="379334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Goals</a:t>
            </a:r>
            <a:endParaRPr b="0" i="0" sz="2000" u="none" cap="none" strike="noStrike">
              <a:solidFill>
                <a:srgbClr val="000000"/>
              </a:solidFill>
              <a:latin typeface="Arial"/>
              <a:ea typeface="Arial"/>
              <a:cs typeface="Arial"/>
              <a:sym typeface="Arial"/>
            </a:endParaRPr>
          </a:p>
          <a:p>
            <a:pPr indent="-168275" lvl="0" marL="25717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7175" lvl="0" marL="257175"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Our purpose is to predict weather with SCALEs data (ex, weather condition)</a:t>
            </a:r>
            <a:endParaRPr b="0" i="0" sz="1400" u="none" cap="none" strike="noStrike">
              <a:solidFill>
                <a:srgbClr val="000000"/>
              </a:solidFill>
              <a:latin typeface="Arial"/>
              <a:ea typeface="Arial"/>
              <a:cs typeface="Arial"/>
              <a:sym typeface="Arial"/>
            </a:endParaRPr>
          </a:p>
          <a:p>
            <a:pPr indent="-168275" lvl="0" marL="25717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7175" lvl="0" marL="257175"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Build prediction model and prediction middleware</a:t>
            </a:r>
            <a:endParaRPr b="0" i="0" sz="1400" u="none" cap="none" strike="noStrike">
              <a:solidFill>
                <a:srgbClr val="000000"/>
              </a:solidFill>
              <a:latin typeface="Arial"/>
              <a:ea typeface="Arial"/>
              <a:cs typeface="Arial"/>
              <a:sym typeface="Arial"/>
            </a:endParaRPr>
          </a:p>
          <a:p>
            <a:pPr indent="-168275" lvl="0" marL="25717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7175" lvl="0" marL="257175"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Make prediction of weather conditions with data gathered from broker </a:t>
            </a:r>
            <a:endParaRPr b="0" i="0" sz="1400" u="none" cap="none" strike="noStrike">
              <a:solidFill>
                <a:srgbClr val="000000"/>
              </a:solidFill>
              <a:latin typeface="Arial"/>
              <a:ea typeface="Arial"/>
              <a:cs typeface="Arial"/>
              <a:sym typeface="Arial"/>
            </a:endParaRPr>
          </a:p>
          <a:p>
            <a:pPr indent="-168275" lvl="0" marL="25717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7175" lvl="0" marL="257175"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Public predicted weather on broker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188" name="Shape 188"/>
          <p:cNvSpPr txBox="1"/>
          <p:nvPr/>
        </p:nvSpPr>
        <p:spPr>
          <a:xfrm>
            <a:off x="1545013" y="875810"/>
            <a:ext cx="2833804" cy="384720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Motivation</a:t>
            </a:r>
            <a:endParaRPr b="0" i="0" sz="2000" u="none" cap="none" strike="noStrike">
              <a:solidFill>
                <a:schemeClr val="dk1"/>
              </a:solidFill>
              <a:latin typeface="Arial"/>
              <a:ea typeface="Arial"/>
              <a:cs typeface="Arial"/>
              <a:sym typeface="Arial"/>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14313" lvl="0" marL="214313"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Scale system provides many weather data. </a:t>
            </a:r>
            <a:endParaRPr b="0" i="0" sz="1400" u="none" cap="none" strike="noStrike">
              <a:solidFill>
                <a:srgbClr val="000000"/>
              </a:solidFill>
              <a:latin typeface="Arial"/>
              <a:ea typeface="Arial"/>
              <a:cs typeface="Arial"/>
              <a:sym typeface="Arial"/>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14313" lvl="0" marL="214313"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However,Scale can only show detected data which lacks many information..</a:t>
            </a:r>
            <a:endParaRPr b="0" i="0" sz="1400" u="none" cap="none" strike="noStrike">
              <a:solidFill>
                <a:srgbClr val="000000"/>
              </a:solidFill>
              <a:latin typeface="Arial"/>
              <a:ea typeface="Arial"/>
              <a:cs typeface="Arial"/>
              <a:sym typeface="Arial"/>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14313" lvl="0" marL="214313"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Add more significant data onto SCALE for use</a:t>
            </a:r>
            <a:endParaRPr b="0" i="0" sz="1400" u="none" cap="none" strike="noStrike">
              <a:solidFill>
                <a:srgbClr val="000000"/>
              </a:solidFill>
              <a:latin typeface="Arial"/>
              <a:ea typeface="Arial"/>
              <a:cs typeface="Arial"/>
              <a:sym typeface="Arial"/>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14313" lvl="0" marL="214313"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It is a good idea to make weather prediction directly with movable deployed SCALE device.</a:t>
            </a:r>
            <a:endParaRPr b="0" i="0" sz="1050" u="none" cap="none" strike="noStrike">
              <a:solidFill>
                <a:srgbClr val="000000"/>
              </a:solidFill>
              <a:latin typeface="Arial"/>
              <a:ea typeface="Arial"/>
              <a:cs typeface="Arial"/>
              <a:sym typeface="Arial"/>
            </a:endParaRPr>
          </a:p>
        </p:txBody>
      </p:sp>
      <p:sp>
        <p:nvSpPr>
          <p:cNvPr id="189" name="Shape 189"/>
          <p:cNvSpPr txBox="1"/>
          <p:nvPr/>
        </p:nvSpPr>
        <p:spPr>
          <a:xfrm>
            <a:off x="307330" y="193988"/>
            <a:ext cx="3582089" cy="594450"/>
          </a:xfrm>
          <a:prstGeom prst="rect">
            <a:avLst/>
          </a:prstGeom>
          <a:noFill/>
          <a:ln>
            <a:noFill/>
          </a:ln>
        </p:spPr>
        <p:txBody>
          <a:bodyPr anchorCtr="0" anchor="t" bIns="68550" lIns="68550" spcFirstLastPara="1" rIns="68550" wrap="square" tIns="6855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Motivation and Goals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50"/>
              <a:buFont typeface="Arial"/>
              <a:buNone/>
            </a:pPr>
            <a:r>
              <a:t/>
            </a:r>
            <a:endParaRPr b="0" i="0" sz="225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Related work</a:t>
            </a:r>
            <a:endParaRPr b="0" i="0" sz="1100" u="none" cap="none" strike="noStrike">
              <a:solidFill>
                <a:schemeClr val="dk1"/>
              </a:solidFill>
              <a:latin typeface="Calibri"/>
              <a:ea typeface="Calibri"/>
              <a:cs typeface="Calibri"/>
              <a:sym typeface="Calibri"/>
            </a:endParaRPr>
          </a:p>
        </p:txBody>
      </p:sp>
      <p:sp>
        <p:nvSpPr>
          <p:cNvPr id="195" name="Shape 195"/>
          <p:cNvSpPr txBox="1"/>
          <p:nvPr/>
        </p:nvSpPr>
        <p:spPr>
          <a:xfrm>
            <a:off x="653653" y="1052513"/>
            <a:ext cx="895350" cy="27741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rPr b="0" i="0" lang="en" sz="1400" u="none" cap="none" strike="noStrike">
                <a:solidFill>
                  <a:schemeClr val="dk1"/>
                </a:solidFill>
                <a:latin typeface="Calibri"/>
                <a:ea typeface="Calibri"/>
                <a:cs typeface="Calibri"/>
                <a:sym typeface="Calibri"/>
              </a:rPr>
              <a:t>SCALE</a:t>
            </a:r>
            <a:endParaRPr b="0" i="0" sz="1100" u="none" cap="none" strike="noStrike">
              <a:solidFill>
                <a:srgbClr val="000000"/>
              </a:solidFill>
              <a:latin typeface="Arial"/>
              <a:ea typeface="Arial"/>
              <a:cs typeface="Arial"/>
              <a:sym typeface="Arial"/>
            </a:endParaRPr>
          </a:p>
        </p:txBody>
      </p:sp>
      <p:sp>
        <p:nvSpPr>
          <p:cNvPr id="196" name="Shape 196"/>
          <p:cNvSpPr txBox="1"/>
          <p:nvPr>
            <p:ph idx="1" type="body"/>
          </p:nvPr>
        </p:nvSpPr>
        <p:spPr>
          <a:xfrm>
            <a:off x="255435" y="1340644"/>
            <a:ext cx="3141000" cy="3643200"/>
          </a:xfrm>
          <a:prstGeom prst="rect">
            <a:avLst/>
          </a:prstGeom>
          <a:noFill/>
          <a:ln>
            <a:noFill/>
          </a:ln>
        </p:spPr>
        <p:txBody>
          <a:bodyPr anchorCtr="0" anchor="t" bIns="34275" lIns="68575" spcFirstLastPara="1" rIns="68575" wrap="square" tIns="34275">
            <a:noAutofit/>
          </a:bodyPr>
          <a:lstStyle/>
          <a:p>
            <a:pPr indent="-177800" lvl="1" marL="520700" marR="0" rtl="0" algn="l">
              <a:lnSpc>
                <a:spcPct val="90000"/>
              </a:lnSpc>
              <a:spcBef>
                <a:spcPts val="0"/>
              </a:spcBef>
              <a:spcAft>
                <a:spcPts val="0"/>
              </a:spcAft>
              <a:buClr>
                <a:schemeClr val="dk1"/>
              </a:buClr>
              <a:buSzPts val="800"/>
              <a:buFont typeface="Arial"/>
              <a:buChar char="•"/>
            </a:pPr>
            <a:r>
              <a:rPr b="0" i="0" lang="en" sz="1400" u="none" cap="none" strike="noStrike">
                <a:solidFill>
                  <a:schemeClr val="dk1"/>
                </a:solidFill>
                <a:latin typeface="Calibri"/>
                <a:ea typeface="Calibri"/>
                <a:cs typeface="Calibri"/>
                <a:sym typeface="Calibri"/>
              </a:rPr>
              <a:t>Safe Community Awareness and Alerting Network (SCALE), aims to improve the safety of residents </a:t>
            </a:r>
            <a:endParaRPr b="0" i="0" sz="2400" u="none" cap="none" strike="noStrike">
              <a:solidFill>
                <a:schemeClr val="dk1"/>
              </a:solidFill>
              <a:latin typeface="Calibri"/>
              <a:ea typeface="Calibri"/>
              <a:cs typeface="Calibri"/>
              <a:sym typeface="Calibri"/>
            </a:endParaRPr>
          </a:p>
          <a:p>
            <a:pPr indent="-127000" lvl="1" marL="520700" marR="0" rtl="0" algn="l">
              <a:lnSpc>
                <a:spcPct val="90000"/>
              </a:lnSpc>
              <a:spcBef>
                <a:spcPts val="400"/>
              </a:spcBef>
              <a:spcAft>
                <a:spcPts val="0"/>
              </a:spcAft>
              <a:buClr>
                <a:schemeClr val="dk1"/>
              </a:buClr>
              <a:buSzPts val="800"/>
              <a:buFont typeface="Arial"/>
              <a:buNone/>
            </a:pPr>
            <a:r>
              <a:t/>
            </a:r>
            <a:endParaRPr b="0" i="0" sz="14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800"/>
              <a:buFont typeface="Arial"/>
              <a:buChar char="•"/>
            </a:pPr>
            <a:r>
              <a:rPr b="0" i="0" lang="en" sz="1400" u="none" cap="none" strike="noStrike">
                <a:solidFill>
                  <a:schemeClr val="dk1"/>
                </a:solidFill>
                <a:latin typeface="Calibri"/>
                <a:ea typeface="Calibri"/>
                <a:cs typeface="Calibri"/>
                <a:sym typeface="Calibri"/>
              </a:rPr>
              <a:t>FlexSCALE is a sensor box which can support many different sensors and network adapters.</a:t>
            </a:r>
            <a:endParaRPr b="0" i="0" sz="2400" u="none" cap="none" strike="noStrike">
              <a:solidFill>
                <a:schemeClr val="dk1"/>
              </a:solidFill>
              <a:latin typeface="Calibri"/>
              <a:ea typeface="Calibri"/>
              <a:cs typeface="Calibri"/>
              <a:sym typeface="Calibri"/>
            </a:endParaRPr>
          </a:p>
          <a:p>
            <a:pPr indent="-127000" lvl="1" marL="520700" marR="0" rtl="0" algn="l">
              <a:lnSpc>
                <a:spcPct val="90000"/>
              </a:lnSpc>
              <a:spcBef>
                <a:spcPts val="400"/>
              </a:spcBef>
              <a:spcAft>
                <a:spcPts val="0"/>
              </a:spcAft>
              <a:buClr>
                <a:schemeClr val="dk1"/>
              </a:buClr>
              <a:buSzPts val="800"/>
              <a:buFont typeface="Arial"/>
              <a:buNone/>
            </a:pPr>
            <a:r>
              <a:t/>
            </a:r>
            <a:endParaRPr b="0" i="0" sz="14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800"/>
              <a:buFont typeface="Arial"/>
              <a:buChar char="•"/>
            </a:pPr>
            <a:r>
              <a:rPr b="0" i="0" lang="en" sz="1400" u="none" cap="none" strike="noStrike">
                <a:solidFill>
                  <a:schemeClr val="dk1"/>
                </a:solidFill>
                <a:latin typeface="Calibri"/>
                <a:ea typeface="Calibri"/>
                <a:cs typeface="Calibri"/>
                <a:sym typeface="Calibri"/>
              </a:rPr>
              <a:t>Data in Motion Exchange (DIME) system is proposed to act as an open communications hub for IoT that simplifies the development and deployment processes. JSON is used to format data, MQTT is used as machine to machine protocol.</a:t>
            </a:r>
            <a:endParaRPr b="0" i="0" sz="2400" u="none" cap="none" strike="noStrike">
              <a:solidFill>
                <a:schemeClr val="dk1"/>
              </a:solidFill>
              <a:latin typeface="Calibri"/>
              <a:ea typeface="Calibri"/>
              <a:cs typeface="Calibri"/>
              <a:sym typeface="Calibri"/>
            </a:endParaRPr>
          </a:p>
          <a:p>
            <a:pPr indent="-127000" lvl="1" marL="520700" marR="0" rtl="0" algn="l">
              <a:lnSpc>
                <a:spcPct val="90000"/>
              </a:lnSpc>
              <a:spcBef>
                <a:spcPts val="400"/>
              </a:spcBef>
              <a:spcAft>
                <a:spcPts val="0"/>
              </a:spcAft>
              <a:buClr>
                <a:schemeClr val="dk1"/>
              </a:buClr>
              <a:buSzPts val="800"/>
              <a:buFont typeface="Arial"/>
              <a:buNone/>
            </a:pPr>
            <a:r>
              <a:t/>
            </a:r>
            <a:endParaRPr b="0" i="0" sz="1400" u="none" cap="none" strike="noStrike">
              <a:solidFill>
                <a:schemeClr val="dk1"/>
              </a:solidFill>
              <a:latin typeface="Calibri"/>
              <a:ea typeface="Calibri"/>
              <a:cs typeface="Calibri"/>
              <a:sym typeface="Calibri"/>
            </a:endParaRPr>
          </a:p>
        </p:txBody>
      </p:sp>
      <p:sp>
        <p:nvSpPr>
          <p:cNvPr id="197" name="Shape 197"/>
          <p:cNvSpPr/>
          <p:nvPr/>
        </p:nvSpPr>
        <p:spPr>
          <a:xfrm>
            <a:off x="3794522" y="1326356"/>
            <a:ext cx="1028700" cy="438150"/>
          </a:xfrm>
          <a:prstGeom prst="roundRect">
            <a:avLst>
              <a:gd fmla="val 16667" name="adj"/>
            </a:avLst>
          </a:prstGeom>
          <a:solidFill>
            <a:schemeClr val="lt1"/>
          </a:solidFill>
          <a:ln cap="flat" cmpd="sng" w="12700">
            <a:solidFill>
              <a:schemeClr val="l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8" name="Shape 198"/>
          <p:cNvSpPr txBox="1"/>
          <p:nvPr/>
        </p:nvSpPr>
        <p:spPr>
          <a:xfrm>
            <a:off x="3875484" y="1407319"/>
            <a:ext cx="1028700" cy="27622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rPr b="0" i="0" lang="en" sz="1400" u="none" cap="none" strike="noStrike">
                <a:solidFill>
                  <a:schemeClr val="dk1"/>
                </a:solidFill>
                <a:latin typeface="Calibri"/>
                <a:ea typeface="Calibri"/>
                <a:cs typeface="Calibri"/>
                <a:sym typeface="Calibri"/>
              </a:rPr>
              <a:t>SCALE box</a:t>
            </a:r>
            <a:endParaRPr b="0" i="0" sz="1100" u="none" cap="none" strike="noStrike">
              <a:solidFill>
                <a:srgbClr val="000000"/>
              </a:solidFill>
              <a:latin typeface="Arial"/>
              <a:ea typeface="Arial"/>
              <a:cs typeface="Arial"/>
              <a:sym typeface="Arial"/>
            </a:endParaRPr>
          </a:p>
        </p:txBody>
      </p:sp>
      <p:cxnSp>
        <p:nvCxnSpPr>
          <p:cNvPr id="199" name="Shape 199"/>
          <p:cNvCxnSpPr/>
          <p:nvPr/>
        </p:nvCxnSpPr>
        <p:spPr>
          <a:xfrm>
            <a:off x="4298156" y="1812131"/>
            <a:ext cx="11906" cy="633413"/>
          </a:xfrm>
          <a:prstGeom prst="straightConnector1">
            <a:avLst/>
          </a:prstGeom>
          <a:noFill/>
          <a:ln cap="flat" cmpd="sng" w="9525">
            <a:solidFill>
              <a:schemeClr val="accent1"/>
            </a:solidFill>
            <a:prstDash val="solid"/>
            <a:miter lim="800000"/>
            <a:headEnd len="sm" w="sm" type="none"/>
            <a:tailEnd len="med" w="med" type="triangle"/>
          </a:ln>
        </p:spPr>
      </p:cxnSp>
      <p:sp>
        <p:nvSpPr>
          <p:cNvPr id="200" name="Shape 200"/>
          <p:cNvSpPr txBox="1"/>
          <p:nvPr/>
        </p:nvSpPr>
        <p:spPr>
          <a:xfrm>
            <a:off x="4310063" y="1745456"/>
            <a:ext cx="588169" cy="20716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Calibri"/>
              <a:buNone/>
            </a:pPr>
            <a:r>
              <a:rPr b="0" i="0" lang="en" sz="900" u="none" cap="none" strike="noStrike">
                <a:solidFill>
                  <a:schemeClr val="dk1"/>
                </a:solidFill>
                <a:latin typeface="Calibri"/>
                <a:ea typeface="Calibri"/>
                <a:cs typeface="Calibri"/>
                <a:sym typeface="Calibri"/>
              </a:rPr>
              <a:t>DIME</a:t>
            </a:r>
            <a:endParaRPr b="0" i="0" sz="1100" u="none" cap="none" strike="noStrike">
              <a:solidFill>
                <a:srgbClr val="000000"/>
              </a:solidFill>
              <a:latin typeface="Arial"/>
              <a:ea typeface="Arial"/>
              <a:cs typeface="Arial"/>
              <a:sym typeface="Arial"/>
            </a:endParaRPr>
          </a:p>
        </p:txBody>
      </p:sp>
      <p:grpSp>
        <p:nvGrpSpPr>
          <p:cNvPr id="201" name="Shape 201"/>
          <p:cNvGrpSpPr/>
          <p:nvPr/>
        </p:nvGrpSpPr>
        <p:grpSpPr>
          <a:xfrm>
            <a:off x="3767386" y="2477367"/>
            <a:ext cx="1609250" cy="1084107"/>
            <a:chOff x="0" y="0"/>
            <a:chExt cx="2147483647" cy="2147483647"/>
          </a:xfrm>
        </p:grpSpPr>
        <p:sp>
          <p:nvSpPr>
            <p:cNvPr id="202" name="Shape 202"/>
            <p:cNvSpPr/>
            <p:nvPr/>
          </p:nvSpPr>
          <p:spPr>
            <a:xfrm>
              <a:off x="0" y="79434397"/>
              <a:ext cx="2050118783" cy="2047657044"/>
            </a:xfrm>
            <a:prstGeom prst="roundRect">
              <a:avLst>
                <a:gd fmla="val 16667" name="adj"/>
              </a:avLst>
            </a:prstGeom>
            <a:solidFill>
              <a:schemeClr val="lt1"/>
            </a:solidFill>
            <a:ln cap="flat" cmpd="sng" w="12700">
              <a:solidFill>
                <a:schemeClr val="l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3" name="Shape 203"/>
            <p:cNvSpPr txBox="1"/>
            <p:nvPr/>
          </p:nvSpPr>
          <p:spPr>
            <a:xfrm>
              <a:off x="121768638" y="418090062"/>
              <a:ext cx="1806570382" cy="111302477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2100"/>
                <a:buFont typeface="Calibri"/>
                <a:buNone/>
              </a:pPr>
              <a:r>
                <a:rPr b="0" i="0" lang="en" sz="2100" u="none" cap="none" strike="noStrike">
                  <a:solidFill>
                    <a:schemeClr val="dk1"/>
                  </a:solidFill>
                  <a:latin typeface="Calibri"/>
                  <a:ea typeface="Calibri"/>
                  <a:cs typeface="Calibri"/>
                  <a:sym typeface="Calibri"/>
                </a:rPr>
                <a:t>Broker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Calibri"/>
                <a:buNone/>
              </a:pPr>
              <a:r>
                <a:rPr b="0" i="0" lang="en" sz="900" u="none" cap="none" strike="noStrike">
                  <a:solidFill>
                    <a:schemeClr val="dk1"/>
                  </a:solidFill>
                  <a:latin typeface="Calibri"/>
                  <a:ea typeface="Calibri"/>
                  <a:cs typeface="Calibri"/>
                  <a:sym typeface="Calibri"/>
                </a:rPr>
                <a:t>on IBM BlueMix </a:t>
              </a:r>
              <a:endParaRPr b="0" i="0" sz="1100" u="none" cap="none" strike="noStrike">
                <a:solidFill>
                  <a:srgbClr val="000000"/>
                </a:solidFill>
                <a:latin typeface="Arial"/>
                <a:ea typeface="Arial"/>
                <a:cs typeface="Arial"/>
                <a:sym typeface="Arial"/>
              </a:endParaRPr>
            </a:p>
          </p:txBody>
        </p:sp>
        <p:sp>
          <p:nvSpPr>
            <p:cNvPr id="204" name="Shape 204"/>
            <p:cNvSpPr txBox="1"/>
            <p:nvPr/>
          </p:nvSpPr>
          <p:spPr>
            <a:xfrm>
              <a:off x="113884638" y="0"/>
              <a:ext cx="2033599008" cy="43553149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Calibri"/>
                <a:buNone/>
              </a:pPr>
              <a:r>
                <a:rPr b="0" i="0" lang="en" sz="900" u="none" cap="none" strike="noStrike">
                  <a:solidFill>
                    <a:schemeClr val="dk1"/>
                  </a:solidFill>
                  <a:latin typeface="Calibri"/>
                  <a:ea typeface="Calibri"/>
                  <a:cs typeface="Calibri"/>
                  <a:sym typeface="Calibri"/>
                </a:rPr>
                <a:t>Celery task queue manager </a:t>
              </a:r>
              <a:endParaRPr b="0" i="0" sz="1100" u="none" cap="none" strike="noStrike">
                <a:solidFill>
                  <a:srgbClr val="000000"/>
                </a:solidFill>
                <a:latin typeface="Arial"/>
                <a:ea typeface="Arial"/>
                <a:cs typeface="Arial"/>
                <a:sym typeface="Arial"/>
              </a:endParaRPr>
            </a:p>
          </p:txBody>
        </p:sp>
        <p:sp>
          <p:nvSpPr>
            <p:cNvPr id="205" name="Shape 205"/>
            <p:cNvSpPr txBox="1"/>
            <p:nvPr/>
          </p:nvSpPr>
          <p:spPr>
            <a:xfrm>
              <a:off x="140849850" y="1711952150"/>
              <a:ext cx="1584118293" cy="43553149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Calibri"/>
                <a:buNone/>
              </a:pPr>
              <a:r>
                <a:rPr b="0" i="0" lang="en" sz="900" u="none" cap="none" strike="noStrike">
                  <a:solidFill>
                    <a:schemeClr val="dk1"/>
                  </a:solidFill>
                  <a:latin typeface="Calibri"/>
                  <a:ea typeface="Calibri"/>
                  <a:cs typeface="Calibri"/>
                  <a:sym typeface="Calibri"/>
                </a:rPr>
                <a:t>PostgreSQL database</a:t>
              </a:r>
              <a:endParaRPr b="0" i="0" sz="1100" u="none" cap="none" strike="noStrike">
                <a:solidFill>
                  <a:srgbClr val="000000"/>
                </a:solidFill>
                <a:latin typeface="Arial"/>
                <a:ea typeface="Arial"/>
                <a:cs typeface="Arial"/>
                <a:sym typeface="Arial"/>
              </a:endParaRPr>
            </a:p>
          </p:txBody>
        </p:sp>
      </p:grpSp>
      <p:cxnSp>
        <p:nvCxnSpPr>
          <p:cNvPr id="206" name="Shape 206"/>
          <p:cNvCxnSpPr/>
          <p:nvPr/>
        </p:nvCxnSpPr>
        <p:spPr>
          <a:xfrm>
            <a:off x="4305884" y="3561465"/>
            <a:ext cx="6000" cy="465600"/>
          </a:xfrm>
          <a:prstGeom prst="straightConnector1">
            <a:avLst/>
          </a:prstGeom>
          <a:noFill/>
          <a:ln cap="flat" cmpd="sng" w="9525">
            <a:solidFill>
              <a:schemeClr val="accent1"/>
            </a:solidFill>
            <a:prstDash val="solid"/>
            <a:miter lim="800000"/>
            <a:headEnd len="sm" w="sm" type="none"/>
            <a:tailEnd len="med" w="med" type="triangle"/>
          </a:ln>
        </p:spPr>
      </p:cxnSp>
      <p:grpSp>
        <p:nvGrpSpPr>
          <p:cNvPr id="207" name="Shape 207"/>
          <p:cNvGrpSpPr/>
          <p:nvPr/>
        </p:nvGrpSpPr>
        <p:grpSpPr>
          <a:xfrm>
            <a:off x="3792123" y="4086213"/>
            <a:ext cx="1624050" cy="885212"/>
            <a:chOff x="0" y="0"/>
            <a:chExt cx="2147483647" cy="2147483647"/>
          </a:xfrm>
        </p:grpSpPr>
        <p:grpSp>
          <p:nvGrpSpPr>
            <p:cNvPr id="208" name="Shape 208"/>
            <p:cNvGrpSpPr/>
            <p:nvPr/>
          </p:nvGrpSpPr>
          <p:grpSpPr>
            <a:xfrm>
              <a:off x="9212" y="0"/>
              <a:ext cx="1783521662" cy="2147483647"/>
              <a:chOff x="0" y="0"/>
              <a:chExt cx="2147483647" cy="2147483647"/>
            </a:xfrm>
          </p:grpSpPr>
          <p:sp>
            <p:nvSpPr>
              <p:cNvPr id="209" name="Shape 209"/>
              <p:cNvSpPr/>
              <p:nvPr/>
            </p:nvSpPr>
            <p:spPr>
              <a:xfrm>
                <a:off x="0" y="0"/>
                <a:ext cx="2147483647" cy="1924389929"/>
              </a:xfrm>
              <a:prstGeom prst="roundRect">
                <a:avLst>
                  <a:gd fmla="val 16667" name="adj"/>
                </a:avLst>
              </a:prstGeom>
              <a:solidFill>
                <a:schemeClr val="lt1"/>
              </a:solidFill>
              <a:ln cap="flat" cmpd="sng" w="12700">
                <a:solidFill>
                  <a:schemeClr val="l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0" name="Shape 210"/>
              <p:cNvSpPr txBox="1"/>
              <p:nvPr/>
            </p:nvSpPr>
            <p:spPr>
              <a:xfrm>
                <a:off x="305964500" y="547324243"/>
                <a:ext cx="1509032778" cy="160015940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rPr b="0" i="0" lang="en" sz="1400" u="none" cap="none" strike="noStrike">
                    <a:solidFill>
                      <a:schemeClr val="dk1"/>
                    </a:solidFill>
                    <a:latin typeface="Calibri"/>
                    <a:ea typeface="Calibri"/>
                    <a:cs typeface="Calibri"/>
                    <a:sym typeface="Calibri"/>
                  </a:rPr>
                  <a:t>Dashboard </a:t>
                </a:r>
                <a:r>
                  <a:rPr b="0" i="0" lang="en" sz="900" u="none" cap="none" strike="noStrike">
                    <a:solidFill>
                      <a:schemeClr val="dk1"/>
                    </a:solidFill>
                    <a:latin typeface="Calibri"/>
                    <a:ea typeface="Calibri"/>
                    <a:cs typeface="Calibri"/>
                    <a:sym typeface="Calibri"/>
                  </a:rPr>
                  <a:t>on IBM BlueMix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11" name="Shape 211"/>
              <p:cNvSpPr txBox="1"/>
              <p:nvPr/>
            </p:nvSpPr>
            <p:spPr>
              <a:xfrm>
                <a:off x="619660901" y="1606910379"/>
                <a:ext cx="881635163" cy="53338947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rPr b="0" i="0" lang="en" sz="900" u="none" cap="none" strike="noStrike">
                    <a:solidFill>
                      <a:schemeClr val="dk1"/>
                    </a:solidFill>
                    <a:latin typeface="Arial"/>
                    <a:ea typeface="Arial"/>
                    <a:cs typeface="Arial"/>
                    <a:sym typeface="Arial"/>
                  </a:rPr>
                  <a:t>Node.js </a:t>
                </a:r>
                <a:endParaRPr b="0" i="0" sz="1100" u="none" cap="none" strike="noStrike">
                  <a:solidFill>
                    <a:srgbClr val="000000"/>
                  </a:solidFill>
                  <a:latin typeface="Arial"/>
                  <a:ea typeface="Arial"/>
                  <a:cs typeface="Arial"/>
                  <a:sym typeface="Arial"/>
                </a:endParaRPr>
              </a:p>
            </p:txBody>
          </p:sp>
        </p:grpSp>
        <p:sp>
          <p:nvSpPr>
            <p:cNvPr id="212" name="Shape 212"/>
            <p:cNvSpPr txBox="1"/>
            <p:nvPr/>
          </p:nvSpPr>
          <p:spPr>
            <a:xfrm>
              <a:off x="0" y="13978202"/>
              <a:ext cx="2147483647" cy="53334616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rPr b="0" i="0" lang="en" sz="900" u="none" cap="none" strike="noStrike">
                  <a:solidFill>
                    <a:schemeClr val="dk1"/>
                  </a:solidFill>
                  <a:latin typeface="Arial"/>
                  <a:ea typeface="Arial"/>
                  <a:cs typeface="Arial"/>
                  <a:sym typeface="Arial"/>
                </a:rPr>
                <a:t>Js and Twitter Bootstrap </a:t>
              </a:r>
              <a:endParaRPr b="0" i="0" sz="1100" u="none" cap="none" strike="noStrike">
                <a:solidFill>
                  <a:srgbClr val="000000"/>
                </a:solidFill>
                <a:latin typeface="Arial"/>
                <a:ea typeface="Arial"/>
                <a:cs typeface="Arial"/>
                <a:sym typeface="Arial"/>
              </a:endParaRPr>
            </a:p>
          </p:txBody>
        </p:sp>
      </p:grpSp>
      <p:sp>
        <p:nvSpPr>
          <p:cNvPr id="213" name="Shape 213"/>
          <p:cNvSpPr txBox="1"/>
          <p:nvPr/>
        </p:nvSpPr>
        <p:spPr>
          <a:xfrm>
            <a:off x="5396295" y="1266722"/>
            <a:ext cx="3180522" cy="3696397"/>
          </a:xfrm>
          <a:prstGeom prst="rect">
            <a:avLst/>
          </a:prstGeom>
          <a:noFill/>
          <a:ln>
            <a:noFill/>
          </a:ln>
        </p:spPr>
        <p:txBody>
          <a:bodyPr anchorCtr="0" anchor="t" bIns="45700" lIns="91425" spcFirstLastPara="1" rIns="91425" wrap="square" tIns="45700">
            <a:noAutofit/>
          </a:bodyPr>
          <a:lstStyle/>
          <a:p>
            <a:pPr indent="-177800" lvl="1" marL="520700" marR="0" rtl="0" algn="l">
              <a:lnSpc>
                <a:spcPct val="90000"/>
              </a:lnSpc>
              <a:spcBef>
                <a:spcPts val="0"/>
              </a:spcBef>
              <a:spcAft>
                <a:spcPts val="0"/>
              </a:spcAft>
              <a:buClr>
                <a:schemeClr val="dk1"/>
              </a:buClr>
              <a:buSzPts val="800"/>
              <a:buFont typeface="Arial"/>
              <a:buChar char="•"/>
            </a:pPr>
            <a:r>
              <a:rPr b="0" i="0" lang="en" sz="1400" u="none" cap="none" strike="noStrike">
                <a:solidFill>
                  <a:schemeClr val="dk1"/>
                </a:solidFill>
                <a:latin typeface="Calibri"/>
                <a:ea typeface="Calibri"/>
                <a:cs typeface="Calibri"/>
                <a:sym typeface="Calibri"/>
              </a:rPr>
              <a:t>IBM BlueMix platform receives sensed data and routes it to the appropriate event-detection function. </a:t>
            </a:r>
            <a:endParaRPr b="0" i="0" sz="2400" u="none" cap="none" strike="noStrike">
              <a:solidFill>
                <a:srgbClr val="000000"/>
              </a:solidFill>
              <a:latin typeface="Arial"/>
              <a:ea typeface="Arial"/>
              <a:cs typeface="Arial"/>
              <a:sym typeface="Arial"/>
            </a:endParaRPr>
          </a:p>
          <a:p>
            <a:pPr indent="-127000" lvl="1" marL="520700" marR="0" rtl="0" algn="l">
              <a:lnSpc>
                <a:spcPct val="90000"/>
              </a:lnSpc>
              <a:spcBef>
                <a:spcPts val="400"/>
              </a:spcBef>
              <a:spcAft>
                <a:spcPts val="0"/>
              </a:spcAft>
              <a:buNone/>
            </a:pPr>
            <a:r>
              <a:t/>
            </a:r>
            <a:endParaRPr b="0" i="0" sz="14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800"/>
              <a:buFont typeface="Arial"/>
              <a:buChar char="•"/>
            </a:pPr>
            <a:r>
              <a:rPr b="0" i="0" lang="en" sz="1400" u="none" cap="none" strike="noStrike">
                <a:solidFill>
                  <a:schemeClr val="dk1"/>
                </a:solidFill>
                <a:latin typeface="Calibri"/>
                <a:ea typeface="Calibri"/>
                <a:cs typeface="Calibri"/>
                <a:sym typeface="Calibri"/>
              </a:rPr>
              <a:t>Celery task queue manager is used to handle distributed system event. </a:t>
            </a:r>
            <a:endParaRPr b="0" i="0" sz="2400" u="none" cap="none" strike="noStrike">
              <a:solidFill>
                <a:srgbClr val="000000"/>
              </a:solidFill>
              <a:latin typeface="Arial"/>
              <a:ea typeface="Arial"/>
              <a:cs typeface="Arial"/>
              <a:sym typeface="Arial"/>
            </a:endParaRPr>
          </a:p>
          <a:p>
            <a:pPr indent="-127000" lvl="1" marL="520700" marR="0" rtl="0" algn="l">
              <a:lnSpc>
                <a:spcPct val="90000"/>
              </a:lnSpc>
              <a:spcBef>
                <a:spcPts val="400"/>
              </a:spcBef>
              <a:spcAft>
                <a:spcPts val="0"/>
              </a:spcAft>
              <a:buNone/>
            </a:pPr>
            <a:r>
              <a:t/>
            </a:r>
            <a:endParaRPr b="0" i="0" sz="14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800"/>
              <a:buFont typeface="Arial"/>
              <a:buChar char="•"/>
            </a:pPr>
            <a:r>
              <a:rPr b="0" i="0" lang="en" sz="1400" u="none" cap="none" strike="noStrike">
                <a:solidFill>
                  <a:schemeClr val="dk1"/>
                </a:solidFill>
                <a:latin typeface="Calibri"/>
                <a:ea typeface="Calibri"/>
                <a:cs typeface="Calibri"/>
                <a:sym typeface="Calibri"/>
              </a:rPr>
              <a:t>Django’s ORM is used to abstract the PostgreSQL database tables. </a:t>
            </a:r>
            <a:endParaRPr b="0" i="0" sz="2400" u="none" cap="none" strike="noStrike">
              <a:solidFill>
                <a:srgbClr val="000000"/>
              </a:solidFill>
              <a:latin typeface="Arial"/>
              <a:ea typeface="Arial"/>
              <a:cs typeface="Arial"/>
              <a:sym typeface="Arial"/>
            </a:endParaRPr>
          </a:p>
          <a:p>
            <a:pPr indent="-127000" lvl="1" marL="520700" marR="0" rtl="0" algn="l">
              <a:lnSpc>
                <a:spcPct val="90000"/>
              </a:lnSpc>
              <a:spcBef>
                <a:spcPts val="400"/>
              </a:spcBef>
              <a:spcAft>
                <a:spcPts val="0"/>
              </a:spcAft>
              <a:buNone/>
            </a:pPr>
            <a:r>
              <a:t/>
            </a:r>
            <a:endParaRPr b="0" i="0" sz="14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800"/>
              <a:buFont typeface="Arial"/>
              <a:buChar char="•"/>
            </a:pPr>
            <a:r>
              <a:rPr b="0" i="0" lang="en" sz="1400" u="none" cap="none" strike="noStrike">
                <a:solidFill>
                  <a:schemeClr val="dk1"/>
                </a:solidFill>
                <a:latin typeface="Calibri"/>
                <a:ea typeface="Calibri"/>
                <a:cs typeface="Calibri"/>
                <a:sym typeface="Calibri"/>
              </a:rPr>
              <a:t>The dashboard, hosted on BlueMix, written using Node.js at the backend, Javascript and Twitter Bootstrap in the front-end.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Related work --- LSTM</a:t>
            </a:r>
            <a:endParaRPr b="0" i="0" sz="1100" u="none" cap="none" strike="noStrike">
              <a:solidFill>
                <a:schemeClr val="dk1"/>
              </a:solidFill>
              <a:latin typeface="Calibri"/>
              <a:ea typeface="Calibri"/>
              <a:cs typeface="Calibri"/>
              <a:sym typeface="Calibri"/>
            </a:endParaRPr>
          </a:p>
        </p:txBody>
      </p:sp>
      <p:sp>
        <p:nvSpPr>
          <p:cNvPr id="219" name="Shape 219"/>
          <p:cNvSpPr txBox="1"/>
          <p:nvPr/>
        </p:nvSpPr>
        <p:spPr>
          <a:xfrm>
            <a:off x="628650" y="1509117"/>
            <a:ext cx="3140869" cy="3142396"/>
          </a:xfrm>
          <a:prstGeom prst="rect">
            <a:avLst/>
          </a:prstGeom>
          <a:noFill/>
          <a:ln>
            <a:noFill/>
          </a:ln>
        </p:spPr>
        <p:txBody>
          <a:bodyPr anchorCtr="0" anchor="t" bIns="34275" lIns="68575" spcFirstLastPara="1" rIns="68575" wrap="square" tIns="34275">
            <a:noAutofit/>
          </a:bodyPr>
          <a:lstStyle/>
          <a:p>
            <a:pPr indent="-177800" lvl="1" marL="520700" marR="0" rtl="0" algn="l">
              <a:lnSpc>
                <a:spcPct val="90000"/>
              </a:lnSpc>
              <a:spcBef>
                <a:spcPts val="0"/>
              </a:spcBef>
              <a:spcAft>
                <a:spcPts val="0"/>
              </a:spcAft>
              <a:buClr>
                <a:schemeClr val="dk1"/>
              </a:buClr>
              <a:buSzPts val="800"/>
              <a:buFont typeface="Arial"/>
              <a:buChar char="•"/>
            </a:pPr>
            <a:r>
              <a:rPr b="0" i="0" lang="en" sz="1200" u="none" cap="none" strike="noStrike">
                <a:solidFill>
                  <a:schemeClr val="dk1"/>
                </a:solidFill>
                <a:latin typeface="Calibri"/>
                <a:ea typeface="Calibri"/>
                <a:cs typeface="Calibri"/>
                <a:sym typeface="Calibri"/>
              </a:rPr>
              <a:t>LSTM represents for “long short-term memory”.</a:t>
            </a:r>
            <a:endParaRPr b="0" i="0" sz="2000" u="none" cap="none" strike="noStrike">
              <a:solidFill>
                <a:srgbClr val="000000"/>
              </a:solidFill>
              <a:latin typeface="Arial"/>
              <a:ea typeface="Arial"/>
              <a:cs typeface="Arial"/>
              <a:sym typeface="Arial"/>
            </a:endParaRPr>
          </a:p>
          <a:p>
            <a:pPr indent="-127000" lvl="1" marL="520700" marR="0" rtl="0" algn="l">
              <a:lnSpc>
                <a:spcPct val="90000"/>
              </a:lnSpc>
              <a:spcBef>
                <a:spcPts val="400"/>
              </a:spcBef>
              <a:spcAft>
                <a:spcPts val="0"/>
              </a:spcAft>
              <a:buClr>
                <a:schemeClr val="dk1"/>
              </a:buClr>
              <a:buSzPts val="800"/>
              <a:buFont typeface="Arial"/>
              <a:buNone/>
            </a:pPr>
            <a:r>
              <a:t/>
            </a:r>
            <a:endParaRPr b="0" i="0" sz="12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800"/>
              <a:buFont typeface="Arial"/>
              <a:buChar char="•"/>
            </a:pPr>
            <a:r>
              <a:rPr b="0" i="0" lang="en" sz="1200" u="none" cap="none" strike="noStrike">
                <a:solidFill>
                  <a:schemeClr val="dk1"/>
                </a:solidFill>
                <a:latin typeface="Calibri"/>
                <a:ea typeface="Calibri"/>
                <a:cs typeface="Calibri"/>
                <a:sym typeface="Calibri"/>
              </a:rPr>
              <a:t>The term long short-term refers to the fact that LSTM is a model for the short-term memory which can last for a long period of time.</a:t>
            </a:r>
            <a:endParaRPr b="0" i="0" sz="2000" u="none" cap="none" strike="noStrike">
              <a:solidFill>
                <a:srgbClr val="000000"/>
              </a:solidFill>
              <a:latin typeface="Arial"/>
              <a:ea typeface="Arial"/>
              <a:cs typeface="Arial"/>
              <a:sym typeface="Arial"/>
            </a:endParaRPr>
          </a:p>
          <a:p>
            <a:pPr indent="-127000" lvl="1" marL="520700" marR="0" rtl="0" algn="l">
              <a:lnSpc>
                <a:spcPct val="90000"/>
              </a:lnSpc>
              <a:spcBef>
                <a:spcPts val="400"/>
              </a:spcBef>
              <a:spcAft>
                <a:spcPts val="0"/>
              </a:spcAft>
              <a:buClr>
                <a:schemeClr val="dk1"/>
              </a:buClr>
              <a:buSzPts val="800"/>
              <a:buFont typeface="Arial"/>
              <a:buNone/>
            </a:pPr>
            <a:r>
              <a:t/>
            </a:r>
            <a:endParaRPr b="0" i="0" sz="12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800"/>
              <a:buFont typeface="Arial"/>
              <a:buChar char="•"/>
            </a:pPr>
            <a:r>
              <a:rPr b="0" i="0" lang="en" sz="1200" u="none" cap="none" strike="noStrike">
                <a:solidFill>
                  <a:schemeClr val="dk1"/>
                </a:solidFill>
                <a:latin typeface="Calibri"/>
                <a:ea typeface="Calibri"/>
                <a:cs typeface="Calibri"/>
                <a:sym typeface="Calibri"/>
              </a:rPr>
              <a:t> Mohamed and Chaker’s used LSTM on sequence to sequence weather forecasting. </a:t>
            </a:r>
            <a:endParaRPr b="0" i="0" sz="2000" u="none" cap="none" strike="noStrike">
              <a:solidFill>
                <a:srgbClr val="000000"/>
              </a:solidFill>
              <a:latin typeface="Arial"/>
              <a:ea typeface="Arial"/>
              <a:cs typeface="Arial"/>
              <a:sym typeface="Arial"/>
            </a:endParaRPr>
          </a:p>
          <a:p>
            <a:pPr indent="-127000" lvl="1" marL="520700" marR="0" rtl="0" algn="l">
              <a:lnSpc>
                <a:spcPct val="90000"/>
              </a:lnSpc>
              <a:spcBef>
                <a:spcPts val="400"/>
              </a:spcBef>
              <a:spcAft>
                <a:spcPts val="0"/>
              </a:spcAft>
              <a:buClr>
                <a:schemeClr val="dk1"/>
              </a:buClr>
              <a:buSzPts val="800"/>
              <a:buFont typeface="Arial"/>
              <a:buNone/>
            </a:pPr>
            <a:r>
              <a:t/>
            </a:r>
            <a:endParaRPr b="0" i="0" sz="12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800"/>
              <a:buFont typeface="Arial"/>
              <a:buChar char="•"/>
            </a:pPr>
            <a:r>
              <a:rPr b="0" i="0" lang="en" sz="1200" u="none" cap="none" strike="noStrike">
                <a:solidFill>
                  <a:schemeClr val="dk1"/>
                </a:solidFill>
                <a:latin typeface="Calibri"/>
                <a:ea typeface="Calibri"/>
                <a:cs typeface="Calibri"/>
                <a:sym typeface="Calibri"/>
              </a:rPr>
              <a:t>Similarly, Xingjian, el have successfully applied LSTM to the challenging precipitation nowcasting, which has not been solved even by sophisticated machine learning techniques. </a:t>
            </a:r>
            <a:endParaRPr b="0" i="0" sz="2000" u="none" cap="none" strike="noStrike">
              <a:solidFill>
                <a:srgbClr val="000000"/>
              </a:solidFill>
              <a:latin typeface="Arial"/>
              <a:ea typeface="Arial"/>
              <a:cs typeface="Arial"/>
              <a:sym typeface="Arial"/>
            </a:endParaRPr>
          </a:p>
          <a:p>
            <a:pPr indent="-127000" lvl="1" marL="520700" marR="0" rtl="0" algn="l">
              <a:lnSpc>
                <a:spcPct val="90000"/>
              </a:lnSpc>
              <a:spcBef>
                <a:spcPts val="400"/>
              </a:spcBef>
              <a:spcAft>
                <a:spcPts val="0"/>
              </a:spcAft>
              <a:buClr>
                <a:schemeClr val="dk1"/>
              </a:buClr>
              <a:buSzPts val="800"/>
              <a:buFont typeface="Arial"/>
              <a:buNone/>
            </a:pPr>
            <a:r>
              <a:t/>
            </a:r>
            <a:endParaRPr b="0" i="0" sz="1200" u="none" cap="none" strike="noStrike">
              <a:solidFill>
                <a:schemeClr val="dk1"/>
              </a:solidFill>
              <a:latin typeface="Calibri"/>
              <a:ea typeface="Calibri"/>
              <a:cs typeface="Calibri"/>
              <a:sym typeface="Calibri"/>
            </a:endParaRPr>
          </a:p>
          <a:p>
            <a:pPr indent="-127000" lvl="1" marL="520700" marR="0" rtl="0" algn="l">
              <a:lnSpc>
                <a:spcPct val="90000"/>
              </a:lnSpc>
              <a:spcBef>
                <a:spcPts val="400"/>
              </a:spcBef>
              <a:spcAft>
                <a:spcPts val="0"/>
              </a:spcAft>
              <a:buClr>
                <a:schemeClr val="dk1"/>
              </a:buClr>
              <a:buSzPts val="800"/>
              <a:buFont typeface="Arial"/>
              <a:buNone/>
            </a:pPr>
            <a:r>
              <a:t/>
            </a:r>
            <a:endParaRPr b="0" i="0" sz="1200" u="none" cap="none" strike="noStrike">
              <a:solidFill>
                <a:schemeClr val="dk1"/>
              </a:solidFill>
              <a:latin typeface="Calibri"/>
              <a:ea typeface="Calibri"/>
              <a:cs typeface="Calibri"/>
              <a:sym typeface="Calibri"/>
            </a:endParaRPr>
          </a:p>
          <a:p>
            <a:pPr indent="-127000" lvl="1" marL="520700" marR="0" rtl="0" algn="l">
              <a:lnSpc>
                <a:spcPct val="90000"/>
              </a:lnSpc>
              <a:spcBef>
                <a:spcPts val="400"/>
              </a:spcBef>
              <a:spcAft>
                <a:spcPts val="0"/>
              </a:spcAft>
              <a:buClr>
                <a:schemeClr val="dk1"/>
              </a:buClr>
              <a:buSzPts val="800"/>
              <a:buFont typeface="Arial"/>
              <a:buNone/>
            </a:pPr>
            <a:r>
              <a:t/>
            </a:r>
            <a:endParaRPr b="0" i="0" sz="1200" u="none" cap="none" strike="noStrike">
              <a:solidFill>
                <a:schemeClr val="dk1"/>
              </a:solidFill>
              <a:latin typeface="Calibri"/>
              <a:ea typeface="Calibri"/>
              <a:cs typeface="Calibri"/>
              <a:sym typeface="Calibri"/>
            </a:endParaRPr>
          </a:p>
          <a:p>
            <a:pPr indent="-127000" lvl="1" marL="520700" marR="0" rtl="0" algn="l">
              <a:lnSpc>
                <a:spcPct val="90000"/>
              </a:lnSpc>
              <a:spcBef>
                <a:spcPts val="400"/>
              </a:spcBef>
              <a:spcAft>
                <a:spcPts val="0"/>
              </a:spcAft>
              <a:buClr>
                <a:schemeClr val="dk1"/>
              </a:buClr>
              <a:buSzPts val="800"/>
              <a:buFont typeface="Arial"/>
              <a:buNone/>
            </a:pPr>
            <a:r>
              <a:t/>
            </a:r>
            <a:endParaRPr b="0" i="0" sz="1200" u="none" cap="none" strike="noStrike">
              <a:solidFill>
                <a:schemeClr val="dk1"/>
              </a:solidFill>
              <a:latin typeface="Calibri"/>
              <a:ea typeface="Calibri"/>
              <a:cs typeface="Calibri"/>
              <a:sym typeface="Calibri"/>
            </a:endParaRPr>
          </a:p>
          <a:p>
            <a:pPr indent="-127000" lvl="1" marL="520700" marR="0" rtl="0" algn="l">
              <a:lnSpc>
                <a:spcPct val="90000"/>
              </a:lnSpc>
              <a:spcBef>
                <a:spcPts val="400"/>
              </a:spcBef>
              <a:spcAft>
                <a:spcPts val="0"/>
              </a:spcAft>
              <a:buClr>
                <a:schemeClr val="dk1"/>
              </a:buClr>
              <a:buSzPts val="800"/>
              <a:buFont typeface="Arial"/>
              <a:buNone/>
            </a:pPr>
            <a:r>
              <a:t/>
            </a:r>
            <a:endParaRPr b="0" i="0" sz="1200" u="none" cap="none" strike="noStrike">
              <a:solidFill>
                <a:schemeClr val="dk1"/>
              </a:solidFill>
              <a:latin typeface="Calibri"/>
              <a:ea typeface="Calibri"/>
              <a:cs typeface="Calibri"/>
              <a:sym typeface="Calibri"/>
            </a:endParaRPr>
          </a:p>
          <a:p>
            <a:pPr indent="-127000" lvl="1" marL="520700" marR="0" rtl="0" algn="l">
              <a:lnSpc>
                <a:spcPct val="90000"/>
              </a:lnSpc>
              <a:spcBef>
                <a:spcPts val="400"/>
              </a:spcBef>
              <a:spcAft>
                <a:spcPts val="0"/>
              </a:spcAft>
              <a:buClr>
                <a:schemeClr val="dk1"/>
              </a:buClr>
              <a:buSzPts val="8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pic>
        <p:nvPicPr>
          <p:cNvPr descr="lstm.png" id="220" name="Shape 220"/>
          <p:cNvPicPr preferRelativeResize="0"/>
          <p:nvPr/>
        </p:nvPicPr>
        <p:blipFill rotWithShape="1">
          <a:blip r:embed="rId3">
            <a:alphaModFix/>
          </a:blip>
          <a:srcRect b="0" l="0" r="0" t="0"/>
          <a:stretch/>
        </p:blipFill>
        <p:spPr>
          <a:xfrm>
            <a:off x="4572000" y="1948004"/>
            <a:ext cx="3814970" cy="22646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nvSpPr>
        <p:spPr>
          <a:xfrm>
            <a:off x="6213000" y="868625"/>
            <a:ext cx="2931000" cy="3648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Crawl Weather Data of past one year.</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Control.py acts as master node, providing clocks and coordinating other components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Historical data is stored in AWS database</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Components subscribe to the broker, and can also send generated data into broker. </a:t>
            </a:r>
            <a:endParaRPr b="0" i="0" sz="1800" u="none" cap="none" strike="noStrike">
              <a:solidFill>
                <a:srgbClr val="000000"/>
              </a:solidFill>
              <a:latin typeface="Arial"/>
              <a:ea typeface="Arial"/>
              <a:cs typeface="Arial"/>
              <a:sym typeface="Arial"/>
            </a:endParaRPr>
          </a:p>
        </p:txBody>
      </p:sp>
      <p:sp>
        <p:nvSpPr>
          <p:cNvPr id="226" name="Shape 226"/>
          <p:cNvSpPr txBox="1"/>
          <p:nvPr/>
        </p:nvSpPr>
        <p:spPr>
          <a:xfrm>
            <a:off x="342413" y="228425"/>
            <a:ext cx="3114000" cy="64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Design Specifics</a:t>
            </a:r>
            <a:endParaRPr b="0" i="0" sz="2800" u="none" cap="none" strike="noStrike">
              <a:solidFill>
                <a:srgbClr val="000000"/>
              </a:solidFill>
              <a:latin typeface="Arial"/>
              <a:ea typeface="Arial"/>
              <a:cs typeface="Arial"/>
              <a:sym typeface="Arial"/>
            </a:endParaRPr>
          </a:p>
        </p:txBody>
      </p:sp>
      <p:pic>
        <p:nvPicPr>
          <p:cNvPr id="227" name="Shape 227"/>
          <p:cNvPicPr preferRelativeResize="0"/>
          <p:nvPr/>
        </p:nvPicPr>
        <p:blipFill rotWithShape="1">
          <a:blip r:embed="rId3">
            <a:alphaModFix/>
          </a:blip>
          <a:srcRect b="0" l="0" r="0" t="0"/>
          <a:stretch/>
        </p:blipFill>
        <p:spPr>
          <a:xfrm>
            <a:off x="152400" y="1021036"/>
            <a:ext cx="5917575" cy="3845546"/>
          </a:xfrm>
          <a:prstGeom prst="rect">
            <a:avLst/>
          </a:prstGeom>
          <a:noFill/>
          <a:ln>
            <a:noFill/>
          </a:ln>
        </p:spPr>
      </p:pic>
      <p:sp>
        <p:nvSpPr>
          <p:cNvPr id="228" name="Shape 228"/>
          <p:cNvSpPr txBox="1"/>
          <p:nvPr/>
        </p:nvSpPr>
        <p:spPr>
          <a:xfrm>
            <a:off x="3687745" y="20097"/>
            <a:ext cx="18473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2" name="Shape 232"/>
        <p:cNvGrpSpPr/>
        <p:nvPr/>
      </p:nvGrpSpPr>
      <p:grpSpPr>
        <a:xfrm>
          <a:off x="0" y="0"/>
          <a:ext cx="0" cy="0"/>
          <a:chOff x="0" y="0"/>
          <a:chExt cx="0" cy="0"/>
        </a:xfrm>
      </p:grpSpPr>
      <p:pic>
        <p:nvPicPr>
          <p:cNvPr id="233" name="Shape 233"/>
          <p:cNvPicPr preferRelativeResize="0"/>
          <p:nvPr/>
        </p:nvPicPr>
        <p:blipFill rotWithShape="1">
          <a:blip r:embed="rId4">
            <a:alphaModFix/>
          </a:blip>
          <a:srcRect b="0" l="0" r="0" t="0"/>
          <a:stretch/>
        </p:blipFill>
        <p:spPr>
          <a:xfrm>
            <a:off x="0" y="0"/>
            <a:ext cx="920106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Evaluation</a:t>
            </a:r>
            <a:endParaRPr b="0" i="0" sz="2800" u="none" cap="none" strike="noStrike">
              <a:solidFill>
                <a:schemeClr val="dk1"/>
              </a:solidFill>
              <a:latin typeface="Arial"/>
              <a:ea typeface="Arial"/>
              <a:cs typeface="Arial"/>
              <a:sym typeface="Arial"/>
            </a:endParaRPr>
          </a:p>
        </p:txBody>
      </p:sp>
      <p:sp>
        <p:nvSpPr>
          <p:cNvPr id="239" name="Shape 2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Prediction: </a:t>
            </a:r>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r>
              <a:rPr b="0" i="0" lang="en" sz="1600" u="none" cap="none" strike="noStrike">
                <a:solidFill>
                  <a:schemeClr val="dk2"/>
                </a:solidFill>
                <a:latin typeface="Arial"/>
                <a:ea typeface="Arial"/>
                <a:cs typeface="Arial"/>
                <a:sym typeface="Arial"/>
              </a:rPr>
              <a:t>For test data of 30 days, MSE is  3.0.</a:t>
            </a:r>
            <a:endParaRPr/>
          </a:p>
          <a:p>
            <a:pPr indent="0" lvl="0" marL="114300" marR="0" rtl="0" algn="l">
              <a:lnSpc>
                <a:spcPct val="115000"/>
              </a:lnSpc>
              <a:spcBef>
                <a:spcPts val="0"/>
              </a:spcBef>
              <a:spcAft>
                <a:spcPts val="0"/>
              </a:spcAft>
              <a:buClr>
                <a:schemeClr val="dk2"/>
              </a:buClr>
              <a:buSzPts val="1800"/>
              <a:buFont typeface="Arial"/>
              <a:buNone/>
            </a:pPr>
            <a:r>
              <a:rPr b="0" i="0" lang="en" sz="1600" u="none" cap="none" strike="noStrike">
                <a:solidFill>
                  <a:schemeClr val="dk2"/>
                </a:solidFill>
                <a:latin typeface="Arial"/>
                <a:ea typeface="Arial"/>
                <a:cs typeface="Arial"/>
                <a:sym typeface="Arial"/>
              </a:rPr>
              <a:t>	It means that the average error is reasonable, the predicted data is close 	to the ground truth.</a:t>
            </a:r>
            <a:endParaRPr b="0" i="0" sz="16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Sensors</a:t>
            </a:r>
            <a:endParaRPr b="0" i="0" sz="18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	</a:t>
            </a:r>
            <a:endParaRPr b="0" i="0" sz="1800" u="none" cap="none" strike="noStrike">
              <a:solidFill>
                <a:schemeClr val="dk2"/>
              </a:solidFill>
              <a:latin typeface="Arial"/>
              <a:ea typeface="Arial"/>
              <a:cs typeface="Arial"/>
              <a:sym typeface="Arial"/>
            </a:endParaRPr>
          </a:p>
        </p:txBody>
      </p:sp>
      <p:pic>
        <p:nvPicPr>
          <p:cNvPr id="240" name="Shape 240"/>
          <p:cNvPicPr preferRelativeResize="0"/>
          <p:nvPr/>
        </p:nvPicPr>
        <p:blipFill rotWithShape="1">
          <a:blip r:embed="rId3">
            <a:alphaModFix/>
          </a:blip>
          <a:srcRect b="0" l="0" r="0" t="0"/>
          <a:stretch/>
        </p:blipFill>
        <p:spPr>
          <a:xfrm>
            <a:off x="895175" y="2999600"/>
            <a:ext cx="6945696" cy="13129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