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84" r:id="rId8"/>
    <p:sldId id="263" r:id="rId9"/>
    <p:sldId id="264" r:id="rId10"/>
    <p:sldId id="265" r:id="rId11"/>
    <p:sldId id="266" r:id="rId12"/>
    <p:sldId id="268" r:id="rId13"/>
    <p:sldId id="269" r:id="rId14"/>
    <p:sldId id="270" r:id="rId15"/>
    <p:sldId id="283"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5/10/2022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gw2tp.com/" TargetMode="External"/><Relationship Id="rId2" Type="http://schemas.openxmlformats.org/officeDocument/2006/relationships/hyperlink" Target="https://gw2efficiency.com/tradingpo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20.23.97.43:8080/" TargetMode="External"/><Relationship Id="rId2" Type="http://schemas.openxmlformats.org/officeDocument/2006/relationships/hyperlink" Target="https://github.com/lz039/Gw2Tra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dirty="0">
                <a:solidFill>
                  <a:schemeClr val="tx1">
                    <a:lumMod val="85000"/>
                    <a:lumOff val="15000"/>
                  </a:schemeClr>
                </a:solidFill>
              </a:rPr>
            </a:br>
            <a:br>
              <a:rPr lang="de-DE" sz="1300" dirty="0">
                <a:solidFill>
                  <a:schemeClr val="tx1">
                    <a:lumMod val="85000"/>
                    <a:lumOff val="15000"/>
                  </a:schemeClr>
                </a:solidFill>
              </a:rPr>
            </a:br>
            <a:r>
              <a:rPr lang="de-DE" sz="1300" dirty="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dirty="0">
                <a:solidFill>
                  <a:schemeClr val="bg2">
                    <a:alpha val="80000"/>
                  </a:schemeClr>
                </a:solidFill>
              </a:rPr>
              <a:t>2022-05-12</a:t>
            </a:r>
          </a:p>
        </p:txBody>
      </p:sp>
      <p:sp>
        <p:nvSpPr>
          <p:cNvPr id="10" name="Textfeld 9">
            <a:extLst>
              <a:ext uri="{FF2B5EF4-FFF2-40B4-BE49-F238E27FC236}">
                <a16:creationId xmlns:a16="http://schemas.microsoft.com/office/drawing/2014/main" id="{A2AEE6A6-C0A2-2805-710A-7DC37F34E52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1</a:t>
            </a:fld>
            <a:endParaRPr lang="de-D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Berechnung des Profits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lang="de-DE" sz="1200" dirty="0"/>
              <a:t>wird</a:t>
            </a:r>
            <a:r>
              <a:rPr sz="1200" dirty="0"/>
              <a:t> </a:t>
            </a:r>
            <a:r>
              <a:rPr sz="1200" dirty="0" err="1">
                <a:latin typeface="Courier"/>
              </a:rPr>
              <a:t>df_max_buys</a:t>
            </a:r>
            <a:r>
              <a:rPr sz="1200" dirty="0"/>
              <a:t> und </a:t>
            </a:r>
            <a:r>
              <a:rPr sz="1200" dirty="0" err="1">
                <a:latin typeface="Courier"/>
              </a:rPr>
              <a:t>df_min_sells</a:t>
            </a:r>
            <a:r>
              <a:rPr sz="1200" dirty="0"/>
              <a:t> </a:t>
            </a:r>
            <a:r>
              <a:rPr lang="de-DE" sz="1200" dirty="0"/>
              <a:t>anhand</a:t>
            </a:r>
            <a:r>
              <a:rPr sz="1200" dirty="0"/>
              <a:t> der ID </a:t>
            </a:r>
            <a:r>
              <a:rPr sz="1200" dirty="0" err="1"/>
              <a:t>gejoined</a:t>
            </a:r>
            <a:r>
              <a:rPr lang="de-DE" sz="1200" dirty="0"/>
              <a:t>, dann</a:t>
            </a:r>
            <a:r>
              <a:rPr sz="1200" dirty="0"/>
              <a:t> </a:t>
            </a:r>
            <a:r>
              <a:rPr lang="de-DE" sz="1200" dirty="0"/>
              <a:t>kann</a:t>
            </a:r>
            <a:r>
              <a:rPr sz="1200" dirty="0"/>
              <a:t> der Profit pro </a:t>
            </a:r>
            <a:r>
              <a:rPr lang="de-DE" sz="1200" dirty="0"/>
              <a:t>Gegenstand</a:t>
            </a:r>
            <a:r>
              <a:rPr sz="1200" dirty="0"/>
              <a:t> </a:t>
            </a:r>
            <a:r>
              <a:rPr lang="de-DE" sz="1200" dirty="0"/>
              <a:t>berechnet</a:t>
            </a:r>
            <a:r>
              <a:rPr sz="1200" dirty="0"/>
              <a:t> </a:t>
            </a:r>
            <a:r>
              <a:rPr lang="de-DE" sz="1200" dirty="0"/>
              <a:t>werden</a:t>
            </a:r>
            <a:r>
              <a:rPr sz="1200" dirty="0"/>
              <a:t>.</a:t>
            </a:r>
            <a:endParaRPr lang="en-US" sz="1200" dirty="0"/>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err="1">
                <a:solidFill>
                  <a:srgbClr val="7D9029"/>
                </a:solidFill>
                <a:latin typeface="Courier"/>
              </a:rPr>
              <a:t>unit_price_gold_diff</a:t>
            </a:r>
            <a:r>
              <a:rPr lang="en-US" sz="1200" dirty="0">
                <a:solidFill>
                  <a:srgbClr val="7D9029"/>
                </a:solidFill>
                <a:latin typeface="Courier"/>
              </a:rPr>
              <a:t> =</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err="1">
                <a:solidFill>
                  <a:srgbClr val="7D9029"/>
                </a:solidFill>
                <a:latin typeface="Courier"/>
              </a:rPr>
              <a:t>more_sells</a:t>
            </a:r>
            <a:r>
              <a:rPr lang="en-US" sz="1200" dirty="0">
                <a:solidFill>
                  <a:srgbClr val="7D9029"/>
                </a:solidFill>
                <a:latin typeface="Courier"/>
              </a:rPr>
              <a:t> =</a:t>
            </a:r>
            <a:r>
              <a:rPr lang="en-US" sz="1200" dirty="0">
                <a:latin typeface="Courier"/>
              </a:rPr>
              <a:t> </a:t>
            </a:r>
            <a:r>
              <a:rPr lang="en-US" sz="1200" dirty="0" err="1">
                <a:latin typeface="Courier"/>
              </a:rPr>
              <a:t>quantity_sells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quantity_buys</a:t>
            </a:r>
            <a:r>
              <a:rPr lang="en-US" sz="1200" dirty="0">
                <a:latin typeface="Courier"/>
              </a:rPr>
              <a:t>)</a:t>
            </a:r>
          </a:p>
        </p:txBody>
      </p:sp>
      <p:sp>
        <p:nvSpPr>
          <p:cNvPr id="11" name="Textfeld 10">
            <a:extLst>
              <a:ext uri="{FF2B5EF4-FFF2-40B4-BE49-F238E27FC236}">
                <a16:creationId xmlns:a16="http://schemas.microsoft.com/office/drawing/2014/main" id="{3BC2717D-7D6B-C6C1-42A9-4A14AD3103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Daten</a:t>
            </a:r>
            <a:r>
              <a:rPr lang="en-US" sz="4200" b="0" i="0" kern="1200" dirty="0">
                <a:solidFill>
                  <a:srgbClr val="EBEBEB"/>
                </a:solidFill>
                <a:latin typeface="+mj-lt"/>
                <a:ea typeface="+mj-ea"/>
                <a:cs typeface="+mj-cs"/>
              </a:rPr>
              <a:t> </a:t>
            </a:r>
            <a:r>
              <a:rPr lang="en-US" sz="4200" b="0" i="0" kern="1200" dirty="0" err="1">
                <a:solidFill>
                  <a:srgbClr val="EBEBEB"/>
                </a:solidFill>
                <a:latin typeface="+mj-lt"/>
                <a:ea typeface="+mj-ea"/>
                <a:cs typeface="+mj-cs"/>
              </a:rPr>
              <a:t>Überblick</a:t>
            </a:r>
            <a:endParaRPr lang="en-US" sz="4200" b="0" i="0" kern="1200" dirty="0">
              <a:solidFill>
                <a:srgbClr val="EBEBEB"/>
              </a:solidFill>
              <a:latin typeface="+mj-lt"/>
              <a:ea typeface="+mj-ea"/>
              <a:cs typeface="+mj-cs"/>
            </a:endParaRP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171450" lvl="0" indent="-171450" defTabSz="457200">
              <a:spcBef>
                <a:spcPts val="1000"/>
              </a:spcBef>
              <a:buFont typeface="Wingdings 3" charset="2"/>
              <a:buChar char=""/>
            </a:pPr>
            <a:r>
              <a:rPr lang="en-US" sz="1200" dirty="0"/>
              <a:t>Bei Verkäufen Ausreißer nach oben mit 3.000 bis zu 10.000 Gold</a:t>
            </a:r>
          </a:p>
          <a:p>
            <a:pPr marL="171450" lvl="0" indent="-171450" defTabSz="457200">
              <a:spcBef>
                <a:spcPts val="1000"/>
              </a:spcBef>
              <a:buFont typeface="Wingdings 3" charset="2"/>
              <a:buChar char=""/>
            </a:pPr>
            <a:r>
              <a:rPr lang="en-US" sz="1200" dirty="0"/>
              <a:t>Diese sehr hohen Angebote können nicht ernst genommen werden</a:t>
            </a:r>
          </a:p>
          <a:p>
            <a:pPr marL="0" lvl="0" indent="0" defTabSz="457200">
              <a:spcBef>
                <a:spcPts val="1000"/>
              </a:spcBef>
              <a:buFont typeface="Wingdings 3" charset="2"/>
              <a:buChar char=""/>
            </a:pPr>
            <a:endParaRPr lang="en-US" sz="1200" dirty="0"/>
          </a:p>
          <a:p>
            <a:pPr marL="171450" lvl="0" indent="-171450" defTabSz="457200">
              <a:spcBef>
                <a:spcPts val="1000"/>
              </a:spcBef>
              <a:buFont typeface="Wingdings 3" charset="2"/>
              <a:buChar char=""/>
            </a:pPr>
            <a:r>
              <a:rPr lang="en-US" sz="1200" dirty="0"/>
              <a:t>- Filter bei Profit &lt; 2,5 Gold</a:t>
            </a:r>
          </a:p>
          <a:p>
            <a:pPr marL="171450" lvl="0" indent="-171450" defTabSz="457200">
              <a:spcBef>
                <a:spcPts val="1000"/>
              </a:spcBef>
              <a:buFont typeface="Wingdings 3" charset="2"/>
              <a:buChar char=""/>
            </a:pPr>
            <a:r>
              <a:rPr lang="en-US" sz="1200" dirty="0"/>
              <a:t>- Median Profit von 8.15 Silber.</a:t>
            </a:r>
          </a:p>
          <a:p>
            <a:pPr marL="171450" lvl="0" indent="-171450" defTabSz="457200">
              <a:spcBef>
                <a:spcPts val="1000"/>
              </a:spcBef>
              <a:buFont typeface="Wingdings 3" charset="2"/>
              <a:buChar char=""/>
            </a:pPr>
            <a:r>
              <a:rPr lang="en-US" sz="1200" dirty="0"/>
              <a:t>- 239 Gegenstände sind noch übrig</a:t>
            </a:r>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6"/>
          <a:stretch>
            <a:fillRect/>
          </a:stretch>
        </p:blipFill>
        <p:spPr bwMode="auto">
          <a:xfrm>
            <a:off x="4737837" y="1876748"/>
            <a:ext cx="4066727" cy="3253383"/>
          </a:xfrm>
          <a:prstGeom prst="rect">
            <a:avLst/>
          </a:prstGeom>
          <a:noFill/>
          <a:effectLst/>
        </p:spPr>
      </p:pic>
      <p:sp>
        <p:nvSpPr>
          <p:cNvPr id="18" name="Textfeld 17">
            <a:extLst>
              <a:ext uri="{FF2B5EF4-FFF2-40B4-BE49-F238E27FC236}">
                <a16:creationId xmlns:a16="http://schemas.microsoft.com/office/drawing/2014/main" id="{109E1C26-99C8-5613-B5DA-41385C73DC82}"/>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
        <p:nvSpPr>
          <p:cNvPr id="11" name="Textfeld 10">
            <a:extLst>
              <a:ext uri="{FF2B5EF4-FFF2-40B4-BE49-F238E27FC236}">
                <a16:creationId xmlns:a16="http://schemas.microsoft.com/office/drawing/2014/main" id="{D5D434F3-8AD9-FCD0-A389-DAA1A52B70F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Abhänigkeiten</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de-DE" sz="1200" dirty="0"/>
              <a:t>zu sehen welche Input-Variablen</a:t>
            </a:r>
            <a:r>
              <a:rPr lang="en-US" sz="1200" dirty="0"/>
              <a:t> relevant </a:t>
            </a:r>
            <a:r>
              <a:rPr lang="de-DE" sz="1200" dirty="0"/>
              <a:t>sind, kann </a:t>
            </a:r>
            <a:r>
              <a:rPr lang="en-US" sz="1200" dirty="0"/>
              <a:t>das Spearman </a:t>
            </a:r>
            <a:r>
              <a:rPr lang="de-DE" sz="1200" dirty="0"/>
              <a:t>Schaubild weiterhelfen</a:t>
            </a:r>
            <a:r>
              <a:rPr lang="en-US" sz="1200" dirty="0"/>
              <a:t>.</a:t>
            </a:r>
          </a:p>
          <a:p>
            <a:pPr marL="0" lvl="0" indent="0" defTabSz="457200">
              <a:spcBef>
                <a:spcPts val="1000"/>
              </a:spcBef>
            </a:pPr>
            <a:endParaRPr lang="en-US" sz="1200" dirty="0"/>
          </a:p>
          <a:p>
            <a:pPr marL="0" lvl="0" indent="0" defTabSz="457200">
              <a:spcBef>
                <a:spcPts val="1000"/>
              </a:spcBef>
            </a:pPr>
            <a:r>
              <a:rPr lang="de-DE" sz="1200" dirty="0"/>
              <a:t>Daten sind untereinander kaum Abhängig, bis auf Kauf- und Verkaufspreis</a:t>
            </a:r>
            <a:r>
              <a:rPr lang="en-US" sz="1200" dirty="0"/>
              <a:t>.</a:t>
            </a:r>
          </a:p>
        </p:txBody>
      </p:sp>
      <p:pic>
        <p:nvPicPr>
          <p:cNvPr id="3" name="Picture 1" descr="presentation_files/figure-pptx/spearman_analysis-1.png"/>
          <p:cNvPicPr>
            <a:picLocks noGrp="1" noChangeAspect="1"/>
          </p:cNvPicPr>
          <p:nvPr/>
        </p:nvPicPr>
        <p:blipFill rotWithShape="1">
          <a:blip r:embed="rId6"/>
          <a:srcRect l="3901" t="6804"/>
          <a:stretch/>
        </p:blipFill>
        <p:spPr bwMode="auto">
          <a:xfrm>
            <a:off x="4424058" y="1737481"/>
            <a:ext cx="4447716" cy="3351426"/>
          </a:xfrm>
          <a:prstGeom prst="rect">
            <a:avLst/>
          </a:prstGeom>
          <a:noFill/>
          <a:effectLst/>
        </p:spPr>
      </p:pic>
      <p:sp>
        <p:nvSpPr>
          <p:cNvPr id="16" name="Textfeld 15">
            <a:extLst>
              <a:ext uri="{FF2B5EF4-FFF2-40B4-BE49-F238E27FC236}">
                <a16:creationId xmlns:a16="http://schemas.microsoft.com/office/drawing/2014/main" id="{88006B88-4CD2-04FC-C734-589132E43993}"/>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
        <p:nvSpPr>
          <p:cNvPr id="15" name="Textfeld 14">
            <a:extLst>
              <a:ext uri="{FF2B5EF4-FFF2-40B4-BE49-F238E27FC236}">
                <a16:creationId xmlns:a16="http://schemas.microsoft.com/office/drawing/2014/main" id="{14E99470-24FB-E3E6-3EC3-1AC6BE5CCBD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Clusteranalyse</a:t>
            </a:r>
            <a:r>
              <a:rPr lang="en-US" sz="4200" b="0" i="0" kern="1200" dirty="0">
                <a:solidFill>
                  <a:srgbClr val="EBEBEB"/>
                </a:solidFill>
                <a:latin typeface="+mj-lt"/>
                <a:ea typeface="+mj-ea"/>
                <a:cs typeface="+mj-cs"/>
              </a:rPr>
              <a:t> I</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6"/>
          <a:srcRect t="6335" r="7565"/>
          <a:stretch/>
        </p:blipFill>
        <p:spPr bwMode="auto">
          <a:xfrm>
            <a:off x="4572000" y="1744037"/>
            <a:ext cx="4151708" cy="3369686"/>
          </a:xfrm>
          <a:prstGeom prst="rect">
            <a:avLst/>
          </a:prstGeom>
          <a:noFill/>
          <a:ln w="9525">
            <a:noFill/>
            <a:headEnd/>
            <a:tailEnd/>
          </a:ln>
        </p:spPr>
      </p:pic>
      <p:sp>
        <p:nvSpPr>
          <p:cNvPr id="17" name="Textfeld 16">
            <a:extLst>
              <a:ext uri="{FF2B5EF4-FFF2-40B4-BE49-F238E27FC236}">
                <a16:creationId xmlns:a16="http://schemas.microsoft.com/office/drawing/2014/main" id="{7490D7C1-AB98-40AE-64FC-1F265EA7E29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15</a:t>
            </a:fld>
            <a:endParaRPr lang="de-DE" dirty="0"/>
          </a:p>
        </p:txBody>
      </p:sp>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Clusteranalyse II</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en-US" sz="1200" dirty="0"/>
              <a:t>Es wurden vier Cluster gebildet: </a:t>
            </a:r>
          </a:p>
          <a:p>
            <a:pPr marL="171450" lvl="0" indent="-171450" defTabSz="457200">
              <a:spcBef>
                <a:spcPts val="1000"/>
              </a:spcBef>
              <a:buFont typeface="Wingdings 3" charset="2"/>
              <a:buChar char=""/>
            </a:pPr>
            <a:r>
              <a:rPr lang="en-US" sz="1200" dirty="0"/>
              <a:t>(1) Rote Cluster: Günstige Gegenstände mit Verlust (nicht kaufen) </a:t>
            </a:r>
          </a:p>
          <a:p>
            <a:pPr marL="171450" lvl="0" indent="-171450" defTabSz="457200">
              <a:spcBef>
                <a:spcPts val="1000"/>
              </a:spcBef>
              <a:buFont typeface="Wingdings 3" charset="2"/>
              <a:buChar char=""/>
            </a:pPr>
            <a:r>
              <a:rPr lang="en-US" sz="1200" dirty="0"/>
              <a:t>(2) Grüne Cluster: Mittelpreisige Gegenstände mit unterschiedlichem Gewinn (nicht kaufen) </a:t>
            </a:r>
          </a:p>
          <a:p>
            <a:pPr marL="171450" lvl="0" indent="-171450" defTabSz="457200">
              <a:spcBef>
                <a:spcPts val="1000"/>
              </a:spcBef>
              <a:buFont typeface="Wingdings 3" charset="2"/>
              <a:buChar char=""/>
            </a:pPr>
            <a:r>
              <a:rPr lang="en-US" sz="1200" dirty="0"/>
              <a:t>(3) Hellblaue Cluster: Günstige Gegenstände mit überwiegend hohem Gewinn (sollte man kaufen) </a:t>
            </a:r>
          </a:p>
          <a:p>
            <a:pPr marL="171450" lvl="0" indent="-171450" defTabSz="457200">
              <a:spcBef>
                <a:spcPts val="1000"/>
              </a:spcBef>
              <a:buFont typeface="Wingdings 3" charset="2"/>
              <a:buChar char=""/>
            </a:pPr>
            <a:r>
              <a:rPr lang="en-US" sz="1200" dirty="0"/>
              <a:t>(4) Lila Cluster: Hochpreisige Gegenstände mit hohem Gewinn (könnte man kaufen)</a:t>
            </a:r>
          </a:p>
          <a:p>
            <a:pPr marL="0" lvl="0" indent="0" defTabSz="457200">
              <a:spcBef>
                <a:spcPts val="1000"/>
              </a:spcBef>
            </a:pPr>
            <a:r>
              <a:rPr lang="en-US" sz="1200" dirty="0"/>
              <a:t>Es gibt also </a:t>
            </a:r>
            <a:r>
              <a:rPr lang="en-US" sz="1200" dirty="0" err="1"/>
              <a:t>einige</a:t>
            </a:r>
            <a:r>
              <a:rPr lang="en-US" sz="1200" dirty="0"/>
              <a:t> </a:t>
            </a:r>
            <a:r>
              <a:rPr lang="en-US" sz="1200" dirty="0" err="1"/>
              <a:t>Gegenstände</a:t>
            </a:r>
            <a:r>
              <a:rPr lang="en-US" sz="1200" dirty="0"/>
              <a:t>, die für uns interessant sind.</a:t>
            </a:r>
          </a:p>
        </p:txBody>
      </p:sp>
      <p:pic>
        <p:nvPicPr>
          <p:cNvPr id="3" name="Picture 1" descr="presentation_files/figure-pptx/plot_items_clustered_4-1.png"/>
          <p:cNvPicPr>
            <a:picLocks noGrp="1" noChangeAspect="1"/>
          </p:cNvPicPr>
          <p:nvPr/>
        </p:nvPicPr>
        <p:blipFill>
          <a:blip r:embed="rId6"/>
          <a:stretch>
            <a:fillRect/>
          </a:stretch>
        </p:blipFill>
        <p:spPr bwMode="auto">
          <a:xfrm>
            <a:off x="4732744" y="1714621"/>
            <a:ext cx="4286097" cy="3428879"/>
          </a:xfrm>
          <a:prstGeom prst="rect">
            <a:avLst/>
          </a:prstGeom>
          <a:noFill/>
          <a:effectLst/>
        </p:spPr>
      </p:pic>
      <p:sp>
        <p:nvSpPr>
          <p:cNvPr id="16" name="Textfeld 15">
            <a:extLst>
              <a:ext uri="{FF2B5EF4-FFF2-40B4-BE49-F238E27FC236}">
                <a16:creationId xmlns:a16="http://schemas.microsoft.com/office/drawing/2014/main" id="{380B2F52-8F13-5E80-E566-7C36B51CD96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en-US" sz="3600" b="0" i="0" kern="1200">
                <a:solidFill>
                  <a:srgbClr val="EBEBEB"/>
                </a:solidFill>
                <a:latin typeface="+mj-lt"/>
                <a:ea typeface="+mj-ea"/>
                <a:cs typeface="+mj-cs"/>
              </a:rPr>
              <a:t>Beste Gegenstände nach ROI</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2"/>
          <a:stretch>
            <a:fillRect/>
          </a:stretch>
        </p:blipFill>
        <p:spPr bwMode="auto">
          <a:xfrm>
            <a:off x="27798" y="1787803"/>
            <a:ext cx="7398015" cy="3181145"/>
          </a:xfrm>
          <a:prstGeom prst="rect">
            <a:avLst/>
          </a:prstGeom>
          <a:noFill/>
          <a:effectLst/>
        </p:spPr>
      </p:pic>
      <p:sp>
        <p:nvSpPr>
          <p:cNvPr id="12" name="Textfeld 11">
            <a:extLst>
              <a:ext uri="{FF2B5EF4-FFF2-40B4-BE49-F238E27FC236}">
                <a16:creationId xmlns:a16="http://schemas.microsoft.com/office/drawing/2014/main" id="{1B2BA90F-23BD-2766-86FF-5F3EF97D6B1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Zwischenüberlegung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de-DE" sz="1200" dirty="0"/>
              <a:t>Es wurden Gegenstände</a:t>
            </a:r>
            <a:r>
              <a:rPr sz="1200" dirty="0"/>
              <a:t> </a:t>
            </a:r>
            <a:r>
              <a:rPr lang="de-DE" sz="1200" dirty="0"/>
              <a:t>identifizier,</a:t>
            </a:r>
            <a:r>
              <a:rPr sz="1200" dirty="0"/>
              <a:t> die </a:t>
            </a:r>
            <a:r>
              <a:rPr lang="de-DE" sz="1200" dirty="0"/>
              <a:t>einen hohen Gewinn erzielen würden</a:t>
            </a:r>
            <a:r>
              <a:rPr sz="1200" dirty="0"/>
              <a:t>.</a:t>
            </a:r>
            <a:br>
              <a:rPr lang="de-DE" sz="1200" dirty="0"/>
            </a:br>
            <a:endParaRPr sz="1200" dirty="0"/>
          </a:p>
          <a:p>
            <a:pPr marL="0" lvl="0" indent="0">
              <a:buNone/>
            </a:pPr>
            <a:r>
              <a:rPr lang="de-DE" sz="1200" dirty="0"/>
              <a:t>Idee: E</a:t>
            </a:r>
            <a:r>
              <a:rPr sz="1200" dirty="0"/>
              <a:t>in Modell </a:t>
            </a:r>
            <a:r>
              <a:rPr lang="de-DE" sz="1200" dirty="0"/>
              <a:t>zu trainieren</a:t>
            </a:r>
            <a:r>
              <a:rPr sz="1200" dirty="0"/>
              <a:t>, das den </a:t>
            </a:r>
            <a:r>
              <a:rPr lang="de-DE" sz="1200" dirty="0"/>
              <a:t>Verkaufspreis</a:t>
            </a:r>
            <a:r>
              <a:rPr sz="1200" dirty="0"/>
              <a:t> pro </a:t>
            </a:r>
            <a:r>
              <a:rPr lang="de-DE" sz="1200" dirty="0"/>
              <a:t>Gegenstand vorhersagt</a:t>
            </a:r>
            <a:r>
              <a:rPr sz="1200" dirty="0"/>
              <a:t>.</a:t>
            </a:r>
            <a:br>
              <a:rPr lang="de-DE" sz="1200" dirty="0"/>
            </a:br>
            <a:r>
              <a:rPr lang="de-DE" sz="1200" dirty="0"/>
              <a:t>Wenn es dabei Abweichungen zum tatsächlichen Verkaufspreis</a:t>
            </a:r>
            <a:r>
              <a:rPr sz="1200" dirty="0"/>
              <a:t> </a:t>
            </a:r>
            <a:r>
              <a:rPr lang="de-DE" sz="1200" dirty="0"/>
              <a:t>gibt, könnte dies für ein Gegenstand stehen</a:t>
            </a:r>
            <a:r>
              <a:rPr sz="1200" dirty="0"/>
              <a:t>, der </a:t>
            </a:r>
            <a:r>
              <a:rPr lang="de-DE" sz="1200" dirty="0"/>
              <a:t>unter- bzw. überbewertet</a:t>
            </a:r>
            <a:r>
              <a:rPr sz="1200" dirty="0"/>
              <a:t> </a:t>
            </a:r>
            <a:r>
              <a:rPr lang="de-DE" sz="1200" dirty="0"/>
              <a:t>ist</a:t>
            </a:r>
            <a:r>
              <a:rPr sz="1200" dirty="0"/>
              <a:t> und </a:t>
            </a:r>
            <a:r>
              <a:rPr lang="de-DE" sz="1200" dirty="0"/>
              <a:t>sich</a:t>
            </a:r>
            <a:r>
              <a:rPr sz="1200" dirty="0"/>
              <a:t> in Zukunft </a:t>
            </a:r>
            <a:r>
              <a:rPr lang="de-DE" sz="1200" dirty="0"/>
              <a:t>zum</a:t>
            </a:r>
            <a:r>
              <a:rPr sz="1200" dirty="0"/>
              <a:t> </a:t>
            </a:r>
            <a:r>
              <a:rPr lang="de-DE" sz="1200" dirty="0"/>
              <a:t>vorhergesagten</a:t>
            </a:r>
            <a:r>
              <a:rPr sz="1200" dirty="0"/>
              <a:t> Wert </a:t>
            </a:r>
            <a:r>
              <a:rPr lang="de-DE" sz="1200" dirty="0"/>
              <a:t>entwickelt</a:t>
            </a:r>
            <a:r>
              <a:rPr sz="1200" dirty="0"/>
              <a:t>.</a:t>
            </a:r>
          </a:p>
        </p:txBody>
      </p:sp>
      <p:sp>
        <p:nvSpPr>
          <p:cNvPr id="11" name="Textfeld 10">
            <a:extLst>
              <a:ext uri="{FF2B5EF4-FFF2-40B4-BE49-F238E27FC236}">
                <a16:creationId xmlns:a16="http://schemas.microsoft.com/office/drawing/2014/main" id="{6BB386DF-587F-635B-B1BF-81F2DC1F6CA1}"/>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a:t>
            </a:r>
            <a:r>
              <a:rPr lang="de-DE" sz="1200" dirty="0" err="1"/>
              <a:t>features</a:t>
            </a:r>
            <a:r>
              <a:rPr lang="de-DE" sz="1200" dirty="0"/>
              <a:t>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
        <p:nvSpPr>
          <p:cNvPr id="11" name="Textfeld 10">
            <a:extLst>
              <a:ext uri="{FF2B5EF4-FFF2-40B4-BE49-F238E27FC236}">
                <a16:creationId xmlns:a16="http://schemas.microsoft.com/office/drawing/2014/main" id="{0905FB1E-7AED-BC64-ABC4-732DA0FDC0E6}"/>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19</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Motivation</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Mikrotransaktionen und bezahlte Services sind normal geworden</a:t>
            </a:r>
          </a:p>
          <a:p>
            <a:pPr marL="285750" lvl="0" indent="-285750" defTabSz="457200">
              <a:lnSpc>
                <a:spcPct val="90000"/>
              </a:lnSpc>
              <a:spcBef>
                <a:spcPts val="1000"/>
              </a:spcBef>
              <a:buFont typeface="Wingdings 3" charset="2"/>
              <a:buChar char=""/>
            </a:pPr>
            <a:r>
              <a:rPr lang="en-US" sz="1200" dirty="0"/>
              <a:t>- Man hat die Wahl viel Zeit oder viel Geld zu investieren</a:t>
            </a:r>
          </a:p>
          <a:p>
            <a:pPr marL="285750" lvl="0" indent="-285750" defTabSz="457200">
              <a:lnSpc>
                <a:spcPct val="90000"/>
              </a:lnSpc>
              <a:spcBef>
                <a:spcPts val="1000"/>
              </a:spcBef>
              <a:buFont typeface="Wingdings 3" charset="2"/>
              <a:buChar char=""/>
            </a:pPr>
            <a:r>
              <a:rPr lang="en-US" sz="1200" dirty="0"/>
              <a:t>- Ein Weg Geld zu verdienen ist das Auktionshaus</a:t>
            </a:r>
          </a:p>
          <a:p>
            <a:pPr marL="285750" lvl="0" indent="-285750" defTabSz="457200">
              <a:lnSpc>
                <a:spcPct val="90000"/>
              </a:lnSpc>
              <a:spcBef>
                <a:spcPts val="1000"/>
              </a:spcBef>
              <a:buFont typeface="Wingdings 3" charset="2"/>
              <a:buChar char=""/>
            </a:pPr>
            <a:r>
              <a:rPr lang="en-US" sz="1200" dirty="0"/>
              <a:t>- Man muss wissen, was zu welchem Preis gekauft und verkauft werden soll</a:t>
            </a:r>
          </a:p>
          <a:p>
            <a:pPr marL="285750" lvl="0" indent="-28575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Die Daten kommen von dem Online-Spiel Guild Wars 2, das 2012 von NCSoft veröffentlicht wurde</a:t>
            </a:r>
          </a:p>
          <a:p>
            <a:pPr marL="285750" lvl="0" indent="-285750" defTabSz="457200">
              <a:lnSpc>
                <a:spcPct val="90000"/>
              </a:lnSpc>
              <a:spcBef>
                <a:spcPts val="1000"/>
              </a:spcBef>
              <a:buFont typeface="Wingdings 3" charset="2"/>
              <a:buChar char=""/>
            </a:pPr>
            <a:r>
              <a:rPr lang="en-US" sz="1200" dirty="0"/>
              <a:t>- Es gibt über 20.000 Gegenstände die gesammelt und im Auktionshaus gehandelt werden können</a:t>
            </a:r>
          </a:p>
        </p:txBody>
      </p:sp>
      <p:pic>
        <p:nvPicPr>
          <p:cNvPr id="3" name="Picture 1" descr="fig:  images/coin.png"/>
          <p:cNvPicPr>
            <a:picLocks noGrp="1" noChangeAspect="1"/>
          </p:cNvPicPr>
          <p:nvPr/>
        </p:nvPicPr>
        <p:blipFill>
          <a:blip r:embed="rId6"/>
          <a:stretch>
            <a:fillRect/>
          </a:stretch>
        </p:blipFill>
        <p:spPr bwMode="auto">
          <a:xfrm>
            <a:off x="7406093" y="1690369"/>
            <a:ext cx="1248411" cy="1248411"/>
          </a:xfrm>
          <a:prstGeom prst="rect">
            <a:avLst/>
          </a:prstGeom>
          <a:noFill/>
          <a:effectLst/>
        </p:spPr>
      </p:pic>
      <p:sp>
        <p:nvSpPr>
          <p:cNvPr id="16" name="Textfeld 15">
            <a:extLst>
              <a:ext uri="{FF2B5EF4-FFF2-40B4-BE49-F238E27FC236}">
                <a16:creationId xmlns:a16="http://schemas.microsoft.com/office/drawing/2014/main" id="{73CD9545-25BC-8B54-138D-F736989CA8B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Es wurden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
        <p:nvSpPr>
          <p:cNvPr id="11" name="Textfeld 10">
            <a:extLst>
              <a:ext uri="{FF2B5EF4-FFF2-40B4-BE49-F238E27FC236}">
                <a16:creationId xmlns:a16="http://schemas.microsoft.com/office/drawing/2014/main" id="{F1DE91A3-0E64-DE3F-4961-B74368F403A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de-DE" sz="4100" b="0" i="0" kern="1200" dirty="0">
                <a:solidFill>
                  <a:srgbClr val="EBEBEB"/>
                </a:solidFill>
                <a:latin typeface="+mj-lt"/>
                <a:ea typeface="+mj-ea"/>
                <a:cs typeface="+mj-cs"/>
              </a:rPr>
              <a:t>Ergebnis des Modells</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6"/>
          <a:stretch>
            <a:fillRect/>
          </a:stretch>
        </p:blipFill>
        <p:spPr bwMode="auto">
          <a:xfrm>
            <a:off x="482890" y="690376"/>
            <a:ext cx="4702997" cy="3762398"/>
          </a:xfrm>
          <a:prstGeom prst="rect">
            <a:avLst/>
          </a:prstGeom>
          <a:noFill/>
          <a:effectLst/>
        </p:spPr>
      </p:pic>
      <p:sp>
        <p:nvSpPr>
          <p:cNvPr id="17" name="Textfeld 16">
            <a:extLst>
              <a:ext uri="{FF2B5EF4-FFF2-40B4-BE49-F238E27FC236}">
                <a16:creationId xmlns:a16="http://schemas.microsoft.com/office/drawing/2014/main" id="{F6320414-B996-8C49-B282-40195D73CBDF}"/>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dirty="0" err="1">
                <a:latin typeface="Courier"/>
              </a:rPr>
              <a:t>unit_price_gold_buys</a:t>
            </a:r>
            <a:r>
              <a:rPr lang="de-DE" dirty="0">
                <a:latin typeface="Courier"/>
              </a:rPr>
              <a:t>      7.19     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
        <p:nvSpPr>
          <p:cNvPr id="9" name="Textfeld 8">
            <a:extLst>
              <a:ext uri="{FF2B5EF4-FFF2-40B4-BE49-F238E27FC236}">
                <a16:creationId xmlns:a16="http://schemas.microsoft.com/office/drawing/2014/main" id="{9A2B57A9-F059-41C9-ED96-30D9304496AC}"/>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6"/>
          <a:stretch>
            <a:fillRect/>
          </a:stretch>
        </p:blipFill>
        <p:spPr bwMode="auto">
          <a:xfrm>
            <a:off x="4896726" y="1911210"/>
            <a:ext cx="3433141" cy="2746514"/>
          </a:xfrm>
          <a:prstGeom prst="rect">
            <a:avLst/>
          </a:prstGeom>
          <a:noFill/>
          <a:effectLst/>
        </p:spPr>
      </p:pic>
      <p:sp>
        <p:nvSpPr>
          <p:cNvPr id="18" name="Textfeld 17">
            <a:extLst>
              <a:ext uri="{FF2B5EF4-FFF2-40B4-BE49-F238E27FC236}">
                <a16:creationId xmlns:a16="http://schemas.microsoft.com/office/drawing/2014/main" id="{CD33B9D7-E19B-3466-868D-7DE3A2091269}"/>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859175" cy="2744017"/>
          </a:xfrm>
        </p:spPr>
        <p:txBody>
          <a:bodyPr vert="horz" lIns="91440" tIns="45720" rIns="91440" bIns="45720" rtlCol="0">
            <a:normAutofit/>
          </a:bodyPr>
          <a:lstStyle/>
          <a:p>
            <a:pPr marL="0" lvl="0" indent="0" defTabSz="457200">
              <a:spcBef>
                <a:spcPts val="1000"/>
              </a:spcBef>
            </a:pPr>
            <a:r>
              <a:rPr lang="de-DE" dirty="0"/>
              <a:t>Das ursprüngliche Schaubild sieht sehr ähnlich zu dem vorherigen Ergebnis aus</a:t>
            </a:r>
            <a:r>
              <a:rPr lang="en-US" dirty="0"/>
              <a:t>.</a:t>
            </a:r>
          </a:p>
          <a:p>
            <a:pPr marL="0" lvl="0" indent="0" defTabSz="457200">
              <a:spcBef>
                <a:spcPts val="1000"/>
              </a:spcBef>
            </a:pPr>
            <a:r>
              <a:rPr lang="de-DE" dirty="0"/>
              <a:t>Daher wird hier auf Vorhersage</a:t>
            </a:r>
            <a:br>
              <a:rPr lang="de-DE" dirty="0"/>
            </a:br>
            <a:r>
              <a:rPr lang="de-DE" dirty="0"/>
              <a:t>&lt; 1 Gold gefiltert</a:t>
            </a:r>
            <a:r>
              <a:rPr lang="en-US" dirty="0"/>
              <a:t>. </a:t>
            </a:r>
            <a:r>
              <a:rPr lang="en-US" dirty="0" err="1"/>
              <a:t>Hier</a:t>
            </a:r>
            <a:r>
              <a:rPr lang="en-US" dirty="0"/>
              <a:t> </a:t>
            </a:r>
            <a:r>
              <a:rPr lang="en-US" dirty="0" err="1"/>
              <a:t>ist</a:t>
            </a:r>
            <a:r>
              <a:rPr lang="en-US" dirty="0"/>
              <a:t> </a:t>
            </a:r>
            <a:r>
              <a:rPr lang="en-US" dirty="0" err="1"/>
              <a:t>eine</a:t>
            </a:r>
            <a:r>
              <a:rPr lang="en-US" dirty="0"/>
              <a:t> </a:t>
            </a:r>
            <a:r>
              <a:rPr lang="en-US" dirty="0" err="1"/>
              <a:t>deutlichere</a:t>
            </a:r>
            <a:r>
              <a:rPr lang="en-US" dirty="0"/>
              <a:t> </a:t>
            </a:r>
            <a:r>
              <a:rPr lang="en-US" dirty="0" err="1"/>
              <a:t>Abweichung</a:t>
            </a:r>
            <a:r>
              <a:rPr lang="en-US" dirty="0"/>
              <a:t> </a:t>
            </a:r>
            <a:r>
              <a:rPr lang="en-US" dirty="0" err="1"/>
              <a:t>zu</a:t>
            </a:r>
            <a:r>
              <a:rPr lang="en-US" dirty="0"/>
              <a:t> </a:t>
            </a:r>
            <a:r>
              <a:rPr lang="en-US" dirty="0" err="1"/>
              <a:t>sehen</a:t>
            </a:r>
            <a:r>
              <a:rPr lang="en-US" dirty="0"/>
              <a:t>.</a:t>
            </a:r>
          </a:p>
        </p:txBody>
      </p:sp>
      <p:pic>
        <p:nvPicPr>
          <p:cNvPr id="3" name="Picture 1" descr="presentation_files/figure-pptx/evaluate_model_2-1.png"/>
          <p:cNvPicPr>
            <a:picLocks noGrp="1" noChangeAspect="1"/>
          </p:cNvPicPr>
          <p:nvPr/>
        </p:nvPicPr>
        <p:blipFill rotWithShape="1">
          <a:blip r:embed="rId6"/>
          <a:srcRect t="1893" r="2222" b="1733"/>
          <a:stretch/>
        </p:blipFill>
        <p:spPr bwMode="auto">
          <a:xfrm>
            <a:off x="4572000" y="1735402"/>
            <a:ext cx="4274991" cy="3370905"/>
          </a:xfrm>
          <a:prstGeom prst="rect">
            <a:avLst/>
          </a:prstGeom>
          <a:noFill/>
          <a:effectLst/>
        </p:spPr>
      </p:pic>
      <p:sp>
        <p:nvSpPr>
          <p:cNvPr id="16" name="Textfeld 15">
            <a:extLst>
              <a:ext uri="{FF2B5EF4-FFF2-40B4-BE49-F238E27FC236}">
                <a16:creationId xmlns:a16="http://schemas.microsoft.com/office/drawing/2014/main" id="{1AC19FE1-ABD2-BB37-430B-D3270BEF1B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lang="de-DE" dirty="0"/>
              <a:t>Ziel</a:t>
            </a:r>
            <a:r>
              <a:rPr dirty="0"/>
              <a:t> war, </a:t>
            </a:r>
            <a:r>
              <a:rPr dirty="0">
                <a:latin typeface="Courier"/>
              </a:rPr>
              <a:t>1$</a:t>
            </a:r>
            <a:r>
              <a:rPr dirty="0"/>
              <a:t> in In-Game </a:t>
            </a:r>
            <a:r>
              <a:rPr lang="de-DE" dirty="0"/>
              <a:t>Währung zu verdienen, das entspricht </a:t>
            </a:r>
            <a:r>
              <a:rPr lang="de-DE" dirty="0">
                <a:latin typeface="Courier"/>
              </a:rPr>
              <a:t>18 Gold und 6 Silber</a:t>
            </a:r>
            <a:r>
              <a:rPr lang="de-DE" dirty="0"/>
              <a:t>. Obwohl noch ein paar Auktionen laufen, konnte das Ziel nicht erreicht werden</a:t>
            </a:r>
            <a:r>
              <a:rPr dirty="0"/>
              <a:t>.</a:t>
            </a:r>
            <a:endParaRPr lang="de-DE" dirty="0"/>
          </a:p>
          <a:p>
            <a:pPr marL="0" lvl="0" indent="0">
              <a:buNone/>
            </a:pPr>
            <a:endParaRPr dirty="0"/>
          </a:p>
          <a:p>
            <a:pPr marL="0" lvl="0" indent="0">
              <a:buNone/>
            </a:pPr>
            <a:r>
              <a:rPr lang="de-DE" dirty="0"/>
              <a:t>Tatsächlich habe ich aber Gewinn gemacht: </a:t>
            </a:r>
            <a:r>
              <a:rPr lang="de-DE" dirty="0">
                <a:latin typeface="Courier"/>
              </a:rPr>
              <a:t>57 Silber und 70 Kupfer</a:t>
            </a:r>
            <a:r>
              <a:rPr lang="de-DE" dirty="0"/>
              <a:t>. Finanziell hat sich das natürlich nicht gelohnt, aber es war eine interessante Erfahrung</a:t>
            </a:r>
            <a:r>
              <a:rPr dirty="0"/>
              <a:t>.</a:t>
            </a:r>
          </a:p>
        </p:txBody>
      </p:sp>
      <p:sp>
        <p:nvSpPr>
          <p:cNvPr id="11" name="Textfeld 10">
            <a:extLst>
              <a:ext uri="{FF2B5EF4-FFF2-40B4-BE49-F238E27FC236}">
                <a16:creationId xmlns:a16="http://schemas.microsoft.com/office/drawing/2014/main" id="{D2B3DF71-ADF4-7171-2B2D-43A9FCDCE7FB}"/>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r>
              <a:rPr lang="de-DE" dirty="0"/>
              <a:t>- Datenset hat sich ganz anders verhalten als gedacht</a:t>
            </a:r>
          </a:p>
          <a:p>
            <a:pPr lvl="0"/>
            <a:r>
              <a:rPr lang="de-DE" dirty="0"/>
              <a:t>- Auktionen ändern sich extrem schnell, sodass eine statische Analyse wenig sinnvoll ist</a:t>
            </a:r>
          </a:p>
          <a:p>
            <a:pPr lvl="0"/>
            <a:r>
              <a:rPr lang="de-DE" dirty="0"/>
              <a:t>- Andere unterbieten die eingestellten Preise sehr schnell</a:t>
            </a:r>
          </a:p>
          <a:p>
            <a:pPr lvl="0"/>
            <a:r>
              <a:rPr lang="de-DE" dirty="0"/>
              <a:t>- Die Methode benötigt viel Zeit und macht wenig Spaß</a:t>
            </a:r>
          </a:p>
          <a:p>
            <a:pPr lvl="0"/>
            <a:r>
              <a:rPr lang="de-DE" dirty="0"/>
              <a:t>- Das war nicht der erste Versuch auf diese Art Auktionen</a:t>
            </a:r>
            <a:r>
              <a:rPr dirty="0"/>
              <a:t> </a:t>
            </a:r>
            <a:r>
              <a:rPr lang="de-DE" dirty="0"/>
              <a:t>zu erstellen</a:t>
            </a:r>
            <a:r>
              <a:rPr dirty="0"/>
              <a:t>, das </a:t>
            </a:r>
            <a:r>
              <a:rPr lang="de-DE" dirty="0"/>
              <a:t>zeigt</a:t>
            </a:r>
            <a:r>
              <a:rPr dirty="0"/>
              <a:t> </a:t>
            </a:r>
            <a:r>
              <a:rPr lang="de-DE" dirty="0"/>
              <a:t>sich auch an den existierenden Fan-Seiten </a:t>
            </a:r>
            <a:r>
              <a:rPr lang="de-DE" dirty="0">
                <a:hlinkClick r:id="rId2"/>
              </a:rPr>
              <a:t>GW2Efficiency</a:t>
            </a:r>
            <a:r>
              <a:rPr lang="de-DE" dirty="0"/>
              <a:t> oder </a:t>
            </a:r>
            <a:r>
              <a:rPr lang="de-DE" dirty="0">
                <a:hlinkClick r:id="rId3"/>
              </a:rPr>
              <a:t>GW2TP</a:t>
            </a:r>
          </a:p>
        </p:txBody>
      </p:sp>
      <p:sp>
        <p:nvSpPr>
          <p:cNvPr id="9" name="Textfeld 8">
            <a:extLst>
              <a:ext uri="{FF2B5EF4-FFF2-40B4-BE49-F238E27FC236}">
                <a16:creationId xmlns:a16="http://schemas.microsoft.com/office/drawing/2014/main" id="{34330E2E-EFEF-7EA4-0019-8A762932F4E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el 1">
            <a:extLst>
              <a:ext uri="{FF2B5EF4-FFF2-40B4-BE49-F238E27FC236}">
                <a16:creationId xmlns:a16="http://schemas.microsoft.com/office/drawing/2014/main" id="{5F8700C2-10F2-B906-B4FB-77406EAB9933}"/>
              </a:ext>
            </a:extLst>
          </p:cNvPr>
          <p:cNvSpPr>
            <a:spLocks noGrp="1"/>
          </p:cNvSpPr>
          <p:nvPr>
            <p:ph type="title"/>
          </p:nvPr>
        </p:nvSpPr>
        <p:spPr>
          <a:xfrm>
            <a:off x="827484" y="339538"/>
            <a:ext cx="6710641" cy="1050398"/>
          </a:xfrm>
        </p:spPr>
        <p:txBody>
          <a:bodyPr anchor="ctr">
            <a:normAutofit/>
          </a:bodyPr>
          <a:lstStyle/>
          <a:p>
            <a:r>
              <a:rPr lang="de-DE" dirty="0" err="1">
                <a:solidFill>
                  <a:srgbClr val="FFFFFF"/>
                </a:solidFill>
              </a:rPr>
              <a:t>Github</a:t>
            </a:r>
            <a:endParaRPr lang="de-DE">
              <a:solidFill>
                <a:srgbClr val="FFFFFF"/>
              </a:solidFill>
            </a:endParaRPr>
          </a:p>
        </p:txBody>
      </p:sp>
      <p:sp>
        <p:nvSpPr>
          <p:cNvPr id="3" name="Inhaltsplatzhalter 2">
            <a:extLst>
              <a:ext uri="{FF2B5EF4-FFF2-40B4-BE49-F238E27FC236}">
                <a16:creationId xmlns:a16="http://schemas.microsoft.com/office/drawing/2014/main" id="{7DB62E75-5BF0-A603-9C32-7743FE01DE42}"/>
              </a:ext>
            </a:extLst>
          </p:cNvPr>
          <p:cNvSpPr>
            <a:spLocks noGrp="1"/>
          </p:cNvSpPr>
          <p:nvPr>
            <p:ph idx="1"/>
          </p:nvPr>
        </p:nvSpPr>
        <p:spPr>
          <a:xfrm>
            <a:off x="827484" y="2072640"/>
            <a:ext cx="6709905" cy="2613659"/>
          </a:xfrm>
        </p:spPr>
        <p:txBody>
          <a:bodyPr>
            <a:normAutofit/>
          </a:bodyPr>
          <a:lstStyle/>
          <a:p>
            <a:r>
              <a:rPr lang="de-DE" dirty="0">
                <a:solidFill>
                  <a:schemeClr val="tx2"/>
                </a:solidFill>
                <a:hlinkClick r:id="rId2">
                  <a:extLst>
                    <a:ext uri="{A12FA001-AC4F-418D-AE19-62706E023703}">
                      <ahyp:hlinkClr xmlns:ahyp="http://schemas.microsoft.com/office/drawing/2018/hyperlinkcolor" val="tx"/>
                    </a:ext>
                  </a:extLst>
                </a:hlinkClick>
              </a:rPr>
              <a:t>https://github.com/lz039/Gw2Trading</a:t>
            </a:r>
            <a:endParaRPr lang="de-DE" dirty="0">
              <a:solidFill>
                <a:schemeClr val="tx2"/>
              </a:solidFill>
            </a:endParaRPr>
          </a:p>
          <a:p>
            <a:r>
              <a:rPr lang="de-DE" dirty="0">
                <a:solidFill>
                  <a:schemeClr val="tx2"/>
                </a:solidFill>
                <a:hlinkClick r:id="rId3">
                  <a:extLst>
                    <a:ext uri="{A12FA001-AC4F-418D-AE19-62706E023703}">
                      <ahyp:hlinkClr xmlns:ahyp="http://schemas.microsoft.com/office/drawing/2018/hyperlinkcolor" val="tx"/>
                    </a:ext>
                  </a:extLst>
                </a:hlinkClick>
              </a:rPr>
              <a:t>Dashboard</a:t>
            </a:r>
            <a:endParaRPr lang="de-DE" dirty="0">
              <a:solidFill>
                <a:schemeClr val="tx2"/>
              </a:solidFill>
            </a:endParaRPr>
          </a:p>
          <a:p>
            <a:endParaRPr lang="de-DE" dirty="0"/>
          </a:p>
        </p:txBody>
      </p:sp>
      <p:sp>
        <p:nvSpPr>
          <p:cNvPr id="9" name="Textfeld 8">
            <a:extLst>
              <a:ext uri="{FF2B5EF4-FFF2-40B4-BE49-F238E27FC236}">
                <a16:creationId xmlns:a16="http://schemas.microsoft.com/office/drawing/2014/main" id="{5E9D2357-B3D5-1FFB-4E9B-1A9DED50243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27</a:t>
            </a:fld>
            <a:endParaRPr lang="de-DE" dirty="0"/>
          </a:p>
        </p:txBody>
      </p:sp>
    </p:spTree>
    <p:extLst>
      <p:ext uri="{BB962C8B-B14F-4D97-AF65-F5344CB8AC3E}">
        <p14:creationId xmlns:p14="http://schemas.microsoft.com/office/powerpoint/2010/main" val="95565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Datenbeschaffung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b="1" dirty="0"/>
              <a:t>Daten</a:t>
            </a:r>
            <a:r>
              <a:rPr sz="1200" b="1" dirty="0"/>
              <a:t> </a:t>
            </a:r>
            <a:r>
              <a:rPr lang="de-DE" sz="1200" b="1" dirty="0"/>
              <a:t>abrufen</a:t>
            </a:r>
            <a:endParaRPr lang="de-DE" sz="1200" dirty="0"/>
          </a:p>
          <a:p>
            <a:pPr lvl="0">
              <a:lnSpc>
                <a:spcPct val="90000"/>
              </a:lnSpc>
            </a:pPr>
            <a:r>
              <a:rPr lang="de-DE" sz="1200" dirty="0"/>
              <a:t>- </a:t>
            </a:r>
            <a:r>
              <a:rPr sz="1200" dirty="0"/>
              <a:t>Alle </a:t>
            </a:r>
            <a:r>
              <a:rPr lang="de-DE" sz="1200" dirty="0"/>
              <a:t>im</a:t>
            </a:r>
            <a:r>
              <a:rPr sz="1200" dirty="0"/>
              <a:t> Spiel </a:t>
            </a:r>
            <a:r>
              <a:rPr lang="de-DE" sz="1200" dirty="0"/>
              <a:t>befindlichen Gegenstände </a:t>
            </a:r>
            <a:r>
              <a:rPr sz="1200" dirty="0"/>
              <a:t>von der API </a:t>
            </a:r>
            <a:r>
              <a:rPr lang="de-DE" sz="1200" dirty="0"/>
              <a:t>abrufen</a:t>
            </a:r>
            <a:r>
              <a:rPr sz="1200" dirty="0"/>
              <a:t>: 26</a:t>
            </a:r>
            <a:r>
              <a:rPr lang="de-DE" sz="1200" dirty="0"/>
              <a:t>.</a:t>
            </a:r>
            <a:r>
              <a:rPr sz="1200" dirty="0"/>
              <a:t>906</a:t>
            </a:r>
            <a:endParaRPr lang="de-DE" sz="1200" dirty="0"/>
          </a:p>
          <a:p>
            <a:pPr lvl="0">
              <a:lnSpc>
                <a:spcPct val="90000"/>
              </a:lnSpc>
            </a:pPr>
            <a:r>
              <a:rPr lang="de-DE" sz="1200" dirty="0"/>
              <a:t>- Kauf-</a:t>
            </a:r>
            <a:r>
              <a:rPr sz="1200" dirty="0"/>
              <a:t> und </a:t>
            </a:r>
            <a:r>
              <a:rPr lang="de-DE" sz="1200" dirty="0"/>
              <a:t>Verkaufsauktionen</a:t>
            </a:r>
            <a:r>
              <a:rPr sz="1200" dirty="0"/>
              <a:t> für </a:t>
            </a:r>
            <a:r>
              <a:rPr lang="de-DE" sz="1200" dirty="0"/>
              <a:t>jeden Gegenstand abrufen</a:t>
            </a:r>
          </a:p>
          <a:p>
            <a:pPr lvl="1">
              <a:lnSpc>
                <a:spcPct val="90000"/>
              </a:lnSpc>
            </a:pPr>
            <a:r>
              <a:rPr lang="de-DE" sz="1200" dirty="0"/>
              <a:t>- Kaufauktionen: 434.399</a:t>
            </a:r>
          </a:p>
          <a:p>
            <a:pPr lvl="1">
              <a:lnSpc>
                <a:spcPct val="90000"/>
              </a:lnSpc>
            </a:pPr>
            <a:r>
              <a:rPr lang="de-DE" sz="1200" dirty="0"/>
              <a:t>- Verkaufsauktionen: 3.855.399</a:t>
            </a:r>
          </a:p>
          <a:p>
            <a:pPr lvl="0">
              <a:lnSpc>
                <a:spcPct val="90000"/>
              </a:lnSpc>
            </a:pPr>
            <a:r>
              <a:rPr lang="de-DE" sz="1200" dirty="0"/>
              <a:t>- </a:t>
            </a:r>
            <a:r>
              <a:rPr sz="1200" dirty="0"/>
              <a:t>Details pro </a:t>
            </a:r>
            <a:r>
              <a:rPr lang="de-DE" sz="1200" dirty="0"/>
              <a:t>Gegenstand</a:t>
            </a:r>
            <a:r>
              <a:rPr sz="1200" dirty="0"/>
              <a:t> </a:t>
            </a:r>
            <a:r>
              <a:rPr lang="de-DE" sz="1200" dirty="0"/>
              <a:t>wie</a:t>
            </a:r>
            <a:r>
              <a:rPr sz="1200" dirty="0"/>
              <a:t> Name, Icon etc.</a:t>
            </a:r>
            <a:endParaRPr lang="de-DE" sz="1200" dirty="0"/>
          </a:p>
          <a:p>
            <a:pPr lvl="0">
              <a:lnSpc>
                <a:spcPct val="90000"/>
              </a:lnSpc>
            </a:pPr>
            <a:r>
              <a:rPr lang="de-DE" sz="1200" dirty="0"/>
              <a:t>- </a:t>
            </a:r>
            <a:r>
              <a:rPr sz="1200" dirty="0"/>
              <a:t>Alle </a:t>
            </a:r>
            <a:r>
              <a:rPr lang="de-DE" sz="1200" dirty="0"/>
              <a:t>Daten</a:t>
            </a:r>
            <a:r>
              <a:rPr sz="1200" dirty="0"/>
              <a:t> in CSVs </a:t>
            </a:r>
            <a:r>
              <a:rPr lang="de-DE" sz="1200" dirty="0"/>
              <a:t>schreiben</a:t>
            </a:r>
          </a:p>
        </p:txBody>
      </p:sp>
      <p:sp>
        <p:nvSpPr>
          <p:cNvPr id="9" name="Textfeld 8">
            <a:extLst>
              <a:ext uri="{FF2B5EF4-FFF2-40B4-BE49-F238E27FC236}">
                <a16:creationId xmlns:a16="http://schemas.microsoft.com/office/drawing/2014/main" id="{8F7DEF33-FF90-73D9-CB1B-60F300404DD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fontScale="92500" lnSpcReduction="20000"/>
          </a:bodyPr>
          <a:lstStyle/>
          <a:p>
            <a:pPr indent="0">
              <a:lnSpc>
                <a:spcPct val="90000"/>
              </a:lnSpc>
              <a:buNone/>
            </a:pPr>
            <a:r>
              <a:rPr lang="de-DE" sz="1600" i="1" dirty="0">
                <a:latin typeface="Courier"/>
              </a:rPr>
              <a:t># Call API - </a:t>
            </a:r>
            <a:r>
              <a:rPr lang="de-DE" sz="1600" i="1" dirty="0" err="1">
                <a:latin typeface="Courier"/>
              </a:rPr>
              <a:t>get</a:t>
            </a:r>
            <a:r>
              <a:rPr lang="de-DE" sz="1600" i="1" dirty="0">
                <a:latin typeface="Courier"/>
              </a:rPr>
              <a:t> </a:t>
            </a:r>
            <a:r>
              <a:rPr lang="de-DE" sz="1600" i="1" dirty="0" err="1">
                <a:latin typeface="Courier"/>
              </a:rPr>
              <a:t>price</a:t>
            </a:r>
            <a:r>
              <a:rPr lang="de-DE" sz="1600" i="1" dirty="0">
                <a:latin typeface="Courier"/>
              </a:rPr>
              <a:t> </a:t>
            </a:r>
            <a:r>
              <a:rPr lang="de-DE" sz="1600" i="1" dirty="0" err="1">
                <a:latin typeface="Courier"/>
              </a:rPr>
              <a:t>details</a:t>
            </a:r>
            <a:br>
              <a:rPr lang="de-DE" sz="1600" dirty="0"/>
            </a:b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dirty="0" err="1">
                <a:solidFill>
                  <a:srgbClr val="06287E"/>
                </a:solidFill>
                <a:latin typeface="Courier"/>
              </a:rPr>
              <a:t>fromJSON</a:t>
            </a:r>
            <a:r>
              <a:rPr lang="de-DE" sz="1600" dirty="0">
                <a:latin typeface="Courier"/>
              </a:rPr>
              <a:t>()</a:t>
            </a:r>
            <a:br>
              <a:rPr lang="de-DE" sz="1600" dirty="0"/>
            </a:br>
            <a:br>
              <a:rPr lang="de-DE" sz="1600" dirty="0"/>
            </a:br>
            <a:r>
              <a:rPr lang="de-DE" sz="1600" i="1" dirty="0">
                <a:solidFill>
                  <a:srgbClr val="60A0B0"/>
                </a:solidFill>
                <a:latin typeface="Courier"/>
              </a:rPr>
              <a:t># Read </a:t>
            </a:r>
            <a:r>
              <a:rPr lang="de-DE" sz="1600" i="1" dirty="0" err="1">
                <a:solidFill>
                  <a:srgbClr val="60A0B0"/>
                </a:solidFill>
                <a:latin typeface="Courier"/>
              </a:rPr>
              <a:t>content</a:t>
            </a:r>
            <a:r>
              <a:rPr lang="de-DE" sz="1600" i="1" dirty="0">
                <a:solidFill>
                  <a:srgbClr val="60A0B0"/>
                </a:solidFill>
                <a:latin typeface="Courier"/>
              </a:rPr>
              <a:t> (</a:t>
            </a:r>
            <a:r>
              <a:rPr lang="de-DE" sz="1600" i="1" dirty="0" err="1">
                <a:solidFill>
                  <a:srgbClr val="60A0B0"/>
                </a:solidFill>
                <a:latin typeface="Courier"/>
              </a:rPr>
              <a:t>mockup</a:t>
            </a:r>
            <a:r>
              <a:rPr lang="de-DE" sz="1600" i="1" dirty="0">
                <a:solidFill>
                  <a:srgbClr val="60A0B0"/>
                </a:solidFill>
                <a:latin typeface="Courier"/>
              </a:rPr>
              <a:t>)</a:t>
            </a:r>
          </a:p>
          <a:p>
            <a:pPr indent="0">
              <a:lnSpc>
                <a:spcPct val="90000"/>
              </a:lnSpc>
              <a:buNone/>
            </a:pPr>
            <a:r>
              <a:rPr lang="en-US" sz="1600" dirty="0">
                <a:latin typeface="Courier"/>
              </a:rPr>
              <a:t>for (row in 0:nrow(</a:t>
            </a:r>
            <a:r>
              <a:rPr lang="en-US" sz="1600" dirty="0" err="1">
                <a:latin typeface="Courier"/>
              </a:rPr>
              <a:t>price_response_n</a:t>
            </a:r>
            <a:r>
              <a:rPr lang="en-US" sz="1600" dirty="0">
                <a:latin typeface="Courier"/>
              </a:rPr>
              <a:t>)) {</a:t>
            </a:r>
            <a:br>
              <a:rPr lang="de-DE" sz="1600" dirty="0">
                <a:latin typeface="Courier"/>
              </a:rPr>
            </a:br>
            <a:r>
              <a:rPr lang="de-DE" sz="1600" dirty="0">
                <a:latin typeface="Courier"/>
              </a:rPr>
              <a:t>		</a:t>
            </a:r>
            <a:r>
              <a:rPr lang="de-DE" sz="1600" dirty="0" err="1">
                <a:latin typeface="Courier"/>
              </a:rPr>
              <a:t>id</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id</a:t>
            </a:r>
            <a:r>
              <a:rPr lang="de-DE" sz="1600" dirty="0">
                <a:solidFill>
                  <a:srgbClr val="4070A0"/>
                </a:solidFill>
                <a:latin typeface="Courier"/>
              </a:rPr>
              <a:t>"</a:t>
            </a:r>
            <a:r>
              <a:rPr lang="de-DE" sz="1600" dirty="0">
                <a:latin typeface="Courier"/>
              </a:rPr>
              <a:t>]</a:t>
            </a:r>
            <a:br>
              <a:rPr lang="de-DE" sz="1600" dirty="0"/>
            </a:br>
            <a:r>
              <a:rPr lang="de-DE" sz="1600" dirty="0"/>
              <a:t>		</a:t>
            </a:r>
            <a:r>
              <a:rPr lang="de-DE" sz="1600" dirty="0" err="1">
                <a:latin typeface="Courier"/>
              </a:rPr>
              <a:t>buy</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buys</a:t>
            </a:r>
            <a:r>
              <a:rPr lang="de-DE" sz="1600" dirty="0">
                <a:solidFill>
                  <a:srgbClr val="4070A0"/>
                </a:solidFill>
                <a:latin typeface="Courier"/>
              </a:rPr>
              <a:t>"</a:t>
            </a:r>
            <a:r>
              <a:rPr lang="de-DE" sz="1600" dirty="0">
                <a:latin typeface="Courier"/>
              </a:rPr>
              <a:t>]</a:t>
            </a:r>
          </a:p>
          <a:p>
            <a:pPr indent="0">
              <a:lnSpc>
                <a:spcPct val="90000"/>
              </a:lnSpc>
              <a:buNone/>
            </a:pPr>
            <a:r>
              <a:rPr lang="de-DE" sz="1600" dirty="0">
                <a:latin typeface="Courier"/>
              </a:rPr>
              <a:t>}</a:t>
            </a:r>
          </a:p>
        </p:txBody>
      </p:sp>
      <p:sp>
        <p:nvSpPr>
          <p:cNvPr id="9" name="Textfeld 8">
            <a:extLst>
              <a:ext uri="{FF2B5EF4-FFF2-40B4-BE49-F238E27FC236}">
                <a16:creationId xmlns:a16="http://schemas.microsoft.com/office/drawing/2014/main" id="{DFEDD8AB-5F4A-42B5-8D58-A2A12068623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preparation</a:t>
            </a:r>
          </a:p>
        </p:txBody>
      </p:sp>
      <p:sp>
        <p:nvSpPr>
          <p:cNvPr id="3" name="Content Placeholder 2"/>
          <p:cNvSpPr>
            <a:spLocks noGrp="1"/>
          </p:cNvSpPr>
          <p:nvPr>
            <p:ph idx="1"/>
          </p:nvPr>
        </p:nvSpPr>
        <p:spPr>
          <a:xfrm>
            <a:off x="827484" y="2072640"/>
            <a:ext cx="5427843" cy="817011"/>
          </a:xfrm>
        </p:spPr>
        <p:txBody>
          <a:bodyPr>
            <a:normAutofit/>
          </a:bodyPr>
          <a:lstStyle/>
          <a:p>
            <a:pPr marL="0" lvl="0" indent="0">
              <a:lnSpc>
                <a:spcPct val="90000"/>
              </a:lnSpc>
              <a:buNone/>
            </a:pPr>
            <a:r>
              <a:rPr lang="de-DE" sz="1200" dirty="0"/>
              <a:t>Die Daten liegen bis jetzt verteilt in drei Dateien. 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type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dirty="0" err="1">
                <a:latin typeface="Courier"/>
              </a:rPr>
              <a:t>unit_price</a:t>
            </a:r>
            <a:r>
              <a:rPr lang="de-DE" sz="1000" dirty="0">
                <a:latin typeface="Courier"/>
              </a:rPr>
              <a:t>        &lt;</a:t>
            </a:r>
            <a:r>
              <a:rPr lang="de-DE" sz="1000" dirty="0" err="1">
                <a:latin typeface="Courier"/>
              </a:rPr>
              <a:t>int</a:t>
            </a:r>
            <a:r>
              <a:rPr lang="de-DE" sz="1000" dirty="0">
                <a:latin typeface="Courier"/>
              </a:rPr>
              <a:t>&gt; 85, 81, 80, 77, 76, 75, 74, 72, 68, 67, 66, 65, 64, ~
## $ </a:t>
            </a:r>
            <a:r>
              <a:rPr lang="de-DE" sz="1000"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
        <p:nvSpPr>
          <p:cNvPr id="9" name="Textfeld 8">
            <a:extLst>
              <a:ext uri="{FF2B5EF4-FFF2-40B4-BE49-F238E27FC236}">
                <a16:creationId xmlns:a16="http://schemas.microsoft.com/office/drawing/2014/main" id="{AD3D6ABA-701A-1238-7EBE-7CB46E72361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p>
          <a:p>
            <a:pPr marL="0" lvl="0" indent="0">
              <a:lnSpc>
                <a:spcPct val="90000"/>
              </a:lnSpc>
              <a:buNone/>
            </a:pPr>
            <a:endParaRPr lang="de-DE" sz="1400" dirty="0">
              <a:latin typeface="Courier"/>
            </a:endParaRP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
        <p:nvSpPr>
          <p:cNvPr id="9" name="Textfeld 8">
            <a:extLst>
              <a:ext uri="{FF2B5EF4-FFF2-40B4-BE49-F238E27FC236}">
                <a16:creationId xmlns:a16="http://schemas.microsoft.com/office/drawing/2014/main" id="{05611A7C-300D-3EC4-352E-F5D7905673DC}"/>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Angebot und Nachfrage</a:t>
            </a:r>
          </a:p>
        </p:txBody>
      </p:sp>
      <p:sp>
        <p:nvSpPr>
          <p:cNvPr id="11" name="Text Placeholder 2">
            <a:extLst>
              <a:ext uri="{FF2B5EF4-FFF2-40B4-BE49-F238E27FC236}">
                <a16:creationId xmlns:a16="http://schemas.microsoft.com/office/drawing/2014/main" id="{B480B316-80FC-B023-258E-B1F376F1E08F}"/>
              </a:ext>
            </a:extLst>
          </p:cNvPr>
          <p:cNvSpPr txBox="1">
            <a:spLocks/>
          </p:cNvSpPr>
          <p:nvPr/>
        </p:nvSpPr>
        <p:spPr>
          <a:xfrm>
            <a:off x="202953" y="1704845"/>
            <a:ext cx="4369047" cy="302022"/>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buFont typeface="Wingdings 3" charset="2"/>
              <a:buNone/>
            </a:pPr>
            <a:r>
              <a:rPr lang="de-DE" sz="1200" dirty="0">
                <a:latin typeface="+mn-lt"/>
              </a:rPr>
              <a:t>Für uns sind nur zwei Einträge relevant</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2"/>
          <a:stretch>
            <a:fillRect/>
          </a:stretch>
        </p:blipFill>
        <p:spPr bwMode="auto">
          <a:xfrm>
            <a:off x="1001762" y="2076297"/>
            <a:ext cx="2956019" cy="2769474"/>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630381" y="4819875"/>
            <a:ext cx="4038600" cy="508000"/>
          </a:xfrm>
          <a:prstGeom prst="rect">
            <a:avLst/>
          </a:prstGeom>
          <a:noFill/>
        </p:spPr>
        <p:txBody>
          <a:bodyPr/>
          <a:lstStyle/>
          <a:p>
            <a:pPr marL="0" lvl="0" indent="0" algn="ctr">
              <a:buNone/>
            </a:pPr>
            <a:r>
              <a:rPr sz="1200" u="sng" dirty="0" err="1"/>
              <a:t>Höchster</a:t>
            </a:r>
            <a:r>
              <a:rPr sz="1200" u="sng" dirty="0"/>
              <a:t> </a:t>
            </a:r>
            <a:r>
              <a:rPr sz="1200" u="sng" dirty="0" err="1"/>
              <a:t>Kaufpreis</a:t>
            </a:r>
            <a:endParaRPr sz="1200" u="sng" dirty="0"/>
          </a:p>
        </p:txBody>
      </p:sp>
      <p:pic>
        <p:nvPicPr>
          <p:cNvPr id="16" name="Picture 1" descr="fig:  images/sells.png">
            <a:extLst>
              <a:ext uri="{FF2B5EF4-FFF2-40B4-BE49-F238E27FC236}">
                <a16:creationId xmlns:a16="http://schemas.microsoft.com/office/drawing/2014/main" id="{C1ED4255-5867-371D-5D36-1A98979E399F}"/>
              </a:ext>
            </a:extLst>
          </p:cNvPr>
          <p:cNvPicPr>
            <a:picLocks noGrp="1" noChangeAspect="1"/>
          </p:cNvPicPr>
          <p:nvPr/>
        </p:nvPicPr>
        <p:blipFill>
          <a:blip r:embed="rId3"/>
          <a:stretch>
            <a:fillRect/>
          </a:stretch>
        </p:blipFill>
        <p:spPr bwMode="auto">
          <a:xfrm>
            <a:off x="5299362" y="2049145"/>
            <a:ext cx="2956019" cy="2796626"/>
          </a:xfrm>
          <a:prstGeom prst="rect">
            <a:avLst/>
          </a:prstGeom>
          <a:noFill/>
          <a:ln w="9525">
            <a:noFill/>
            <a:headEnd/>
            <a:tailEnd/>
          </a:ln>
        </p:spPr>
      </p:pic>
      <p:sp>
        <p:nvSpPr>
          <p:cNvPr id="17" name="TextBox 3">
            <a:extLst>
              <a:ext uri="{FF2B5EF4-FFF2-40B4-BE49-F238E27FC236}">
                <a16:creationId xmlns:a16="http://schemas.microsoft.com/office/drawing/2014/main" id="{A90034A0-E373-7CE6-7CF2-3708A7DD8E77}"/>
              </a:ext>
            </a:extLst>
          </p:cNvPr>
          <p:cNvSpPr txBox="1"/>
          <p:nvPr/>
        </p:nvSpPr>
        <p:spPr>
          <a:xfrm>
            <a:off x="4808681" y="4819875"/>
            <a:ext cx="4038600" cy="508000"/>
          </a:xfrm>
          <a:prstGeom prst="rect">
            <a:avLst/>
          </a:prstGeom>
          <a:noFill/>
        </p:spPr>
        <p:txBody>
          <a:bodyPr/>
          <a:lstStyle/>
          <a:p>
            <a:pPr marL="0" lvl="0" indent="0" algn="ctr">
              <a:buNone/>
            </a:pPr>
            <a:r>
              <a:rPr sz="1200" dirty="0" err="1"/>
              <a:t>Niedrigster</a:t>
            </a:r>
            <a:r>
              <a:rPr sz="1200" dirty="0"/>
              <a:t> </a:t>
            </a:r>
            <a:r>
              <a:rPr sz="1200" dirty="0" err="1"/>
              <a:t>Verkaufspreis</a:t>
            </a:r>
            <a:endParaRPr sz="1200" dirty="0"/>
          </a:p>
        </p:txBody>
      </p:sp>
      <p:sp>
        <p:nvSpPr>
          <p:cNvPr id="18" name="Textfeld 17">
            <a:extLst>
              <a:ext uri="{FF2B5EF4-FFF2-40B4-BE49-F238E27FC236}">
                <a16:creationId xmlns:a16="http://schemas.microsoft.com/office/drawing/2014/main" id="{00BE1473-3016-B899-2DB4-E4CC369590B6}"/>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7</a:t>
            </a:fld>
            <a:endParaRPr lang="de-DE" dirty="0"/>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lang="de-DE" sz="1200" dirty="0"/>
              <a:t>Damit</a:t>
            </a:r>
            <a:r>
              <a:rPr sz="1200" dirty="0"/>
              <a:t> </a:t>
            </a:r>
            <a:r>
              <a:rPr lang="de-DE" sz="1200" dirty="0"/>
              <a:t>wird</a:t>
            </a:r>
            <a:r>
              <a:rPr sz="1200" dirty="0"/>
              <a:t> das </a:t>
            </a:r>
            <a:r>
              <a:rPr lang="de-DE" sz="1200" dirty="0"/>
              <a:t>Datenset</a:t>
            </a:r>
            <a:r>
              <a:rPr sz="1200" dirty="0"/>
              <a:t> stark </a:t>
            </a:r>
            <a:r>
              <a:rPr lang="de-DE" sz="1200" dirty="0"/>
              <a:t>verringert</a:t>
            </a:r>
            <a:r>
              <a:rPr sz="1200" dirty="0"/>
              <a:t>:</a:t>
            </a:r>
          </a:p>
          <a:p>
            <a:pPr lvl="0"/>
            <a:r>
              <a:rPr lang="de-DE" sz="1200" dirty="0"/>
              <a:t>Kaufauktionen</a:t>
            </a:r>
            <a:r>
              <a:rPr sz="1200" dirty="0"/>
              <a:t> von 434</a:t>
            </a:r>
            <a:r>
              <a:rPr lang="de-DE" sz="1200" dirty="0"/>
              <a:t>.</a:t>
            </a:r>
            <a:r>
              <a:rPr sz="1200" dirty="0"/>
              <a:t>399 auf 17</a:t>
            </a:r>
            <a:r>
              <a:rPr lang="de-DE" sz="1200" dirty="0"/>
              <a:t>.</a:t>
            </a:r>
            <a:r>
              <a:rPr sz="1200" dirty="0"/>
              <a:t>535</a:t>
            </a:r>
          </a:p>
          <a:p>
            <a:pPr lvl="0"/>
            <a:r>
              <a:rPr lang="de-DE" sz="1200" dirty="0"/>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
        <p:nvSpPr>
          <p:cNvPr id="9" name="Textfeld 8">
            <a:extLst>
              <a:ext uri="{FF2B5EF4-FFF2-40B4-BE49-F238E27FC236}">
                <a16:creationId xmlns:a16="http://schemas.microsoft.com/office/drawing/2014/main" id="{14E5C607-563A-54A5-515C-783B95599DC3}"/>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Profit</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pPr>
            <a:r>
              <a:rPr lang="de-DE" sz="1400" dirty="0"/>
              <a:t>- 5% für das Einstellen eines Angebots</a:t>
            </a:r>
          </a:p>
          <a:p>
            <a:pPr lvl="0">
              <a:lnSpc>
                <a:spcPct val="90000"/>
              </a:lnSpc>
            </a:pPr>
            <a:r>
              <a:rPr lang="de-DE" sz="1400" dirty="0"/>
              <a:t>- 10% beim Verkauf</a:t>
            </a:r>
          </a:p>
          <a:p>
            <a:pPr marL="0" lvl="0" indent="0">
              <a:lnSpc>
                <a:spcPct val="90000"/>
              </a:lnSpc>
              <a:buNone/>
            </a:pPr>
            <a:r>
              <a:rPr lang="de-DE" sz="1400" dirty="0"/>
              <a:t>Ein Beispiel:</a:t>
            </a:r>
          </a:p>
          <a:p>
            <a:pPr lvl="0">
              <a:lnSpc>
                <a:spcPct val="90000"/>
              </a:lnSpc>
            </a:pPr>
            <a:r>
              <a:rPr lang="de-DE" sz="1400" dirty="0"/>
              <a:t>- Kauf für 1,22 Silber</a:t>
            </a:r>
          </a:p>
          <a:p>
            <a:pPr lvl="0">
              <a:lnSpc>
                <a:spcPct val="90000"/>
              </a:lnSpc>
            </a:pPr>
            <a:r>
              <a:rPr lang="de-DE" sz="1400" dirty="0"/>
              <a:t>- Verkauf für 26,14 Silber</a:t>
            </a:r>
          </a:p>
          <a:p>
            <a:pPr lvl="1">
              <a:lnSpc>
                <a:spcPct val="90000"/>
              </a:lnSpc>
            </a:pPr>
            <a:r>
              <a:rPr lang="de-DE" sz="1400" dirty="0"/>
              <a:t>- 5% davon werden direkt abgezogen</a:t>
            </a:r>
          </a:p>
          <a:p>
            <a:pPr lvl="1">
              <a:lnSpc>
                <a:spcPct val="90000"/>
              </a:lnSpc>
            </a:pPr>
            <a:r>
              <a:rPr lang="de-DE" sz="1400" dirty="0"/>
              <a:t>- 10% davon werden bei Kauf abgezogen</a:t>
            </a:r>
          </a:p>
          <a:p>
            <a:pPr lvl="0">
              <a:lnSpc>
                <a:spcPct val="90000"/>
              </a:lnSpc>
            </a:pPr>
            <a:r>
              <a:rPr lang="de-DE" sz="1400" dirty="0"/>
              <a:t>- Wir bekommen 26,14 * 0,85 = 22,22 Silber</a:t>
            </a:r>
          </a:p>
          <a:p>
            <a:pPr lvl="0">
              <a:lnSpc>
                <a:spcPct val="90000"/>
              </a:lnSpc>
            </a:pPr>
            <a:endParaRPr lang="de-DE" sz="1400" dirty="0"/>
          </a:p>
          <a:p>
            <a:pPr marL="0" lvl="0" indent="0">
              <a:lnSpc>
                <a:spcPct val="90000"/>
              </a:lnSpc>
              <a:buNone/>
            </a:pPr>
            <a:r>
              <a:rPr lang="de-DE" sz="1400" dirty="0"/>
              <a:t>Abzüglich des Kaufpreises von 1,22 Silber ergibt das ein Gewinn von 21 Silber.</a:t>
            </a:r>
          </a:p>
        </p:txBody>
      </p:sp>
      <p:sp>
        <p:nvSpPr>
          <p:cNvPr id="11" name="Textfeld 10">
            <a:extLst>
              <a:ext uri="{FF2B5EF4-FFF2-40B4-BE49-F238E27FC236}">
                <a16:creationId xmlns:a16="http://schemas.microsoft.com/office/drawing/2014/main" id="{D8494EA9-3B3F-C067-F7C9-9F8EDE12C93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9</a:t>
            </a:fld>
            <a:endParaRPr lang="de-DE"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2072</Words>
  <Application>Microsoft Office PowerPoint</Application>
  <PresentationFormat>Bildschirmpräsentation (16:9)</PresentationFormat>
  <Paragraphs>148</Paragraphs>
  <Slides>27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Century Gothic</vt:lpstr>
      <vt:lpstr>Courier</vt:lpstr>
      <vt:lpstr>Wingdings 3</vt:lpstr>
      <vt:lpstr>Ion</vt:lpstr>
      <vt:lpstr>Geld verdienen mit Auktionen - am Beispiel eines Online Games</vt:lpstr>
      <vt:lpstr>Motivation</vt:lpstr>
      <vt:lpstr>Datenbeschaffung</vt:lpstr>
      <vt:lpstr>Daten als JSON von der API lesen</vt:lpstr>
      <vt:lpstr>Data preparation</vt:lpstr>
      <vt:lpstr>Data cleaning I</vt:lpstr>
      <vt:lpstr>Angebot und Nachfrage</vt:lpstr>
      <vt:lpstr>Data cleaning II</vt:lpstr>
      <vt:lpstr>Profit</vt:lpstr>
      <vt:lpstr>Berechnung des Profits</vt:lpstr>
      <vt:lpstr>Daten Überblick</vt:lpstr>
      <vt:lpstr>Data Split</vt:lpstr>
      <vt:lpstr>Abhänigkeiten</vt:lpstr>
      <vt:lpstr>Preisverteilung</vt:lpstr>
      <vt:lpstr>Clusteranalyse I</vt:lpstr>
      <vt:lpstr>Clusteranalyse II</vt:lpstr>
      <vt:lpstr>Beste Gegenstände nach ROI</vt:lpstr>
      <vt:lpstr>Zwischenüberlegung</vt:lpstr>
      <vt:lpstr>Features auswählen</vt:lpstr>
      <vt:lpstr>Modell aufbauen</vt:lpstr>
      <vt:lpstr>Ergebnis des Modells</vt:lpstr>
      <vt:lpstr>Einfluss der features auf das Ergebnis</vt:lpstr>
      <vt:lpstr>Tuning</vt:lpstr>
      <vt:lpstr>Ausführen auf neuen Daten</vt:lpstr>
      <vt:lpstr>Ergebnis</vt:lpstr>
      <vt:lpstr>Fazit</vt:lpstr>
      <vt:lpstr>Github</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Zaiser, Lukas</cp:lastModifiedBy>
  <cp:revision>15</cp:revision>
  <dcterms:created xsi:type="dcterms:W3CDTF">2022-05-06T06:30:24Z</dcterms:created>
  <dcterms:modified xsi:type="dcterms:W3CDTF">2022-05-10T07:47:36Z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