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257" r:id="rId3"/>
    <p:sldId id="258" r:id="rId4"/>
    <p:sldId id="259" r:id="rId5"/>
    <p:sldId id="260" r:id="rId6"/>
    <p:sldId id="261" r:id="rId7"/>
    <p:sldId id="284" r:id="rId8"/>
    <p:sldId id="263" r:id="rId9"/>
    <p:sldId id="264" r:id="rId10"/>
    <p:sldId id="265" r:id="rId11"/>
    <p:sldId id="266" r:id="rId12"/>
    <p:sldId id="268" r:id="rId13"/>
    <p:sldId id="269" r:id="rId14"/>
    <p:sldId id="270" r:id="rId15"/>
    <p:sldId id="283"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84383" autoAdjust="0"/>
  </p:normalViewPr>
  <p:slideViewPr>
    <p:cSldViewPr snapToGrid="0" snapToObjects="1">
      <p:cViewPr>
        <p:scale>
          <a:sx n="116" d="100"/>
          <a:sy n="116" d="100"/>
        </p:scale>
        <p:origin x="75" y="1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7E4E2-F149-48B3-92A5-03CD5A3CFF01}" type="datetimeFigureOut">
              <a:rPr lang="de-DE" smtClean="0"/>
              <a:t>10.05.2022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3F393-EB1A-4CCE-B775-A92EAEF2FC41}" type="slidenum">
              <a:rPr lang="de-DE" smtClean="0"/>
              <a:t>‹Nr.›</a:t>
            </a:fld>
            <a:endParaRPr lang="de-DE"/>
          </a:p>
        </p:txBody>
      </p:sp>
    </p:spTree>
    <p:extLst>
      <p:ext uri="{BB962C8B-B14F-4D97-AF65-F5344CB8AC3E}">
        <p14:creationId xmlns:p14="http://schemas.microsoft.com/office/powerpoint/2010/main" val="228722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Frühe euch durch die Schritte in dem Projekt anhand des Data Science Lifecycles</a:t>
            </a:r>
          </a:p>
          <a:p>
            <a:pPr marL="171450" indent="-171450">
              <a:buFontTx/>
              <a:buChar char="-"/>
            </a:pPr>
            <a:r>
              <a:rPr lang="de-DE" dirty="0"/>
              <a:t>Am Schluss schauen wir noch das Projekt auf </a:t>
            </a:r>
            <a:r>
              <a:rPr lang="de-DE" dirty="0" err="1"/>
              <a:t>Github</a:t>
            </a:r>
            <a:r>
              <a:rPr lang="de-DE" dirty="0"/>
              <a:t> an und ich zeige euch das Dashboard</a:t>
            </a:r>
          </a:p>
        </p:txBody>
      </p:sp>
      <p:sp>
        <p:nvSpPr>
          <p:cNvPr id="4" name="Foliennummernplatzhalter 3"/>
          <p:cNvSpPr>
            <a:spLocks noGrp="1"/>
          </p:cNvSpPr>
          <p:nvPr>
            <p:ph type="sldNum" sz="quarter" idx="5"/>
          </p:nvPr>
        </p:nvSpPr>
        <p:spPr/>
        <p:txBody>
          <a:bodyPr/>
          <a:lstStyle/>
          <a:p>
            <a:fld id="{AB73F393-EB1A-4CCE-B775-A92EAEF2FC41}" type="slidenum">
              <a:rPr lang="de-DE" smtClean="0"/>
              <a:t>1</a:t>
            </a:fld>
            <a:endParaRPr lang="de-DE"/>
          </a:p>
        </p:txBody>
      </p:sp>
    </p:spTree>
    <p:extLst>
      <p:ext uri="{BB962C8B-B14F-4D97-AF65-F5344CB8AC3E}">
        <p14:creationId xmlns:p14="http://schemas.microsoft.com/office/powerpoint/2010/main" val="4078172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Käufe und Verkäufe werden pro Gegenstand </a:t>
            </a:r>
            <a:r>
              <a:rPr lang="de-DE" dirty="0" err="1"/>
              <a:t>gejoined</a:t>
            </a:r>
            <a:r>
              <a:rPr lang="de-DE" dirty="0"/>
              <a:t>, sodass in jeder Zeile ein Gegenstand mit Kaufpreis und Verkaufspreis steht</a:t>
            </a:r>
          </a:p>
          <a:p>
            <a:r>
              <a:rPr lang="de-DE" dirty="0"/>
              <a:t>- Berechnung des Profits wie eben erklärt im Code</a:t>
            </a:r>
          </a:p>
        </p:txBody>
      </p:sp>
      <p:sp>
        <p:nvSpPr>
          <p:cNvPr id="4" name="Foliennummernplatzhalter 3"/>
          <p:cNvSpPr>
            <a:spLocks noGrp="1"/>
          </p:cNvSpPr>
          <p:nvPr>
            <p:ph type="sldNum" sz="quarter" idx="5"/>
          </p:nvPr>
        </p:nvSpPr>
        <p:spPr/>
        <p:txBody>
          <a:bodyPr/>
          <a:lstStyle/>
          <a:p>
            <a:fld id="{AB73F393-EB1A-4CCE-B775-A92EAEF2FC41}" type="slidenum">
              <a:rPr lang="de-DE" smtClean="0"/>
              <a:t>10</a:t>
            </a:fld>
            <a:endParaRPr lang="de-DE"/>
          </a:p>
        </p:txBody>
      </p:sp>
    </p:spTree>
    <p:extLst>
      <p:ext uri="{BB962C8B-B14F-4D97-AF65-F5344CB8AC3E}">
        <p14:creationId xmlns:p14="http://schemas.microsoft.com/office/powerpoint/2010/main" val="4231754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Annahme: Sehr hohe Profit sind Einzelfälle und nicht relevant, da es sehr lange dauern kann, bis diese verkauft werden (Glück).</a:t>
            </a:r>
          </a:p>
          <a:p>
            <a:pPr marL="171450" indent="-171450">
              <a:buFontTx/>
              <a:buChar char="-"/>
            </a:pPr>
            <a:r>
              <a:rPr lang="de-DE" dirty="0"/>
              <a:t>Wir wollen Gegenstände finden, die sich schneller drehen.</a:t>
            </a:r>
          </a:p>
          <a:p>
            <a:pPr marL="171450" indent="-171450">
              <a:buFontTx/>
              <a:buChar char="-"/>
            </a:pPr>
            <a:r>
              <a:rPr lang="de-DE" dirty="0"/>
              <a:t>Daher Filter &lt; 2.5 Gold -&gt; Median 8.15 Silber -&gt; wird in im </a:t>
            </a:r>
            <a:r>
              <a:rPr lang="de-DE" b="1" dirty="0"/>
              <a:t>Silber-Bereich</a:t>
            </a:r>
          </a:p>
        </p:txBody>
      </p:sp>
      <p:sp>
        <p:nvSpPr>
          <p:cNvPr id="4" name="Foliennummernplatzhalter 3"/>
          <p:cNvSpPr>
            <a:spLocks noGrp="1"/>
          </p:cNvSpPr>
          <p:nvPr>
            <p:ph type="sldNum" sz="quarter" idx="5"/>
          </p:nvPr>
        </p:nvSpPr>
        <p:spPr/>
        <p:txBody>
          <a:bodyPr/>
          <a:lstStyle/>
          <a:p>
            <a:fld id="{AB73F393-EB1A-4CCE-B775-A92EAEF2FC41}" type="slidenum">
              <a:rPr lang="de-DE" smtClean="0"/>
              <a:t>11</a:t>
            </a:fld>
            <a:endParaRPr lang="de-DE"/>
          </a:p>
        </p:txBody>
      </p:sp>
    </p:spTree>
    <p:extLst>
      <p:ext uri="{BB962C8B-B14F-4D97-AF65-F5344CB8AC3E}">
        <p14:creationId xmlns:p14="http://schemas.microsoft.com/office/powerpoint/2010/main" val="1438058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Data </a:t>
            </a:r>
            <a:r>
              <a:rPr lang="de-DE" dirty="0" err="1"/>
              <a:t>split</a:t>
            </a:r>
            <a:r>
              <a:rPr lang="de-DE" dirty="0"/>
              <a:t> 75%</a:t>
            </a:r>
          </a:p>
        </p:txBody>
      </p:sp>
      <p:sp>
        <p:nvSpPr>
          <p:cNvPr id="4" name="Foliennummernplatzhalter 3"/>
          <p:cNvSpPr>
            <a:spLocks noGrp="1"/>
          </p:cNvSpPr>
          <p:nvPr>
            <p:ph type="sldNum" sz="quarter" idx="5"/>
          </p:nvPr>
        </p:nvSpPr>
        <p:spPr/>
        <p:txBody>
          <a:bodyPr/>
          <a:lstStyle/>
          <a:p>
            <a:fld id="{AB73F393-EB1A-4CCE-B775-A92EAEF2FC41}" type="slidenum">
              <a:rPr lang="de-DE" smtClean="0"/>
              <a:t>12</a:t>
            </a:fld>
            <a:endParaRPr lang="de-DE"/>
          </a:p>
        </p:txBody>
      </p:sp>
    </p:spTree>
    <p:extLst>
      <p:ext uri="{BB962C8B-B14F-4D97-AF65-F5344CB8AC3E}">
        <p14:creationId xmlns:p14="http://schemas.microsoft.com/office/powerpoint/2010/main" val="3250021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Keine Abhängigkeiten zwischen den Daten erkannt</a:t>
            </a:r>
          </a:p>
          <a:p>
            <a:pPr marL="171450" indent="-171450">
              <a:buFontTx/>
              <a:buChar char="-"/>
            </a:pPr>
            <a:r>
              <a:rPr lang="de-DE" dirty="0"/>
              <a:t>Evtl. hätte man mit mehr Informationen mehr Zusammenhänge identifizieren können (z.B. wie viel Schaden/Waffe, wie viel Rüstungswert/Rüstung etc.) – extrem aufwändig</a:t>
            </a:r>
          </a:p>
          <a:p>
            <a:pPr marL="171450" indent="-171450">
              <a:buFontTx/>
              <a:buChar char="-"/>
            </a:pPr>
            <a:r>
              <a:rPr lang="de-DE" dirty="0"/>
              <a:t>Einzige Abhängigkeit zwischen Kauf und Verkaufspreis erkennbar</a:t>
            </a:r>
          </a:p>
        </p:txBody>
      </p:sp>
      <p:sp>
        <p:nvSpPr>
          <p:cNvPr id="4" name="Foliennummernplatzhalter 3"/>
          <p:cNvSpPr>
            <a:spLocks noGrp="1"/>
          </p:cNvSpPr>
          <p:nvPr>
            <p:ph type="sldNum" sz="quarter" idx="5"/>
          </p:nvPr>
        </p:nvSpPr>
        <p:spPr/>
        <p:txBody>
          <a:bodyPr/>
          <a:lstStyle/>
          <a:p>
            <a:fld id="{AB73F393-EB1A-4CCE-B775-A92EAEF2FC41}" type="slidenum">
              <a:rPr lang="de-DE" smtClean="0"/>
              <a:t>13</a:t>
            </a:fld>
            <a:endParaRPr lang="de-DE"/>
          </a:p>
        </p:txBody>
      </p:sp>
    </p:spTree>
    <p:extLst>
      <p:ext uri="{BB962C8B-B14F-4D97-AF65-F5344CB8AC3E}">
        <p14:creationId xmlns:p14="http://schemas.microsoft.com/office/powerpoint/2010/main" val="3161247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Keine besonders auffällige Verteilung der Gegenstände</a:t>
            </a:r>
          </a:p>
        </p:txBody>
      </p:sp>
      <p:sp>
        <p:nvSpPr>
          <p:cNvPr id="4" name="Foliennummernplatzhalter 3"/>
          <p:cNvSpPr>
            <a:spLocks noGrp="1"/>
          </p:cNvSpPr>
          <p:nvPr>
            <p:ph type="sldNum" sz="quarter" idx="5"/>
          </p:nvPr>
        </p:nvSpPr>
        <p:spPr/>
        <p:txBody>
          <a:bodyPr/>
          <a:lstStyle/>
          <a:p>
            <a:fld id="{AB73F393-EB1A-4CCE-B775-A92EAEF2FC41}" type="slidenum">
              <a:rPr lang="de-DE" smtClean="0"/>
              <a:t>14</a:t>
            </a:fld>
            <a:endParaRPr lang="de-DE"/>
          </a:p>
        </p:txBody>
      </p:sp>
    </p:spTree>
    <p:extLst>
      <p:ext uri="{BB962C8B-B14F-4D97-AF65-F5344CB8AC3E}">
        <p14:creationId xmlns:p14="http://schemas.microsoft.com/office/powerpoint/2010/main" val="4097896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von Jan </a:t>
            </a:r>
            <a:r>
              <a:rPr lang="de-DE" dirty="0" err="1"/>
              <a:t>Kirenz</a:t>
            </a:r>
            <a:r>
              <a:rPr lang="de-DE" dirty="0"/>
              <a:t>‘ Blog </a:t>
            </a:r>
          </a:p>
          <a:p>
            <a:pPr marL="171450" indent="-171450">
              <a:buFontTx/>
              <a:buChar char="-"/>
            </a:pPr>
            <a:r>
              <a:rPr lang="de-DE" dirty="0"/>
              <a:t>Je höher die Y-Achse desto unähnlicher die Daten</a:t>
            </a:r>
          </a:p>
          <a:p>
            <a:pPr marL="171450" indent="-171450">
              <a:buFontTx/>
              <a:buChar char="-"/>
            </a:pPr>
            <a:r>
              <a:rPr lang="de-DE" dirty="0"/>
              <a:t>Festlegung auf 4 Cluster</a:t>
            </a:r>
          </a:p>
        </p:txBody>
      </p:sp>
      <p:sp>
        <p:nvSpPr>
          <p:cNvPr id="4" name="Foliennummernplatzhalter 3"/>
          <p:cNvSpPr>
            <a:spLocks noGrp="1"/>
          </p:cNvSpPr>
          <p:nvPr>
            <p:ph type="sldNum" sz="quarter" idx="5"/>
          </p:nvPr>
        </p:nvSpPr>
        <p:spPr/>
        <p:txBody>
          <a:bodyPr/>
          <a:lstStyle/>
          <a:p>
            <a:fld id="{AB73F393-EB1A-4CCE-B775-A92EAEF2FC41}" type="slidenum">
              <a:rPr lang="de-DE" smtClean="0"/>
              <a:t>15</a:t>
            </a:fld>
            <a:endParaRPr lang="de-DE"/>
          </a:p>
        </p:txBody>
      </p:sp>
    </p:spTree>
    <p:extLst>
      <p:ext uri="{BB962C8B-B14F-4D97-AF65-F5344CB8AC3E}">
        <p14:creationId xmlns:p14="http://schemas.microsoft.com/office/powerpoint/2010/main" val="3634375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1) nicht kaufen</a:t>
            </a:r>
          </a:p>
          <a:p>
            <a:pPr marL="171450" indent="-171450">
              <a:buFontTx/>
              <a:buChar char="-"/>
            </a:pPr>
            <a:r>
              <a:rPr lang="de-DE" dirty="0"/>
              <a:t>2) eher nicht kaufen</a:t>
            </a:r>
          </a:p>
          <a:p>
            <a:pPr marL="171450" indent="-171450">
              <a:buFontTx/>
              <a:buChar char="-"/>
            </a:pPr>
            <a:r>
              <a:rPr lang="de-DE" dirty="0"/>
              <a:t>3) ab 0 kaufen, einige im Bereich zw. 1 und 2</a:t>
            </a:r>
          </a:p>
          <a:p>
            <a:pPr marL="171450" indent="-171450">
              <a:buFontTx/>
              <a:buChar char="-"/>
            </a:pPr>
            <a:r>
              <a:rPr lang="de-DE" dirty="0"/>
              <a:t>4) sehr vereinzelt</a:t>
            </a:r>
          </a:p>
          <a:p>
            <a:pPr marL="171450" indent="-171450">
              <a:buFontTx/>
              <a:buChar char="-"/>
            </a:pPr>
            <a:endParaRPr lang="de-DE" dirty="0"/>
          </a:p>
          <a:p>
            <a:pPr marL="0" indent="0">
              <a:buFontTx/>
              <a:buNone/>
            </a:pPr>
            <a:r>
              <a:rPr lang="de-DE" dirty="0"/>
              <a:t>Achtung, keine Aussage über Preis, da die Werte normalisiert wurden!!</a:t>
            </a:r>
          </a:p>
          <a:p>
            <a:pPr marL="0" indent="0">
              <a:buFontTx/>
              <a:buNone/>
            </a:pPr>
            <a:r>
              <a:rPr lang="de-DE" dirty="0"/>
              <a:t>Es wurde aber sichtbar, dass es einige lohnenswerte Gegenstände gibt (und auch einige die sich nicht lohnen)</a:t>
            </a:r>
          </a:p>
        </p:txBody>
      </p:sp>
      <p:sp>
        <p:nvSpPr>
          <p:cNvPr id="4" name="Foliennummernplatzhalter 3"/>
          <p:cNvSpPr>
            <a:spLocks noGrp="1"/>
          </p:cNvSpPr>
          <p:nvPr>
            <p:ph type="sldNum" sz="quarter" idx="5"/>
          </p:nvPr>
        </p:nvSpPr>
        <p:spPr/>
        <p:txBody>
          <a:bodyPr/>
          <a:lstStyle/>
          <a:p>
            <a:fld id="{AB73F393-EB1A-4CCE-B775-A92EAEF2FC41}" type="slidenum">
              <a:rPr lang="de-DE" smtClean="0"/>
              <a:t>16</a:t>
            </a:fld>
            <a:endParaRPr lang="de-DE"/>
          </a:p>
        </p:txBody>
      </p:sp>
    </p:spTree>
    <p:extLst>
      <p:ext uri="{BB962C8B-B14F-4D97-AF65-F5344CB8AC3E}">
        <p14:creationId xmlns:p14="http://schemas.microsoft.com/office/powerpoint/2010/main" val="2777370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Profit </a:t>
            </a:r>
            <a:r>
              <a:rPr lang="de-DE" dirty="0" err="1"/>
              <a:t>by</a:t>
            </a:r>
            <a:r>
              <a:rPr lang="de-DE" dirty="0"/>
              <a:t> </a:t>
            </a:r>
            <a:r>
              <a:rPr lang="de-DE" dirty="0" err="1"/>
              <a:t>Cost</a:t>
            </a:r>
            <a:r>
              <a:rPr lang="de-DE" dirty="0"/>
              <a:t> ist Profit / </a:t>
            </a:r>
            <a:r>
              <a:rPr lang="de-DE" dirty="0" err="1"/>
              <a:t>Cost</a:t>
            </a:r>
            <a:r>
              <a:rPr lang="de-DE" dirty="0"/>
              <a:t> und beschreibt den initialen Geldeinsatz im Vergleich zum Gewinn.</a:t>
            </a:r>
          </a:p>
          <a:p>
            <a:pPr marL="171450" indent="-171450">
              <a:buFontTx/>
              <a:buChar char="-"/>
            </a:pPr>
            <a:r>
              <a:rPr lang="de-DE" dirty="0"/>
              <a:t>Wollte nicht zu viel Gold ausgeben, da Ergebnis ungewiss</a:t>
            </a:r>
          </a:p>
          <a:p>
            <a:pPr marL="171450" indent="-171450">
              <a:buFontTx/>
              <a:buChar char="-"/>
            </a:pPr>
            <a:r>
              <a:rPr lang="de-DE" dirty="0"/>
              <a:t>Festlegung auf </a:t>
            </a:r>
            <a:r>
              <a:rPr lang="de-DE" dirty="0" err="1"/>
              <a:t>Asuran</a:t>
            </a:r>
            <a:r>
              <a:rPr lang="de-DE" dirty="0"/>
              <a:t> </a:t>
            </a:r>
            <a:r>
              <a:rPr lang="de-DE" dirty="0" err="1"/>
              <a:t>Harpoon</a:t>
            </a:r>
            <a:r>
              <a:rPr lang="de-DE" dirty="0"/>
              <a:t>, relativ </a:t>
            </a:r>
            <a:r>
              <a:rPr lang="de-DE" dirty="0" err="1"/>
              <a:t>gerine</a:t>
            </a:r>
            <a:r>
              <a:rPr lang="de-DE" dirty="0"/>
              <a:t> Kaufkosten, guter Gewinn und v.a. häufiger Gekauft.</a:t>
            </a:r>
          </a:p>
        </p:txBody>
      </p:sp>
      <p:sp>
        <p:nvSpPr>
          <p:cNvPr id="4" name="Foliennummernplatzhalter 3"/>
          <p:cNvSpPr>
            <a:spLocks noGrp="1"/>
          </p:cNvSpPr>
          <p:nvPr>
            <p:ph type="sldNum" sz="quarter" idx="5"/>
          </p:nvPr>
        </p:nvSpPr>
        <p:spPr/>
        <p:txBody>
          <a:bodyPr/>
          <a:lstStyle/>
          <a:p>
            <a:fld id="{AB73F393-EB1A-4CCE-B775-A92EAEF2FC41}" type="slidenum">
              <a:rPr lang="de-DE" smtClean="0"/>
              <a:t>17</a:t>
            </a:fld>
            <a:endParaRPr lang="de-DE"/>
          </a:p>
        </p:txBody>
      </p:sp>
    </p:spTree>
    <p:extLst>
      <p:ext uri="{BB962C8B-B14F-4D97-AF65-F5344CB8AC3E}">
        <p14:creationId xmlns:p14="http://schemas.microsoft.com/office/powerpoint/2010/main" val="1314294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Im Prinzip Ziel erreich, Gegenstände mit denen Gewinn erzielt werden kann</a:t>
            </a:r>
          </a:p>
          <a:p>
            <a:pPr marL="171450" indent="-171450">
              <a:buFontTx/>
              <a:buChar char="-"/>
            </a:pPr>
            <a:r>
              <a:rPr lang="de-DE" dirty="0"/>
              <a:t>Ich wollte aber auch wissen wie man ein Modell baut, daher Idee -&gt; Regression der Kaufpreise/Verkaufspreise</a:t>
            </a:r>
          </a:p>
          <a:p>
            <a:pPr marL="171450" indent="-171450">
              <a:buFontTx/>
              <a:buChar char="-"/>
            </a:pPr>
            <a:r>
              <a:rPr lang="de-DE" dirty="0"/>
              <a:t>Bereits im </a:t>
            </a:r>
            <a:r>
              <a:rPr lang="en-US" sz="1200" dirty="0"/>
              <a:t>Spearman </a:t>
            </a:r>
            <a:r>
              <a:rPr lang="en-US" sz="1200" dirty="0" err="1"/>
              <a:t>Schaubild</a:t>
            </a:r>
            <a:r>
              <a:rPr lang="en-US" sz="1200" dirty="0"/>
              <a:t> </a:t>
            </a:r>
            <a:r>
              <a:rPr lang="de-DE" dirty="0"/>
              <a:t>erfahren: Kaum Abhängigkeiten zwischen den Variablen</a:t>
            </a:r>
          </a:p>
        </p:txBody>
      </p:sp>
      <p:sp>
        <p:nvSpPr>
          <p:cNvPr id="4" name="Foliennummernplatzhalter 3"/>
          <p:cNvSpPr>
            <a:spLocks noGrp="1"/>
          </p:cNvSpPr>
          <p:nvPr>
            <p:ph type="sldNum" sz="quarter" idx="5"/>
          </p:nvPr>
        </p:nvSpPr>
        <p:spPr/>
        <p:txBody>
          <a:bodyPr/>
          <a:lstStyle/>
          <a:p>
            <a:fld id="{AB73F393-EB1A-4CCE-B775-A92EAEF2FC41}" type="slidenum">
              <a:rPr lang="de-DE" smtClean="0"/>
              <a:t>18</a:t>
            </a:fld>
            <a:endParaRPr lang="de-DE"/>
          </a:p>
        </p:txBody>
      </p:sp>
    </p:spTree>
    <p:extLst>
      <p:ext uri="{BB962C8B-B14F-4D97-AF65-F5344CB8AC3E}">
        <p14:creationId xmlns:p14="http://schemas.microsoft.com/office/powerpoint/2010/main" val="3548704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Trotzdem einmal alle relevanten </a:t>
            </a:r>
            <a:r>
              <a:rPr lang="de-DE" dirty="0" err="1"/>
              <a:t>features</a:t>
            </a:r>
            <a:r>
              <a:rPr lang="de-DE" dirty="0"/>
              <a:t> als </a:t>
            </a:r>
            <a:r>
              <a:rPr lang="de-DE" dirty="0" err="1"/>
              <a:t>input</a:t>
            </a:r>
            <a:r>
              <a:rPr lang="de-DE" dirty="0"/>
              <a:t> (der </a:t>
            </a:r>
            <a:r>
              <a:rPr lang="de-DE" dirty="0" err="1"/>
              <a:t>glmnet</a:t>
            </a:r>
            <a:r>
              <a:rPr lang="de-DE" dirty="0"/>
              <a:t> Algorithmus braucht auch mehr als 1 </a:t>
            </a:r>
            <a:r>
              <a:rPr lang="de-DE" dirty="0" err="1"/>
              <a:t>predictor</a:t>
            </a:r>
            <a:r>
              <a:rPr lang="de-DE" dirty="0"/>
              <a:t>)</a:t>
            </a:r>
          </a:p>
          <a:p>
            <a:r>
              <a:rPr lang="de-DE" dirty="0"/>
              <a:t>- </a:t>
            </a:r>
            <a:r>
              <a:rPr lang="de-DE" dirty="0" err="1"/>
              <a:t>Id</a:t>
            </a:r>
            <a:r>
              <a:rPr lang="de-DE" dirty="0"/>
              <a:t> und Name nur zur Info als ID</a:t>
            </a:r>
          </a:p>
        </p:txBody>
      </p:sp>
      <p:sp>
        <p:nvSpPr>
          <p:cNvPr id="4" name="Foliennummernplatzhalter 3"/>
          <p:cNvSpPr>
            <a:spLocks noGrp="1"/>
          </p:cNvSpPr>
          <p:nvPr>
            <p:ph type="sldNum" sz="quarter" idx="5"/>
          </p:nvPr>
        </p:nvSpPr>
        <p:spPr/>
        <p:txBody>
          <a:bodyPr/>
          <a:lstStyle/>
          <a:p>
            <a:fld id="{AB73F393-EB1A-4CCE-B775-A92EAEF2FC41}" type="slidenum">
              <a:rPr lang="de-DE" smtClean="0"/>
              <a:t>19</a:t>
            </a:fld>
            <a:endParaRPr lang="de-DE"/>
          </a:p>
        </p:txBody>
      </p:sp>
    </p:spTree>
    <p:extLst>
      <p:ext uri="{BB962C8B-B14F-4D97-AF65-F5344CB8AC3E}">
        <p14:creationId xmlns:p14="http://schemas.microsoft.com/office/powerpoint/2010/main" val="248057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Geld ist nicht alles, solange man genug davon hat</a:t>
            </a:r>
          </a:p>
          <a:p>
            <a:pPr marL="171450" indent="-171450">
              <a:buFontTx/>
              <a:buChar char="-"/>
            </a:pPr>
            <a:r>
              <a:rPr lang="de-DE" dirty="0"/>
              <a:t>Gilt in der realen Welt genau so wie in Computerspielen</a:t>
            </a:r>
          </a:p>
          <a:p>
            <a:pPr marL="171450" indent="-171450">
              <a:buFontTx/>
              <a:buChar char="-"/>
            </a:pPr>
            <a:r>
              <a:rPr lang="de-DE" dirty="0"/>
              <a:t>Immer mehr Spiele sind zunächst kostenlos, enthalten aber bezahlte Dienste</a:t>
            </a:r>
          </a:p>
          <a:p>
            <a:pPr marL="171450" indent="-171450">
              <a:buFontTx/>
              <a:buChar char="-"/>
            </a:pPr>
            <a:r>
              <a:rPr lang="de-DE" dirty="0"/>
              <a:t>Diese werden meistens mit einer speziellen Währung bezahlt, die entweder in Echtgeld oder </a:t>
            </a:r>
            <a:r>
              <a:rPr lang="de-DE" dirty="0" err="1"/>
              <a:t>unsummen</a:t>
            </a:r>
            <a:r>
              <a:rPr lang="de-DE" dirty="0"/>
              <a:t> an „normaler“ in-game Währung bezahlt werden kann.</a:t>
            </a:r>
          </a:p>
          <a:p>
            <a:pPr marL="171450" indent="-171450">
              <a:buFontTx/>
              <a:buChar char="-"/>
            </a:pPr>
            <a:r>
              <a:rPr lang="de-DE" dirty="0"/>
              <a:t>Beispiel Guild Wars</a:t>
            </a:r>
          </a:p>
        </p:txBody>
      </p:sp>
      <p:sp>
        <p:nvSpPr>
          <p:cNvPr id="4" name="Foliennummernplatzhalter 3"/>
          <p:cNvSpPr>
            <a:spLocks noGrp="1"/>
          </p:cNvSpPr>
          <p:nvPr>
            <p:ph type="sldNum" sz="quarter" idx="5"/>
          </p:nvPr>
        </p:nvSpPr>
        <p:spPr/>
        <p:txBody>
          <a:bodyPr/>
          <a:lstStyle/>
          <a:p>
            <a:fld id="{AB73F393-EB1A-4CCE-B775-A92EAEF2FC41}" type="slidenum">
              <a:rPr lang="de-DE" smtClean="0"/>
              <a:t>2</a:t>
            </a:fld>
            <a:endParaRPr lang="de-DE"/>
          </a:p>
        </p:txBody>
      </p:sp>
    </p:spTree>
    <p:extLst>
      <p:ext uri="{BB962C8B-B14F-4D97-AF65-F5344CB8AC3E}">
        <p14:creationId xmlns:p14="http://schemas.microsoft.com/office/powerpoint/2010/main" val="2109449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Random Forst Regression und </a:t>
            </a:r>
            <a:r>
              <a:rPr lang="de-DE" dirty="0" err="1"/>
              <a:t>glmnet</a:t>
            </a:r>
            <a:r>
              <a:rPr lang="de-DE" dirty="0"/>
              <a:t> Regression (Lasso)</a:t>
            </a:r>
          </a:p>
          <a:p>
            <a:pPr marL="171450" indent="-171450">
              <a:buFontTx/>
              <a:buChar char="-"/>
            </a:pPr>
            <a:r>
              <a:rPr lang="de-DE" dirty="0"/>
              <a:t>Lasso =&gt; </a:t>
            </a:r>
            <a:r>
              <a:rPr lang="de-DE" dirty="0" err="1"/>
              <a:t>penalty</a:t>
            </a:r>
            <a:r>
              <a:rPr lang="de-DE" dirty="0"/>
              <a:t> = 0.1 =&gt; unwichtige </a:t>
            </a:r>
            <a:r>
              <a:rPr lang="de-DE" dirty="0" err="1"/>
              <a:t>features</a:t>
            </a:r>
            <a:r>
              <a:rPr lang="de-DE" dirty="0"/>
              <a:t> werden weniger berücksichtigt.</a:t>
            </a:r>
          </a:p>
          <a:p>
            <a:pPr marL="171450" indent="-171450">
              <a:buFontTx/>
              <a:buChar char="-"/>
            </a:pPr>
            <a:r>
              <a:rPr lang="de-DE" dirty="0"/>
              <a:t>Rezept entsprechend aufgebaut</a:t>
            </a:r>
          </a:p>
          <a:p>
            <a:pPr marL="171450" indent="-171450">
              <a:buFontTx/>
              <a:buChar char="-"/>
            </a:pPr>
            <a:r>
              <a:rPr lang="de-DE" dirty="0"/>
              <a:t>Fit anhand </a:t>
            </a:r>
            <a:r>
              <a:rPr lang="de-DE" dirty="0" err="1"/>
              <a:t>df_train</a:t>
            </a:r>
            <a:r>
              <a:rPr lang="de-DE" dirty="0"/>
              <a:t>, </a:t>
            </a:r>
            <a:r>
              <a:rPr lang="de-DE" dirty="0" err="1"/>
              <a:t>predict</a:t>
            </a:r>
            <a:r>
              <a:rPr lang="de-DE" dirty="0"/>
              <a:t> anhand </a:t>
            </a:r>
            <a:r>
              <a:rPr lang="de-DE" dirty="0" err="1"/>
              <a:t>test_data</a:t>
            </a:r>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20</a:t>
            </a:fld>
            <a:endParaRPr lang="de-DE"/>
          </a:p>
        </p:txBody>
      </p:sp>
    </p:spTree>
    <p:extLst>
      <p:ext uri="{BB962C8B-B14F-4D97-AF65-F5344CB8AC3E}">
        <p14:creationId xmlns:p14="http://schemas.microsoft.com/office/powerpoint/2010/main" val="1829491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Extrem gute </a:t>
            </a:r>
            <a:r>
              <a:rPr lang="de-DE" dirty="0" err="1"/>
              <a:t>Prediction</a:t>
            </a:r>
            <a:r>
              <a:rPr lang="de-DE" dirty="0"/>
              <a:t>, v.a. bei Lasso</a:t>
            </a:r>
          </a:p>
          <a:p>
            <a:pPr marL="171450" indent="-171450">
              <a:buFontTx/>
              <a:buChar char="-"/>
            </a:pPr>
            <a:endParaRPr lang="de-DE" dirty="0"/>
          </a:p>
          <a:p>
            <a:pPr marL="171450" indent="-171450">
              <a:buFontTx/>
              <a:buChar char="-"/>
            </a:pPr>
            <a:endParaRPr lang="de-DE" dirty="0"/>
          </a:p>
          <a:p>
            <a:pPr marL="171450" indent="-171450">
              <a:buFontTx/>
              <a:buChar char="-"/>
            </a:pPr>
            <a:r>
              <a:rPr lang="de-DE" dirty="0">
                <a:sym typeface="Wingdings" panose="05000000000000000000" pitchFamily="2" charset="2"/>
              </a:rPr>
              <a:t> Andere Farben</a:t>
            </a:r>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21</a:t>
            </a:fld>
            <a:endParaRPr lang="de-DE"/>
          </a:p>
        </p:txBody>
      </p:sp>
    </p:spTree>
    <p:extLst>
      <p:ext uri="{BB962C8B-B14F-4D97-AF65-F5344CB8AC3E}">
        <p14:creationId xmlns:p14="http://schemas.microsoft.com/office/powerpoint/2010/main" val="1666459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Hier sieht man, dass wirklich nur der Kaufpreis </a:t>
            </a:r>
            <a:r>
              <a:rPr lang="de-DE" dirty="0" err="1"/>
              <a:t>auswirklung</a:t>
            </a:r>
            <a:r>
              <a:rPr lang="de-DE" dirty="0"/>
              <a:t> auf das Modell hat. Daher ist der Lasso-Algorithmus so genau (gut?)</a:t>
            </a:r>
          </a:p>
        </p:txBody>
      </p:sp>
      <p:sp>
        <p:nvSpPr>
          <p:cNvPr id="4" name="Foliennummernplatzhalter 3"/>
          <p:cNvSpPr>
            <a:spLocks noGrp="1"/>
          </p:cNvSpPr>
          <p:nvPr>
            <p:ph type="sldNum" sz="quarter" idx="5"/>
          </p:nvPr>
        </p:nvSpPr>
        <p:spPr/>
        <p:txBody>
          <a:bodyPr/>
          <a:lstStyle/>
          <a:p>
            <a:fld id="{AB73F393-EB1A-4CCE-B775-A92EAEF2FC41}" type="slidenum">
              <a:rPr lang="de-DE" smtClean="0"/>
              <a:t>22</a:t>
            </a:fld>
            <a:endParaRPr lang="de-DE"/>
          </a:p>
        </p:txBody>
      </p:sp>
    </p:spTree>
    <p:extLst>
      <p:ext uri="{BB962C8B-B14F-4D97-AF65-F5344CB8AC3E}">
        <p14:creationId xmlns:p14="http://schemas.microsoft.com/office/powerpoint/2010/main" val="3635001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Hyperparametertuning ausprobiert, aber kein Effekt</a:t>
            </a:r>
          </a:p>
        </p:txBody>
      </p:sp>
      <p:sp>
        <p:nvSpPr>
          <p:cNvPr id="4" name="Foliennummernplatzhalter 3"/>
          <p:cNvSpPr>
            <a:spLocks noGrp="1"/>
          </p:cNvSpPr>
          <p:nvPr>
            <p:ph type="sldNum" sz="quarter" idx="5"/>
          </p:nvPr>
        </p:nvSpPr>
        <p:spPr/>
        <p:txBody>
          <a:bodyPr/>
          <a:lstStyle/>
          <a:p>
            <a:fld id="{AB73F393-EB1A-4CCE-B775-A92EAEF2FC41}" type="slidenum">
              <a:rPr lang="de-DE" smtClean="0"/>
              <a:t>23</a:t>
            </a:fld>
            <a:endParaRPr lang="de-DE"/>
          </a:p>
        </p:txBody>
      </p:sp>
    </p:spTree>
    <p:extLst>
      <p:ext uri="{BB962C8B-B14F-4D97-AF65-F5344CB8AC3E}">
        <p14:creationId xmlns:p14="http://schemas.microsoft.com/office/powerpoint/2010/main" val="2577465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Neues Datenset per API geholt, vorherige Transformationen ausgeführt (bis zum </a:t>
            </a:r>
            <a:r>
              <a:rPr lang="de-DE" dirty="0" err="1"/>
              <a:t>data_split</a:t>
            </a:r>
            <a:r>
              <a:rPr lang="de-DE" dirty="0"/>
              <a:t>), Modell nochmal darauf ausgeführt.</a:t>
            </a:r>
          </a:p>
          <a:p>
            <a:pPr marL="171450" indent="-171450">
              <a:buFontTx/>
              <a:buChar char="-"/>
            </a:pPr>
            <a:r>
              <a:rPr lang="de-DE" dirty="0"/>
              <a:t>Schaubild sehr ähnlich zu vorherigem, hier Zoom auf </a:t>
            </a:r>
            <a:r>
              <a:rPr lang="de-DE" dirty="0" err="1"/>
              <a:t>Prediction</a:t>
            </a:r>
            <a:r>
              <a:rPr lang="de-DE" dirty="0"/>
              <a:t> Value &lt; 1</a:t>
            </a:r>
          </a:p>
          <a:p>
            <a:pPr marL="171450" indent="-171450">
              <a:buFontTx/>
              <a:buChar char="-"/>
            </a:pPr>
            <a:r>
              <a:rPr lang="de-DE" dirty="0"/>
              <a:t>Man sieht schon gewisse Abweichungen, die meisten Gegenstände zu niedrig geschätzt, v.a. Crafting-Material. </a:t>
            </a:r>
            <a:r>
              <a:rPr lang="de-DE" dirty="0" err="1"/>
              <a:t>Consumables</a:t>
            </a:r>
            <a:r>
              <a:rPr lang="de-DE" dirty="0"/>
              <a:t> eher zu hoch eingeschätzt</a:t>
            </a:r>
          </a:p>
          <a:p>
            <a:pPr marL="171450" indent="-171450">
              <a:buFontTx/>
              <a:buChar char="-"/>
            </a:pPr>
            <a:endParaRPr lang="de-DE" dirty="0"/>
          </a:p>
          <a:p>
            <a:pPr marL="171450" indent="-171450">
              <a:buFontTx/>
              <a:buChar char="-"/>
            </a:pPr>
            <a:r>
              <a:rPr lang="de-DE" dirty="0"/>
              <a:t>-&gt; </a:t>
            </a:r>
            <a:r>
              <a:rPr lang="de-DE" dirty="0" err="1"/>
              <a:t>Consumables</a:t>
            </a:r>
            <a:r>
              <a:rPr lang="de-DE" dirty="0"/>
              <a:t> sind überbewertet, werden teurer gekauft (nötig für das Spiel, evtl. auch zu gewissen Zeiten)</a:t>
            </a:r>
          </a:p>
          <a:p>
            <a:pPr marL="171450" indent="-171450">
              <a:buFontTx/>
              <a:buChar char="-"/>
            </a:pPr>
            <a:r>
              <a:rPr lang="de-DE" dirty="0"/>
              <a:t>-&gt; das meiste andere wird günstiger gekauft</a:t>
            </a:r>
          </a:p>
        </p:txBody>
      </p:sp>
      <p:sp>
        <p:nvSpPr>
          <p:cNvPr id="4" name="Foliennummernplatzhalter 3"/>
          <p:cNvSpPr>
            <a:spLocks noGrp="1"/>
          </p:cNvSpPr>
          <p:nvPr>
            <p:ph type="sldNum" sz="quarter" idx="5"/>
          </p:nvPr>
        </p:nvSpPr>
        <p:spPr/>
        <p:txBody>
          <a:bodyPr/>
          <a:lstStyle/>
          <a:p>
            <a:fld id="{AB73F393-EB1A-4CCE-B775-A92EAEF2FC41}" type="slidenum">
              <a:rPr lang="de-DE" smtClean="0"/>
              <a:t>24</a:t>
            </a:fld>
            <a:endParaRPr lang="de-DE"/>
          </a:p>
        </p:txBody>
      </p:sp>
    </p:spTree>
    <p:extLst>
      <p:ext uri="{BB962C8B-B14F-4D97-AF65-F5344CB8AC3E}">
        <p14:creationId xmlns:p14="http://schemas.microsoft.com/office/powerpoint/2010/main" val="796524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Wenig gewinn bei wenig Einsatz</a:t>
            </a:r>
          </a:p>
        </p:txBody>
      </p:sp>
      <p:sp>
        <p:nvSpPr>
          <p:cNvPr id="4" name="Foliennummernplatzhalter 3"/>
          <p:cNvSpPr>
            <a:spLocks noGrp="1"/>
          </p:cNvSpPr>
          <p:nvPr>
            <p:ph type="sldNum" sz="quarter" idx="5"/>
          </p:nvPr>
        </p:nvSpPr>
        <p:spPr/>
        <p:txBody>
          <a:bodyPr/>
          <a:lstStyle/>
          <a:p>
            <a:fld id="{AB73F393-EB1A-4CCE-B775-A92EAEF2FC41}" type="slidenum">
              <a:rPr lang="de-DE" smtClean="0"/>
              <a:t>25</a:t>
            </a:fld>
            <a:endParaRPr lang="de-DE"/>
          </a:p>
        </p:txBody>
      </p:sp>
    </p:spTree>
    <p:extLst>
      <p:ext uri="{BB962C8B-B14F-4D97-AF65-F5344CB8AC3E}">
        <p14:creationId xmlns:p14="http://schemas.microsoft.com/office/powerpoint/2010/main" val="1236496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Modell hat leider nur ein Wert berücksichtigt</a:t>
            </a:r>
          </a:p>
          <a:p>
            <a:pPr marL="171450" indent="-171450">
              <a:buFontTx/>
              <a:buChar char="-"/>
            </a:pPr>
            <a:r>
              <a:rPr lang="de-DE" dirty="0"/>
              <a:t>Vorhersage relativ genau, aber keine großen Ausreißer, die man sich näher hätte anschauen können</a:t>
            </a:r>
          </a:p>
          <a:p>
            <a:pPr marL="171450" indent="-171450">
              <a:buFontTx/>
              <a:buChar char="-"/>
            </a:pPr>
            <a:r>
              <a:rPr lang="de-DE" dirty="0"/>
              <a:t>Es gibt einige Personen, die auf diese Weise versuchen Geld zu verdienen</a:t>
            </a:r>
          </a:p>
          <a:p>
            <a:pPr marL="171450" indent="-171450">
              <a:buFontTx/>
              <a:buChar char="-"/>
            </a:pPr>
            <a:r>
              <a:rPr lang="de-DE" dirty="0"/>
              <a:t>Sieht man auch an den Fan-Webseite</a:t>
            </a:r>
          </a:p>
        </p:txBody>
      </p:sp>
      <p:sp>
        <p:nvSpPr>
          <p:cNvPr id="4" name="Foliennummernplatzhalter 3"/>
          <p:cNvSpPr>
            <a:spLocks noGrp="1"/>
          </p:cNvSpPr>
          <p:nvPr>
            <p:ph type="sldNum" sz="quarter" idx="5"/>
          </p:nvPr>
        </p:nvSpPr>
        <p:spPr/>
        <p:txBody>
          <a:bodyPr/>
          <a:lstStyle/>
          <a:p>
            <a:fld id="{AB73F393-EB1A-4CCE-B775-A92EAEF2FC41}" type="slidenum">
              <a:rPr lang="de-DE" smtClean="0"/>
              <a:t>26</a:t>
            </a:fld>
            <a:endParaRPr lang="de-DE"/>
          </a:p>
        </p:txBody>
      </p:sp>
    </p:spTree>
    <p:extLst>
      <p:ext uri="{BB962C8B-B14F-4D97-AF65-F5344CB8AC3E}">
        <p14:creationId xmlns:p14="http://schemas.microsoft.com/office/powerpoint/2010/main" val="3624150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Dashboard ist </a:t>
            </a:r>
            <a:r>
              <a:rPr lang="de-DE" dirty="0" err="1"/>
              <a:t>gehosted</a:t>
            </a:r>
            <a:r>
              <a:rPr lang="de-DE" dirty="0"/>
              <a:t> als Docker Container in Azure (Container </a:t>
            </a:r>
            <a:r>
              <a:rPr lang="de-DE" dirty="0" err="1"/>
              <a:t>Instances</a:t>
            </a:r>
            <a:r>
              <a:rPr lang="de-DE" dirty="0"/>
              <a:t>)</a:t>
            </a:r>
          </a:p>
          <a:p>
            <a:pPr marL="171450" indent="-171450">
              <a:buFontTx/>
              <a:buChar char="-"/>
            </a:pPr>
            <a:r>
              <a:rPr lang="de-DE"/>
              <a:t>Globale Filter</a:t>
            </a:r>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27</a:t>
            </a:fld>
            <a:endParaRPr lang="de-DE"/>
          </a:p>
        </p:txBody>
      </p:sp>
    </p:spTree>
    <p:extLst>
      <p:ext uri="{BB962C8B-B14F-4D97-AF65-F5344CB8AC3E}">
        <p14:creationId xmlns:p14="http://schemas.microsoft.com/office/powerpoint/2010/main" val="19826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Guild Wars bietet eine REST-API um Daten zum Spiel abzurufen wie Karteninformationen, Statistiken über Spieler, Gegenstände usw.</a:t>
            </a:r>
          </a:p>
          <a:p>
            <a:pPr marL="171450" indent="-171450">
              <a:buFontTx/>
              <a:buChar char="-"/>
            </a:pPr>
            <a:r>
              <a:rPr lang="de-DE" dirty="0"/>
              <a:t>Ich nutze drei APIs: Alle Gegenstände abrufen, Kauf- und Verkaufsauktionen sowie Detailinformationen pro Gegenstand abrufen</a:t>
            </a:r>
          </a:p>
          <a:p>
            <a:pPr marL="171450" indent="-171450">
              <a:buFontTx/>
              <a:buChar char="-"/>
            </a:pPr>
            <a:r>
              <a:rPr lang="de-DE" dirty="0"/>
              <a:t>Extrem viele Daten (siehe Slide) </a:t>
            </a:r>
            <a:r>
              <a:rPr lang="de-DE" dirty="0">
                <a:sym typeface="Wingdings" panose="05000000000000000000" pitchFamily="2" charset="2"/>
              </a:rPr>
              <a:t> nächste Seite</a:t>
            </a:r>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3</a:t>
            </a:fld>
            <a:endParaRPr lang="de-DE"/>
          </a:p>
        </p:txBody>
      </p:sp>
    </p:spTree>
    <p:extLst>
      <p:ext uri="{BB962C8B-B14F-4D97-AF65-F5344CB8AC3E}">
        <p14:creationId xmlns:p14="http://schemas.microsoft.com/office/powerpoint/2010/main" val="1483081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Nur als Beispiel (</a:t>
            </a:r>
            <a:r>
              <a:rPr lang="de-DE" dirty="0" err="1"/>
              <a:t>current</a:t>
            </a:r>
            <a:r>
              <a:rPr lang="de-DE" dirty="0"/>
              <a:t> </a:t>
            </a:r>
            <a:r>
              <a:rPr lang="de-DE" dirty="0" err="1"/>
              <a:t>batch</a:t>
            </a:r>
            <a:r>
              <a:rPr lang="de-DE" dirty="0"/>
              <a:t> = Liste aus 200 Gegenstands-IDs)</a:t>
            </a:r>
          </a:p>
          <a:p>
            <a:pPr marL="171450" indent="-171450">
              <a:buFontTx/>
              <a:buChar char="-"/>
            </a:pPr>
            <a:r>
              <a:rPr lang="de-DE" dirty="0"/>
              <a:t>Daher war es nötig die Daten in Batches à 200 (Maximum) abzurufen</a:t>
            </a:r>
          </a:p>
          <a:p>
            <a:pPr marL="171450" indent="-171450">
              <a:buFontTx/>
              <a:buChar char="-"/>
            </a:pPr>
            <a:r>
              <a:rPr lang="de-DE" dirty="0"/>
              <a:t>Nutzen der Pakete: </a:t>
            </a:r>
            <a:r>
              <a:rPr lang="de-DE" dirty="0" err="1"/>
              <a:t>httr</a:t>
            </a:r>
            <a:r>
              <a:rPr lang="de-DE" dirty="0"/>
              <a:t> (Client) und </a:t>
            </a:r>
            <a:r>
              <a:rPr lang="de-DE" dirty="0" err="1"/>
              <a:t>jsonlite</a:t>
            </a:r>
            <a:r>
              <a:rPr lang="de-DE" dirty="0"/>
              <a:t> (JSON </a:t>
            </a:r>
            <a:r>
              <a:rPr lang="de-DE" dirty="0" err="1"/>
              <a:t>deserialisierung</a:t>
            </a:r>
            <a:r>
              <a:rPr lang="de-DE" dirty="0"/>
              <a:t>)</a:t>
            </a:r>
          </a:p>
          <a:p>
            <a:pPr marL="171450" indent="-171450">
              <a:buFontTx/>
              <a:buChar char="-"/>
            </a:pPr>
            <a:r>
              <a:rPr lang="de-DE" dirty="0" err="1"/>
              <a:t>Buys</a:t>
            </a:r>
            <a:r>
              <a:rPr lang="de-DE" dirty="0"/>
              <a:t> auslesen (analog </a:t>
            </a:r>
            <a:r>
              <a:rPr lang="de-DE" dirty="0" err="1"/>
              <a:t>sells</a:t>
            </a:r>
            <a:r>
              <a:rPr lang="de-DE" dirty="0"/>
              <a:t>)</a:t>
            </a:r>
          </a:p>
          <a:p>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4</a:t>
            </a:fld>
            <a:endParaRPr lang="de-DE"/>
          </a:p>
        </p:txBody>
      </p:sp>
    </p:spTree>
    <p:extLst>
      <p:ext uri="{BB962C8B-B14F-4D97-AF65-F5344CB8AC3E}">
        <p14:creationId xmlns:p14="http://schemas.microsoft.com/office/powerpoint/2010/main" val="1588427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Alle Daten anhand der </a:t>
            </a:r>
            <a:r>
              <a:rPr lang="de-DE" dirty="0" err="1"/>
              <a:t>GegenstandsID</a:t>
            </a:r>
            <a:r>
              <a:rPr lang="de-DE" dirty="0"/>
              <a:t> zusammengeführt</a:t>
            </a:r>
          </a:p>
          <a:p>
            <a:pPr marL="171450" indent="-171450">
              <a:buFontTx/>
              <a:buChar char="-"/>
            </a:pPr>
            <a:r>
              <a:rPr lang="de-DE" dirty="0"/>
              <a:t>D.h. </a:t>
            </a:r>
            <a:r>
              <a:rPr lang="de-DE" dirty="0" err="1"/>
              <a:t>unit_price</a:t>
            </a:r>
            <a:r>
              <a:rPr lang="de-DE" dirty="0"/>
              <a:t> (Preis), </a:t>
            </a:r>
            <a:r>
              <a:rPr lang="de-DE" dirty="0" err="1"/>
              <a:t>quantity</a:t>
            </a:r>
            <a:r>
              <a:rPr lang="de-DE" dirty="0"/>
              <a:t> (Wie oft wird verkauft) aber auch </a:t>
            </a:r>
            <a:r>
              <a:rPr lang="de-DE" dirty="0" err="1"/>
              <a:t>name</a:t>
            </a:r>
            <a:r>
              <a:rPr lang="de-DE" dirty="0"/>
              <a:t>, type (Waffe, Rüstung etc.), </a:t>
            </a:r>
            <a:r>
              <a:rPr lang="de-DE" dirty="0" err="1"/>
              <a:t>rarity</a:t>
            </a:r>
            <a:r>
              <a:rPr lang="de-DE" dirty="0"/>
              <a:t> (Seltenheit)</a:t>
            </a:r>
          </a:p>
        </p:txBody>
      </p:sp>
      <p:sp>
        <p:nvSpPr>
          <p:cNvPr id="4" name="Foliennummernplatzhalter 3"/>
          <p:cNvSpPr>
            <a:spLocks noGrp="1"/>
          </p:cNvSpPr>
          <p:nvPr>
            <p:ph type="sldNum" sz="quarter" idx="5"/>
          </p:nvPr>
        </p:nvSpPr>
        <p:spPr/>
        <p:txBody>
          <a:bodyPr/>
          <a:lstStyle/>
          <a:p>
            <a:fld id="{AB73F393-EB1A-4CCE-B775-A92EAEF2FC41}" type="slidenum">
              <a:rPr lang="de-DE" smtClean="0"/>
              <a:t>5</a:t>
            </a:fld>
            <a:endParaRPr lang="de-DE"/>
          </a:p>
        </p:txBody>
      </p:sp>
    </p:spTree>
    <p:extLst>
      <p:ext uri="{BB962C8B-B14F-4D97-AF65-F5344CB8AC3E}">
        <p14:creationId xmlns:p14="http://schemas.microsoft.com/office/powerpoint/2010/main" val="2902092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Unit Price wird in Kupfer angegeben (kleinste Währung)</a:t>
            </a:r>
          </a:p>
          <a:p>
            <a:endParaRPr lang="de-DE" dirty="0"/>
          </a:p>
          <a:p>
            <a:r>
              <a:rPr lang="de-DE" dirty="0"/>
              <a:t>=&gt; Auf Folie packen: 10.000 Kupfer = 100 Silber = 1 Gold</a:t>
            </a:r>
          </a:p>
        </p:txBody>
      </p:sp>
      <p:sp>
        <p:nvSpPr>
          <p:cNvPr id="4" name="Foliennummernplatzhalter 3"/>
          <p:cNvSpPr>
            <a:spLocks noGrp="1"/>
          </p:cNvSpPr>
          <p:nvPr>
            <p:ph type="sldNum" sz="quarter" idx="5"/>
          </p:nvPr>
        </p:nvSpPr>
        <p:spPr/>
        <p:txBody>
          <a:bodyPr/>
          <a:lstStyle/>
          <a:p>
            <a:fld id="{AB73F393-EB1A-4CCE-B775-A92EAEF2FC41}" type="slidenum">
              <a:rPr lang="de-DE" smtClean="0"/>
              <a:t>6</a:t>
            </a:fld>
            <a:endParaRPr lang="de-DE"/>
          </a:p>
        </p:txBody>
      </p:sp>
    </p:spTree>
    <p:extLst>
      <p:ext uri="{BB962C8B-B14F-4D97-AF65-F5344CB8AC3E}">
        <p14:creationId xmlns:p14="http://schemas.microsoft.com/office/powerpoint/2010/main" val="97245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-&gt; Wir kaufen und verkaufen Gegenstände.</a:t>
            </a:r>
          </a:p>
          <a:p>
            <a:endParaRPr lang="de-DE" dirty="0"/>
          </a:p>
          <a:p>
            <a:r>
              <a:rPr lang="de-DE" dirty="0"/>
              <a:t>Linke Seite: Ich möchte den Gegenstand für 1,22 kaufen</a:t>
            </a:r>
          </a:p>
          <a:p>
            <a:r>
              <a:rPr lang="de-DE" dirty="0"/>
              <a:t>Rechte Seite: Ich möchte den Gegenstand für 26,15 verkaufen</a:t>
            </a:r>
          </a:p>
          <a:p>
            <a:r>
              <a:rPr lang="de-DE" dirty="0"/>
              <a:t>Wenn ein Spieler etwas verkaufen möchte, kann er zum teuersten Preis verkaufen (linke Seite) – Preis nimmt nach unten hin ab.</a:t>
            </a:r>
          </a:p>
          <a:p>
            <a:r>
              <a:rPr lang="de-DE" dirty="0"/>
              <a:t>Wenn ein Spieler etwas kaufen möchte, kann er zum günstigsten Verkaufspreis kaufen (rechte Seite) – Preis nimmt nach unten hin zu.</a:t>
            </a:r>
          </a:p>
          <a:p>
            <a:r>
              <a:rPr lang="de-DE" dirty="0"/>
              <a:t>Das Spiel wählt automatisch das für den Spieler beste Angebot, d.h. alle anderen Angebote sind relativ irrelevant (je nachdem wie oft das Angebot vorkommt).</a:t>
            </a:r>
          </a:p>
          <a:p>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7</a:t>
            </a:fld>
            <a:endParaRPr lang="de-DE"/>
          </a:p>
        </p:txBody>
      </p:sp>
    </p:spTree>
    <p:extLst>
      <p:ext uri="{BB962C8B-B14F-4D97-AF65-F5344CB8AC3E}">
        <p14:creationId xmlns:p14="http://schemas.microsoft.com/office/powerpoint/2010/main" val="169492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Da es noch immer sehr viele Daten sind, filtern wir nur genau diese Angebote (max. Kaufpreis und analog min. Verkaufspreis)</a:t>
            </a:r>
          </a:p>
          <a:p>
            <a:pPr marL="171450" indent="-171450">
              <a:buFontTx/>
              <a:buChar char="-"/>
            </a:pPr>
            <a:r>
              <a:rPr lang="de-DE" dirty="0"/>
              <a:t>Dadurch werden auch bereits viele unrelevante Angebote gefiltert</a:t>
            </a:r>
          </a:p>
          <a:p>
            <a:pPr marL="171450" indent="-171450">
              <a:buFontTx/>
              <a:buChar char="-"/>
            </a:pPr>
            <a:r>
              <a:rPr lang="de-DE" dirty="0"/>
              <a:t>Wenn das utopische Angebot allerdings das einzige war, wird es noch immer vorkommen (sehen wir gleich)</a:t>
            </a:r>
          </a:p>
        </p:txBody>
      </p:sp>
      <p:sp>
        <p:nvSpPr>
          <p:cNvPr id="4" name="Foliennummernplatzhalter 3"/>
          <p:cNvSpPr>
            <a:spLocks noGrp="1"/>
          </p:cNvSpPr>
          <p:nvPr>
            <p:ph type="sldNum" sz="quarter" idx="5"/>
          </p:nvPr>
        </p:nvSpPr>
        <p:spPr/>
        <p:txBody>
          <a:bodyPr/>
          <a:lstStyle/>
          <a:p>
            <a:fld id="{AB73F393-EB1A-4CCE-B775-A92EAEF2FC41}" type="slidenum">
              <a:rPr lang="de-DE" smtClean="0"/>
              <a:t>8</a:t>
            </a:fld>
            <a:endParaRPr lang="de-DE"/>
          </a:p>
        </p:txBody>
      </p:sp>
    </p:spTree>
    <p:extLst>
      <p:ext uri="{BB962C8B-B14F-4D97-AF65-F5344CB8AC3E}">
        <p14:creationId xmlns:p14="http://schemas.microsoft.com/office/powerpoint/2010/main" val="183423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Der Staat möchte immer etwas mitverdienen, so ist es bei Guild Wars auch - was ist unser wirklicher Gewinn?</a:t>
            </a:r>
          </a:p>
          <a:p>
            <a:pPr marL="171450" indent="-171450">
              <a:buFontTx/>
              <a:buChar char="-"/>
            </a:pPr>
            <a:r>
              <a:rPr lang="de-DE" dirty="0"/>
              <a:t>5% für das Einstellen eines Angebots werden sofort abgezogen, d.h. am besten einen Gegenstand nur 1x einstellen. </a:t>
            </a:r>
          </a:p>
          <a:p>
            <a:pPr marL="171450" indent="-171450">
              <a:buFontTx/>
              <a:buChar char="-"/>
            </a:pPr>
            <a:r>
              <a:rPr lang="de-DE" dirty="0"/>
              <a:t>Das war teuer für denjenigen, der den Gegenstand für 10.000 Gold eingestellt hat (500 Gold direkt weg)</a:t>
            </a:r>
          </a:p>
          <a:p>
            <a:pPr marL="171450" indent="-171450">
              <a:buFontTx/>
              <a:buChar char="-"/>
            </a:pPr>
            <a:r>
              <a:rPr lang="de-DE" dirty="0"/>
              <a:t>Wenn wir etwas verkaufen, werden 10% weniger überwiesen</a:t>
            </a:r>
          </a:p>
          <a:p>
            <a:pPr marL="171450" indent="-171450">
              <a:buFontTx/>
              <a:buChar char="-"/>
            </a:pPr>
            <a:r>
              <a:rPr lang="de-DE" dirty="0"/>
              <a:t>D.h. unser Gewinn ist nur 85%</a:t>
            </a: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9</a:t>
            </a:fld>
            <a:endParaRPr lang="de-DE"/>
          </a:p>
        </p:txBody>
      </p:sp>
    </p:spTree>
    <p:extLst>
      <p:ext uri="{BB962C8B-B14F-4D97-AF65-F5344CB8AC3E}">
        <p14:creationId xmlns:p14="http://schemas.microsoft.com/office/powerpoint/2010/main" val="3039752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dirty="0"/>
          </a:p>
        </p:txBody>
      </p:sp>
    </p:spTree>
    <p:extLst>
      <p:ext uri="{BB962C8B-B14F-4D97-AF65-F5344CB8AC3E}">
        <p14:creationId xmlns:p14="http://schemas.microsoft.com/office/powerpoint/2010/main" val="269096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de-DE"/>
              <a:t>Mastertitelformat bearbeiten</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p:txBody>
          <a:bodyPr/>
          <a:lstStyle/>
          <a:p>
            <a:fld id="{241EB5C9-1307-BA42-ABA2-0BC069CD8E7F}"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8935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de-DE"/>
              <a:t>Mastertitelformat bearbeiten</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47416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de-DE"/>
              <a:t>Mastertitelformat bearbeiten</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de-DE"/>
              <a:t>Mastertextformat bearbeiten</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51729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de-DE"/>
              <a:t>Mastertitelformat bearbeiten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147454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de-DE"/>
              <a:t>Mastertitelformat bearbeiten</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10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de-DE"/>
              <a:t>Mastertitelformat bearbeiten</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3688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8468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92679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6244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de-DE"/>
              <a:t>Mastertitelformat bearbeiten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7201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91464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46219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373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5249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de-DE"/>
              <a:t>Mastertitelformat bearbeiten</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7" name="Date Placeholder 4"/>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77682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de-DE"/>
              <a:t>Mastertitelformat bearbeiten</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p:txBody>
          <a:bodyPr/>
          <a:lstStyle/>
          <a:p>
            <a:fld id="{241EB5C9-1307-BA42-ABA2-0BC069CD8E7F}"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06398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241EB5C9-1307-BA42-ABA2-0BC069CD8E7F}" type="datetimeFigureOut">
              <a:rPr lang="en-US" smtClean="0"/>
              <a:t>5/10/2022</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C5EF2332-01BF-834F-8236-50238282D533}" type="slidenum">
              <a:rPr lang="en-US" smtClean="0"/>
              <a:t>‹Nr.›</a:t>
            </a:fld>
            <a:endParaRPr lang="en-US"/>
          </a:p>
        </p:txBody>
      </p:sp>
    </p:spTree>
    <p:extLst>
      <p:ext uri="{BB962C8B-B14F-4D97-AF65-F5344CB8AC3E}">
        <p14:creationId xmlns:p14="http://schemas.microsoft.com/office/powerpoint/2010/main" val="15837325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w2efficiency.com/tradingpos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de.gw2tp.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lz039/Gw2Tradin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20.23.97.43:808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13257" y="0"/>
            <a:ext cx="419604" cy="2782231"/>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dirty="0"/>
          </a:p>
        </p:txBody>
      </p:sp>
      <p:sp useBgFill="1">
        <p:nvSpPr>
          <p:cNvPr id="13" name="Freeform: Shape 1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7275344" cy="5143500"/>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 name="Subtitle 2"/>
          <p:cNvSpPr>
            <a:spLocks noGrp="1"/>
          </p:cNvSpPr>
          <p:nvPr>
            <p:ph type="subTitle" idx="1"/>
          </p:nvPr>
        </p:nvSpPr>
        <p:spPr>
          <a:xfrm>
            <a:off x="866216" y="3583035"/>
            <a:ext cx="5231183" cy="646065"/>
          </a:xfrm>
        </p:spPr>
        <p:txBody>
          <a:bodyPr>
            <a:normAutofit/>
          </a:bodyPr>
          <a:lstStyle/>
          <a:p>
            <a:pPr marL="0" lvl="0" indent="0">
              <a:lnSpc>
                <a:spcPct val="90000"/>
              </a:lnSpc>
              <a:buNone/>
            </a:pPr>
            <a:br>
              <a:rPr lang="de-DE" sz="1300" dirty="0">
                <a:solidFill>
                  <a:schemeClr val="tx1">
                    <a:lumMod val="85000"/>
                    <a:lumOff val="15000"/>
                  </a:schemeClr>
                </a:solidFill>
              </a:rPr>
            </a:br>
            <a:br>
              <a:rPr lang="de-DE" sz="1300" dirty="0">
                <a:solidFill>
                  <a:schemeClr val="tx1">
                    <a:lumMod val="85000"/>
                    <a:lumOff val="15000"/>
                  </a:schemeClr>
                </a:solidFill>
              </a:rPr>
            </a:br>
            <a:r>
              <a:rPr lang="de-DE" sz="1300" dirty="0">
                <a:solidFill>
                  <a:schemeClr val="tx1">
                    <a:lumMod val="85000"/>
                    <a:lumOff val="15000"/>
                  </a:schemeClr>
                </a:solidFill>
              </a:rPr>
              <a:t>Lukas Zaiser</a:t>
            </a:r>
          </a:p>
        </p:txBody>
      </p:sp>
      <p:sp>
        <p:nvSpPr>
          <p:cNvPr id="2" name="Title 1"/>
          <p:cNvSpPr>
            <a:spLocks noGrp="1"/>
          </p:cNvSpPr>
          <p:nvPr>
            <p:ph type="ctrTitle"/>
          </p:nvPr>
        </p:nvSpPr>
        <p:spPr>
          <a:xfrm>
            <a:off x="866216" y="1085850"/>
            <a:ext cx="5231186" cy="2497185"/>
          </a:xfrm>
        </p:spPr>
        <p:txBody>
          <a:bodyPr>
            <a:normAutofit/>
          </a:bodyPr>
          <a:lstStyle/>
          <a:p>
            <a:pPr marL="0" lvl="0" indent="0">
              <a:lnSpc>
                <a:spcPct val="90000"/>
              </a:lnSpc>
              <a:buNone/>
            </a:pPr>
            <a:r>
              <a:rPr lang="de-DE" sz="4200" dirty="0"/>
              <a:t>Geld verdienen mit Auktionen - am Beispiel eines Online Games</a:t>
            </a:r>
          </a:p>
        </p:txBody>
      </p:sp>
      <p:sp>
        <p:nvSpPr>
          <p:cNvPr id="15" name="Rectangle 1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Date Placeholder 3"/>
          <p:cNvSpPr>
            <a:spLocks noGrp="1"/>
          </p:cNvSpPr>
          <p:nvPr>
            <p:ph type="dt" sz="half" idx="10"/>
          </p:nvPr>
        </p:nvSpPr>
        <p:spPr>
          <a:xfrm rot="5400000">
            <a:off x="6650893" y="2308860"/>
            <a:ext cx="2674620" cy="228600"/>
          </a:xfrm>
        </p:spPr>
        <p:txBody>
          <a:bodyPr>
            <a:normAutofit/>
          </a:bodyPr>
          <a:lstStyle/>
          <a:p>
            <a:pPr marL="0" lvl="0" indent="0">
              <a:spcAft>
                <a:spcPts val="600"/>
              </a:spcAft>
              <a:buNone/>
            </a:pPr>
            <a:r>
              <a:rPr lang="de-DE" dirty="0">
                <a:solidFill>
                  <a:schemeClr val="bg2">
                    <a:alpha val="80000"/>
                  </a:schemeClr>
                </a:solidFill>
              </a:rPr>
              <a:t>2022-05-12</a:t>
            </a:r>
          </a:p>
        </p:txBody>
      </p:sp>
      <p:sp>
        <p:nvSpPr>
          <p:cNvPr id="10" name="Textfeld 9">
            <a:extLst>
              <a:ext uri="{FF2B5EF4-FFF2-40B4-BE49-F238E27FC236}">
                <a16:creationId xmlns:a16="http://schemas.microsoft.com/office/drawing/2014/main" id="{A2AEE6A6-C0A2-2805-710A-7DC37F34E520}"/>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1</a:t>
            </a:fld>
            <a:endParaRPr lang="de-DE"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Berechnung des Profits</a:t>
            </a:r>
          </a:p>
        </p:txBody>
      </p:sp>
      <p:sp>
        <p:nvSpPr>
          <p:cNvPr id="3" name="Content Placeholder 2"/>
          <p:cNvSpPr>
            <a:spLocks noGrp="1"/>
          </p:cNvSpPr>
          <p:nvPr>
            <p:ph idx="1"/>
          </p:nvPr>
        </p:nvSpPr>
        <p:spPr>
          <a:xfrm>
            <a:off x="827484" y="2072640"/>
            <a:ext cx="7977080" cy="2613659"/>
          </a:xfrm>
        </p:spPr>
        <p:txBody>
          <a:bodyPr>
            <a:normAutofit/>
          </a:bodyPr>
          <a:lstStyle/>
          <a:p>
            <a:pPr marL="0" lvl="0" indent="0">
              <a:lnSpc>
                <a:spcPct val="90000"/>
              </a:lnSpc>
              <a:buNone/>
            </a:pPr>
            <a:r>
              <a:rPr sz="1200" dirty="0"/>
              <a:t>Erst </a:t>
            </a:r>
            <a:r>
              <a:rPr lang="de-DE" sz="1200" dirty="0"/>
              <a:t>wird</a:t>
            </a:r>
            <a:r>
              <a:rPr sz="1200" dirty="0"/>
              <a:t> </a:t>
            </a:r>
            <a:r>
              <a:rPr sz="1200" dirty="0" err="1">
                <a:latin typeface="Courier"/>
              </a:rPr>
              <a:t>df_max_buys</a:t>
            </a:r>
            <a:r>
              <a:rPr sz="1200" dirty="0"/>
              <a:t> und </a:t>
            </a:r>
            <a:r>
              <a:rPr sz="1200" dirty="0" err="1">
                <a:latin typeface="Courier"/>
              </a:rPr>
              <a:t>df_min_sells</a:t>
            </a:r>
            <a:r>
              <a:rPr sz="1200" dirty="0"/>
              <a:t> </a:t>
            </a:r>
            <a:r>
              <a:rPr lang="de-DE" sz="1200" dirty="0"/>
              <a:t>anhand</a:t>
            </a:r>
            <a:r>
              <a:rPr sz="1200" dirty="0"/>
              <a:t> der ID </a:t>
            </a:r>
            <a:r>
              <a:rPr sz="1200" dirty="0" err="1"/>
              <a:t>gejoined</a:t>
            </a:r>
            <a:r>
              <a:rPr lang="de-DE" sz="1200" dirty="0"/>
              <a:t>, dann</a:t>
            </a:r>
            <a:r>
              <a:rPr sz="1200" dirty="0"/>
              <a:t> </a:t>
            </a:r>
            <a:r>
              <a:rPr lang="de-DE" sz="1200" dirty="0"/>
              <a:t>kann</a:t>
            </a:r>
            <a:r>
              <a:rPr sz="1200" dirty="0"/>
              <a:t> der Profit pro </a:t>
            </a:r>
            <a:r>
              <a:rPr lang="de-DE" sz="1200" dirty="0"/>
              <a:t>Gegenstand</a:t>
            </a:r>
            <a:r>
              <a:rPr sz="1200" dirty="0"/>
              <a:t> </a:t>
            </a:r>
            <a:r>
              <a:rPr lang="de-DE" sz="1200" dirty="0"/>
              <a:t>berechnet</a:t>
            </a:r>
            <a:r>
              <a:rPr sz="1200" dirty="0"/>
              <a:t> </a:t>
            </a:r>
            <a:r>
              <a:rPr lang="de-DE" sz="1200" dirty="0"/>
              <a:t>werden</a:t>
            </a:r>
            <a:r>
              <a:rPr sz="1200" dirty="0"/>
              <a:t>.</a:t>
            </a:r>
            <a:endParaRPr lang="en-US" sz="1200" dirty="0"/>
          </a:p>
          <a:p>
            <a:pPr marL="0" lvl="0" indent="0">
              <a:lnSpc>
                <a:spcPct val="90000"/>
              </a:lnSpc>
              <a:buNone/>
            </a:pPr>
            <a:endParaRPr lang="en-US" sz="1200" dirty="0">
              <a:latin typeface="Courier"/>
            </a:endParaRPr>
          </a:p>
          <a:p>
            <a:pPr marL="0" lvl="0" indent="0">
              <a:buNone/>
            </a:pPr>
            <a:r>
              <a:rPr lang="en-US" sz="1200" dirty="0" err="1">
                <a:latin typeface="Courier"/>
              </a:rPr>
              <a:t>df_all</a:t>
            </a:r>
            <a:r>
              <a:rPr lang="en-US" sz="1200" dirty="0">
                <a:latin typeface="Courier"/>
              </a:rPr>
              <a:t> </a:t>
            </a:r>
            <a:r>
              <a:rPr lang="en-US" sz="1200" dirty="0">
                <a:solidFill>
                  <a:srgbClr val="007020"/>
                </a:solidFill>
                <a:latin typeface="Courier"/>
              </a:rPr>
              <a:t>&lt;-</a:t>
            </a:r>
            <a:r>
              <a:rPr lang="en-US" sz="1200" dirty="0">
                <a:latin typeface="Courier"/>
              </a:rPr>
              <a:t> </a:t>
            </a:r>
            <a:r>
              <a:rPr lang="en-US" sz="1200" dirty="0" err="1">
                <a:latin typeface="Courier"/>
              </a:rPr>
              <a:t>df_all</a:t>
            </a:r>
            <a:r>
              <a:rPr lang="en-US" sz="1200" dirty="0">
                <a:latin typeface="Courier"/>
              </a:rPr>
              <a:t>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a:solidFill>
                  <a:srgbClr val="06287E"/>
                </a:solidFill>
                <a:latin typeface="Courier"/>
              </a:rPr>
              <a:t>mutate</a:t>
            </a:r>
            <a:r>
              <a:rPr lang="en-US" sz="1200" dirty="0">
                <a:latin typeface="Courier"/>
              </a:rPr>
              <a:t>(</a:t>
            </a:r>
            <a:r>
              <a:rPr lang="en-US" sz="1200" dirty="0" err="1">
                <a:solidFill>
                  <a:srgbClr val="7D9029"/>
                </a:solidFill>
                <a:latin typeface="Courier"/>
              </a:rPr>
              <a:t>unit_price_gold_diff</a:t>
            </a:r>
            <a:r>
              <a:rPr lang="en-US" sz="1200" dirty="0">
                <a:solidFill>
                  <a:srgbClr val="7D9029"/>
                </a:solidFill>
                <a:latin typeface="Courier"/>
              </a:rPr>
              <a:t> =</a:t>
            </a:r>
            <a:r>
              <a:rPr lang="en-US" sz="1200" dirty="0">
                <a:latin typeface="Courier"/>
              </a:rPr>
              <a:t> </a:t>
            </a:r>
            <a:r>
              <a:rPr lang="en-US" sz="1200" dirty="0" err="1">
                <a:latin typeface="Courier"/>
              </a:rPr>
              <a:t>unit_price_gold_sells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unit_price_gold_buys</a:t>
            </a:r>
            <a:r>
              <a:rPr lang="en-US" sz="1200" dirty="0">
                <a:latin typeface="Courier"/>
              </a:rPr>
              <a:t>,</a:t>
            </a:r>
            <a:br>
              <a:rPr lang="en-US" sz="1200" dirty="0"/>
            </a:br>
            <a:r>
              <a:rPr lang="en-US" sz="1200" dirty="0">
                <a:latin typeface="Courier"/>
              </a:rPr>
              <a:t>         </a:t>
            </a:r>
            <a:r>
              <a:rPr lang="en-US" sz="1200" dirty="0">
                <a:solidFill>
                  <a:srgbClr val="7D9029"/>
                </a:solidFill>
                <a:latin typeface="Courier"/>
              </a:rPr>
              <a:t>profit =</a:t>
            </a:r>
            <a:r>
              <a:rPr lang="en-US" sz="1200" dirty="0">
                <a:latin typeface="Courier"/>
              </a:rPr>
              <a:t> </a:t>
            </a:r>
            <a:r>
              <a:rPr lang="en-US" sz="1200" dirty="0">
                <a:solidFill>
                  <a:srgbClr val="40A070"/>
                </a:solidFill>
                <a:latin typeface="Courier"/>
              </a:rPr>
              <a:t>0.85</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unit_price_gold_buys</a:t>
            </a:r>
            <a:r>
              <a:rPr lang="en-US" sz="1200" dirty="0">
                <a:latin typeface="Courier"/>
              </a:rPr>
              <a:t>,</a:t>
            </a:r>
            <a:br>
              <a:rPr lang="en-US" sz="1200" dirty="0"/>
            </a:br>
            <a:r>
              <a:rPr lang="en-US" sz="1200" dirty="0">
                <a:latin typeface="Courier"/>
              </a:rPr>
              <a:t>         </a:t>
            </a:r>
            <a:r>
              <a:rPr lang="en-US" sz="1200" dirty="0" err="1">
                <a:solidFill>
                  <a:srgbClr val="7D9029"/>
                </a:solidFill>
                <a:latin typeface="Courier"/>
              </a:rPr>
              <a:t>more_sells</a:t>
            </a:r>
            <a:r>
              <a:rPr lang="en-US" sz="1200" dirty="0">
                <a:solidFill>
                  <a:srgbClr val="7D9029"/>
                </a:solidFill>
                <a:latin typeface="Courier"/>
              </a:rPr>
              <a:t> =</a:t>
            </a:r>
            <a:r>
              <a:rPr lang="en-US" sz="1200" dirty="0">
                <a:latin typeface="Courier"/>
              </a:rPr>
              <a:t> </a:t>
            </a:r>
            <a:r>
              <a:rPr lang="en-US" sz="1200" dirty="0" err="1">
                <a:latin typeface="Courier"/>
              </a:rPr>
              <a:t>quantity_sells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quantity_buys</a:t>
            </a:r>
            <a:r>
              <a:rPr lang="en-US" sz="1200" dirty="0">
                <a:latin typeface="Courier"/>
              </a:rPr>
              <a:t>)</a:t>
            </a:r>
          </a:p>
        </p:txBody>
      </p:sp>
      <p:sp>
        <p:nvSpPr>
          <p:cNvPr id="11" name="Textfeld 10">
            <a:extLst>
              <a:ext uri="{FF2B5EF4-FFF2-40B4-BE49-F238E27FC236}">
                <a16:creationId xmlns:a16="http://schemas.microsoft.com/office/drawing/2014/main" id="{3BC2717D-7D6B-C6C1-42A9-4A14AD310345}"/>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10</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de-DE" sz="4200" b="0" i="0" kern="1200" dirty="0">
                <a:solidFill>
                  <a:srgbClr val="EBEBEB"/>
                </a:solidFill>
                <a:latin typeface="+mj-lt"/>
                <a:ea typeface="+mj-ea"/>
                <a:cs typeface="+mj-cs"/>
              </a:rPr>
              <a:t>Ausreißer</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lnSpcReduction="10000"/>
          </a:bodyPr>
          <a:lstStyle/>
          <a:p>
            <a:pPr marL="171450" lvl="0" indent="-171450" defTabSz="457200">
              <a:spcBef>
                <a:spcPts val="1000"/>
              </a:spcBef>
              <a:buFont typeface="Wingdings 3" charset="2"/>
              <a:buChar char=""/>
            </a:pPr>
            <a:r>
              <a:rPr lang="en-US" sz="1200" dirty="0"/>
              <a:t>Bei </a:t>
            </a:r>
            <a:r>
              <a:rPr lang="en-US" sz="1200" dirty="0" err="1"/>
              <a:t>Verkäufen</a:t>
            </a:r>
            <a:r>
              <a:rPr lang="en-US" sz="1200" dirty="0"/>
              <a:t> </a:t>
            </a:r>
            <a:r>
              <a:rPr lang="en-US" sz="1200" dirty="0" err="1"/>
              <a:t>gibt</a:t>
            </a:r>
            <a:r>
              <a:rPr lang="en-US" sz="1200" dirty="0"/>
              <a:t> es </a:t>
            </a:r>
            <a:r>
              <a:rPr lang="en-US" sz="1200" dirty="0" err="1"/>
              <a:t>Ausreißer</a:t>
            </a:r>
            <a:r>
              <a:rPr lang="en-US" sz="1200" dirty="0"/>
              <a:t> nach oben mit 3.000 bis zu 10.000 Gold</a:t>
            </a:r>
          </a:p>
          <a:p>
            <a:pPr marL="171450" lvl="0" indent="-171450" defTabSz="457200">
              <a:spcBef>
                <a:spcPts val="1000"/>
              </a:spcBef>
              <a:buFont typeface="Wingdings 3" charset="2"/>
              <a:buChar char=""/>
            </a:pPr>
            <a:r>
              <a:rPr lang="en-US" sz="1200" dirty="0"/>
              <a:t>Diese sehr hohen Angebote können nicht ernst genommen werden</a:t>
            </a:r>
          </a:p>
          <a:p>
            <a:pPr marL="0" lvl="0" indent="0" defTabSz="457200">
              <a:spcBef>
                <a:spcPts val="1000"/>
              </a:spcBef>
              <a:buFont typeface="Wingdings 3" charset="2"/>
              <a:buChar char=""/>
            </a:pPr>
            <a:endParaRPr lang="en-US" sz="1200" dirty="0"/>
          </a:p>
          <a:p>
            <a:pPr marL="171450" lvl="0" indent="-171450" defTabSz="457200">
              <a:spcBef>
                <a:spcPts val="1000"/>
              </a:spcBef>
              <a:buFont typeface="Wingdings 3" charset="2"/>
              <a:buChar char=""/>
            </a:pPr>
            <a:r>
              <a:rPr lang="en-US" sz="1200" dirty="0"/>
              <a:t>- Filter bei Profit &lt; 2,5 Gold</a:t>
            </a:r>
          </a:p>
          <a:p>
            <a:pPr marL="171450" lvl="0" indent="-171450" defTabSz="457200">
              <a:spcBef>
                <a:spcPts val="1000"/>
              </a:spcBef>
              <a:buFont typeface="Wingdings 3" charset="2"/>
              <a:buChar char=""/>
            </a:pPr>
            <a:r>
              <a:rPr lang="en-US" sz="1200" dirty="0"/>
              <a:t>- Median Profit von 8,15 Silber</a:t>
            </a:r>
          </a:p>
          <a:p>
            <a:pPr marL="171450" lvl="0" indent="-171450" defTabSz="457200">
              <a:spcBef>
                <a:spcPts val="1000"/>
              </a:spcBef>
              <a:buFont typeface="Wingdings 3" charset="2"/>
              <a:buChar char=""/>
            </a:pPr>
            <a:r>
              <a:rPr lang="en-US" sz="1200" dirty="0"/>
              <a:t>- 239 Gegenstände sind </a:t>
            </a:r>
            <a:r>
              <a:rPr lang="en-US" sz="1200" dirty="0" err="1"/>
              <a:t>noch</a:t>
            </a:r>
            <a:r>
              <a:rPr lang="en-US" sz="1200" dirty="0"/>
              <a:t> </a:t>
            </a:r>
            <a:r>
              <a:rPr lang="en-US" sz="1200" dirty="0" err="1"/>
              <a:t>übrig</a:t>
            </a:r>
            <a:endParaRPr lang="en-US" sz="1200" dirty="0"/>
          </a:p>
          <a:p>
            <a:pPr marL="171450" lvl="0" indent="-171450" defTabSz="457200">
              <a:spcBef>
                <a:spcPts val="1000"/>
              </a:spcBef>
              <a:buFont typeface="Wingdings 3" charset="2"/>
              <a:buChar char=""/>
            </a:pPr>
            <a:endParaRPr lang="en-US" sz="1200" dirty="0"/>
          </a:p>
          <a:p>
            <a:pPr lvl="0" defTabSz="457200">
              <a:spcBef>
                <a:spcPts val="1000"/>
              </a:spcBef>
            </a:pPr>
            <a:r>
              <a:rPr lang="en-US" sz="1200" dirty="0" err="1"/>
              <a:t>Darauf</a:t>
            </a:r>
            <a:r>
              <a:rPr lang="en-US" sz="1200" dirty="0"/>
              <a:t> </a:t>
            </a:r>
            <a:r>
              <a:rPr lang="en-US" sz="1200" dirty="0" err="1"/>
              <a:t>wird</a:t>
            </a:r>
            <a:r>
              <a:rPr lang="en-US" sz="1200" dirty="0"/>
              <a:t> </a:t>
            </a:r>
            <a:r>
              <a:rPr lang="en-US" sz="1200" dirty="0" err="1"/>
              <a:t>später</a:t>
            </a:r>
            <a:r>
              <a:rPr lang="en-US" sz="1200" dirty="0"/>
              <a:t> das Modell </a:t>
            </a:r>
            <a:r>
              <a:rPr lang="en-US" sz="1200" dirty="0" err="1"/>
              <a:t>trainiert</a:t>
            </a:r>
            <a:endParaRPr lang="en-US" sz="1200" dirty="0"/>
          </a:p>
          <a:p>
            <a:pPr marL="0" lvl="0" indent="0" defTabSz="457200">
              <a:spcBef>
                <a:spcPts val="1000"/>
              </a:spcBef>
              <a:buFont typeface="Wingdings 3" charset="2"/>
              <a:buChar char=""/>
            </a:pPr>
            <a:endParaRPr lang="en-US" sz="1200" dirty="0"/>
          </a:p>
        </p:txBody>
      </p:sp>
      <p:pic>
        <p:nvPicPr>
          <p:cNvPr id="3" name="Picture 1" descr="presentation_files/figure-pptx/plot_outliers-1.png"/>
          <p:cNvPicPr>
            <a:picLocks noGrp="1" noChangeAspect="1"/>
          </p:cNvPicPr>
          <p:nvPr/>
        </p:nvPicPr>
        <p:blipFill>
          <a:blip r:embed="rId7"/>
          <a:stretch>
            <a:fillRect/>
          </a:stretch>
        </p:blipFill>
        <p:spPr bwMode="auto">
          <a:xfrm>
            <a:off x="4737837" y="1876748"/>
            <a:ext cx="4066727" cy="3253383"/>
          </a:xfrm>
          <a:prstGeom prst="rect">
            <a:avLst/>
          </a:prstGeom>
          <a:noFill/>
          <a:effectLst/>
        </p:spPr>
      </p:pic>
      <p:sp>
        <p:nvSpPr>
          <p:cNvPr id="18" name="Textfeld 17">
            <a:extLst>
              <a:ext uri="{FF2B5EF4-FFF2-40B4-BE49-F238E27FC236}">
                <a16:creationId xmlns:a16="http://schemas.microsoft.com/office/drawing/2014/main" id="{109E1C26-99C8-5613-B5DA-41385C73DC82}"/>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11</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Split</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dirty="0"/>
              <a:t>Alle bisherigen Operationen wurden auch in eine Funktion ausgelagert, sodass immer von diesem Datenset aus gearbeitet werden kann, auch wenn man neuere Daten über die API abruft. Die Daten werden nun in ein Training und ein </a:t>
            </a:r>
            <a:r>
              <a:rPr lang="de-DE" sz="1200" dirty="0" err="1"/>
              <a:t>Testset</a:t>
            </a:r>
            <a:r>
              <a:rPr lang="de-DE" sz="1200" dirty="0"/>
              <a:t> eingeteilt.</a:t>
            </a:r>
          </a:p>
          <a:p>
            <a:pPr marL="0" lvl="0" indent="0">
              <a:lnSpc>
                <a:spcPct val="90000"/>
              </a:lnSpc>
              <a:buNone/>
            </a:pPr>
            <a:endParaRPr lang="de-DE" sz="1200" dirty="0"/>
          </a:p>
          <a:p>
            <a:pPr lvl="0" indent="0">
              <a:buNone/>
            </a:pPr>
            <a:r>
              <a:rPr lang="de-DE" sz="1200" dirty="0" err="1">
                <a:latin typeface="Courier"/>
              </a:rPr>
              <a:t>data_split</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initial_split</a:t>
            </a:r>
            <a:r>
              <a:rPr lang="de-DE" sz="1200" dirty="0">
                <a:latin typeface="Courier"/>
              </a:rPr>
              <a:t>(</a:t>
            </a:r>
            <a:r>
              <a:rPr lang="de-DE" sz="1200" dirty="0" err="1">
                <a:latin typeface="Courier"/>
              </a:rPr>
              <a:t>df_all</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prop</a:t>
            </a:r>
            <a:r>
              <a:rPr lang="de-DE" sz="1200" dirty="0">
                <a:solidFill>
                  <a:srgbClr val="7D9029"/>
                </a:solidFill>
                <a:latin typeface="Courier"/>
              </a:rPr>
              <a:t> =</a:t>
            </a:r>
            <a:r>
              <a:rPr lang="de-DE" sz="1200" dirty="0">
                <a:latin typeface="Courier"/>
              </a:rPr>
              <a:t> </a:t>
            </a:r>
            <a:r>
              <a:rPr lang="de-DE" sz="1200" dirty="0">
                <a:solidFill>
                  <a:srgbClr val="40A070"/>
                </a:solidFill>
                <a:latin typeface="Courier"/>
              </a:rPr>
              <a:t>3</a:t>
            </a:r>
            <a:r>
              <a:rPr lang="de-DE" sz="1200" dirty="0">
                <a:solidFill>
                  <a:srgbClr val="4070A0"/>
                </a:solidFill>
                <a:latin typeface="Courier"/>
              </a:rPr>
              <a:t>/</a:t>
            </a:r>
            <a:r>
              <a:rPr lang="de-DE" sz="1200" dirty="0">
                <a:solidFill>
                  <a:srgbClr val="40A070"/>
                </a:solidFill>
                <a:latin typeface="Courier"/>
              </a:rPr>
              <a:t>4</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strata</a:t>
            </a:r>
            <a:r>
              <a:rPr lang="de-DE" sz="1200" dirty="0">
                <a:solidFill>
                  <a:srgbClr val="7D9029"/>
                </a:solidFill>
                <a:latin typeface="Courier"/>
              </a:rPr>
              <a:t> =</a:t>
            </a:r>
            <a:r>
              <a:rPr lang="de-DE" sz="1200" dirty="0">
                <a:latin typeface="Courier"/>
              </a:rPr>
              <a:t> </a:t>
            </a:r>
            <a:r>
              <a:rPr lang="de-DE" sz="1200" dirty="0" err="1">
                <a:latin typeface="Courier"/>
              </a:rPr>
              <a:t>profit</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breaks</a:t>
            </a:r>
            <a:r>
              <a:rPr lang="de-DE" sz="1200" dirty="0">
                <a:solidFill>
                  <a:srgbClr val="7D9029"/>
                </a:solidFill>
                <a:latin typeface="Courier"/>
              </a:rPr>
              <a:t> =</a:t>
            </a:r>
            <a:r>
              <a:rPr lang="de-DE" sz="1200" dirty="0">
                <a:latin typeface="Courier"/>
              </a:rPr>
              <a:t> </a:t>
            </a:r>
            <a:r>
              <a:rPr lang="de-DE" sz="1200" dirty="0">
                <a:solidFill>
                  <a:srgbClr val="40A070"/>
                </a:solidFill>
                <a:latin typeface="Courier"/>
              </a:rPr>
              <a:t>4</a:t>
            </a:r>
            <a:r>
              <a:rPr lang="de-DE" sz="1200" dirty="0">
                <a:latin typeface="Courier"/>
              </a:rPr>
              <a:t>)</a:t>
            </a:r>
            <a:br>
              <a:rPr lang="de-DE" sz="1200" dirty="0"/>
            </a:br>
            <a:r>
              <a:rPr lang="de-DE" sz="1200" dirty="0">
                <a:latin typeface="Courier"/>
              </a:rPr>
              <a:t>                           </a:t>
            </a:r>
            <a:br>
              <a:rPr lang="de-DE" sz="1200" dirty="0"/>
            </a:br>
            <a:r>
              <a:rPr lang="de-DE" sz="1200" dirty="0" err="1">
                <a:latin typeface="Courier"/>
              </a:rPr>
              <a:t>train_data</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training</a:t>
            </a:r>
            <a:r>
              <a:rPr lang="de-DE" sz="1200" dirty="0">
                <a:latin typeface="Courier"/>
              </a:rPr>
              <a:t>(</a:t>
            </a:r>
            <a:r>
              <a:rPr lang="de-DE" sz="1200" dirty="0" err="1">
                <a:latin typeface="Courier"/>
              </a:rPr>
              <a:t>data_split</a:t>
            </a:r>
            <a:r>
              <a:rPr lang="de-DE" sz="1200" dirty="0">
                <a:latin typeface="Courier"/>
              </a:rPr>
              <a:t>) </a:t>
            </a:r>
            <a:br>
              <a:rPr lang="de-DE" sz="1200" dirty="0"/>
            </a:br>
            <a:r>
              <a:rPr lang="de-DE" sz="1200" dirty="0" err="1">
                <a:latin typeface="Courier"/>
              </a:rPr>
              <a:t>test_data</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testing</a:t>
            </a:r>
            <a:r>
              <a:rPr lang="de-DE" sz="1200" dirty="0">
                <a:latin typeface="Courier"/>
              </a:rPr>
              <a:t>(</a:t>
            </a:r>
            <a:r>
              <a:rPr lang="de-DE" sz="1200" dirty="0" err="1">
                <a:latin typeface="Courier"/>
              </a:rPr>
              <a:t>data_split</a:t>
            </a:r>
            <a:r>
              <a:rPr lang="de-DE" sz="1200" dirty="0">
                <a:latin typeface="Courier"/>
              </a:rPr>
              <a:t>)</a:t>
            </a:r>
          </a:p>
        </p:txBody>
      </p:sp>
      <p:sp>
        <p:nvSpPr>
          <p:cNvPr id="11" name="Textfeld 10">
            <a:extLst>
              <a:ext uri="{FF2B5EF4-FFF2-40B4-BE49-F238E27FC236}">
                <a16:creationId xmlns:a16="http://schemas.microsoft.com/office/drawing/2014/main" id="{D5D434F3-8AD9-FCD0-A389-DAA1A52B70FE}"/>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12</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dirty="0" err="1">
                <a:solidFill>
                  <a:srgbClr val="EBEBEB"/>
                </a:solidFill>
                <a:latin typeface="+mj-lt"/>
                <a:ea typeface="+mj-ea"/>
                <a:cs typeface="+mj-cs"/>
              </a:rPr>
              <a:t>Abhängigkeiten</a:t>
            </a:r>
            <a:endParaRPr lang="en-US" sz="4200" b="0" i="0" kern="1200" dirty="0">
              <a:solidFill>
                <a:srgbClr val="EBEBEB"/>
              </a:solidFill>
              <a:latin typeface="+mj-lt"/>
              <a:ea typeface="+mj-ea"/>
              <a:cs typeface="+mj-cs"/>
            </a:endParaRPr>
          </a:p>
        </p:txBody>
      </p:sp>
      <p:sp useBgFill="1">
        <p:nvSpPr>
          <p:cNvPr id="38"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defTabSz="457200">
              <a:spcBef>
                <a:spcPts val="1000"/>
              </a:spcBef>
            </a:pPr>
            <a:r>
              <a:rPr lang="en-US" sz="1200" dirty="0"/>
              <a:t>Um </a:t>
            </a:r>
            <a:r>
              <a:rPr lang="de-DE" sz="1200" dirty="0"/>
              <a:t>zu sehen, welche Input-Variablen</a:t>
            </a:r>
            <a:r>
              <a:rPr lang="en-US" sz="1200" dirty="0"/>
              <a:t> relevant </a:t>
            </a:r>
            <a:r>
              <a:rPr lang="de-DE" sz="1200" dirty="0"/>
              <a:t>sind, kann </a:t>
            </a:r>
            <a:r>
              <a:rPr lang="en-US" sz="1200" dirty="0"/>
              <a:t>das Spearman </a:t>
            </a:r>
            <a:r>
              <a:rPr lang="de-DE" sz="1200" dirty="0"/>
              <a:t>Schaubild weiterhelfen</a:t>
            </a:r>
            <a:r>
              <a:rPr lang="en-US" sz="1200" dirty="0"/>
              <a:t>.</a:t>
            </a:r>
          </a:p>
          <a:p>
            <a:pPr marL="0" lvl="0" indent="0" defTabSz="457200">
              <a:spcBef>
                <a:spcPts val="1000"/>
              </a:spcBef>
            </a:pPr>
            <a:endParaRPr lang="en-US" sz="1200" dirty="0"/>
          </a:p>
          <a:p>
            <a:pPr marL="0" lvl="0" indent="0" defTabSz="457200">
              <a:spcBef>
                <a:spcPts val="1000"/>
              </a:spcBef>
            </a:pPr>
            <a:r>
              <a:rPr lang="de-DE" sz="1200" dirty="0"/>
              <a:t>Daten sind untereinander kaum abhängig, bis auf Kauf- und Verkaufspreis</a:t>
            </a:r>
            <a:r>
              <a:rPr lang="en-US" sz="1200" dirty="0"/>
              <a:t>.</a:t>
            </a:r>
          </a:p>
        </p:txBody>
      </p:sp>
      <p:pic>
        <p:nvPicPr>
          <p:cNvPr id="3" name="Picture 1" descr="presentation_files/figure-pptx/spearman_analysis-1.png"/>
          <p:cNvPicPr>
            <a:picLocks noGrp="1" noChangeAspect="1"/>
          </p:cNvPicPr>
          <p:nvPr/>
        </p:nvPicPr>
        <p:blipFill rotWithShape="1">
          <a:blip r:embed="rId7"/>
          <a:srcRect l="3901" t="6804"/>
          <a:stretch/>
        </p:blipFill>
        <p:spPr bwMode="auto">
          <a:xfrm>
            <a:off x="4424058" y="1737481"/>
            <a:ext cx="4447716" cy="3351426"/>
          </a:xfrm>
          <a:prstGeom prst="rect">
            <a:avLst/>
          </a:prstGeom>
          <a:noFill/>
          <a:effectLst/>
        </p:spPr>
      </p:pic>
      <p:sp>
        <p:nvSpPr>
          <p:cNvPr id="16" name="Textfeld 15">
            <a:extLst>
              <a:ext uri="{FF2B5EF4-FFF2-40B4-BE49-F238E27FC236}">
                <a16:creationId xmlns:a16="http://schemas.microsoft.com/office/drawing/2014/main" id="{88006B88-4CD2-04FC-C734-589132E43993}"/>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6" name="Picture 6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8" name="Oval 6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0" name="Picture 6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2" name="Picture 7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4" name="Rectangle 7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3943" y="994410"/>
            <a:ext cx="2514282" cy="2299880"/>
          </a:xfrm>
        </p:spPr>
        <p:txBody>
          <a:bodyPr vert="horz" lIns="91440" tIns="45720" rIns="91440" bIns="45720" rtlCol="0" anchor="b">
            <a:normAutofit/>
          </a:bodyPr>
          <a:lstStyle/>
          <a:p>
            <a:pPr marL="0" lvl="0" indent="0" defTabSz="457200"/>
            <a:r>
              <a:rPr lang="en-US" sz="2600" b="0" i="0" kern="1200">
                <a:solidFill>
                  <a:srgbClr val="EBEBEB"/>
                </a:solidFill>
                <a:latin typeface="+mj-lt"/>
                <a:ea typeface="+mj-ea"/>
                <a:cs typeface="+mj-cs"/>
              </a:rPr>
              <a:t>Preisverteilung</a:t>
            </a:r>
          </a:p>
        </p:txBody>
      </p:sp>
      <p:sp>
        <p:nvSpPr>
          <p:cNvPr id="7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0" name="Freeform: Shape 7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51435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Rectangle 8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1" descr="presentation_files/figure-pptx/profit_distribution-1.png"/>
          <p:cNvPicPr>
            <a:picLocks noGrp="1" noChangeAspect="1"/>
          </p:cNvPicPr>
          <p:nvPr/>
        </p:nvPicPr>
        <p:blipFill>
          <a:blip r:embed="rId7"/>
          <a:stretch>
            <a:fillRect/>
          </a:stretch>
        </p:blipFill>
        <p:spPr bwMode="auto">
          <a:xfrm>
            <a:off x="482890" y="690376"/>
            <a:ext cx="4702997" cy="3762398"/>
          </a:xfrm>
          <a:prstGeom prst="rect">
            <a:avLst/>
          </a:prstGeom>
          <a:noFill/>
          <a:effectLst/>
        </p:spPr>
      </p:pic>
      <p:sp>
        <p:nvSpPr>
          <p:cNvPr id="15" name="Textfeld 14">
            <a:extLst>
              <a:ext uri="{FF2B5EF4-FFF2-40B4-BE49-F238E27FC236}">
                <a16:creationId xmlns:a16="http://schemas.microsoft.com/office/drawing/2014/main" id="{14E99470-24FB-E3E6-3EC3-1AC6BE5CCBD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14</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dirty="0" err="1">
                <a:solidFill>
                  <a:srgbClr val="EBEBEB"/>
                </a:solidFill>
                <a:latin typeface="+mj-lt"/>
                <a:ea typeface="+mj-ea"/>
                <a:cs typeface="+mj-cs"/>
              </a:rPr>
              <a:t>Clusteranalyse</a:t>
            </a:r>
            <a:r>
              <a:rPr lang="en-US" sz="4200" b="0" i="0" kern="1200" dirty="0">
                <a:solidFill>
                  <a:srgbClr val="EBEBEB"/>
                </a:solidFill>
                <a:latin typeface="+mj-lt"/>
                <a:ea typeface="+mj-ea"/>
                <a:cs typeface="+mj-cs"/>
              </a:rPr>
              <a:t> I</a:t>
            </a:r>
          </a:p>
        </p:txBody>
      </p:sp>
      <p:sp useBgFill="1">
        <p:nvSpPr>
          <p:cNvPr id="38"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a:buNone/>
            </a:pPr>
            <a:r>
              <a:rPr lang="de-DE" sz="1200" dirty="0"/>
              <a:t>Um einen besseren Überblick über die Daten zu bekommen, habe ich die Daten geclustert. </a:t>
            </a:r>
          </a:p>
          <a:p>
            <a:pPr marL="0" lvl="0" indent="0">
              <a:buNone/>
            </a:pPr>
            <a:r>
              <a:rPr lang="de-DE" sz="1200" dirty="0"/>
              <a:t>In dem </a:t>
            </a:r>
            <a:r>
              <a:rPr lang="de-DE" sz="1200" dirty="0" err="1"/>
              <a:t>Dendrogram</a:t>
            </a:r>
            <a:r>
              <a:rPr lang="de-DE" sz="1200" dirty="0"/>
              <a:t> kann man sinnvolle Clustergrößen ablesen.</a:t>
            </a:r>
          </a:p>
        </p:txBody>
      </p:sp>
      <p:pic>
        <p:nvPicPr>
          <p:cNvPr id="15" name="Picture 1" descr="presentation_files/figure-pptx/calculate_cluster-1.png">
            <a:extLst>
              <a:ext uri="{FF2B5EF4-FFF2-40B4-BE49-F238E27FC236}">
                <a16:creationId xmlns:a16="http://schemas.microsoft.com/office/drawing/2014/main" id="{C49A15F0-1D4A-A4EE-55F0-946EAFD292CF}"/>
              </a:ext>
            </a:extLst>
          </p:cNvPr>
          <p:cNvPicPr>
            <a:picLocks noGrp="1" noChangeAspect="1"/>
          </p:cNvPicPr>
          <p:nvPr/>
        </p:nvPicPr>
        <p:blipFill rotWithShape="1">
          <a:blip r:embed="rId7"/>
          <a:srcRect t="6335" r="7565"/>
          <a:stretch/>
        </p:blipFill>
        <p:spPr bwMode="auto">
          <a:xfrm>
            <a:off x="4572000" y="1744037"/>
            <a:ext cx="4151708" cy="3369686"/>
          </a:xfrm>
          <a:prstGeom prst="rect">
            <a:avLst/>
          </a:prstGeom>
          <a:noFill/>
          <a:ln w="9525">
            <a:noFill/>
            <a:headEnd/>
            <a:tailEnd/>
          </a:ln>
        </p:spPr>
      </p:pic>
      <p:sp>
        <p:nvSpPr>
          <p:cNvPr id="17" name="Textfeld 16">
            <a:extLst>
              <a:ext uri="{FF2B5EF4-FFF2-40B4-BE49-F238E27FC236}">
                <a16:creationId xmlns:a16="http://schemas.microsoft.com/office/drawing/2014/main" id="{7490D7C1-AB98-40AE-64FC-1F265EA7E29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15</a:t>
            </a:fld>
            <a:endParaRPr lang="de-DE" dirty="0"/>
          </a:p>
        </p:txBody>
      </p:sp>
    </p:spTree>
    <p:extLst>
      <p:ext uri="{BB962C8B-B14F-4D97-AF65-F5344CB8AC3E}">
        <p14:creationId xmlns:p14="http://schemas.microsoft.com/office/powerpoint/2010/main" val="297362550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8" name="Picture 8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0" name="Oval 8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2" name="Picture 9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94" name="Picture 9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6" name="Rectangle 9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8" name="Rectangle 97">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Clusteranalyse II</a:t>
            </a:r>
          </a:p>
        </p:txBody>
      </p:sp>
      <p:sp useBgFill="1">
        <p:nvSpPr>
          <p:cNvPr id="104" name="Freeform: Shape 103">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3014081"/>
          </a:xfrm>
        </p:spPr>
        <p:txBody>
          <a:bodyPr vert="horz" lIns="91440" tIns="45720" rIns="91440" bIns="45720" rtlCol="0">
            <a:noAutofit/>
          </a:bodyPr>
          <a:lstStyle/>
          <a:p>
            <a:pPr marL="0" lvl="0" indent="0" defTabSz="457200">
              <a:spcBef>
                <a:spcPts val="1000"/>
              </a:spcBef>
            </a:pPr>
            <a:r>
              <a:rPr lang="en-US" sz="1200" dirty="0"/>
              <a:t>Es wurden vier Cluster gebildet: </a:t>
            </a:r>
          </a:p>
          <a:p>
            <a:pPr marL="171450" lvl="0" indent="-171450" defTabSz="457200">
              <a:spcBef>
                <a:spcPts val="1000"/>
              </a:spcBef>
              <a:buFont typeface="Wingdings 3" charset="2"/>
              <a:buChar char=""/>
            </a:pPr>
            <a:r>
              <a:rPr lang="en-US" sz="1200" dirty="0"/>
              <a:t>(1) Rote Cluster: Günstige Gegenstände mit Verlust (nicht kaufen) </a:t>
            </a:r>
          </a:p>
          <a:p>
            <a:pPr marL="171450" lvl="0" indent="-171450" defTabSz="457200">
              <a:spcBef>
                <a:spcPts val="1000"/>
              </a:spcBef>
              <a:buFont typeface="Wingdings 3" charset="2"/>
              <a:buChar char=""/>
            </a:pPr>
            <a:r>
              <a:rPr lang="en-US" sz="1200" dirty="0"/>
              <a:t>(2) Grüne Cluster: Mittelpreisige Gegenstände mit unterschiedlichem Gewinn (nicht kaufen) </a:t>
            </a:r>
          </a:p>
          <a:p>
            <a:pPr marL="171450" lvl="0" indent="-171450" defTabSz="457200">
              <a:spcBef>
                <a:spcPts val="1000"/>
              </a:spcBef>
              <a:buFont typeface="Wingdings 3" charset="2"/>
              <a:buChar char=""/>
            </a:pPr>
            <a:r>
              <a:rPr lang="en-US" sz="1200" dirty="0"/>
              <a:t>(3) Hellblaue Cluster: Günstige Gegenstände mit überwiegend hohem Gewinn (sollte man kaufen) </a:t>
            </a:r>
          </a:p>
          <a:p>
            <a:pPr marL="171450" lvl="0" indent="-171450" defTabSz="457200">
              <a:spcBef>
                <a:spcPts val="1000"/>
              </a:spcBef>
              <a:buFont typeface="Wingdings 3" charset="2"/>
              <a:buChar char=""/>
            </a:pPr>
            <a:r>
              <a:rPr lang="en-US" sz="1200" dirty="0"/>
              <a:t>(4) Lila Cluster: Hochpreisige Gegenstände mit hohem Gewinn (könnte man kaufen)</a:t>
            </a:r>
          </a:p>
          <a:p>
            <a:pPr marL="0" lvl="0" indent="0" defTabSz="457200">
              <a:spcBef>
                <a:spcPts val="1000"/>
              </a:spcBef>
            </a:pPr>
            <a:r>
              <a:rPr lang="en-US" sz="1200" dirty="0"/>
              <a:t>Es gibt also </a:t>
            </a:r>
            <a:r>
              <a:rPr lang="en-US" sz="1200" dirty="0" err="1"/>
              <a:t>einige</a:t>
            </a:r>
            <a:r>
              <a:rPr lang="en-US" sz="1200" dirty="0"/>
              <a:t> </a:t>
            </a:r>
            <a:r>
              <a:rPr lang="en-US" sz="1200" dirty="0" err="1"/>
              <a:t>Gegenstände</a:t>
            </a:r>
            <a:r>
              <a:rPr lang="en-US" sz="1200" dirty="0"/>
              <a:t>, die für uns interessant sind.</a:t>
            </a:r>
          </a:p>
        </p:txBody>
      </p:sp>
      <p:pic>
        <p:nvPicPr>
          <p:cNvPr id="3" name="Picture 1" descr="presentation_files/figure-pptx/plot_items_clustered_4-1.png"/>
          <p:cNvPicPr>
            <a:picLocks noGrp="1" noChangeAspect="1"/>
          </p:cNvPicPr>
          <p:nvPr/>
        </p:nvPicPr>
        <p:blipFill>
          <a:blip r:embed="rId7"/>
          <a:stretch>
            <a:fillRect/>
          </a:stretch>
        </p:blipFill>
        <p:spPr bwMode="auto">
          <a:xfrm>
            <a:off x="4732744" y="1714621"/>
            <a:ext cx="4286097" cy="3428879"/>
          </a:xfrm>
          <a:prstGeom prst="rect">
            <a:avLst/>
          </a:prstGeom>
          <a:noFill/>
          <a:effectLst/>
        </p:spPr>
      </p:pic>
      <p:sp>
        <p:nvSpPr>
          <p:cNvPr id="16" name="Textfeld 15">
            <a:extLst>
              <a:ext uri="{FF2B5EF4-FFF2-40B4-BE49-F238E27FC236}">
                <a16:creationId xmlns:a16="http://schemas.microsoft.com/office/drawing/2014/main" id="{380B2F52-8F13-5E80-E566-7C36B51CD96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16</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lnSpc>
                <a:spcPct val="90000"/>
              </a:lnSpc>
            </a:pPr>
            <a:r>
              <a:rPr lang="en-US" sz="3600" b="0" i="0" kern="1200" dirty="0" err="1">
                <a:solidFill>
                  <a:srgbClr val="EBEBEB"/>
                </a:solidFill>
                <a:latin typeface="+mj-lt"/>
                <a:ea typeface="+mj-ea"/>
                <a:cs typeface="+mj-cs"/>
              </a:rPr>
              <a:t>Beste</a:t>
            </a:r>
            <a:r>
              <a:rPr lang="en-US" sz="3600" b="0" i="0" kern="1200" dirty="0">
                <a:solidFill>
                  <a:srgbClr val="EBEBEB"/>
                </a:solidFill>
                <a:latin typeface="+mj-lt"/>
                <a:ea typeface="+mj-ea"/>
                <a:cs typeface="+mj-cs"/>
              </a:rPr>
              <a:t> </a:t>
            </a:r>
            <a:r>
              <a:rPr lang="en-US" sz="3600" b="0" i="0" kern="1200" dirty="0" err="1">
                <a:solidFill>
                  <a:srgbClr val="EBEBEB"/>
                </a:solidFill>
                <a:latin typeface="+mj-lt"/>
                <a:ea typeface="+mj-ea"/>
                <a:cs typeface="+mj-cs"/>
              </a:rPr>
              <a:t>Gegenstände</a:t>
            </a:r>
            <a:endParaRPr lang="en-US" sz="3600" b="0" i="0" kern="1200" dirty="0">
              <a:solidFill>
                <a:srgbClr val="EBEBEB"/>
              </a:solidFill>
              <a:latin typeface="+mj-lt"/>
              <a:ea typeface="+mj-ea"/>
              <a:cs typeface="+mj-cs"/>
            </a:endParaRP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Box 3"/>
          <p:cNvSpPr txBox="1"/>
          <p:nvPr/>
        </p:nvSpPr>
        <p:spPr>
          <a:xfrm>
            <a:off x="7425813" y="4788047"/>
            <a:ext cx="2018220" cy="355453"/>
          </a:xfrm>
          <a:prstGeom prst="rect">
            <a:avLst/>
          </a:prstGeom>
        </p:spPr>
        <p:txBody>
          <a:bodyPr vert="horz" lIns="91440" tIns="45720" rIns="91440" bIns="45720" rtlCol="0">
            <a:normAutofit/>
          </a:bodyPr>
          <a:lstStyle/>
          <a:p>
            <a:pPr marL="0" lvl="0" indent="0">
              <a:spcBef>
                <a:spcPts val="1000"/>
              </a:spcBef>
              <a:buClr>
                <a:schemeClr val="bg2">
                  <a:lumMod val="40000"/>
                  <a:lumOff val="60000"/>
                </a:schemeClr>
              </a:buClr>
              <a:buSzPct val="80000"/>
              <a:buFont typeface="Wingdings 3" charset="2"/>
              <a:buChar char=""/>
            </a:pPr>
            <a:r>
              <a:rPr lang="en-US" sz="1600" dirty="0">
                <a:latin typeface="+mj-lt"/>
                <a:ea typeface="+mj-ea"/>
                <a:cs typeface="+mj-cs"/>
              </a:rPr>
              <a:t>Preise in Silber</a:t>
            </a:r>
          </a:p>
        </p:txBody>
      </p:sp>
      <p:pic>
        <p:nvPicPr>
          <p:cNvPr id="3" name="Picture 1" descr="fig:  images/top_items.png"/>
          <p:cNvPicPr>
            <a:picLocks noGrp="1" noChangeAspect="1"/>
          </p:cNvPicPr>
          <p:nvPr/>
        </p:nvPicPr>
        <p:blipFill>
          <a:blip r:embed="rId3"/>
          <a:stretch>
            <a:fillRect/>
          </a:stretch>
        </p:blipFill>
        <p:spPr bwMode="auto">
          <a:xfrm>
            <a:off x="27798" y="1787803"/>
            <a:ext cx="7398015" cy="3181145"/>
          </a:xfrm>
          <a:prstGeom prst="rect">
            <a:avLst/>
          </a:prstGeom>
          <a:noFill/>
          <a:effectLst/>
        </p:spPr>
      </p:pic>
      <p:sp>
        <p:nvSpPr>
          <p:cNvPr id="12" name="Textfeld 11">
            <a:extLst>
              <a:ext uri="{FF2B5EF4-FFF2-40B4-BE49-F238E27FC236}">
                <a16:creationId xmlns:a16="http://schemas.microsoft.com/office/drawing/2014/main" id="{1B2BA90F-23BD-2766-86FF-5F3EF97D6B1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17</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Zwischenüberlegung</a:t>
            </a:r>
          </a:p>
        </p:txBody>
      </p:sp>
      <p:sp>
        <p:nvSpPr>
          <p:cNvPr id="3" name="Content Placeholder 2"/>
          <p:cNvSpPr>
            <a:spLocks noGrp="1"/>
          </p:cNvSpPr>
          <p:nvPr>
            <p:ph idx="1"/>
          </p:nvPr>
        </p:nvSpPr>
        <p:spPr>
          <a:xfrm>
            <a:off x="827484" y="2072640"/>
            <a:ext cx="6709905" cy="2613659"/>
          </a:xfrm>
        </p:spPr>
        <p:txBody>
          <a:bodyPr>
            <a:normAutofit/>
          </a:bodyPr>
          <a:lstStyle/>
          <a:p>
            <a:pPr marL="0" lvl="0" indent="0">
              <a:buNone/>
            </a:pPr>
            <a:r>
              <a:rPr lang="de-DE" sz="1200" dirty="0"/>
              <a:t>Es wurden Gegenstände</a:t>
            </a:r>
            <a:r>
              <a:rPr sz="1200" dirty="0"/>
              <a:t> </a:t>
            </a:r>
            <a:r>
              <a:rPr lang="de-DE" sz="1200" dirty="0"/>
              <a:t>identifiziert,</a:t>
            </a:r>
            <a:r>
              <a:rPr sz="1200" dirty="0"/>
              <a:t> die </a:t>
            </a:r>
            <a:r>
              <a:rPr lang="de-DE" sz="1200" dirty="0"/>
              <a:t>einen hohen Gewinn erzielen würden</a:t>
            </a:r>
            <a:r>
              <a:rPr sz="1200" dirty="0"/>
              <a:t>.</a:t>
            </a:r>
            <a:br>
              <a:rPr lang="de-DE" sz="1200" dirty="0"/>
            </a:br>
            <a:r>
              <a:rPr lang="de-DE" sz="1200" dirty="0"/>
              <a:t>Damit kann das Ziel, Geld zu verdienen, bereits angegangen und erreicht werden.</a:t>
            </a:r>
            <a:br>
              <a:rPr lang="de-DE" sz="1200" dirty="0"/>
            </a:br>
            <a:endParaRPr sz="1200" dirty="0"/>
          </a:p>
          <a:p>
            <a:pPr marL="0" lvl="0" indent="0">
              <a:buNone/>
            </a:pPr>
            <a:r>
              <a:rPr lang="de-DE" sz="1200" dirty="0"/>
              <a:t>Idee: E</a:t>
            </a:r>
            <a:r>
              <a:rPr sz="1200" dirty="0"/>
              <a:t>in Modell </a:t>
            </a:r>
            <a:r>
              <a:rPr lang="de-DE" sz="1200" dirty="0"/>
              <a:t>zu trainieren</a:t>
            </a:r>
            <a:r>
              <a:rPr sz="1200" dirty="0"/>
              <a:t>, das den </a:t>
            </a:r>
            <a:r>
              <a:rPr lang="de-DE" sz="1200" dirty="0"/>
              <a:t>Verkaufspreis</a:t>
            </a:r>
            <a:r>
              <a:rPr sz="1200" dirty="0"/>
              <a:t> pro </a:t>
            </a:r>
            <a:r>
              <a:rPr lang="de-DE" sz="1200" dirty="0"/>
              <a:t>Gegenstand vorhersagt</a:t>
            </a:r>
            <a:r>
              <a:rPr sz="1200" dirty="0"/>
              <a:t>.</a:t>
            </a:r>
            <a:br>
              <a:rPr lang="de-DE" sz="1200" dirty="0"/>
            </a:br>
            <a:r>
              <a:rPr lang="de-DE" sz="1200" dirty="0"/>
              <a:t>Wenn es dabei Abweichungen zum tatsächlichen Verkaufspreis</a:t>
            </a:r>
            <a:r>
              <a:rPr sz="1200" dirty="0"/>
              <a:t> </a:t>
            </a:r>
            <a:r>
              <a:rPr lang="de-DE" sz="1200" dirty="0"/>
              <a:t>gibt, könnte dies für einen Gegenstand stehen</a:t>
            </a:r>
            <a:r>
              <a:rPr sz="1200" dirty="0"/>
              <a:t>, der </a:t>
            </a:r>
            <a:r>
              <a:rPr lang="de-DE" sz="1200" dirty="0"/>
              <a:t>unter- bzw. überbewertet</a:t>
            </a:r>
            <a:r>
              <a:rPr sz="1200" dirty="0"/>
              <a:t> </a:t>
            </a:r>
            <a:r>
              <a:rPr lang="de-DE" sz="1200" dirty="0"/>
              <a:t>ist</a:t>
            </a:r>
            <a:r>
              <a:rPr sz="1200" dirty="0"/>
              <a:t> und </a:t>
            </a:r>
            <a:r>
              <a:rPr lang="de-DE" sz="1200" dirty="0"/>
              <a:t>sich</a:t>
            </a:r>
            <a:r>
              <a:rPr sz="1200" dirty="0"/>
              <a:t> in Zukunft </a:t>
            </a:r>
            <a:r>
              <a:rPr lang="de-DE" sz="1200" dirty="0"/>
              <a:t>zum</a:t>
            </a:r>
            <a:r>
              <a:rPr sz="1200" dirty="0"/>
              <a:t> </a:t>
            </a:r>
            <a:r>
              <a:rPr lang="de-DE" sz="1200" dirty="0"/>
              <a:t>vorhergesagten</a:t>
            </a:r>
            <a:r>
              <a:rPr sz="1200" dirty="0"/>
              <a:t> Wert </a:t>
            </a:r>
            <a:r>
              <a:rPr lang="de-DE" sz="1200" dirty="0"/>
              <a:t>entwickelt</a:t>
            </a:r>
            <a:r>
              <a:rPr sz="1200" dirty="0"/>
              <a:t>.</a:t>
            </a:r>
          </a:p>
        </p:txBody>
      </p:sp>
      <p:sp>
        <p:nvSpPr>
          <p:cNvPr id="11" name="Textfeld 10">
            <a:extLst>
              <a:ext uri="{FF2B5EF4-FFF2-40B4-BE49-F238E27FC236}">
                <a16:creationId xmlns:a16="http://schemas.microsoft.com/office/drawing/2014/main" id="{6BB386DF-587F-635B-B1BF-81F2DC1F6CA1}"/>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18</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Features auswählen</a:t>
            </a:r>
          </a:p>
        </p:txBody>
      </p:sp>
      <p:sp>
        <p:nvSpPr>
          <p:cNvPr id="3" name="Content Placeholder 2"/>
          <p:cNvSpPr>
            <a:spLocks noGrp="1"/>
          </p:cNvSpPr>
          <p:nvPr>
            <p:ph idx="1"/>
          </p:nvPr>
        </p:nvSpPr>
        <p:spPr>
          <a:xfrm>
            <a:off x="827484" y="2072640"/>
            <a:ext cx="7783116" cy="2783378"/>
          </a:xfrm>
        </p:spPr>
        <p:txBody>
          <a:bodyPr numCol="1">
            <a:noAutofit/>
          </a:bodyPr>
          <a:lstStyle/>
          <a:p>
            <a:pPr marL="0" lvl="0" indent="0">
              <a:lnSpc>
                <a:spcPct val="90000"/>
              </a:lnSpc>
              <a:buNone/>
            </a:pPr>
            <a:r>
              <a:rPr lang="de-DE" sz="1200" dirty="0"/>
              <a:t>Folgende </a:t>
            </a:r>
            <a:r>
              <a:rPr lang="de-DE" sz="1200" dirty="0" err="1"/>
              <a:t>features</a:t>
            </a:r>
            <a:r>
              <a:rPr lang="de-DE" sz="1200" dirty="0"/>
              <a:t> wurden zu Beginn ausgewählt:</a:t>
            </a:r>
          </a:p>
          <a:p>
            <a:pPr marL="0" lvl="0" indent="0">
              <a:lnSpc>
                <a:spcPct val="90000"/>
              </a:lnSpc>
              <a:buNone/>
            </a:pPr>
            <a:endParaRPr lang="de-DE" sz="1200" dirty="0"/>
          </a:p>
          <a:p>
            <a:pPr lvl="0" indent="0">
              <a:lnSpc>
                <a:spcPct val="90000"/>
              </a:lnSpc>
              <a:buNone/>
            </a:pPr>
            <a:r>
              <a:rPr lang="de-DE" sz="1200" dirty="0">
                <a:latin typeface="Courier"/>
              </a:rPr>
              <a:t>##   variable              type    </a:t>
            </a:r>
            <a:r>
              <a:rPr lang="de-DE" sz="1200" dirty="0" err="1">
                <a:latin typeface="Courier"/>
              </a:rPr>
              <a:t>role</a:t>
            </a:r>
            <a:r>
              <a:rPr lang="de-DE" sz="1200" dirty="0">
                <a:latin typeface="Courier"/>
              </a:rPr>
              <a:t>      source  
## 1 </a:t>
            </a:r>
            <a:r>
              <a:rPr lang="de-DE" sz="1200" dirty="0" err="1">
                <a:latin typeface="Courier"/>
              </a:rPr>
              <a:t>id</a:t>
            </a:r>
            <a:r>
              <a:rPr lang="de-DE" sz="1200" dirty="0">
                <a:latin typeface="Courier"/>
              </a:rPr>
              <a:t>                    </a:t>
            </a:r>
            <a:r>
              <a:rPr lang="de-DE" sz="1200" dirty="0" err="1">
                <a:latin typeface="Courier"/>
              </a:rPr>
              <a:t>numeric</a:t>
            </a:r>
            <a:r>
              <a:rPr lang="de-DE" sz="1200" dirty="0">
                <a:latin typeface="Courier"/>
              </a:rPr>
              <a:t> ID        original
## 2 </a:t>
            </a:r>
            <a:r>
              <a:rPr lang="de-DE" sz="1200" dirty="0" err="1">
                <a:latin typeface="Courier"/>
              </a:rPr>
              <a:t>name</a:t>
            </a:r>
            <a:r>
              <a:rPr lang="de-DE" sz="1200" dirty="0">
                <a:latin typeface="Courier"/>
              </a:rPr>
              <a:t>                  nominal ID        original
## 3 </a:t>
            </a:r>
            <a:r>
              <a:rPr lang="de-DE" sz="1200" dirty="0" err="1">
                <a:latin typeface="Courier"/>
              </a:rPr>
              <a:t>unit_price_gold_buys</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predictor</a:t>
            </a:r>
            <a:r>
              <a:rPr lang="de-DE" sz="1200" dirty="0">
                <a:latin typeface="Courier"/>
              </a:rPr>
              <a:t> original
## 4 type                  nominal </a:t>
            </a:r>
            <a:r>
              <a:rPr lang="de-DE" sz="1200" dirty="0" err="1">
                <a:latin typeface="Courier"/>
              </a:rPr>
              <a:t>predictor</a:t>
            </a:r>
            <a:r>
              <a:rPr lang="de-DE" sz="1200" dirty="0">
                <a:latin typeface="Courier"/>
              </a:rPr>
              <a:t> original
## 5 </a:t>
            </a:r>
            <a:r>
              <a:rPr lang="de-DE" sz="1200" dirty="0" err="1">
                <a:latin typeface="Courier"/>
              </a:rPr>
              <a:t>rarity</a:t>
            </a:r>
            <a:r>
              <a:rPr lang="de-DE" sz="1200" dirty="0">
                <a:latin typeface="Courier"/>
              </a:rPr>
              <a:t>                nominal </a:t>
            </a:r>
            <a:r>
              <a:rPr lang="de-DE" sz="1200" dirty="0" err="1">
                <a:latin typeface="Courier"/>
              </a:rPr>
              <a:t>predictor</a:t>
            </a:r>
            <a:r>
              <a:rPr lang="de-DE" sz="1200" dirty="0">
                <a:latin typeface="Courier"/>
              </a:rPr>
              <a:t> original
## 6 </a:t>
            </a:r>
            <a:r>
              <a:rPr lang="de-DE" sz="1200" dirty="0" err="1">
                <a:latin typeface="Courier"/>
              </a:rPr>
              <a:t>level</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predictor</a:t>
            </a:r>
            <a:r>
              <a:rPr lang="de-DE" sz="1200" dirty="0">
                <a:latin typeface="Courier"/>
              </a:rPr>
              <a:t> original
## 7 </a:t>
            </a:r>
            <a:r>
              <a:rPr lang="de-DE" sz="1200" dirty="0" err="1">
                <a:latin typeface="Courier"/>
              </a:rPr>
              <a:t>unit_price_gold_sells</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outcome</a:t>
            </a:r>
            <a:r>
              <a:rPr lang="de-DE" sz="1200" dirty="0">
                <a:latin typeface="Courier"/>
              </a:rPr>
              <a:t>   original</a:t>
            </a:r>
          </a:p>
        </p:txBody>
      </p:sp>
      <p:sp>
        <p:nvSpPr>
          <p:cNvPr id="11" name="Textfeld 10">
            <a:extLst>
              <a:ext uri="{FF2B5EF4-FFF2-40B4-BE49-F238E27FC236}">
                <a16:creationId xmlns:a16="http://schemas.microsoft.com/office/drawing/2014/main" id="{0905FB1E-7AED-BC64-ABC4-732DA0FDC0E6}"/>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19</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 name="Rectangle 20">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Motivation</a:t>
            </a:r>
          </a:p>
        </p:txBody>
      </p:sp>
      <p:sp useBgFill="1">
        <p:nvSpPr>
          <p:cNvPr id="27" name="Freeform: Shape 26">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7923011" cy="2744017"/>
          </a:xfrm>
        </p:spPr>
        <p:txBody>
          <a:bodyPr vert="horz" lIns="91440" tIns="45720" rIns="91440" bIns="45720" rtlCol="0">
            <a:noAutofit/>
          </a:bodyPr>
          <a:lstStyle/>
          <a:p>
            <a:pPr marL="0" lvl="0" indent="0" defTabSz="457200">
              <a:lnSpc>
                <a:spcPct val="90000"/>
              </a:lnSpc>
              <a:spcBef>
                <a:spcPts val="1000"/>
              </a:spcBef>
              <a:buFont typeface="Wingdings 3" charset="2"/>
              <a:buChar char=""/>
            </a:pPr>
            <a:r>
              <a:rPr lang="en-US" sz="1200" dirty="0"/>
              <a:t>“Money isn’t everything as long as you have enough of it” - Malcolm Forbes</a:t>
            </a:r>
          </a:p>
          <a:p>
            <a:pPr marL="0" lvl="0" indent="0" defTabSz="457200">
              <a:lnSpc>
                <a:spcPct val="90000"/>
              </a:lnSpc>
              <a:spcBef>
                <a:spcPts val="1000"/>
              </a:spcBef>
              <a:buFont typeface="Wingdings 3" charset="2"/>
              <a:buChar char=""/>
            </a:pPr>
            <a:endParaRPr lang="en-US" sz="1200" dirty="0"/>
          </a:p>
          <a:p>
            <a:pPr marL="285750" lvl="0" indent="-285750" defTabSz="457200">
              <a:lnSpc>
                <a:spcPct val="90000"/>
              </a:lnSpc>
              <a:spcBef>
                <a:spcPts val="1000"/>
              </a:spcBef>
              <a:buFont typeface="Wingdings 3" charset="2"/>
              <a:buChar char=""/>
            </a:pPr>
            <a:r>
              <a:rPr lang="en-US" sz="1200" dirty="0"/>
              <a:t>- Mikrotransaktionen und bezahlte Services sind normal geworden</a:t>
            </a:r>
          </a:p>
          <a:p>
            <a:pPr marL="285750" lvl="0" indent="-285750" defTabSz="457200">
              <a:lnSpc>
                <a:spcPct val="90000"/>
              </a:lnSpc>
              <a:spcBef>
                <a:spcPts val="1000"/>
              </a:spcBef>
              <a:buFont typeface="Wingdings 3" charset="2"/>
              <a:buChar char=""/>
            </a:pPr>
            <a:r>
              <a:rPr lang="en-US" sz="1200" dirty="0"/>
              <a:t>- Man hat die Wahl viel Zeit oder viel Geld zu investieren</a:t>
            </a:r>
          </a:p>
          <a:p>
            <a:pPr marL="285750" lvl="0" indent="-285750" defTabSz="457200">
              <a:lnSpc>
                <a:spcPct val="90000"/>
              </a:lnSpc>
              <a:spcBef>
                <a:spcPts val="1000"/>
              </a:spcBef>
              <a:buFont typeface="Wingdings 3" charset="2"/>
              <a:buChar char=""/>
            </a:pPr>
            <a:r>
              <a:rPr lang="en-US" sz="1200" dirty="0"/>
              <a:t>- Ein Weg Geld </a:t>
            </a:r>
            <a:r>
              <a:rPr lang="en-US" sz="1200" dirty="0" err="1"/>
              <a:t>zu</a:t>
            </a:r>
            <a:r>
              <a:rPr lang="en-US" sz="1200" dirty="0"/>
              <a:t> </a:t>
            </a:r>
            <a:r>
              <a:rPr lang="en-US" sz="1200" dirty="0" err="1"/>
              <a:t>verdienen</a:t>
            </a:r>
            <a:r>
              <a:rPr lang="en-US" sz="1200" dirty="0"/>
              <a:t>, ist das Auktionshaus</a:t>
            </a:r>
          </a:p>
          <a:p>
            <a:pPr marL="285750" lvl="0" indent="-285750" defTabSz="457200">
              <a:lnSpc>
                <a:spcPct val="90000"/>
              </a:lnSpc>
              <a:spcBef>
                <a:spcPts val="1000"/>
              </a:spcBef>
              <a:buFont typeface="Wingdings 3" charset="2"/>
              <a:buChar char=""/>
            </a:pPr>
            <a:r>
              <a:rPr lang="en-US" sz="1200" dirty="0"/>
              <a:t>- Man muss wissen, was zu welchem Preis gekauft und verkauft werden soll</a:t>
            </a:r>
          </a:p>
          <a:p>
            <a:pPr marL="285750" lvl="0" indent="-285750" defTabSz="457200">
              <a:lnSpc>
                <a:spcPct val="90000"/>
              </a:lnSpc>
              <a:spcBef>
                <a:spcPts val="1000"/>
              </a:spcBef>
              <a:buFont typeface="Wingdings 3" charset="2"/>
              <a:buChar char=""/>
            </a:pPr>
            <a:endParaRPr lang="en-US" sz="1200" dirty="0"/>
          </a:p>
          <a:p>
            <a:pPr marL="285750" lvl="0" indent="-285750" defTabSz="457200">
              <a:lnSpc>
                <a:spcPct val="90000"/>
              </a:lnSpc>
              <a:spcBef>
                <a:spcPts val="1000"/>
              </a:spcBef>
              <a:buFont typeface="Wingdings 3" charset="2"/>
              <a:buChar char=""/>
            </a:pPr>
            <a:r>
              <a:rPr lang="en-US" sz="1200" dirty="0"/>
              <a:t>- Die Daten kommen von dem Online-Spiel Guild Wars 2, das 2012 von NCSoft veröffentlicht wurde</a:t>
            </a:r>
          </a:p>
          <a:p>
            <a:pPr marL="285750" lvl="0" indent="-285750" defTabSz="457200">
              <a:lnSpc>
                <a:spcPct val="90000"/>
              </a:lnSpc>
              <a:spcBef>
                <a:spcPts val="1000"/>
              </a:spcBef>
              <a:buFont typeface="Wingdings 3" charset="2"/>
              <a:buChar char=""/>
            </a:pPr>
            <a:r>
              <a:rPr lang="en-US" sz="1200" dirty="0"/>
              <a:t>- Es gibt über 20.000 </a:t>
            </a:r>
            <a:r>
              <a:rPr lang="en-US" sz="1200" dirty="0" err="1"/>
              <a:t>Gegenstände</a:t>
            </a:r>
            <a:r>
              <a:rPr lang="en-US" sz="1200" dirty="0"/>
              <a:t>, die gesammelt und im Auktionshaus gehandelt werden können</a:t>
            </a:r>
          </a:p>
        </p:txBody>
      </p:sp>
      <p:pic>
        <p:nvPicPr>
          <p:cNvPr id="3" name="Picture 1" descr="fig:  images/coin.png"/>
          <p:cNvPicPr>
            <a:picLocks noGrp="1" noChangeAspect="1"/>
          </p:cNvPicPr>
          <p:nvPr/>
        </p:nvPicPr>
        <p:blipFill>
          <a:blip r:embed="rId7"/>
          <a:stretch>
            <a:fillRect/>
          </a:stretch>
        </p:blipFill>
        <p:spPr bwMode="auto">
          <a:xfrm>
            <a:off x="7406093" y="1690369"/>
            <a:ext cx="1248411" cy="1248411"/>
          </a:xfrm>
          <a:prstGeom prst="rect">
            <a:avLst/>
          </a:prstGeom>
          <a:noFill/>
          <a:effectLst/>
        </p:spPr>
      </p:pic>
      <p:sp>
        <p:nvSpPr>
          <p:cNvPr id="16" name="Textfeld 15">
            <a:extLst>
              <a:ext uri="{FF2B5EF4-FFF2-40B4-BE49-F238E27FC236}">
                <a16:creationId xmlns:a16="http://schemas.microsoft.com/office/drawing/2014/main" id="{73CD9545-25BC-8B54-138D-F736989CA8BE}"/>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2</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Modell aufbauen</a:t>
            </a:r>
          </a:p>
        </p:txBody>
      </p:sp>
      <p:sp>
        <p:nvSpPr>
          <p:cNvPr id="3" name="Content Placeholder 2"/>
          <p:cNvSpPr>
            <a:spLocks noGrp="1"/>
          </p:cNvSpPr>
          <p:nvPr>
            <p:ph idx="1"/>
          </p:nvPr>
        </p:nvSpPr>
        <p:spPr>
          <a:xfrm>
            <a:off x="827485" y="2072640"/>
            <a:ext cx="2760842" cy="2804160"/>
          </a:xfrm>
        </p:spPr>
        <p:txBody>
          <a:bodyPr numCol="1">
            <a:noAutofit/>
          </a:bodyPr>
          <a:lstStyle/>
          <a:p>
            <a:pPr marL="0" lvl="0" indent="0">
              <a:lnSpc>
                <a:spcPct val="90000"/>
              </a:lnSpc>
              <a:buNone/>
            </a:pPr>
            <a:r>
              <a:rPr lang="de-DE" sz="1200" dirty="0"/>
              <a:t>Es wurden zwei verschiedene Regressionsalgorithmen ausprobiert. </a:t>
            </a:r>
          </a:p>
          <a:p>
            <a:pPr marL="0" lvl="0" indent="0">
              <a:lnSpc>
                <a:spcPct val="90000"/>
              </a:lnSpc>
              <a:buNone/>
            </a:pPr>
            <a:r>
              <a:rPr lang="de-DE" sz="1200" dirty="0"/>
              <a:t>Die Regression des </a:t>
            </a:r>
            <a:r>
              <a:rPr lang="de-DE" sz="1200" dirty="0">
                <a:solidFill>
                  <a:schemeClr val="tx2"/>
                </a:solidFill>
                <a:latin typeface="Courier"/>
              </a:rPr>
              <a:t>Random Forest</a:t>
            </a:r>
            <a:r>
              <a:rPr lang="de-DE" sz="1200" dirty="0"/>
              <a:t> und die Lasso-Regression von </a:t>
            </a:r>
            <a:r>
              <a:rPr lang="de-DE" sz="1200" dirty="0" err="1">
                <a:solidFill>
                  <a:schemeClr val="tx2"/>
                </a:solidFill>
                <a:latin typeface="Courier"/>
              </a:rPr>
              <a:t>glm</a:t>
            </a:r>
            <a:r>
              <a:rPr lang="de-DE" sz="1200" dirty="0"/>
              <a:t> bzw. </a:t>
            </a:r>
            <a:r>
              <a:rPr lang="de-DE" sz="1200" dirty="0" err="1">
                <a:solidFill>
                  <a:schemeClr val="tx2"/>
                </a:solidFill>
                <a:latin typeface="Courier"/>
              </a:rPr>
              <a:t>glmnet</a:t>
            </a:r>
            <a:r>
              <a:rPr lang="de-DE" sz="1200" dirty="0"/>
              <a:t>. </a:t>
            </a:r>
          </a:p>
          <a:p>
            <a:pPr marL="0" lvl="0" indent="0">
              <a:lnSpc>
                <a:spcPct val="90000"/>
              </a:lnSpc>
              <a:buNone/>
            </a:pPr>
            <a:r>
              <a:rPr lang="de-DE" sz="1200" dirty="0"/>
              <a:t>Das Rezept für die Lasso-Regression sieht folgendermaßen aus (ähnlich für RF):</a:t>
            </a:r>
          </a:p>
        </p:txBody>
      </p:sp>
      <p:sp>
        <p:nvSpPr>
          <p:cNvPr id="4" name="Textfeld 3">
            <a:extLst>
              <a:ext uri="{FF2B5EF4-FFF2-40B4-BE49-F238E27FC236}">
                <a16:creationId xmlns:a16="http://schemas.microsoft.com/office/drawing/2014/main" id="{2A5F90A7-EDDF-17A9-F114-50698D1FF6CC}"/>
              </a:ext>
            </a:extLst>
          </p:cNvPr>
          <p:cNvSpPr txBox="1"/>
          <p:nvPr/>
        </p:nvSpPr>
        <p:spPr>
          <a:xfrm>
            <a:off x="4103218" y="2077748"/>
            <a:ext cx="4583581" cy="2585323"/>
          </a:xfrm>
          <a:prstGeom prst="rect">
            <a:avLst/>
          </a:prstGeom>
          <a:noFill/>
        </p:spPr>
        <p:txBody>
          <a:bodyPr wrap="square" rtlCol="0">
            <a:spAutoFit/>
          </a:bodyPr>
          <a:lstStyle/>
          <a:p>
            <a:r>
              <a:rPr lang="de-DE" sz="900" dirty="0" err="1">
                <a:latin typeface="Courier"/>
              </a:rPr>
              <a:t>sells_rec</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a:solidFill>
                  <a:srgbClr val="06287E"/>
                </a:solidFill>
                <a:latin typeface="Courier"/>
              </a:rPr>
              <a:t>recipe</a:t>
            </a:r>
            <a:r>
              <a:rPr lang="de-DE" sz="900" dirty="0">
                <a:latin typeface="Courier"/>
              </a:rPr>
              <a:t>(</a:t>
            </a:r>
            <a:r>
              <a:rPr lang="de-DE" sz="900" dirty="0" err="1">
                <a:latin typeface="Courier"/>
              </a:rPr>
              <a:t>unit_price_gold_sells</a:t>
            </a:r>
            <a:r>
              <a:rPr lang="de-DE" sz="900" dirty="0">
                <a:latin typeface="Courier"/>
              </a:rPr>
              <a:t> </a:t>
            </a:r>
            <a:r>
              <a:rPr lang="de-DE" sz="900" dirty="0">
                <a:solidFill>
                  <a:srgbClr val="4070A0"/>
                </a:solidFill>
                <a:latin typeface="Courier"/>
              </a:rPr>
              <a:t>~</a:t>
            </a:r>
            <a:r>
              <a:rPr lang="de-DE" sz="900" dirty="0">
                <a:latin typeface="Courier"/>
              </a:rPr>
              <a:t> ., </a:t>
            </a:r>
            <a:r>
              <a:rPr lang="de-DE" sz="900" dirty="0" err="1">
                <a:solidFill>
                  <a:srgbClr val="7D9029"/>
                </a:solidFill>
                <a:latin typeface="Courier"/>
              </a:rPr>
              <a:t>data</a:t>
            </a:r>
            <a:r>
              <a:rPr lang="de-DE" sz="900" dirty="0">
                <a:solidFill>
                  <a:srgbClr val="7D9029"/>
                </a:solidFill>
                <a:latin typeface="Courier"/>
              </a:rPr>
              <a:t> =</a:t>
            </a:r>
            <a:r>
              <a:rPr lang="de-DE" sz="900" dirty="0">
                <a:latin typeface="Courier"/>
              </a:rPr>
              <a:t> </a:t>
            </a:r>
            <a:r>
              <a:rPr lang="de-DE" sz="900" dirty="0" err="1">
                <a:latin typeface="Courier"/>
              </a:rPr>
              <a:t>df_train</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update_role</a:t>
            </a:r>
            <a:r>
              <a:rPr lang="de-DE" sz="900" dirty="0">
                <a:latin typeface="Courier"/>
              </a:rPr>
              <a:t>(</a:t>
            </a:r>
            <a:r>
              <a:rPr lang="de-DE" sz="900" dirty="0" err="1">
                <a:latin typeface="Courier"/>
              </a:rPr>
              <a:t>id</a:t>
            </a:r>
            <a:r>
              <a:rPr lang="de-DE" sz="900" dirty="0">
                <a:latin typeface="Courier"/>
              </a:rPr>
              <a:t>, </a:t>
            </a:r>
            <a:r>
              <a:rPr lang="de-DE" sz="900" dirty="0" err="1">
                <a:latin typeface="Courier"/>
              </a:rPr>
              <a:t>name</a:t>
            </a:r>
            <a:r>
              <a:rPr lang="de-DE" sz="900" dirty="0">
                <a:latin typeface="Courier"/>
              </a:rPr>
              <a:t>, </a:t>
            </a:r>
            <a:r>
              <a:rPr lang="de-DE" sz="900" dirty="0" err="1">
                <a:solidFill>
                  <a:srgbClr val="7D9029"/>
                </a:solidFill>
                <a:latin typeface="Courier"/>
              </a:rPr>
              <a:t>new_role</a:t>
            </a:r>
            <a:r>
              <a:rPr lang="de-DE" sz="900" dirty="0">
                <a:solidFill>
                  <a:srgbClr val="7D9029"/>
                </a:solidFill>
                <a:latin typeface="Courier"/>
              </a:rPr>
              <a:t> =</a:t>
            </a:r>
            <a:r>
              <a:rPr lang="de-DE" sz="900" dirty="0">
                <a:latin typeface="Courier"/>
              </a:rPr>
              <a:t> </a:t>
            </a:r>
            <a:r>
              <a:rPr lang="de-DE" sz="900" dirty="0">
                <a:solidFill>
                  <a:srgbClr val="4070A0"/>
                </a:solidFill>
                <a:latin typeface="Courier"/>
              </a:rPr>
              <a:t>"ID"</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step_dummy</a:t>
            </a:r>
            <a:r>
              <a:rPr lang="de-DE" sz="900" dirty="0">
                <a:latin typeface="Courier"/>
              </a:rPr>
              <a:t>(</a:t>
            </a:r>
            <a:r>
              <a:rPr lang="de-DE" sz="900" dirty="0" err="1">
                <a:solidFill>
                  <a:srgbClr val="06287E"/>
                </a:solidFill>
                <a:latin typeface="Courier"/>
              </a:rPr>
              <a:t>all_nominal_predictors</a:t>
            </a:r>
            <a:r>
              <a:rPr lang="de-DE" sz="900" dirty="0">
                <a:latin typeface="Courier"/>
              </a:rPr>
              <a:t>())</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step_zv</a:t>
            </a:r>
            <a:r>
              <a:rPr lang="de-DE" sz="900" dirty="0">
                <a:latin typeface="Courier"/>
              </a:rPr>
              <a:t>(</a:t>
            </a:r>
            <a:r>
              <a:rPr lang="de-DE" sz="900" dirty="0" err="1">
                <a:solidFill>
                  <a:srgbClr val="06287E"/>
                </a:solidFill>
                <a:latin typeface="Courier"/>
              </a:rPr>
              <a:t>all_predictors</a:t>
            </a:r>
            <a:r>
              <a:rPr lang="de-DE" sz="900" dirty="0">
                <a:latin typeface="Courier"/>
              </a:rPr>
              <a:t>()) </a:t>
            </a:r>
            <a:r>
              <a:rPr lang="de-DE" sz="900" dirty="0">
                <a:solidFill>
                  <a:srgbClr val="4070A0"/>
                </a:solidFill>
                <a:latin typeface="Courier"/>
              </a:rPr>
              <a:t>%&gt;%</a:t>
            </a:r>
            <a:r>
              <a:rPr lang="de-DE" sz="900" dirty="0">
                <a:latin typeface="Courier"/>
              </a:rPr>
              <a:t>  </a:t>
            </a:r>
            <a:r>
              <a:rPr lang="de-DE" sz="900" i="1" dirty="0">
                <a:solidFill>
                  <a:srgbClr val="60A0B0"/>
                </a:solidFill>
                <a:latin typeface="Courier"/>
              </a:rPr>
              <a:t># </a:t>
            </a:r>
            <a:r>
              <a:rPr lang="de-DE" sz="900" i="1" dirty="0" err="1">
                <a:solidFill>
                  <a:srgbClr val="60A0B0"/>
                </a:solidFill>
                <a:latin typeface="Courier"/>
              </a:rPr>
              <a:t>remove</a:t>
            </a:r>
            <a:r>
              <a:rPr lang="de-DE" sz="900" i="1" dirty="0">
                <a:solidFill>
                  <a:srgbClr val="60A0B0"/>
                </a:solidFill>
                <a:latin typeface="Courier"/>
              </a:rPr>
              <a:t> </a:t>
            </a:r>
            <a:r>
              <a:rPr lang="de-DE" sz="900" i="1" dirty="0" err="1">
                <a:solidFill>
                  <a:srgbClr val="60A0B0"/>
                </a:solidFill>
                <a:latin typeface="Courier"/>
              </a:rPr>
              <a:t>zero</a:t>
            </a:r>
            <a:r>
              <a:rPr lang="de-DE" sz="900" i="1" dirty="0">
                <a:solidFill>
                  <a:srgbClr val="60A0B0"/>
                </a:solidFill>
                <a:latin typeface="Courier"/>
              </a:rPr>
              <a:t> </a:t>
            </a:r>
            <a:r>
              <a:rPr lang="de-DE" sz="900" i="1" dirty="0" err="1">
                <a:solidFill>
                  <a:srgbClr val="60A0B0"/>
                </a:solidFill>
                <a:latin typeface="Courier"/>
              </a:rPr>
              <a:t>vectors</a:t>
            </a:r>
            <a:br>
              <a:rPr lang="de-DE" sz="900" dirty="0"/>
            </a:br>
            <a:r>
              <a:rPr lang="de-DE" sz="900" dirty="0">
                <a:latin typeface="Courier"/>
              </a:rPr>
              <a:t>    </a:t>
            </a:r>
            <a:r>
              <a:rPr lang="de-DE" sz="900" dirty="0" err="1">
                <a:solidFill>
                  <a:srgbClr val="06287E"/>
                </a:solidFill>
                <a:latin typeface="Courier"/>
              </a:rPr>
              <a:t>step_center</a:t>
            </a:r>
            <a:r>
              <a:rPr lang="de-DE" sz="900" dirty="0">
                <a:latin typeface="Courier"/>
              </a:rPr>
              <a:t>(</a:t>
            </a:r>
            <a:r>
              <a:rPr lang="de-DE" sz="900" dirty="0" err="1">
                <a:solidFill>
                  <a:srgbClr val="06287E"/>
                </a:solidFill>
                <a:latin typeface="Courier"/>
              </a:rPr>
              <a:t>all_predictors</a:t>
            </a:r>
            <a:r>
              <a:rPr lang="de-DE" sz="900" dirty="0">
                <a:latin typeface="Courier"/>
              </a:rPr>
              <a:t>()) </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step_scale</a:t>
            </a:r>
            <a:r>
              <a:rPr lang="de-DE" sz="900" dirty="0">
                <a:latin typeface="Courier"/>
              </a:rPr>
              <a:t>(</a:t>
            </a:r>
            <a:r>
              <a:rPr lang="de-DE" sz="900" dirty="0" err="1">
                <a:solidFill>
                  <a:srgbClr val="06287E"/>
                </a:solidFill>
                <a:latin typeface="Courier"/>
              </a:rPr>
              <a:t>all_predictors</a:t>
            </a:r>
            <a:r>
              <a:rPr lang="de-DE" sz="900" dirty="0">
                <a:latin typeface="Courier"/>
              </a:rPr>
              <a:t>())</a:t>
            </a:r>
          </a:p>
          <a:p>
            <a:endParaRPr lang="de-DE" sz="900" dirty="0">
              <a:latin typeface="Courier"/>
            </a:endParaRPr>
          </a:p>
          <a:p>
            <a:r>
              <a:rPr lang="de-DE" sz="900" dirty="0" err="1">
                <a:latin typeface="Courier"/>
              </a:rPr>
              <a:t>lasso_mod</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linear_reg</a:t>
            </a:r>
            <a:r>
              <a:rPr lang="de-DE" sz="900" dirty="0">
                <a:latin typeface="Courier"/>
              </a:rPr>
              <a:t>(</a:t>
            </a:r>
            <a:r>
              <a:rPr lang="de-DE" sz="900" dirty="0" err="1">
                <a:solidFill>
                  <a:srgbClr val="7D9029"/>
                </a:solidFill>
                <a:latin typeface="Courier"/>
              </a:rPr>
              <a:t>penalty</a:t>
            </a:r>
            <a:r>
              <a:rPr lang="de-DE" sz="900" dirty="0">
                <a:solidFill>
                  <a:srgbClr val="7D9029"/>
                </a:solidFill>
                <a:latin typeface="Courier"/>
              </a:rPr>
              <a:t> =</a:t>
            </a:r>
            <a:r>
              <a:rPr lang="de-DE" sz="900" dirty="0">
                <a:latin typeface="Courier"/>
              </a:rPr>
              <a:t> </a:t>
            </a:r>
            <a:r>
              <a:rPr lang="de-DE" sz="900" dirty="0">
                <a:solidFill>
                  <a:srgbClr val="40A070"/>
                </a:solidFill>
                <a:latin typeface="Courier"/>
              </a:rPr>
              <a:t>0.1</a:t>
            </a:r>
            <a:r>
              <a:rPr lang="de-DE" sz="900" dirty="0">
                <a:latin typeface="Courier"/>
              </a:rPr>
              <a:t>, </a:t>
            </a:r>
            <a:r>
              <a:rPr lang="de-DE" sz="900" dirty="0" err="1">
                <a:solidFill>
                  <a:srgbClr val="7D9029"/>
                </a:solidFill>
                <a:latin typeface="Courier"/>
              </a:rPr>
              <a:t>mixture</a:t>
            </a:r>
            <a:r>
              <a:rPr lang="de-DE" sz="900" dirty="0">
                <a:solidFill>
                  <a:srgbClr val="7D9029"/>
                </a:solidFill>
                <a:latin typeface="Courier"/>
              </a:rPr>
              <a:t> =</a:t>
            </a:r>
            <a:r>
              <a:rPr lang="de-DE" sz="900" dirty="0">
                <a:latin typeface="Courier"/>
              </a:rPr>
              <a:t> </a:t>
            </a:r>
            <a:r>
              <a:rPr lang="de-DE" sz="900" dirty="0">
                <a:solidFill>
                  <a:srgbClr val="40A070"/>
                </a:solidFill>
                <a:latin typeface="Courier"/>
              </a:rPr>
              <a:t>1</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set_engine</a:t>
            </a:r>
            <a:r>
              <a:rPr lang="de-DE" sz="900" dirty="0">
                <a:latin typeface="Courier"/>
              </a:rPr>
              <a:t>(</a:t>
            </a:r>
            <a:r>
              <a:rPr lang="de-DE" sz="900" dirty="0">
                <a:solidFill>
                  <a:srgbClr val="4070A0"/>
                </a:solidFill>
                <a:latin typeface="Courier"/>
              </a:rPr>
              <a:t>"</a:t>
            </a:r>
            <a:r>
              <a:rPr lang="de-DE" sz="900" dirty="0" err="1">
                <a:solidFill>
                  <a:srgbClr val="4070A0"/>
                </a:solidFill>
                <a:latin typeface="Courier"/>
              </a:rPr>
              <a:t>glmnet</a:t>
            </a:r>
            <a:r>
              <a:rPr lang="de-DE" sz="900" dirty="0">
                <a:solidFill>
                  <a:srgbClr val="4070A0"/>
                </a:solidFill>
                <a:latin typeface="Courier"/>
              </a:rPr>
              <a:t>"</a:t>
            </a:r>
            <a:r>
              <a:rPr lang="de-DE" sz="900" dirty="0">
                <a:latin typeface="Courier"/>
              </a:rPr>
              <a:t>)</a:t>
            </a:r>
            <a:br>
              <a:rPr lang="de-DE" sz="900" dirty="0"/>
            </a:br>
            <a:r>
              <a:rPr lang="de-DE" sz="900" dirty="0">
                <a:latin typeface="Courier"/>
              </a:rPr>
              <a:t>  </a:t>
            </a:r>
            <a:br>
              <a:rPr lang="de-DE" sz="900" dirty="0"/>
            </a:br>
            <a:r>
              <a:rPr lang="de-DE" sz="900" dirty="0">
                <a:latin typeface="Courier"/>
              </a:rPr>
              <a:t>  </a:t>
            </a:r>
            <a:r>
              <a:rPr lang="de-DE" sz="900" dirty="0" err="1">
                <a:latin typeface="Courier"/>
              </a:rPr>
              <a:t>sells_fit</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workflow</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add_recipe</a:t>
            </a:r>
            <a:r>
              <a:rPr lang="de-DE" sz="900" dirty="0">
                <a:latin typeface="Courier"/>
              </a:rPr>
              <a:t>(</a:t>
            </a:r>
            <a:r>
              <a:rPr lang="de-DE" sz="900" dirty="0" err="1">
                <a:latin typeface="Courier"/>
              </a:rPr>
              <a:t>sells_rec</a:t>
            </a:r>
            <a:r>
              <a:rPr lang="de-DE" sz="900" dirty="0">
                <a:latin typeface="Courier"/>
              </a:rPr>
              <a:t>) </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add_model</a:t>
            </a:r>
            <a:r>
              <a:rPr lang="de-DE" sz="900" dirty="0">
                <a:latin typeface="Courier"/>
              </a:rPr>
              <a:t>(</a:t>
            </a:r>
            <a:r>
              <a:rPr lang="de-DE" sz="900" dirty="0" err="1">
                <a:latin typeface="Courier"/>
              </a:rPr>
              <a:t>lasso_mod</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a:solidFill>
                  <a:srgbClr val="06287E"/>
                </a:solidFill>
                <a:latin typeface="Courier"/>
              </a:rPr>
              <a:t>fit</a:t>
            </a:r>
            <a:r>
              <a:rPr lang="de-DE" sz="900" dirty="0">
                <a:latin typeface="Courier"/>
              </a:rPr>
              <a:t>(</a:t>
            </a:r>
            <a:r>
              <a:rPr lang="de-DE" sz="900" dirty="0" err="1">
                <a:solidFill>
                  <a:srgbClr val="7D9029"/>
                </a:solidFill>
                <a:latin typeface="Courier"/>
              </a:rPr>
              <a:t>data</a:t>
            </a:r>
            <a:r>
              <a:rPr lang="de-DE" sz="900" dirty="0">
                <a:solidFill>
                  <a:srgbClr val="7D9029"/>
                </a:solidFill>
                <a:latin typeface="Courier"/>
              </a:rPr>
              <a:t> =</a:t>
            </a:r>
            <a:r>
              <a:rPr lang="de-DE" sz="900" dirty="0">
                <a:latin typeface="Courier"/>
              </a:rPr>
              <a:t> </a:t>
            </a:r>
            <a:r>
              <a:rPr lang="de-DE" sz="900" dirty="0" err="1">
                <a:latin typeface="Courier"/>
              </a:rPr>
              <a:t>df_train</a:t>
            </a:r>
            <a:r>
              <a:rPr lang="de-DE" sz="900" dirty="0">
                <a:latin typeface="Courier"/>
              </a:rPr>
              <a:t>)</a:t>
            </a:r>
          </a:p>
          <a:p>
            <a:endParaRPr lang="de-DE" sz="900" dirty="0"/>
          </a:p>
        </p:txBody>
      </p:sp>
      <p:sp>
        <p:nvSpPr>
          <p:cNvPr id="11" name="Textfeld 10">
            <a:extLst>
              <a:ext uri="{FF2B5EF4-FFF2-40B4-BE49-F238E27FC236}">
                <a16:creationId xmlns:a16="http://schemas.microsoft.com/office/drawing/2014/main" id="{F1DE91A3-0E64-DE3F-4961-B74368F403AE}"/>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20</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3943" y="994410"/>
            <a:ext cx="2514282" cy="2299880"/>
          </a:xfrm>
        </p:spPr>
        <p:txBody>
          <a:bodyPr vert="horz" lIns="91440" tIns="45720" rIns="91440" bIns="45720" rtlCol="0" anchor="b">
            <a:normAutofit fontScale="90000"/>
          </a:bodyPr>
          <a:lstStyle/>
          <a:p>
            <a:pPr marL="0" lvl="0" indent="0" defTabSz="457200"/>
            <a:r>
              <a:rPr lang="de-DE" sz="4100" b="0" i="0" kern="1200" dirty="0">
                <a:solidFill>
                  <a:srgbClr val="EBEBEB"/>
                </a:solidFill>
                <a:latin typeface="+mj-lt"/>
                <a:ea typeface="+mj-ea"/>
                <a:cs typeface="+mj-cs"/>
              </a:rPr>
              <a:t>Ergebnis des Modells</a:t>
            </a:r>
            <a:br>
              <a:rPr lang="de-DE" sz="4100" b="0" i="0" kern="1200" dirty="0">
                <a:solidFill>
                  <a:srgbClr val="EBEBEB"/>
                </a:solidFill>
                <a:latin typeface="+mj-lt"/>
                <a:ea typeface="+mj-ea"/>
                <a:cs typeface="+mj-cs"/>
              </a:rPr>
            </a:br>
            <a:br>
              <a:rPr lang="de-DE" sz="4100" b="0" i="0" kern="1200" dirty="0">
                <a:solidFill>
                  <a:srgbClr val="EBEBEB"/>
                </a:solidFill>
                <a:latin typeface="+mj-lt"/>
                <a:ea typeface="+mj-ea"/>
                <a:cs typeface="+mj-cs"/>
              </a:rPr>
            </a:br>
            <a:r>
              <a:rPr lang="de-DE" sz="4100" b="0" i="0" kern="1200" dirty="0">
                <a:solidFill>
                  <a:srgbClr val="EBEBEB"/>
                </a:solidFill>
                <a:latin typeface="+mj-lt"/>
                <a:ea typeface="+mj-ea"/>
                <a:cs typeface="+mj-cs"/>
              </a:rPr>
              <a:t>TODO</a:t>
            </a:r>
          </a:p>
        </p:txBody>
      </p:sp>
      <p:sp>
        <p:nvSpPr>
          <p:cNvPr id="22"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51435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1" descr="presentation_files/figure-pptx/visualize_model-1.png"/>
          <p:cNvPicPr>
            <a:picLocks noGrp="1" noChangeAspect="1"/>
          </p:cNvPicPr>
          <p:nvPr/>
        </p:nvPicPr>
        <p:blipFill>
          <a:blip r:embed="rId7"/>
          <a:stretch>
            <a:fillRect/>
          </a:stretch>
        </p:blipFill>
        <p:spPr bwMode="auto">
          <a:xfrm>
            <a:off x="482890" y="690376"/>
            <a:ext cx="4702997" cy="3762398"/>
          </a:xfrm>
          <a:prstGeom prst="rect">
            <a:avLst/>
          </a:prstGeom>
          <a:noFill/>
          <a:effectLst/>
        </p:spPr>
      </p:pic>
      <p:sp>
        <p:nvSpPr>
          <p:cNvPr id="17" name="Textfeld 16">
            <a:extLst>
              <a:ext uri="{FF2B5EF4-FFF2-40B4-BE49-F238E27FC236}">
                <a16:creationId xmlns:a16="http://schemas.microsoft.com/office/drawing/2014/main" id="{F6320414-B996-8C49-B282-40195D73CBDF}"/>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21</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lnSpc>
                <a:spcPct val="90000"/>
              </a:lnSpc>
              <a:buNone/>
            </a:pPr>
            <a:r>
              <a:rPr lang="de-DE">
                <a:solidFill>
                  <a:srgbClr val="FFFFFF"/>
                </a:solidFill>
              </a:rPr>
              <a:t>Einfluss der features auf das Ergebnis</a:t>
            </a:r>
          </a:p>
        </p:txBody>
      </p:sp>
      <p:sp>
        <p:nvSpPr>
          <p:cNvPr id="5" name="Inhaltsplatzhalter 4">
            <a:extLst>
              <a:ext uri="{FF2B5EF4-FFF2-40B4-BE49-F238E27FC236}">
                <a16:creationId xmlns:a16="http://schemas.microsoft.com/office/drawing/2014/main" id="{B437C628-C795-8BAF-8827-F20E36F49713}"/>
              </a:ext>
            </a:extLst>
          </p:cNvPr>
          <p:cNvSpPr>
            <a:spLocks noGrp="1"/>
          </p:cNvSpPr>
          <p:nvPr>
            <p:ph idx="1"/>
          </p:nvPr>
        </p:nvSpPr>
        <p:spPr>
          <a:xfrm>
            <a:off x="827484" y="2072640"/>
            <a:ext cx="6709905" cy="2613659"/>
          </a:xfrm>
        </p:spPr>
        <p:txBody>
          <a:bodyPr numCol="2">
            <a:normAutofit fontScale="62500" lnSpcReduction="20000"/>
          </a:bodyPr>
          <a:lstStyle/>
          <a:p>
            <a:r>
              <a:rPr lang="de-DE" dirty="0">
                <a:latin typeface="Courier"/>
              </a:rPr>
              <a:t>## # A </a:t>
            </a:r>
            <a:r>
              <a:rPr lang="de-DE" dirty="0" err="1">
                <a:latin typeface="Courier"/>
              </a:rPr>
              <a:t>tibble</a:t>
            </a:r>
            <a:r>
              <a:rPr lang="de-DE" dirty="0">
                <a:latin typeface="Courier"/>
              </a:rPr>
              <a:t>: 17 x 3
##    </a:t>
            </a:r>
            <a:r>
              <a:rPr lang="de-DE" dirty="0" err="1">
                <a:latin typeface="Courier"/>
              </a:rPr>
              <a:t>term</a:t>
            </a:r>
            <a:r>
              <a:rPr lang="de-DE" dirty="0">
                <a:latin typeface="Courier"/>
              </a:rPr>
              <a:t>                  </a:t>
            </a:r>
            <a:r>
              <a:rPr lang="de-DE" dirty="0" err="1">
                <a:latin typeface="Courier"/>
              </a:rPr>
              <a:t>estimate</a:t>
            </a:r>
            <a:r>
              <a:rPr lang="de-DE" dirty="0">
                <a:latin typeface="Courier"/>
              </a:rPr>
              <a:t> </a:t>
            </a:r>
            <a:r>
              <a:rPr lang="de-DE" dirty="0" err="1">
                <a:latin typeface="Courier"/>
              </a:rPr>
              <a:t>penalty</a:t>
            </a:r>
            <a:r>
              <a:rPr lang="de-DE" dirty="0">
                <a:latin typeface="Courier"/>
              </a:rPr>
              <a:t>
##    &lt;</a:t>
            </a:r>
            <a:r>
              <a:rPr lang="de-DE" dirty="0" err="1">
                <a:latin typeface="Courier"/>
              </a:rPr>
              <a:t>chr</a:t>
            </a:r>
            <a:r>
              <a:rPr lang="de-DE" dirty="0">
                <a:latin typeface="Courier"/>
              </a:rPr>
              <a:t>&gt;                    &lt;</a:t>
            </a:r>
            <a:r>
              <a:rPr lang="de-DE" dirty="0" err="1">
                <a:latin typeface="Courier"/>
              </a:rPr>
              <a:t>dbl</a:t>
            </a:r>
            <a:r>
              <a:rPr lang="de-DE" dirty="0">
                <a:latin typeface="Courier"/>
              </a:rPr>
              <a:t>&gt;   &lt;</a:t>
            </a:r>
            <a:r>
              <a:rPr lang="de-DE" dirty="0" err="1">
                <a:latin typeface="Courier"/>
              </a:rPr>
              <a:t>dbl</a:t>
            </a:r>
            <a:r>
              <a:rPr lang="de-DE" dirty="0">
                <a:latin typeface="Courier"/>
              </a:rPr>
              <a:t>&gt;
##  1 (</a:t>
            </a:r>
            <a:r>
              <a:rPr lang="de-DE" dirty="0" err="1">
                <a:latin typeface="Courier"/>
              </a:rPr>
              <a:t>Intercept</a:t>
            </a:r>
            <a:r>
              <a:rPr lang="de-DE" dirty="0">
                <a:latin typeface="Courier"/>
              </a:rPr>
              <a:t>)               3.01     0.1
##  2 </a:t>
            </a:r>
            <a:r>
              <a:rPr lang="de-DE" dirty="0" err="1">
                <a:latin typeface="Courier"/>
              </a:rPr>
              <a:t>unit_price_gold_buys</a:t>
            </a:r>
            <a:r>
              <a:rPr lang="de-DE" dirty="0">
                <a:latin typeface="Courier"/>
              </a:rPr>
              <a:t>      7.19     0.1
##  3 </a:t>
            </a:r>
            <a:r>
              <a:rPr lang="de-DE" dirty="0" err="1">
                <a:latin typeface="Courier"/>
              </a:rPr>
              <a:t>level</a:t>
            </a:r>
            <a:r>
              <a:rPr lang="de-DE" dirty="0">
                <a:latin typeface="Courier"/>
              </a:rPr>
              <a:t>                     0        0.1
##  4 </a:t>
            </a:r>
            <a:r>
              <a:rPr lang="de-DE" dirty="0" err="1">
                <a:latin typeface="Courier"/>
              </a:rPr>
              <a:t>type_Bag</a:t>
            </a:r>
            <a:r>
              <a:rPr lang="de-DE" dirty="0">
                <a:latin typeface="Courier"/>
              </a:rPr>
              <a:t>                  0        0.1
##  5 </a:t>
            </a:r>
            <a:r>
              <a:rPr lang="de-DE" dirty="0" err="1">
                <a:latin typeface="Courier"/>
              </a:rPr>
              <a:t>type_Consumable</a:t>
            </a:r>
            <a:r>
              <a:rPr lang="de-DE" dirty="0">
                <a:latin typeface="Courier"/>
              </a:rPr>
              <a:t>           0        0.1
##  6 </a:t>
            </a:r>
            <a:r>
              <a:rPr lang="de-DE" dirty="0" err="1">
                <a:latin typeface="Courier"/>
              </a:rPr>
              <a:t>type_Container</a:t>
            </a:r>
            <a:r>
              <a:rPr lang="de-DE" dirty="0">
                <a:latin typeface="Courier"/>
              </a:rPr>
              <a:t>            0        0.1
##  7 </a:t>
            </a:r>
            <a:r>
              <a:rPr lang="de-DE" dirty="0" err="1">
                <a:latin typeface="Courier"/>
              </a:rPr>
              <a:t>type_CraftingMaterial</a:t>
            </a:r>
            <a:r>
              <a:rPr lang="de-DE" dirty="0">
                <a:latin typeface="Courier"/>
              </a:rPr>
              <a:t>     0        0.1
##  8 </a:t>
            </a:r>
            <a:r>
              <a:rPr lang="de-DE" dirty="0" err="1">
                <a:latin typeface="Courier"/>
              </a:rPr>
              <a:t>type_Gizmo</a:t>
            </a:r>
            <a:r>
              <a:rPr lang="de-DE" dirty="0">
                <a:latin typeface="Courier"/>
              </a:rPr>
              <a:t>                0        0.1
##  9 </a:t>
            </a:r>
            <a:r>
              <a:rPr lang="de-DE" dirty="0" err="1">
                <a:latin typeface="Courier"/>
              </a:rPr>
              <a:t>type_MiniPet</a:t>
            </a:r>
            <a:r>
              <a:rPr lang="de-DE" dirty="0">
                <a:latin typeface="Courier"/>
              </a:rPr>
              <a:t>              0        0.1
## 10 </a:t>
            </a:r>
            <a:r>
              <a:rPr lang="de-DE" dirty="0" err="1">
                <a:latin typeface="Courier"/>
              </a:rPr>
              <a:t>type_Trophy</a:t>
            </a:r>
            <a:r>
              <a:rPr lang="de-DE" dirty="0">
                <a:latin typeface="Courier"/>
              </a:rPr>
              <a:t>               0        0.1
## 11 </a:t>
            </a:r>
            <a:r>
              <a:rPr lang="de-DE" dirty="0" err="1">
                <a:latin typeface="Courier"/>
              </a:rPr>
              <a:t>type_UpgradeComponent</a:t>
            </a:r>
            <a:r>
              <a:rPr lang="de-DE" dirty="0">
                <a:latin typeface="Courier"/>
              </a:rPr>
              <a:t>     0        0.1
## 12 </a:t>
            </a:r>
            <a:r>
              <a:rPr lang="de-DE" dirty="0" err="1">
                <a:latin typeface="Courier"/>
              </a:rPr>
              <a:t>type_Weapon</a:t>
            </a:r>
            <a:r>
              <a:rPr lang="de-DE" dirty="0">
                <a:latin typeface="Courier"/>
              </a:rPr>
              <a:t>               0        0.1
## 13 </a:t>
            </a:r>
            <a:r>
              <a:rPr lang="de-DE" dirty="0" err="1">
                <a:latin typeface="Courier"/>
              </a:rPr>
              <a:t>rarity_Basic</a:t>
            </a:r>
            <a:r>
              <a:rPr lang="de-DE" dirty="0">
                <a:latin typeface="Courier"/>
              </a:rPr>
              <a:t>              0        0.1
## 14 </a:t>
            </a:r>
            <a:r>
              <a:rPr lang="de-DE" dirty="0" err="1">
                <a:latin typeface="Courier"/>
              </a:rPr>
              <a:t>rarity_Exotic</a:t>
            </a:r>
            <a:r>
              <a:rPr lang="de-DE" dirty="0">
                <a:latin typeface="Courier"/>
              </a:rPr>
              <a:t>             0        0.1
## 15 </a:t>
            </a:r>
            <a:r>
              <a:rPr lang="de-DE" dirty="0" err="1">
                <a:latin typeface="Courier"/>
              </a:rPr>
              <a:t>rarity_Fine</a:t>
            </a:r>
            <a:r>
              <a:rPr lang="de-DE" dirty="0">
                <a:latin typeface="Courier"/>
              </a:rPr>
              <a:t>               0        0.1
## 16 </a:t>
            </a:r>
            <a:r>
              <a:rPr lang="de-DE" dirty="0" err="1">
                <a:latin typeface="Courier"/>
              </a:rPr>
              <a:t>rarity_Masterwork</a:t>
            </a:r>
            <a:r>
              <a:rPr lang="de-DE" dirty="0">
                <a:latin typeface="Courier"/>
              </a:rPr>
              <a:t>         0        0.1
## 17 </a:t>
            </a:r>
            <a:r>
              <a:rPr lang="de-DE" dirty="0" err="1">
                <a:latin typeface="Courier"/>
              </a:rPr>
              <a:t>rarity_Rare</a:t>
            </a:r>
            <a:r>
              <a:rPr lang="de-DE" dirty="0">
                <a:latin typeface="Courier"/>
              </a:rPr>
              <a:t>               0        0.1</a:t>
            </a:r>
          </a:p>
          <a:p>
            <a:endParaRPr lang="de-DE" dirty="0"/>
          </a:p>
        </p:txBody>
      </p:sp>
      <p:sp>
        <p:nvSpPr>
          <p:cNvPr id="9" name="Textfeld 8">
            <a:extLst>
              <a:ext uri="{FF2B5EF4-FFF2-40B4-BE49-F238E27FC236}">
                <a16:creationId xmlns:a16="http://schemas.microsoft.com/office/drawing/2014/main" id="{9A2B57A9-F059-41C9-ED96-30D9304496AC}"/>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22</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Tuning</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defTabSz="457200">
              <a:spcBef>
                <a:spcPts val="1000"/>
              </a:spcBef>
            </a:pPr>
            <a:r>
              <a:rPr lang="en-US" dirty="0"/>
              <a:t>Dadurch, dass nur eine Variable Einfluss auf das Modell hat, ist beim Hyperparametertuning kein hilfreiches Ergebnis zustande gekommen.</a:t>
            </a:r>
          </a:p>
        </p:txBody>
      </p:sp>
      <p:pic>
        <p:nvPicPr>
          <p:cNvPr id="3" name="Picture 1" descr="presentation_files/figure-pptx/tuning_metrics-1.png"/>
          <p:cNvPicPr>
            <a:picLocks noGrp="1" noChangeAspect="1"/>
          </p:cNvPicPr>
          <p:nvPr/>
        </p:nvPicPr>
        <p:blipFill>
          <a:blip r:embed="rId7"/>
          <a:stretch>
            <a:fillRect/>
          </a:stretch>
        </p:blipFill>
        <p:spPr bwMode="auto">
          <a:xfrm>
            <a:off x="4896726" y="1911210"/>
            <a:ext cx="3433141" cy="2746514"/>
          </a:xfrm>
          <a:prstGeom prst="rect">
            <a:avLst/>
          </a:prstGeom>
          <a:noFill/>
          <a:effectLst/>
        </p:spPr>
      </p:pic>
      <p:sp>
        <p:nvSpPr>
          <p:cNvPr id="18" name="Textfeld 17">
            <a:extLst>
              <a:ext uri="{FF2B5EF4-FFF2-40B4-BE49-F238E27FC236}">
                <a16:creationId xmlns:a16="http://schemas.microsoft.com/office/drawing/2014/main" id="{CD33B9D7-E19B-3466-868D-7DE3A2091269}"/>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7"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8"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9"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1"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3900" b="0" i="0" kern="1200">
                <a:solidFill>
                  <a:srgbClr val="EBEBEB"/>
                </a:solidFill>
                <a:latin typeface="+mj-lt"/>
                <a:ea typeface="+mj-ea"/>
                <a:cs typeface="+mj-cs"/>
              </a:rPr>
              <a:t>Ausführen auf neuen Daten</a:t>
            </a:r>
          </a:p>
        </p:txBody>
      </p:sp>
      <p:sp useBgFill="1">
        <p:nvSpPr>
          <p:cNvPr id="73" name="Freeform: Shape 4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2859175" cy="2744017"/>
          </a:xfrm>
        </p:spPr>
        <p:txBody>
          <a:bodyPr vert="horz" lIns="91440" tIns="45720" rIns="91440" bIns="45720" rtlCol="0">
            <a:normAutofit/>
          </a:bodyPr>
          <a:lstStyle/>
          <a:p>
            <a:pPr marL="0" lvl="0" indent="0" defTabSz="457200">
              <a:spcBef>
                <a:spcPts val="1000"/>
              </a:spcBef>
            </a:pPr>
            <a:r>
              <a:rPr lang="de-DE" dirty="0"/>
              <a:t>Das ursprüngliche Schaubild sieht sehr ähnlich zu dem vorherigen Ergebnis aus</a:t>
            </a:r>
            <a:r>
              <a:rPr lang="en-US" dirty="0"/>
              <a:t>.</a:t>
            </a:r>
          </a:p>
          <a:p>
            <a:pPr marL="0" lvl="0" indent="0" defTabSz="457200">
              <a:spcBef>
                <a:spcPts val="1000"/>
              </a:spcBef>
            </a:pPr>
            <a:r>
              <a:rPr lang="de-DE" dirty="0"/>
              <a:t>Daher wird hier auf Vorhersage</a:t>
            </a:r>
            <a:br>
              <a:rPr lang="de-DE" dirty="0"/>
            </a:br>
            <a:r>
              <a:rPr lang="de-DE" dirty="0"/>
              <a:t>&lt; 1 Gold gefiltert</a:t>
            </a:r>
            <a:r>
              <a:rPr lang="en-US" dirty="0"/>
              <a:t>. </a:t>
            </a:r>
            <a:r>
              <a:rPr lang="de-DE" dirty="0"/>
              <a:t>Hier ist eine deutlichere Abweichung zu sehen</a:t>
            </a:r>
            <a:r>
              <a:rPr lang="en-US" dirty="0"/>
              <a:t>.</a:t>
            </a:r>
          </a:p>
        </p:txBody>
      </p:sp>
      <p:pic>
        <p:nvPicPr>
          <p:cNvPr id="3" name="Picture 1" descr="presentation_files/figure-pptx/evaluate_model_2-1.png"/>
          <p:cNvPicPr>
            <a:picLocks noGrp="1" noChangeAspect="1"/>
          </p:cNvPicPr>
          <p:nvPr/>
        </p:nvPicPr>
        <p:blipFill rotWithShape="1">
          <a:blip r:embed="rId7"/>
          <a:srcRect t="1893" r="2222" b="1733"/>
          <a:stretch/>
        </p:blipFill>
        <p:spPr bwMode="auto">
          <a:xfrm>
            <a:off x="4572000" y="1735402"/>
            <a:ext cx="4274991" cy="3370905"/>
          </a:xfrm>
          <a:prstGeom prst="rect">
            <a:avLst/>
          </a:prstGeom>
          <a:noFill/>
          <a:effectLst/>
        </p:spPr>
      </p:pic>
      <p:sp>
        <p:nvSpPr>
          <p:cNvPr id="16" name="Textfeld 15">
            <a:extLst>
              <a:ext uri="{FF2B5EF4-FFF2-40B4-BE49-F238E27FC236}">
                <a16:creationId xmlns:a16="http://schemas.microsoft.com/office/drawing/2014/main" id="{1AC19FE1-ABD2-BB37-430B-D3270BEF1B45}"/>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24</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Ergebnis</a:t>
            </a:r>
          </a:p>
        </p:txBody>
      </p:sp>
      <p:sp>
        <p:nvSpPr>
          <p:cNvPr id="3" name="Content Placeholder 2"/>
          <p:cNvSpPr>
            <a:spLocks noGrp="1"/>
          </p:cNvSpPr>
          <p:nvPr>
            <p:ph idx="1"/>
          </p:nvPr>
        </p:nvSpPr>
        <p:spPr>
          <a:xfrm>
            <a:off x="827484" y="2072640"/>
            <a:ext cx="6709905" cy="2613659"/>
          </a:xfrm>
        </p:spPr>
        <p:txBody>
          <a:bodyPr>
            <a:normAutofit/>
          </a:bodyPr>
          <a:lstStyle/>
          <a:p>
            <a:pPr marL="0" lvl="0" indent="0">
              <a:buNone/>
            </a:pPr>
            <a:r>
              <a:rPr dirty="0"/>
              <a:t>Das </a:t>
            </a:r>
            <a:r>
              <a:rPr lang="de-DE" dirty="0"/>
              <a:t>Ziel</a:t>
            </a:r>
            <a:r>
              <a:rPr dirty="0"/>
              <a:t> war, </a:t>
            </a:r>
            <a:r>
              <a:rPr dirty="0">
                <a:latin typeface="Courier"/>
              </a:rPr>
              <a:t>1$</a:t>
            </a:r>
            <a:r>
              <a:rPr dirty="0"/>
              <a:t> in In-Game </a:t>
            </a:r>
            <a:r>
              <a:rPr lang="de-DE" dirty="0"/>
              <a:t>Währung zu verdienen, das entspricht </a:t>
            </a:r>
            <a:r>
              <a:rPr lang="de-DE" dirty="0">
                <a:latin typeface="Courier"/>
              </a:rPr>
              <a:t>18 Gold und 6 Silber</a:t>
            </a:r>
            <a:r>
              <a:rPr lang="de-DE" dirty="0"/>
              <a:t>. Obwohl noch ein paar Auktionen laufen, konnte das Ziel nicht erreicht werden</a:t>
            </a:r>
            <a:r>
              <a:rPr dirty="0"/>
              <a:t>.</a:t>
            </a:r>
            <a:endParaRPr lang="de-DE" dirty="0"/>
          </a:p>
          <a:p>
            <a:pPr marL="0" lvl="0" indent="0">
              <a:buNone/>
            </a:pPr>
            <a:endParaRPr dirty="0"/>
          </a:p>
          <a:p>
            <a:pPr marL="0" lvl="0" indent="0">
              <a:buNone/>
            </a:pPr>
            <a:r>
              <a:rPr lang="de-DE" dirty="0"/>
              <a:t>Tatsächlich habe ich aber Gewinn gemacht: </a:t>
            </a:r>
            <a:r>
              <a:rPr lang="de-DE" dirty="0">
                <a:latin typeface="Courier"/>
              </a:rPr>
              <a:t>57 Silber und 70 Kupfer</a:t>
            </a:r>
            <a:r>
              <a:rPr lang="de-DE" dirty="0"/>
              <a:t>. Finanziell hat sich das natürlich nicht gelohnt, aber es war eine interessante Erfahrung</a:t>
            </a:r>
            <a:r>
              <a:rPr dirty="0"/>
              <a:t>.</a:t>
            </a:r>
          </a:p>
        </p:txBody>
      </p:sp>
      <p:sp>
        <p:nvSpPr>
          <p:cNvPr id="11" name="Textfeld 10">
            <a:extLst>
              <a:ext uri="{FF2B5EF4-FFF2-40B4-BE49-F238E27FC236}">
                <a16:creationId xmlns:a16="http://schemas.microsoft.com/office/drawing/2014/main" id="{D2B3DF71-ADF4-7171-2B2D-43A9FCDCE7FB}"/>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25</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Fazit</a:t>
            </a:r>
          </a:p>
        </p:txBody>
      </p:sp>
      <p:sp>
        <p:nvSpPr>
          <p:cNvPr id="3" name="Content Placeholder 2"/>
          <p:cNvSpPr>
            <a:spLocks noGrp="1"/>
          </p:cNvSpPr>
          <p:nvPr>
            <p:ph idx="1"/>
          </p:nvPr>
        </p:nvSpPr>
        <p:spPr>
          <a:xfrm>
            <a:off x="827484" y="2072640"/>
            <a:ext cx="6709905" cy="2613659"/>
          </a:xfrm>
        </p:spPr>
        <p:txBody>
          <a:bodyPr>
            <a:normAutofit/>
          </a:bodyPr>
          <a:lstStyle/>
          <a:p>
            <a:pPr lvl="0"/>
            <a:r>
              <a:rPr lang="de-DE" dirty="0"/>
              <a:t>Datenset hat sich ganz anders verhalten als gedacht</a:t>
            </a:r>
          </a:p>
          <a:p>
            <a:pPr lvl="0"/>
            <a:r>
              <a:rPr lang="de-DE" dirty="0"/>
              <a:t>Auktionen ändern sich extrem schnell, sodass eine statische Analyse wenig sinnvoll ist</a:t>
            </a:r>
          </a:p>
          <a:p>
            <a:pPr lvl="0"/>
            <a:r>
              <a:rPr lang="de-DE" dirty="0"/>
              <a:t>Andere unterbieten die eingestellten Preise sehr schnell</a:t>
            </a:r>
          </a:p>
          <a:p>
            <a:pPr lvl="0"/>
            <a:r>
              <a:rPr lang="de-DE" dirty="0"/>
              <a:t>Die Methode benötigt viel Zeit und macht wenig Spaß</a:t>
            </a:r>
          </a:p>
          <a:p>
            <a:pPr lvl="0"/>
            <a:r>
              <a:rPr lang="de-DE" dirty="0"/>
              <a:t>Das war nicht der erste Versuch auf diese Art Auktionen</a:t>
            </a:r>
            <a:r>
              <a:rPr dirty="0"/>
              <a:t> </a:t>
            </a:r>
            <a:r>
              <a:rPr lang="de-DE" dirty="0"/>
              <a:t>zu erstellen</a:t>
            </a:r>
            <a:r>
              <a:rPr dirty="0"/>
              <a:t>, das </a:t>
            </a:r>
            <a:r>
              <a:rPr lang="de-DE" dirty="0"/>
              <a:t>zeigt</a:t>
            </a:r>
            <a:r>
              <a:rPr dirty="0"/>
              <a:t> </a:t>
            </a:r>
            <a:r>
              <a:rPr lang="de-DE" dirty="0"/>
              <a:t>sich auch an den existierenden Fan-Seiten </a:t>
            </a:r>
            <a:r>
              <a:rPr lang="de-DE" dirty="0">
                <a:hlinkClick r:id="rId3"/>
              </a:rPr>
              <a:t>GW2Efficiency</a:t>
            </a:r>
            <a:r>
              <a:rPr lang="de-DE" dirty="0"/>
              <a:t> oder </a:t>
            </a:r>
            <a:r>
              <a:rPr lang="de-DE" dirty="0">
                <a:hlinkClick r:id="rId4"/>
              </a:rPr>
              <a:t>GW2TP</a:t>
            </a:r>
          </a:p>
        </p:txBody>
      </p:sp>
      <p:sp>
        <p:nvSpPr>
          <p:cNvPr id="9" name="Textfeld 8">
            <a:extLst>
              <a:ext uri="{FF2B5EF4-FFF2-40B4-BE49-F238E27FC236}">
                <a16:creationId xmlns:a16="http://schemas.microsoft.com/office/drawing/2014/main" id="{34330E2E-EFEF-7EA4-0019-8A762932F4E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26</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el 1">
            <a:extLst>
              <a:ext uri="{FF2B5EF4-FFF2-40B4-BE49-F238E27FC236}">
                <a16:creationId xmlns:a16="http://schemas.microsoft.com/office/drawing/2014/main" id="{5F8700C2-10F2-B906-B4FB-77406EAB9933}"/>
              </a:ext>
            </a:extLst>
          </p:cNvPr>
          <p:cNvSpPr>
            <a:spLocks noGrp="1"/>
          </p:cNvSpPr>
          <p:nvPr>
            <p:ph type="title"/>
          </p:nvPr>
        </p:nvSpPr>
        <p:spPr>
          <a:xfrm>
            <a:off x="827484" y="339538"/>
            <a:ext cx="6710641" cy="1050398"/>
          </a:xfrm>
        </p:spPr>
        <p:txBody>
          <a:bodyPr anchor="ctr">
            <a:normAutofit/>
          </a:bodyPr>
          <a:lstStyle/>
          <a:p>
            <a:r>
              <a:rPr lang="de-DE" dirty="0" err="1">
                <a:solidFill>
                  <a:srgbClr val="FFFFFF"/>
                </a:solidFill>
              </a:rPr>
              <a:t>Github</a:t>
            </a:r>
            <a:endParaRPr lang="de-DE">
              <a:solidFill>
                <a:srgbClr val="FFFFFF"/>
              </a:solidFill>
            </a:endParaRPr>
          </a:p>
        </p:txBody>
      </p:sp>
      <p:sp>
        <p:nvSpPr>
          <p:cNvPr id="3" name="Inhaltsplatzhalter 2">
            <a:extLst>
              <a:ext uri="{FF2B5EF4-FFF2-40B4-BE49-F238E27FC236}">
                <a16:creationId xmlns:a16="http://schemas.microsoft.com/office/drawing/2014/main" id="{7DB62E75-5BF0-A603-9C32-7743FE01DE42}"/>
              </a:ext>
            </a:extLst>
          </p:cNvPr>
          <p:cNvSpPr>
            <a:spLocks noGrp="1"/>
          </p:cNvSpPr>
          <p:nvPr>
            <p:ph idx="1"/>
          </p:nvPr>
        </p:nvSpPr>
        <p:spPr>
          <a:xfrm>
            <a:off x="827484" y="2072640"/>
            <a:ext cx="6709905" cy="2613659"/>
          </a:xfrm>
        </p:spPr>
        <p:txBody>
          <a:bodyPr>
            <a:normAutofit/>
          </a:bodyPr>
          <a:lstStyle/>
          <a:p>
            <a:r>
              <a:rPr lang="de-DE" dirty="0">
                <a:solidFill>
                  <a:schemeClr val="tx2"/>
                </a:solidFill>
                <a:hlinkClick r:id="rId3">
                  <a:extLst>
                    <a:ext uri="{A12FA001-AC4F-418D-AE19-62706E023703}">
                      <ahyp:hlinkClr xmlns:ahyp="http://schemas.microsoft.com/office/drawing/2018/hyperlinkcolor" val="tx"/>
                    </a:ext>
                  </a:extLst>
                </a:hlinkClick>
              </a:rPr>
              <a:t>https://github.com/lz039/Gw2Trading</a:t>
            </a:r>
            <a:endParaRPr lang="de-DE" dirty="0">
              <a:solidFill>
                <a:schemeClr val="tx2"/>
              </a:solidFill>
            </a:endParaRPr>
          </a:p>
          <a:p>
            <a:r>
              <a:rPr lang="de-DE" dirty="0">
                <a:solidFill>
                  <a:schemeClr val="tx2"/>
                </a:solidFill>
                <a:hlinkClick r:id="rId4">
                  <a:extLst>
                    <a:ext uri="{A12FA001-AC4F-418D-AE19-62706E023703}">
                      <ahyp:hlinkClr xmlns:ahyp="http://schemas.microsoft.com/office/drawing/2018/hyperlinkcolor" val="tx"/>
                    </a:ext>
                  </a:extLst>
                </a:hlinkClick>
              </a:rPr>
              <a:t>Dashboard</a:t>
            </a:r>
            <a:endParaRPr lang="de-DE" dirty="0">
              <a:solidFill>
                <a:schemeClr val="tx2"/>
              </a:solidFill>
            </a:endParaRPr>
          </a:p>
          <a:p>
            <a:endParaRPr lang="de-DE" dirty="0"/>
          </a:p>
        </p:txBody>
      </p:sp>
      <p:sp>
        <p:nvSpPr>
          <p:cNvPr id="9" name="Textfeld 8">
            <a:extLst>
              <a:ext uri="{FF2B5EF4-FFF2-40B4-BE49-F238E27FC236}">
                <a16:creationId xmlns:a16="http://schemas.microsoft.com/office/drawing/2014/main" id="{5E9D2357-B3D5-1FFB-4E9B-1A9DED50243E}"/>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27</a:t>
            </a:fld>
            <a:endParaRPr lang="de-DE" dirty="0"/>
          </a:p>
        </p:txBody>
      </p:sp>
    </p:spTree>
    <p:extLst>
      <p:ext uri="{BB962C8B-B14F-4D97-AF65-F5344CB8AC3E}">
        <p14:creationId xmlns:p14="http://schemas.microsoft.com/office/powerpoint/2010/main" val="955651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Datenbeschaffung</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b="1" dirty="0"/>
              <a:t>3 APIs wurden genutzt</a:t>
            </a:r>
            <a:endParaRPr lang="de-DE" sz="1200" dirty="0"/>
          </a:p>
          <a:p>
            <a:pPr lvl="0">
              <a:lnSpc>
                <a:spcPct val="90000"/>
              </a:lnSpc>
            </a:pPr>
            <a:r>
              <a:rPr lang="de-DE" sz="1200" dirty="0"/>
              <a:t>- </a:t>
            </a:r>
            <a:r>
              <a:rPr sz="1200" dirty="0"/>
              <a:t>Alle </a:t>
            </a:r>
            <a:r>
              <a:rPr lang="de-DE" sz="1200" dirty="0"/>
              <a:t>im</a:t>
            </a:r>
            <a:r>
              <a:rPr sz="1200" dirty="0"/>
              <a:t> Spiel </a:t>
            </a:r>
            <a:r>
              <a:rPr lang="de-DE" sz="1200" dirty="0"/>
              <a:t>befindlichen Gegenstände </a:t>
            </a:r>
            <a:r>
              <a:rPr sz="1200" dirty="0"/>
              <a:t>von der API </a:t>
            </a:r>
            <a:r>
              <a:rPr lang="de-DE" sz="1200" dirty="0"/>
              <a:t>abrufen</a:t>
            </a:r>
            <a:r>
              <a:rPr sz="1200" dirty="0"/>
              <a:t>: 26</a:t>
            </a:r>
            <a:r>
              <a:rPr lang="de-DE" sz="1200" dirty="0"/>
              <a:t>.</a:t>
            </a:r>
            <a:r>
              <a:rPr sz="1200" dirty="0"/>
              <a:t>906</a:t>
            </a:r>
            <a:endParaRPr lang="de-DE" sz="1200" dirty="0"/>
          </a:p>
          <a:p>
            <a:pPr lvl="0">
              <a:lnSpc>
                <a:spcPct val="90000"/>
              </a:lnSpc>
            </a:pPr>
            <a:r>
              <a:rPr lang="de-DE" sz="1200" dirty="0"/>
              <a:t>- Kauf-</a:t>
            </a:r>
            <a:r>
              <a:rPr sz="1200" dirty="0"/>
              <a:t> und </a:t>
            </a:r>
            <a:r>
              <a:rPr lang="de-DE" sz="1200" dirty="0"/>
              <a:t>Verkaufsauktionen</a:t>
            </a:r>
            <a:r>
              <a:rPr sz="1200" dirty="0"/>
              <a:t> für </a:t>
            </a:r>
            <a:r>
              <a:rPr lang="de-DE" sz="1200" dirty="0"/>
              <a:t>jeden Gegenstand abrufen</a:t>
            </a:r>
          </a:p>
          <a:p>
            <a:pPr lvl="1">
              <a:lnSpc>
                <a:spcPct val="90000"/>
              </a:lnSpc>
            </a:pPr>
            <a:r>
              <a:rPr lang="de-DE" sz="1200" dirty="0"/>
              <a:t>- Kaufauktionen: 434.399</a:t>
            </a:r>
          </a:p>
          <a:p>
            <a:pPr lvl="1">
              <a:lnSpc>
                <a:spcPct val="90000"/>
              </a:lnSpc>
            </a:pPr>
            <a:r>
              <a:rPr lang="de-DE" sz="1200" dirty="0"/>
              <a:t>- Verkaufsauktionen: 3.855.399</a:t>
            </a:r>
          </a:p>
          <a:p>
            <a:pPr lvl="0">
              <a:lnSpc>
                <a:spcPct val="90000"/>
              </a:lnSpc>
            </a:pPr>
            <a:r>
              <a:rPr lang="de-DE" sz="1200" dirty="0"/>
              <a:t>- </a:t>
            </a:r>
            <a:r>
              <a:rPr sz="1200" dirty="0"/>
              <a:t>Details pro </a:t>
            </a:r>
            <a:r>
              <a:rPr lang="de-DE" sz="1200" dirty="0"/>
              <a:t>Gegenstand,</a:t>
            </a:r>
            <a:r>
              <a:rPr sz="1200" dirty="0"/>
              <a:t> </a:t>
            </a:r>
            <a:r>
              <a:rPr lang="de-DE" sz="1200" dirty="0"/>
              <a:t>wie</a:t>
            </a:r>
            <a:r>
              <a:rPr sz="1200" dirty="0"/>
              <a:t> Name, Icon etc.</a:t>
            </a:r>
            <a:endParaRPr lang="de-DE" sz="1200" dirty="0"/>
          </a:p>
        </p:txBody>
      </p:sp>
      <p:sp>
        <p:nvSpPr>
          <p:cNvPr id="9" name="Textfeld 8">
            <a:extLst>
              <a:ext uri="{FF2B5EF4-FFF2-40B4-BE49-F238E27FC236}">
                <a16:creationId xmlns:a16="http://schemas.microsoft.com/office/drawing/2014/main" id="{8F7DEF33-FF90-73D9-CB1B-60F300404DD0}"/>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Daten als JSON von der API lesen</a:t>
            </a:r>
          </a:p>
        </p:txBody>
      </p:sp>
      <p:sp>
        <p:nvSpPr>
          <p:cNvPr id="3" name="Content Placeholder 2"/>
          <p:cNvSpPr>
            <a:spLocks noGrp="1"/>
          </p:cNvSpPr>
          <p:nvPr>
            <p:ph idx="1"/>
          </p:nvPr>
        </p:nvSpPr>
        <p:spPr>
          <a:xfrm>
            <a:off x="827484" y="2072640"/>
            <a:ext cx="7824680" cy="2613659"/>
          </a:xfrm>
        </p:spPr>
        <p:txBody>
          <a:bodyPr>
            <a:normAutofit fontScale="92500" lnSpcReduction="20000"/>
          </a:bodyPr>
          <a:lstStyle/>
          <a:p>
            <a:pPr indent="0">
              <a:lnSpc>
                <a:spcPct val="90000"/>
              </a:lnSpc>
              <a:buNone/>
            </a:pPr>
            <a:r>
              <a:rPr lang="de-DE" sz="1600" i="1" dirty="0">
                <a:latin typeface="Courier"/>
              </a:rPr>
              <a:t># Call API - </a:t>
            </a:r>
            <a:r>
              <a:rPr lang="de-DE" sz="1600" i="1" dirty="0" err="1">
                <a:latin typeface="Courier"/>
              </a:rPr>
              <a:t>get</a:t>
            </a:r>
            <a:r>
              <a:rPr lang="de-DE" sz="1600" i="1" dirty="0">
                <a:latin typeface="Courier"/>
              </a:rPr>
              <a:t> </a:t>
            </a:r>
            <a:r>
              <a:rPr lang="de-DE" sz="1600" i="1" dirty="0" err="1">
                <a:latin typeface="Courier"/>
              </a:rPr>
              <a:t>price</a:t>
            </a:r>
            <a:r>
              <a:rPr lang="de-DE" sz="1600" i="1" dirty="0">
                <a:latin typeface="Courier"/>
              </a:rPr>
              <a:t> </a:t>
            </a:r>
            <a:r>
              <a:rPr lang="de-DE" sz="1600" i="1" dirty="0" err="1">
                <a:latin typeface="Courier"/>
              </a:rPr>
              <a:t>details</a:t>
            </a:r>
            <a:br>
              <a:rPr lang="de-DE" sz="1600" dirty="0"/>
            </a:br>
            <a:r>
              <a:rPr lang="de-DE" sz="1600" dirty="0" err="1">
                <a:latin typeface="Courier"/>
              </a:rPr>
              <a:t>price_response</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a:solidFill>
                  <a:srgbClr val="06287E"/>
                </a:solidFill>
                <a:latin typeface="Courier"/>
              </a:rPr>
              <a:t>GET</a:t>
            </a:r>
            <a:r>
              <a:rPr lang="de-DE" sz="1600" dirty="0">
                <a:latin typeface="Courier"/>
              </a:rPr>
              <a:t>(</a:t>
            </a:r>
            <a:r>
              <a:rPr lang="de-DE" sz="1600" dirty="0" err="1">
                <a:solidFill>
                  <a:srgbClr val="06287E"/>
                </a:solidFill>
                <a:latin typeface="Courier"/>
              </a:rPr>
              <a:t>paste</a:t>
            </a:r>
            <a:r>
              <a:rPr lang="de-DE" sz="1600" dirty="0">
                <a:latin typeface="Courier"/>
              </a:rPr>
              <a:t>(</a:t>
            </a:r>
            <a:r>
              <a:rPr lang="de-DE" sz="1600" dirty="0">
                <a:solidFill>
                  <a:srgbClr val="4070A0"/>
                </a:solidFill>
                <a:latin typeface="Courier"/>
              </a:rPr>
              <a:t>"https://api.guildwars2.com/v2/</a:t>
            </a:r>
            <a:r>
              <a:rPr lang="de-DE" sz="1600" dirty="0" err="1">
                <a:solidFill>
                  <a:srgbClr val="4070A0"/>
                </a:solidFill>
                <a:latin typeface="Courier"/>
              </a:rPr>
              <a:t>commerce</a:t>
            </a:r>
            <a:r>
              <a:rPr lang="de-DE" sz="1600" dirty="0">
                <a:solidFill>
                  <a:srgbClr val="4070A0"/>
                </a:solidFill>
                <a:latin typeface="Courier"/>
              </a:rPr>
              <a:t>/</a:t>
            </a:r>
            <a:r>
              <a:rPr lang="de-DE" sz="1600" dirty="0" err="1">
                <a:solidFill>
                  <a:srgbClr val="4070A0"/>
                </a:solidFill>
                <a:latin typeface="Courier"/>
              </a:rPr>
              <a:t>listings?ids</a:t>
            </a:r>
            <a:r>
              <a:rPr lang="de-DE" sz="1600" dirty="0">
                <a:solidFill>
                  <a:srgbClr val="4070A0"/>
                </a:solidFill>
                <a:latin typeface="Courier"/>
              </a:rPr>
              <a:t>="</a:t>
            </a:r>
            <a:r>
              <a:rPr lang="de-DE" sz="1600" dirty="0">
                <a:latin typeface="Courier"/>
              </a:rPr>
              <a:t>, </a:t>
            </a:r>
            <a:r>
              <a:rPr lang="de-DE" sz="1600" dirty="0" err="1">
                <a:latin typeface="Courier"/>
              </a:rPr>
              <a:t>currentBatch</a:t>
            </a:r>
            <a:r>
              <a:rPr lang="de-DE" sz="1600" dirty="0">
                <a:latin typeface="Courier"/>
              </a:rPr>
              <a:t>, </a:t>
            </a:r>
            <a:r>
              <a:rPr lang="de-DE" sz="1600" dirty="0" err="1">
                <a:solidFill>
                  <a:srgbClr val="7D9029"/>
                </a:solidFill>
                <a:latin typeface="Courier"/>
              </a:rPr>
              <a:t>sep</a:t>
            </a:r>
            <a:r>
              <a:rPr lang="de-DE" sz="1600" dirty="0">
                <a:solidFill>
                  <a:srgbClr val="7D9029"/>
                </a:solidFill>
                <a:latin typeface="Courier"/>
              </a:rPr>
              <a:t> =</a:t>
            </a:r>
            <a:r>
              <a:rPr lang="de-DE" sz="1600" dirty="0">
                <a:latin typeface="Courier"/>
              </a:rPr>
              <a:t> </a:t>
            </a:r>
            <a:r>
              <a:rPr lang="de-DE" sz="1600" dirty="0">
                <a:solidFill>
                  <a:srgbClr val="4070A0"/>
                </a:solidFill>
                <a:latin typeface="Courier"/>
              </a:rPr>
              <a:t>""</a:t>
            </a:r>
            <a:r>
              <a:rPr lang="de-DE" sz="1600" dirty="0">
                <a:latin typeface="Courier"/>
              </a:rPr>
              <a:t>))</a:t>
            </a:r>
            <a:br>
              <a:rPr lang="de-DE" sz="1600" dirty="0"/>
            </a:br>
            <a:br>
              <a:rPr lang="de-DE" sz="1600" dirty="0"/>
            </a:br>
            <a:r>
              <a:rPr lang="de-DE" sz="1600" i="1" dirty="0">
                <a:solidFill>
                  <a:srgbClr val="60A0B0"/>
                </a:solidFill>
                <a:latin typeface="Courier"/>
              </a:rPr>
              <a:t># Parse JSON</a:t>
            </a:r>
            <a:br>
              <a:rPr lang="de-DE" sz="1600" dirty="0"/>
            </a:br>
            <a:r>
              <a:rPr lang="de-DE" sz="1600" dirty="0" err="1">
                <a:latin typeface="Courier"/>
              </a:rPr>
              <a:t>price_response_n</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solidFill>
                  <a:srgbClr val="06287E"/>
                </a:solidFill>
                <a:latin typeface="Courier"/>
              </a:rPr>
              <a:t>content</a:t>
            </a:r>
            <a:r>
              <a:rPr lang="de-DE" sz="1600" dirty="0">
                <a:latin typeface="Courier"/>
              </a:rPr>
              <a:t>(</a:t>
            </a:r>
            <a:r>
              <a:rPr lang="de-DE" sz="1600" dirty="0" err="1">
                <a:latin typeface="Courier"/>
              </a:rPr>
              <a:t>price_response</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text</a:t>
            </a:r>
            <a:r>
              <a:rPr lang="de-DE" sz="1600" dirty="0">
                <a:solidFill>
                  <a:srgbClr val="4070A0"/>
                </a:solidFill>
                <a:latin typeface="Courier"/>
              </a:rPr>
              <a:t>"</a:t>
            </a:r>
            <a:r>
              <a:rPr lang="de-DE" sz="1600" dirty="0">
                <a:latin typeface="Courier"/>
              </a:rPr>
              <a:t>) </a:t>
            </a:r>
            <a:r>
              <a:rPr lang="de-DE" sz="1600" dirty="0">
                <a:solidFill>
                  <a:srgbClr val="4070A0"/>
                </a:solidFill>
                <a:latin typeface="Courier"/>
              </a:rPr>
              <a:t>%&gt;%</a:t>
            </a:r>
            <a:r>
              <a:rPr lang="de-DE" sz="1600" dirty="0">
                <a:latin typeface="Courier"/>
              </a:rPr>
              <a:t> </a:t>
            </a:r>
            <a:r>
              <a:rPr lang="de-DE" sz="1600" dirty="0" err="1">
                <a:solidFill>
                  <a:srgbClr val="06287E"/>
                </a:solidFill>
                <a:latin typeface="Courier"/>
              </a:rPr>
              <a:t>fromJSON</a:t>
            </a:r>
            <a:r>
              <a:rPr lang="de-DE" sz="1600" dirty="0">
                <a:latin typeface="Courier"/>
              </a:rPr>
              <a:t>()</a:t>
            </a:r>
            <a:br>
              <a:rPr lang="de-DE" sz="1600" dirty="0"/>
            </a:br>
            <a:br>
              <a:rPr lang="de-DE" sz="1600" dirty="0"/>
            </a:br>
            <a:r>
              <a:rPr lang="de-DE" sz="1600" i="1" dirty="0">
                <a:solidFill>
                  <a:srgbClr val="60A0B0"/>
                </a:solidFill>
                <a:latin typeface="Courier"/>
              </a:rPr>
              <a:t># Read </a:t>
            </a:r>
            <a:r>
              <a:rPr lang="de-DE" sz="1600" i="1" dirty="0" err="1">
                <a:solidFill>
                  <a:srgbClr val="60A0B0"/>
                </a:solidFill>
                <a:latin typeface="Courier"/>
              </a:rPr>
              <a:t>content</a:t>
            </a:r>
            <a:r>
              <a:rPr lang="de-DE" sz="1600" i="1" dirty="0">
                <a:solidFill>
                  <a:srgbClr val="60A0B0"/>
                </a:solidFill>
                <a:latin typeface="Courier"/>
              </a:rPr>
              <a:t> (</a:t>
            </a:r>
            <a:r>
              <a:rPr lang="de-DE" sz="1600" i="1" dirty="0" err="1">
                <a:solidFill>
                  <a:srgbClr val="60A0B0"/>
                </a:solidFill>
                <a:latin typeface="Courier"/>
              </a:rPr>
              <a:t>mockup</a:t>
            </a:r>
            <a:r>
              <a:rPr lang="de-DE" sz="1600" i="1" dirty="0">
                <a:solidFill>
                  <a:srgbClr val="60A0B0"/>
                </a:solidFill>
                <a:latin typeface="Courier"/>
              </a:rPr>
              <a:t>)</a:t>
            </a:r>
          </a:p>
          <a:p>
            <a:pPr indent="0">
              <a:lnSpc>
                <a:spcPct val="90000"/>
              </a:lnSpc>
              <a:buNone/>
            </a:pPr>
            <a:r>
              <a:rPr lang="en-US" sz="1600" dirty="0">
                <a:latin typeface="Courier"/>
              </a:rPr>
              <a:t>for (row in 0:nrow(</a:t>
            </a:r>
            <a:r>
              <a:rPr lang="en-US" sz="1600" dirty="0" err="1">
                <a:latin typeface="Courier"/>
              </a:rPr>
              <a:t>price_response_n</a:t>
            </a:r>
            <a:r>
              <a:rPr lang="en-US" sz="1600" dirty="0">
                <a:latin typeface="Courier"/>
              </a:rPr>
              <a:t>)) {</a:t>
            </a:r>
            <a:br>
              <a:rPr lang="de-DE" sz="1600" dirty="0">
                <a:latin typeface="Courier"/>
              </a:rPr>
            </a:br>
            <a:r>
              <a:rPr lang="de-DE" sz="1600" dirty="0">
                <a:latin typeface="Courier"/>
              </a:rPr>
              <a:t>		</a:t>
            </a:r>
            <a:r>
              <a:rPr lang="de-DE" sz="1600" dirty="0" err="1">
                <a:latin typeface="Courier"/>
              </a:rPr>
              <a:t>id</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latin typeface="Courier"/>
              </a:rPr>
              <a:t>price_response_n</a:t>
            </a:r>
            <a:r>
              <a:rPr lang="de-DE" sz="1600" dirty="0">
                <a:latin typeface="Courier"/>
              </a:rPr>
              <a:t>[</a:t>
            </a:r>
            <a:r>
              <a:rPr lang="de-DE" sz="1600" dirty="0" err="1">
                <a:latin typeface="Courier"/>
              </a:rPr>
              <a:t>row</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id</a:t>
            </a:r>
            <a:r>
              <a:rPr lang="de-DE" sz="1600" dirty="0">
                <a:solidFill>
                  <a:srgbClr val="4070A0"/>
                </a:solidFill>
                <a:latin typeface="Courier"/>
              </a:rPr>
              <a:t>"</a:t>
            </a:r>
            <a:r>
              <a:rPr lang="de-DE" sz="1600" dirty="0">
                <a:latin typeface="Courier"/>
              </a:rPr>
              <a:t>]</a:t>
            </a:r>
            <a:br>
              <a:rPr lang="de-DE" sz="1600" dirty="0"/>
            </a:br>
            <a:r>
              <a:rPr lang="de-DE" sz="1600" dirty="0"/>
              <a:t>		</a:t>
            </a:r>
            <a:r>
              <a:rPr lang="de-DE" sz="1600" dirty="0" err="1">
                <a:latin typeface="Courier"/>
              </a:rPr>
              <a:t>buy</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latin typeface="Courier"/>
              </a:rPr>
              <a:t>price_response_n</a:t>
            </a:r>
            <a:r>
              <a:rPr lang="de-DE" sz="1600" dirty="0">
                <a:latin typeface="Courier"/>
              </a:rPr>
              <a:t>[</a:t>
            </a:r>
            <a:r>
              <a:rPr lang="de-DE" sz="1600" dirty="0" err="1">
                <a:latin typeface="Courier"/>
              </a:rPr>
              <a:t>row</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buys</a:t>
            </a:r>
            <a:r>
              <a:rPr lang="de-DE" sz="1600" dirty="0">
                <a:solidFill>
                  <a:srgbClr val="4070A0"/>
                </a:solidFill>
                <a:latin typeface="Courier"/>
              </a:rPr>
              <a:t>"</a:t>
            </a:r>
            <a:r>
              <a:rPr lang="de-DE" sz="1600" dirty="0">
                <a:latin typeface="Courier"/>
              </a:rPr>
              <a:t>]</a:t>
            </a:r>
          </a:p>
          <a:p>
            <a:pPr indent="0">
              <a:lnSpc>
                <a:spcPct val="90000"/>
              </a:lnSpc>
              <a:buNone/>
            </a:pPr>
            <a:r>
              <a:rPr lang="de-DE" sz="1600" dirty="0">
                <a:latin typeface="Courier"/>
              </a:rPr>
              <a:t>}</a:t>
            </a:r>
          </a:p>
        </p:txBody>
      </p:sp>
      <p:sp>
        <p:nvSpPr>
          <p:cNvPr id="9" name="Textfeld 8">
            <a:extLst>
              <a:ext uri="{FF2B5EF4-FFF2-40B4-BE49-F238E27FC236}">
                <a16:creationId xmlns:a16="http://schemas.microsoft.com/office/drawing/2014/main" id="{DFEDD8AB-5F4A-42B5-8D58-A2A120686235}"/>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4</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preparation</a:t>
            </a:r>
          </a:p>
        </p:txBody>
      </p:sp>
      <p:sp>
        <p:nvSpPr>
          <p:cNvPr id="3" name="Content Placeholder 2"/>
          <p:cNvSpPr>
            <a:spLocks noGrp="1"/>
          </p:cNvSpPr>
          <p:nvPr>
            <p:ph idx="1"/>
          </p:nvPr>
        </p:nvSpPr>
        <p:spPr>
          <a:xfrm>
            <a:off x="827484" y="2072640"/>
            <a:ext cx="5427843" cy="817011"/>
          </a:xfrm>
        </p:spPr>
        <p:txBody>
          <a:bodyPr>
            <a:normAutofit/>
          </a:bodyPr>
          <a:lstStyle/>
          <a:p>
            <a:pPr marL="0" lvl="0" indent="0">
              <a:lnSpc>
                <a:spcPct val="90000"/>
              </a:lnSpc>
              <a:buNone/>
            </a:pPr>
            <a:r>
              <a:rPr lang="de-DE" sz="1200" dirty="0"/>
              <a:t>Die Daten liegen bis jetzt verteilt in drei Dateien. Diese müssen zuerst zusammengeführt werden. Danach sehen die Daten so aus:</a:t>
            </a:r>
          </a:p>
        </p:txBody>
      </p:sp>
      <p:sp>
        <p:nvSpPr>
          <p:cNvPr id="4" name="Textfeld 3">
            <a:extLst>
              <a:ext uri="{FF2B5EF4-FFF2-40B4-BE49-F238E27FC236}">
                <a16:creationId xmlns:a16="http://schemas.microsoft.com/office/drawing/2014/main" id="{29F8BB2B-1EA3-1E90-60ED-E771B0528A2B}"/>
              </a:ext>
            </a:extLst>
          </p:cNvPr>
          <p:cNvSpPr txBox="1"/>
          <p:nvPr/>
        </p:nvSpPr>
        <p:spPr>
          <a:xfrm>
            <a:off x="827484" y="2576476"/>
            <a:ext cx="6764807" cy="2246769"/>
          </a:xfrm>
          <a:prstGeom prst="rect">
            <a:avLst/>
          </a:prstGeom>
          <a:noFill/>
        </p:spPr>
        <p:txBody>
          <a:bodyPr wrap="square" rtlCol="0">
            <a:spAutoFit/>
          </a:bodyPr>
          <a:lstStyle/>
          <a:p>
            <a:r>
              <a:rPr lang="de-DE" sz="1000" dirty="0">
                <a:latin typeface="Courier"/>
              </a:rPr>
              <a:t>## </a:t>
            </a:r>
            <a:r>
              <a:rPr lang="de-DE" sz="1000" dirty="0" err="1">
                <a:latin typeface="Courier"/>
              </a:rPr>
              <a:t>Rows</a:t>
            </a:r>
            <a:r>
              <a:rPr lang="de-DE" sz="1000" dirty="0">
                <a:latin typeface="Courier"/>
              </a:rPr>
              <a:t>: 437,289
## Columns: 12
## $ </a:t>
            </a:r>
            <a:r>
              <a:rPr lang="de-DE" sz="1000" dirty="0" err="1">
                <a:latin typeface="Courier"/>
              </a:rPr>
              <a:t>name</a:t>
            </a:r>
            <a:r>
              <a:rPr lang="de-DE" sz="1000" dirty="0">
                <a:latin typeface="Courier"/>
              </a:rPr>
              <a:t>              &lt;</a:t>
            </a:r>
            <a:r>
              <a:rPr lang="de-DE" sz="1000" dirty="0" err="1">
                <a:latin typeface="Courier"/>
              </a:rPr>
              <a:t>chr</a:t>
            </a:r>
            <a:r>
              <a:rPr lang="de-DE" sz="1000" dirty="0">
                <a:latin typeface="Courier"/>
              </a:rPr>
              <a:t>&gt; "</a:t>
            </a:r>
            <a:r>
              <a:rPr lang="de-DE" sz="1000" dirty="0" err="1">
                <a:latin typeface="Courier"/>
              </a:rPr>
              <a:t>Sealed</a:t>
            </a:r>
            <a:r>
              <a:rPr lang="de-DE" sz="1000" dirty="0">
                <a:latin typeface="Courier"/>
              </a:rPr>
              <a:t> Package </a:t>
            </a:r>
            <a:r>
              <a:rPr lang="de-DE" sz="1000" dirty="0" err="1">
                <a:latin typeface="Courier"/>
              </a:rPr>
              <a:t>of</a:t>
            </a:r>
            <a:r>
              <a:rPr lang="de-DE" sz="1000" dirty="0">
                <a:latin typeface="Courier"/>
              </a:rPr>
              <a:t> </a:t>
            </a:r>
            <a:r>
              <a:rPr lang="de-DE" sz="1000" dirty="0" err="1">
                <a:latin typeface="Courier"/>
              </a:rPr>
              <a:t>Snowballs</a:t>
            </a:r>
            <a:r>
              <a:rPr lang="de-DE" sz="1000" dirty="0">
                <a:latin typeface="Courier"/>
              </a:rPr>
              <a:t>", "</a:t>
            </a:r>
            <a:r>
              <a:rPr lang="de-DE" sz="1000" dirty="0" err="1">
                <a:latin typeface="Courier"/>
              </a:rPr>
              <a:t>Sealed</a:t>
            </a:r>
            <a:r>
              <a:rPr lang="de-DE" sz="1000" dirty="0">
                <a:latin typeface="Courier"/>
              </a:rPr>
              <a:t> Package </a:t>
            </a:r>
            <a:r>
              <a:rPr lang="de-DE" sz="1000" dirty="0" err="1">
                <a:latin typeface="Courier"/>
              </a:rPr>
              <a:t>of</a:t>
            </a:r>
            <a:r>
              <a:rPr lang="de-DE" sz="1000" dirty="0">
                <a:latin typeface="Courier"/>
              </a:rPr>
              <a:t> </a:t>
            </a:r>
            <a:r>
              <a:rPr lang="de-DE" sz="1000" dirty="0" err="1">
                <a:latin typeface="Courier"/>
              </a:rPr>
              <a:t>Sn</a:t>
            </a:r>
            <a:r>
              <a:rPr lang="de-DE" sz="1000" dirty="0">
                <a:latin typeface="Courier"/>
              </a:rPr>
              <a:t>~
## $ type              &lt;</a:t>
            </a:r>
            <a:r>
              <a:rPr lang="de-DE" sz="1000" dirty="0" err="1">
                <a:latin typeface="Courier"/>
              </a:rPr>
              <a:t>chr</a:t>
            </a:r>
            <a:r>
              <a:rPr lang="de-DE" sz="1000" dirty="0">
                <a:latin typeface="Courier"/>
              </a:rPr>
              <a:t>&gt; "</a:t>
            </a:r>
            <a:r>
              <a:rPr lang="de-DE" sz="1000" dirty="0" err="1">
                <a:latin typeface="Courier"/>
              </a:rPr>
              <a:t>Consumable</a:t>
            </a:r>
            <a:r>
              <a:rPr lang="de-DE" sz="1000" dirty="0">
                <a:latin typeface="Courier"/>
              </a:rPr>
              <a:t>", "</a:t>
            </a:r>
            <a:r>
              <a:rPr lang="de-DE" sz="1000" dirty="0" err="1">
                <a:latin typeface="Courier"/>
              </a:rPr>
              <a:t>Consumable</a:t>
            </a:r>
            <a:r>
              <a:rPr lang="de-DE" sz="1000" dirty="0">
                <a:latin typeface="Courier"/>
              </a:rPr>
              <a:t>", "</a:t>
            </a:r>
            <a:r>
              <a:rPr lang="de-DE" sz="1000" dirty="0" err="1">
                <a:latin typeface="Courier"/>
              </a:rPr>
              <a:t>Consumable</a:t>
            </a:r>
            <a:r>
              <a:rPr lang="de-DE" sz="1000" dirty="0">
                <a:latin typeface="Courier"/>
              </a:rPr>
              <a:t>", "</a:t>
            </a:r>
            <a:r>
              <a:rPr lang="de-DE" sz="1000" dirty="0" err="1">
                <a:latin typeface="Courier"/>
              </a:rPr>
              <a:t>Consumabl</a:t>
            </a:r>
            <a:r>
              <a:rPr lang="de-DE" sz="1000" dirty="0">
                <a:latin typeface="Courier"/>
              </a:rPr>
              <a:t>~
## $ </a:t>
            </a:r>
            <a:r>
              <a:rPr lang="de-DE" sz="1000" dirty="0" err="1">
                <a:latin typeface="Courier"/>
              </a:rPr>
              <a:t>rarity</a:t>
            </a:r>
            <a:r>
              <a:rPr lang="de-DE" sz="1000" dirty="0">
                <a:latin typeface="Courier"/>
              </a:rPr>
              <a:t>            &lt;</a:t>
            </a:r>
            <a:r>
              <a:rPr lang="de-DE" sz="1000" dirty="0" err="1">
                <a:latin typeface="Courier"/>
              </a:rPr>
              <a:t>chr</a:t>
            </a:r>
            <a:r>
              <a:rPr lang="de-DE" sz="1000" dirty="0">
                <a:latin typeface="Courier"/>
              </a:rPr>
              <a:t>&gt; "Basic", "Basic", "Basic", "Basic", "Basic", "Basic"~
## $ </a:t>
            </a:r>
            <a:r>
              <a:rPr lang="de-DE" sz="1000" dirty="0" err="1">
                <a:latin typeface="Courier"/>
              </a:rPr>
              <a:t>vendor_value</a:t>
            </a:r>
            <a:r>
              <a:rPr lang="de-DE" sz="1000" dirty="0">
                <a:latin typeface="Courier"/>
              </a:rPr>
              <a:t>      &lt;</a:t>
            </a:r>
            <a:r>
              <a:rPr lang="de-DE" sz="1000" dirty="0" err="1">
                <a:latin typeface="Courier"/>
              </a:rPr>
              <a:t>int</a:t>
            </a:r>
            <a:r>
              <a:rPr lang="de-DE" sz="1000" dirty="0">
                <a:latin typeface="Courier"/>
              </a:rPr>
              <a:t>&gt; 0, 0, 0, 0, 0, 0, 0, 0, 0, 0, 0, 0, 0, 0, 0, 0, 0, 0~
## $ </a:t>
            </a:r>
            <a:r>
              <a:rPr lang="de-DE" sz="1000" dirty="0" err="1">
                <a:latin typeface="Courier"/>
              </a:rPr>
              <a:t>id</a:t>
            </a:r>
            <a:r>
              <a:rPr lang="de-DE" sz="1000" dirty="0">
                <a:latin typeface="Courier"/>
              </a:rPr>
              <a:t>                &lt;</a:t>
            </a:r>
            <a:r>
              <a:rPr lang="de-DE" sz="1000" dirty="0" err="1">
                <a:latin typeface="Courier"/>
              </a:rPr>
              <a:t>int</a:t>
            </a:r>
            <a:r>
              <a:rPr lang="de-DE" sz="1000" dirty="0">
                <a:latin typeface="Courier"/>
              </a:rPr>
              <a:t>&gt; 24, 24, 24, 24, 24, 24, 24, 24, 24, 24, 24, 24, 24, ~
## $ </a:t>
            </a:r>
            <a:r>
              <a:rPr lang="de-DE" sz="1000" dirty="0" err="1">
                <a:latin typeface="Courier"/>
              </a:rPr>
              <a:t>icon</a:t>
            </a:r>
            <a:r>
              <a:rPr lang="de-DE" sz="1000" dirty="0">
                <a:latin typeface="Courier"/>
              </a:rPr>
              <a:t>              &lt;</a:t>
            </a:r>
            <a:r>
              <a:rPr lang="de-DE" sz="1000" dirty="0" err="1">
                <a:latin typeface="Courier"/>
              </a:rPr>
              <a:t>chr</a:t>
            </a:r>
            <a:r>
              <a:rPr lang="de-DE" sz="1000" dirty="0">
                <a:latin typeface="Courier"/>
              </a:rPr>
              <a:t>&gt; "https://render.guildwars2.com/</a:t>
            </a:r>
            <a:r>
              <a:rPr lang="de-DE" sz="1000" dirty="0" err="1">
                <a:latin typeface="Courier"/>
              </a:rPr>
              <a:t>file</a:t>
            </a:r>
            <a:r>
              <a:rPr lang="de-DE" sz="1000" dirty="0">
                <a:latin typeface="Courier"/>
              </a:rPr>
              <a:t>/1D05D1EE04E16E69~
## $ </a:t>
            </a:r>
            <a:r>
              <a:rPr lang="de-DE" sz="1000" dirty="0" err="1">
                <a:latin typeface="Courier"/>
              </a:rPr>
              <a:t>level</a:t>
            </a:r>
            <a:r>
              <a:rPr lang="de-DE" sz="1000" dirty="0">
                <a:latin typeface="Courier"/>
              </a:rPr>
              <a:t>             &lt;</a:t>
            </a:r>
            <a:r>
              <a:rPr lang="de-DE" sz="1000" dirty="0" err="1">
                <a:latin typeface="Courier"/>
              </a:rPr>
              <a:t>int</a:t>
            </a:r>
            <a:r>
              <a:rPr lang="de-DE" sz="1000" dirty="0">
                <a:latin typeface="Courier"/>
              </a:rPr>
              <a:t>&gt; 0, 0, 0, 0, 0, 0, 0, 0, 0, 0, 0, 0, 0, 0, 0, 0, 0, 0~
## $ </a:t>
            </a:r>
            <a:r>
              <a:rPr lang="de-DE" sz="1000" dirty="0" err="1">
                <a:latin typeface="Courier"/>
              </a:rPr>
              <a:t>item_type</a:t>
            </a:r>
            <a:r>
              <a:rPr lang="de-DE" sz="1000" dirty="0">
                <a:latin typeface="Courier"/>
              </a:rPr>
              <a:t>         &lt;</a:t>
            </a:r>
            <a:r>
              <a:rPr lang="de-DE" sz="1000" dirty="0" err="1">
                <a:latin typeface="Courier"/>
              </a:rPr>
              <a:t>chr</a:t>
            </a:r>
            <a:r>
              <a:rPr lang="de-DE" sz="1000" dirty="0">
                <a:latin typeface="Courier"/>
              </a:rPr>
              <a:t>&gt;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 $ </a:t>
            </a:r>
            <a:r>
              <a:rPr lang="de-DE" sz="1000" dirty="0" err="1">
                <a:latin typeface="Courier"/>
              </a:rPr>
              <a:t>item_weight_class</a:t>
            </a:r>
            <a:r>
              <a:rPr lang="de-DE" sz="1000" dirty="0">
                <a:latin typeface="Courier"/>
              </a:rPr>
              <a:t> &lt;</a:t>
            </a:r>
            <a:r>
              <a:rPr lang="de-DE" sz="1000" dirty="0" err="1">
                <a:latin typeface="Courier"/>
              </a:rPr>
              <a:t>chr</a:t>
            </a:r>
            <a:r>
              <a:rPr lang="de-DE" sz="1000" dirty="0">
                <a:latin typeface="Courier"/>
              </a:rPr>
              <a:t>&gt; NA, NA, NA, NA, NA, NA, NA, NA, NA, NA, NA, NA, NA, ~
## $ </a:t>
            </a:r>
            <a:r>
              <a:rPr lang="de-DE" sz="1000" dirty="0" err="1">
                <a:latin typeface="Courier"/>
              </a:rPr>
              <a:t>listings</a:t>
            </a:r>
            <a:r>
              <a:rPr lang="de-DE" sz="1000" dirty="0">
                <a:latin typeface="Courier"/>
              </a:rPr>
              <a:t>          &lt;</a:t>
            </a:r>
            <a:r>
              <a:rPr lang="de-DE" sz="1000" dirty="0" err="1">
                <a:latin typeface="Courier"/>
              </a:rPr>
              <a:t>int</a:t>
            </a:r>
            <a:r>
              <a:rPr lang="de-DE" sz="1000" dirty="0">
                <a:latin typeface="Courier"/>
              </a:rPr>
              <a:t>&gt; 1, 1, 4, 7, 5, 1, 3, 10, 1, 1, 1, 1, 1, 1, 1, 1, 1, ~
## $ </a:t>
            </a:r>
            <a:r>
              <a:rPr lang="de-DE" sz="1000" dirty="0" err="1">
                <a:latin typeface="Courier"/>
              </a:rPr>
              <a:t>unit_price</a:t>
            </a:r>
            <a:r>
              <a:rPr lang="de-DE" sz="1000" dirty="0">
                <a:latin typeface="Courier"/>
              </a:rPr>
              <a:t>        &lt;</a:t>
            </a:r>
            <a:r>
              <a:rPr lang="de-DE" sz="1000" dirty="0" err="1">
                <a:latin typeface="Courier"/>
              </a:rPr>
              <a:t>int</a:t>
            </a:r>
            <a:r>
              <a:rPr lang="de-DE" sz="1000" dirty="0">
                <a:latin typeface="Courier"/>
              </a:rPr>
              <a:t>&gt; 85, 81, 80, 77, 76, 75, 74, 72, 68, 67, 66, 65, 64, ~
## $ </a:t>
            </a:r>
            <a:r>
              <a:rPr lang="de-DE" sz="1000" dirty="0" err="1">
                <a:latin typeface="Courier"/>
              </a:rPr>
              <a:t>quantity</a:t>
            </a:r>
            <a:r>
              <a:rPr lang="de-DE" sz="1000" dirty="0">
                <a:latin typeface="Courier"/>
              </a:rPr>
              <a:t>          &lt;</a:t>
            </a:r>
            <a:r>
              <a:rPr lang="de-DE" sz="1000" dirty="0" err="1">
                <a:latin typeface="Courier"/>
              </a:rPr>
              <a:t>int</a:t>
            </a:r>
            <a:r>
              <a:rPr lang="de-DE" sz="1000" dirty="0">
                <a:latin typeface="Courier"/>
              </a:rPr>
              <a:t>&gt; 169, 62, 1000, 1578, 1024, 250, 630, 2365, 250, 250,~</a:t>
            </a:r>
          </a:p>
        </p:txBody>
      </p:sp>
      <p:sp>
        <p:nvSpPr>
          <p:cNvPr id="9" name="Textfeld 8">
            <a:extLst>
              <a:ext uri="{FF2B5EF4-FFF2-40B4-BE49-F238E27FC236}">
                <a16:creationId xmlns:a16="http://schemas.microsoft.com/office/drawing/2014/main" id="{AD3D6ABA-701A-1238-7EBE-7CB46E723615}"/>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5</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cleaning I</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dirty="0"/>
              <a:t>Da die Daten von einer API kommen, sind sie größtenteils schon aufbereitet. Allerdings lassen sich einige Variablen noch besser verarbeiten:</a:t>
            </a:r>
          </a:p>
          <a:p>
            <a:pPr marL="0" lvl="0" indent="0">
              <a:lnSpc>
                <a:spcPct val="90000"/>
              </a:lnSpc>
              <a:buNone/>
            </a:pPr>
            <a:endParaRPr lang="de-DE" sz="1400" dirty="0">
              <a:latin typeface="Courier"/>
            </a:endParaRPr>
          </a:p>
          <a:p>
            <a:pPr marL="0" lvl="0" indent="0">
              <a:lnSpc>
                <a:spcPct val="90000"/>
              </a:lnSpc>
              <a:buNone/>
            </a:pPr>
            <a:r>
              <a:rPr lang="de-DE" sz="1400" dirty="0">
                <a:latin typeface="Courier"/>
              </a:rPr>
              <a:t>TODO -&gt;</a:t>
            </a:r>
          </a:p>
          <a:p>
            <a:pPr marL="0" lvl="0" indent="0">
              <a:lnSpc>
                <a:spcPct val="90000"/>
              </a:lnSpc>
              <a:buNone/>
            </a:pPr>
            <a:r>
              <a:rPr lang="de-DE" sz="1200" dirty="0" err="1">
                <a:latin typeface="Courier"/>
              </a:rPr>
              <a:t>df_sells</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latin typeface="Courier"/>
              </a:rPr>
              <a:t>df_sells</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drop_na</a:t>
            </a:r>
            <a:r>
              <a:rPr lang="de-DE" sz="1200" dirty="0">
                <a:latin typeface="Courier"/>
              </a:rPr>
              <a:t>(</a:t>
            </a:r>
            <a:r>
              <a:rPr lang="de-DE" sz="1200" dirty="0" err="1">
                <a:latin typeface="Courier"/>
              </a:rPr>
              <a:t>unit_price</a:t>
            </a:r>
            <a:r>
              <a:rPr lang="de-DE" sz="1200" dirty="0">
                <a:latin typeface="Courier"/>
              </a:rPr>
              <a:t>, </a:t>
            </a:r>
            <a:r>
              <a:rPr lang="de-DE" sz="1200" dirty="0" err="1">
                <a:latin typeface="Courier"/>
              </a:rPr>
              <a:t>quantity</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mutate</a:t>
            </a:r>
            <a:r>
              <a:rPr lang="de-DE" sz="1200" dirty="0">
                <a:latin typeface="Courier"/>
              </a:rPr>
              <a:t>(</a:t>
            </a:r>
            <a:r>
              <a:rPr lang="de-DE" sz="1200" dirty="0" err="1">
                <a:solidFill>
                  <a:srgbClr val="7D9029"/>
                </a:solidFill>
                <a:latin typeface="Courier"/>
              </a:rPr>
              <a:t>rarity</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rarity</a:t>
            </a:r>
            <a:r>
              <a:rPr lang="de-DE" sz="1200" dirty="0">
                <a:latin typeface="Courier"/>
              </a:rPr>
              <a:t>),</a:t>
            </a:r>
            <a:br>
              <a:rPr lang="de-DE" sz="1200" dirty="0"/>
            </a:br>
            <a:r>
              <a:rPr lang="de-DE" sz="1200" dirty="0">
                <a:latin typeface="Courier"/>
              </a:rPr>
              <a:t>         </a:t>
            </a:r>
            <a:r>
              <a:rPr lang="de-DE" sz="1200" dirty="0">
                <a:solidFill>
                  <a:srgbClr val="7D9029"/>
                </a:solidFill>
                <a:latin typeface="Courier"/>
              </a:rPr>
              <a:t>type =</a:t>
            </a:r>
            <a:r>
              <a:rPr lang="de-DE" sz="1200" dirty="0">
                <a:latin typeface="Courier"/>
              </a:rPr>
              <a:t> </a:t>
            </a:r>
            <a:r>
              <a:rPr lang="de-DE" sz="1200" dirty="0" err="1">
                <a:solidFill>
                  <a:srgbClr val="06287E"/>
                </a:solidFill>
                <a:latin typeface="Courier"/>
              </a:rPr>
              <a:t>as.factor</a:t>
            </a:r>
            <a:r>
              <a:rPr lang="de-DE" sz="1200" dirty="0">
                <a:latin typeface="Courier"/>
              </a:rPr>
              <a:t>(type),</a:t>
            </a:r>
            <a:br>
              <a:rPr lang="de-DE" sz="1200" dirty="0"/>
            </a:br>
            <a:r>
              <a:rPr lang="de-DE" sz="1200" dirty="0">
                <a:latin typeface="Courier"/>
              </a:rPr>
              <a:t>         </a:t>
            </a:r>
            <a:r>
              <a:rPr lang="de-DE" sz="1200" dirty="0" err="1">
                <a:solidFill>
                  <a:srgbClr val="7D9029"/>
                </a:solidFill>
                <a:latin typeface="Courier"/>
              </a:rPr>
              <a:t>item_type</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item_type</a:t>
            </a:r>
            <a:r>
              <a:rPr lang="de-DE" sz="1200" dirty="0">
                <a:latin typeface="Courier"/>
              </a:rPr>
              <a:t>),</a:t>
            </a:r>
            <a:br>
              <a:rPr lang="de-DE" sz="1200" dirty="0"/>
            </a:br>
            <a:r>
              <a:rPr lang="de-DE" sz="1200" dirty="0">
                <a:latin typeface="Courier"/>
              </a:rPr>
              <a:t>         </a:t>
            </a:r>
            <a:r>
              <a:rPr lang="de-DE" sz="1200" dirty="0" err="1">
                <a:solidFill>
                  <a:srgbClr val="7D9029"/>
                </a:solidFill>
                <a:latin typeface="Courier"/>
              </a:rPr>
              <a:t>item_weight_class</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item_weight_class</a:t>
            </a:r>
            <a:r>
              <a:rPr lang="de-DE" sz="1200" dirty="0">
                <a:latin typeface="Courier"/>
              </a:rPr>
              <a:t>),</a:t>
            </a:r>
            <a:br>
              <a:rPr lang="de-DE" sz="1200" dirty="0"/>
            </a:br>
            <a:r>
              <a:rPr lang="de-DE" sz="1200" dirty="0">
                <a:latin typeface="Courier"/>
              </a:rPr>
              <a:t>         </a:t>
            </a:r>
            <a:r>
              <a:rPr lang="de-DE" sz="1200" dirty="0" err="1">
                <a:solidFill>
                  <a:srgbClr val="7D9029"/>
                </a:solidFill>
                <a:latin typeface="Courier"/>
              </a:rPr>
              <a:t>unit_price_gold</a:t>
            </a:r>
            <a:r>
              <a:rPr lang="de-DE" sz="1200" dirty="0">
                <a:solidFill>
                  <a:srgbClr val="7D9029"/>
                </a:solidFill>
                <a:latin typeface="Courier"/>
              </a:rPr>
              <a:t> =</a:t>
            </a:r>
            <a:r>
              <a:rPr lang="de-DE" sz="1200" dirty="0">
                <a:latin typeface="Courier"/>
              </a:rPr>
              <a:t> </a:t>
            </a:r>
            <a:r>
              <a:rPr lang="de-DE" sz="1200" dirty="0" err="1">
                <a:latin typeface="Courier"/>
              </a:rPr>
              <a:t>unit_price</a:t>
            </a:r>
            <a:r>
              <a:rPr lang="de-DE" sz="1200" dirty="0">
                <a:latin typeface="Courier"/>
              </a:rPr>
              <a:t> </a:t>
            </a:r>
            <a:r>
              <a:rPr lang="de-DE" sz="1200" dirty="0">
                <a:solidFill>
                  <a:srgbClr val="4070A0"/>
                </a:solidFill>
                <a:latin typeface="Courier"/>
              </a:rPr>
              <a:t>/</a:t>
            </a:r>
            <a:r>
              <a:rPr lang="de-DE" sz="1200" dirty="0">
                <a:latin typeface="Courier"/>
              </a:rPr>
              <a:t> </a:t>
            </a:r>
            <a:r>
              <a:rPr lang="de-DE" sz="1200" dirty="0">
                <a:solidFill>
                  <a:srgbClr val="40A070"/>
                </a:solidFill>
                <a:latin typeface="Courier"/>
              </a:rPr>
              <a:t>10000</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select</a:t>
            </a:r>
            <a:r>
              <a:rPr lang="de-DE" sz="1200" dirty="0">
                <a:latin typeface="Courier"/>
              </a:rPr>
              <a:t>(</a:t>
            </a:r>
            <a:r>
              <a:rPr lang="de-DE" sz="1200" dirty="0">
                <a:solidFill>
                  <a:srgbClr val="4070A0"/>
                </a:solidFill>
                <a:latin typeface="Courier"/>
              </a:rPr>
              <a:t>-</a:t>
            </a:r>
            <a:r>
              <a:rPr lang="de-DE" sz="1200" dirty="0" err="1">
                <a:latin typeface="Courier"/>
              </a:rPr>
              <a:t>unit_price</a:t>
            </a:r>
            <a:r>
              <a:rPr lang="de-DE" sz="1200" dirty="0">
                <a:latin typeface="Courier"/>
              </a:rPr>
              <a:t>)</a:t>
            </a:r>
          </a:p>
        </p:txBody>
      </p:sp>
      <p:sp>
        <p:nvSpPr>
          <p:cNvPr id="9" name="Textfeld 8">
            <a:extLst>
              <a:ext uri="{FF2B5EF4-FFF2-40B4-BE49-F238E27FC236}">
                <a16:creationId xmlns:a16="http://schemas.microsoft.com/office/drawing/2014/main" id="{05611A7C-300D-3EC4-352E-F5D7905673DC}"/>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6</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chemeClr val="bg1"/>
                </a:solidFill>
              </a:rPr>
              <a:t>Angebot und Nachfrage</a:t>
            </a:r>
          </a:p>
        </p:txBody>
      </p:sp>
      <p:sp>
        <p:nvSpPr>
          <p:cNvPr id="11" name="Text Placeholder 2">
            <a:extLst>
              <a:ext uri="{FF2B5EF4-FFF2-40B4-BE49-F238E27FC236}">
                <a16:creationId xmlns:a16="http://schemas.microsoft.com/office/drawing/2014/main" id="{B480B316-80FC-B023-258E-B1F376F1E08F}"/>
              </a:ext>
            </a:extLst>
          </p:cNvPr>
          <p:cNvSpPr txBox="1">
            <a:spLocks/>
          </p:cNvSpPr>
          <p:nvPr/>
        </p:nvSpPr>
        <p:spPr>
          <a:xfrm>
            <a:off x="202953" y="1704845"/>
            <a:ext cx="4369047" cy="302022"/>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0" indent="0">
              <a:buFont typeface="Wingdings 3" charset="2"/>
              <a:buNone/>
            </a:pPr>
            <a:r>
              <a:rPr lang="de-DE" sz="1200" dirty="0">
                <a:latin typeface="+mn-lt"/>
              </a:rPr>
              <a:t>Für uns sind nur zwei Einträge relevant</a:t>
            </a:r>
          </a:p>
        </p:txBody>
      </p:sp>
      <p:pic>
        <p:nvPicPr>
          <p:cNvPr id="13" name="Picture 1" descr="fig:  images/buys.png">
            <a:extLst>
              <a:ext uri="{FF2B5EF4-FFF2-40B4-BE49-F238E27FC236}">
                <a16:creationId xmlns:a16="http://schemas.microsoft.com/office/drawing/2014/main" id="{82F3D149-2893-0C62-C7D1-EDD318E4FBA4}"/>
              </a:ext>
            </a:extLst>
          </p:cNvPr>
          <p:cNvPicPr>
            <a:picLocks noGrp="1" noChangeAspect="1"/>
          </p:cNvPicPr>
          <p:nvPr/>
        </p:nvPicPr>
        <p:blipFill>
          <a:blip r:embed="rId3"/>
          <a:stretch>
            <a:fillRect/>
          </a:stretch>
        </p:blipFill>
        <p:spPr bwMode="auto">
          <a:xfrm>
            <a:off x="3278078" y="1943680"/>
            <a:ext cx="3394571" cy="3180350"/>
          </a:xfrm>
          <a:prstGeom prst="rect">
            <a:avLst/>
          </a:prstGeom>
          <a:noFill/>
          <a:ln w="9525">
            <a:noFill/>
            <a:headEnd/>
            <a:tailEnd/>
          </a:ln>
        </p:spPr>
      </p:pic>
      <p:sp>
        <p:nvSpPr>
          <p:cNvPr id="15" name="TextBox 3">
            <a:extLst>
              <a:ext uri="{FF2B5EF4-FFF2-40B4-BE49-F238E27FC236}">
                <a16:creationId xmlns:a16="http://schemas.microsoft.com/office/drawing/2014/main" id="{131823CD-BC64-28FC-FA11-F9027677250F}"/>
              </a:ext>
            </a:extLst>
          </p:cNvPr>
          <p:cNvSpPr txBox="1"/>
          <p:nvPr/>
        </p:nvSpPr>
        <p:spPr>
          <a:xfrm>
            <a:off x="533400" y="3942545"/>
            <a:ext cx="4038600" cy="508000"/>
          </a:xfrm>
          <a:prstGeom prst="rect">
            <a:avLst/>
          </a:prstGeom>
          <a:noFill/>
        </p:spPr>
        <p:txBody>
          <a:bodyPr/>
          <a:lstStyle/>
          <a:p>
            <a:pPr marL="0" lvl="0" indent="0" algn="ctr">
              <a:buNone/>
            </a:pPr>
            <a:r>
              <a:rPr sz="1200" u="sng" dirty="0" err="1"/>
              <a:t>Höchster</a:t>
            </a:r>
            <a:r>
              <a:rPr sz="1200" u="sng" dirty="0"/>
              <a:t> </a:t>
            </a:r>
            <a:r>
              <a:rPr sz="1200" u="sng" dirty="0" err="1"/>
              <a:t>Kaufpreis</a:t>
            </a:r>
            <a:endParaRPr sz="1200" u="sng" dirty="0"/>
          </a:p>
        </p:txBody>
      </p:sp>
      <p:sp>
        <p:nvSpPr>
          <p:cNvPr id="17" name="TextBox 3">
            <a:extLst>
              <a:ext uri="{FF2B5EF4-FFF2-40B4-BE49-F238E27FC236}">
                <a16:creationId xmlns:a16="http://schemas.microsoft.com/office/drawing/2014/main" id="{A90034A0-E373-7CE6-7CF2-3708A7DD8E77}"/>
              </a:ext>
            </a:extLst>
          </p:cNvPr>
          <p:cNvSpPr txBox="1"/>
          <p:nvPr/>
        </p:nvSpPr>
        <p:spPr>
          <a:xfrm>
            <a:off x="5627825" y="3976237"/>
            <a:ext cx="4038600" cy="508000"/>
          </a:xfrm>
          <a:prstGeom prst="rect">
            <a:avLst/>
          </a:prstGeom>
          <a:noFill/>
        </p:spPr>
        <p:txBody>
          <a:bodyPr/>
          <a:lstStyle/>
          <a:p>
            <a:pPr marL="0" lvl="0" indent="0" algn="ctr">
              <a:buNone/>
            </a:pPr>
            <a:r>
              <a:rPr sz="1200" dirty="0" err="1"/>
              <a:t>Niedrigster</a:t>
            </a:r>
            <a:r>
              <a:rPr sz="1200" dirty="0"/>
              <a:t> </a:t>
            </a:r>
            <a:r>
              <a:rPr sz="1200" dirty="0" err="1"/>
              <a:t>Verkaufspreis</a:t>
            </a:r>
            <a:endParaRPr sz="1200" dirty="0"/>
          </a:p>
        </p:txBody>
      </p:sp>
      <p:sp>
        <p:nvSpPr>
          <p:cNvPr id="18" name="Textfeld 17">
            <a:extLst>
              <a:ext uri="{FF2B5EF4-FFF2-40B4-BE49-F238E27FC236}">
                <a16:creationId xmlns:a16="http://schemas.microsoft.com/office/drawing/2014/main" id="{00BE1473-3016-B899-2DB4-E4CC369590B6}"/>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7</a:t>
            </a:fld>
            <a:endParaRPr lang="de-DE" dirty="0"/>
          </a:p>
        </p:txBody>
      </p:sp>
    </p:spTree>
    <p:extLst>
      <p:ext uri="{BB962C8B-B14F-4D97-AF65-F5344CB8AC3E}">
        <p14:creationId xmlns:p14="http://schemas.microsoft.com/office/powerpoint/2010/main" val="208188515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cleaning II</a:t>
            </a:r>
          </a:p>
        </p:txBody>
      </p:sp>
      <p:sp>
        <p:nvSpPr>
          <p:cNvPr id="3" name="Content Placeholder 2"/>
          <p:cNvSpPr>
            <a:spLocks noGrp="1"/>
          </p:cNvSpPr>
          <p:nvPr>
            <p:ph idx="1"/>
          </p:nvPr>
        </p:nvSpPr>
        <p:spPr>
          <a:xfrm>
            <a:off x="827484" y="2072640"/>
            <a:ext cx="6709905" cy="2613659"/>
          </a:xfrm>
        </p:spPr>
        <p:txBody>
          <a:bodyPr>
            <a:normAutofit/>
          </a:bodyPr>
          <a:lstStyle/>
          <a:p>
            <a:pPr lvl="0" indent="0">
              <a:buNone/>
            </a:pPr>
            <a:r>
              <a:rPr lang="en-US" sz="1200" dirty="0" err="1">
                <a:latin typeface="Courier"/>
              </a:rPr>
              <a:t>df_max_buys</a:t>
            </a:r>
            <a:r>
              <a:rPr lang="en-US" sz="1200" dirty="0">
                <a:latin typeface="Courier"/>
              </a:rPr>
              <a:t> </a:t>
            </a:r>
            <a:r>
              <a:rPr lang="en-US" sz="1200" dirty="0">
                <a:solidFill>
                  <a:srgbClr val="007020"/>
                </a:solidFill>
                <a:latin typeface="Courier"/>
              </a:rPr>
              <a:t>&lt;-</a:t>
            </a:r>
            <a:r>
              <a:rPr lang="en-US" sz="1200" dirty="0">
                <a:latin typeface="Courier"/>
              </a:rPr>
              <a:t>  </a:t>
            </a:r>
            <a:r>
              <a:rPr lang="en-US" sz="1200" dirty="0" err="1">
                <a:latin typeface="Courier"/>
              </a:rPr>
              <a:t>df_buys</a:t>
            </a:r>
            <a:r>
              <a:rPr lang="en-US" sz="1200" dirty="0">
                <a:latin typeface="Courier"/>
              </a:rPr>
              <a:t>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err="1">
                <a:solidFill>
                  <a:srgbClr val="06287E"/>
                </a:solidFill>
                <a:latin typeface="Courier"/>
              </a:rPr>
              <a:t>group_by</a:t>
            </a:r>
            <a:r>
              <a:rPr lang="en-US" sz="1200" dirty="0">
                <a:latin typeface="Courier"/>
              </a:rPr>
              <a:t>(name)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a:solidFill>
                  <a:srgbClr val="06287E"/>
                </a:solidFill>
                <a:latin typeface="Courier"/>
              </a:rPr>
              <a:t>slice</a:t>
            </a:r>
            <a:r>
              <a:rPr lang="en-US" sz="1200" dirty="0">
                <a:latin typeface="Courier"/>
              </a:rPr>
              <a:t>(</a:t>
            </a:r>
            <a:r>
              <a:rPr lang="en-US" sz="1200" dirty="0" err="1">
                <a:solidFill>
                  <a:srgbClr val="06287E"/>
                </a:solidFill>
                <a:latin typeface="Courier"/>
              </a:rPr>
              <a:t>which.max</a:t>
            </a:r>
            <a:r>
              <a:rPr lang="en-US" sz="1200" dirty="0">
                <a:latin typeface="Courier"/>
              </a:rPr>
              <a:t>(</a:t>
            </a:r>
            <a:r>
              <a:rPr lang="en-US" sz="1200" dirty="0" err="1">
                <a:latin typeface="Courier"/>
              </a:rPr>
              <a:t>unit_price_gold</a:t>
            </a:r>
            <a:r>
              <a:rPr lang="en-US" sz="1200" dirty="0">
                <a:latin typeface="Courier"/>
              </a:rPr>
              <a:t>))</a:t>
            </a:r>
          </a:p>
          <a:p>
            <a:pPr marL="0" lvl="0" indent="0">
              <a:buNone/>
            </a:pPr>
            <a:endParaRPr lang="de-DE" sz="1200" dirty="0"/>
          </a:p>
          <a:p>
            <a:pPr marL="0" lvl="0" indent="0">
              <a:buNone/>
            </a:pPr>
            <a:r>
              <a:rPr lang="de-DE" sz="1200" dirty="0"/>
              <a:t>Damit</a:t>
            </a:r>
            <a:r>
              <a:rPr sz="1200" dirty="0"/>
              <a:t> </a:t>
            </a:r>
            <a:r>
              <a:rPr lang="de-DE" sz="1200" dirty="0"/>
              <a:t>wird</a:t>
            </a:r>
            <a:r>
              <a:rPr sz="1200" dirty="0"/>
              <a:t> das </a:t>
            </a:r>
            <a:r>
              <a:rPr lang="de-DE" sz="1200" dirty="0"/>
              <a:t>Datenset</a:t>
            </a:r>
            <a:r>
              <a:rPr sz="1200" dirty="0"/>
              <a:t> stark </a:t>
            </a:r>
            <a:r>
              <a:rPr lang="de-DE" sz="1200" dirty="0"/>
              <a:t>verringert</a:t>
            </a:r>
            <a:r>
              <a:rPr sz="1200" dirty="0"/>
              <a:t>:</a:t>
            </a:r>
          </a:p>
          <a:p>
            <a:pPr lvl="0"/>
            <a:r>
              <a:rPr lang="de-DE" sz="1200" dirty="0"/>
              <a:t>Kaufauktionen</a:t>
            </a:r>
            <a:r>
              <a:rPr sz="1200" dirty="0"/>
              <a:t> von 434</a:t>
            </a:r>
            <a:r>
              <a:rPr lang="de-DE" sz="1200" dirty="0"/>
              <a:t>.</a:t>
            </a:r>
            <a:r>
              <a:rPr sz="1200" dirty="0"/>
              <a:t>399 auf 17</a:t>
            </a:r>
            <a:r>
              <a:rPr lang="de-DE" sz="1200" dirty="0"/>
              <a:t>.</a:t>
            </a:r>
            <a:r>
              <a:rPr sz="1200" dirty="0"/>
              <a:t>535</a:t>
            </a:r>
          </a:p>
          <a:p>
            <a:pPr lvl="0"/>
            <a:r>
              <a:rPr lang="de-DE" sz="1200" dirty="0"/>
              <a:t>Verkaufsauktionen</a:t>
            </a:r>
            <a:r>
              <a:rPr sz="1200" dirty="0"/>
              <a:t> von 3</a:t>
            </a:r>
            <a:r>
              <a:rPr lang="de-DE" sz="1200" dirty="0"/>
              <a:t>.</a:t>
            </a:r>
            <a:r>
              <a:rPr sz="1200" dirty="0"/>
              <a:t>855</a:t>
            </a:r>
            <a:r>
              <a:rPr lang="de-DE" sz="1200" dirty="0"/>
              <a:t>.</a:t>
            </a:r>
            <a:r>
              <a:rPr sz="1200" dirty="0"/>
              <a:t>399 auf 18</a:t>
            </a:r>
            <a:r>
              <a:rPr lang="de-DE" sz="1200" dirty="0"/>
              <a:t>.</a:t>
            </a:r>
            <a:r>
              <a:rPr sz="1200" dirty="0"/>
              <a:t>656</a:t>
            </a:r>
          </a:p>
        </p:txBody>
      </p:sp>
      <p:sp>
        <p:nvSpPr>
          <p:cNvPr id="9" name="Textfeld 8">
            <a:extLst>
              <a:ext uri="{FF2B5EF4-FFF2-40B4-BE49-F238E27FC236}">
                <a16:creationId xmlns:a16="http://schemas.microsoft.com/office/drawing/2014/main" id="{14E5C607-563A-54A5-515C-783B95599DC3}"/>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8</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Profit</a:t>
            </a:r>
          </a:p>
        </p:txBody>
      </p:sp>
      <p:sp>
        <p:nvSpPr>
          <p:cNvPr id="3" name="Content Placeholder 2"/>
          <p:cNvSpPr>
            <a:spLocks noGrp="1"/>
          </p:cNvSpPr>
          <p:nvPr>
            <p:ph idx="1"/>
          </p:nvPr>
        </p:nvSpPr>
        <p:spPr>
          <a:xfrm>
            <a:off x="827484" y="2072640"/>
            <a:ext cx="6709905" cy="2613659"/>
          </a:xfrm>
        </p:spPr>
        <p:txBody>
          <a:bodyPr>
            <a:normAutofit fontScale="85000" lnSpcReduction="20000"/>
          </a:bodyPr>
          <a:lstStyle/>
          <a:p>
            <a:pPr marL="0" lvl="0" indent="0">
              <a:lnSpc>
                <a:spcPct val="90000"/>
              </a:lnSpc>
              <a:buNone/>
            </a:pPr>
            <a:r>
              <a:rPr lang="de-DE" sz="1400" dirty="0"/>
              <a:t>Das Auktionshaus erhebt Steuern:</a:t>
            </a:r>
          </a:p>
          <a:p>
            <a:pPr lvl="0">
              <a:lnSpc>
                <a:spcPct val="90000"/>
              </a:lnSpc>
            </a:pPr>
            <a:r>
              <a:rPr lang="de-DE" sz="1400" dirty="0"/>
              <a:t>- 5% für das Einstellen eines Angebots</a:t>
            </a:r>
          </a:p>
          <a:p>
            <a:pPr lvl="0">
              <a:lnSpc>
                <a:spcPct val="90000"/>
              </a:lnSpc>
            </a:pPr>
            <a:r>
              <a:rPr lang="de-DE" sz="1400" dirty="0"/>
              <a:t>- 10% beim Verkauf</a:t>
            </a:r>
          </a:p>
          <a:p>
            <a:pPr marL="0" lvl="0" indent="0">
              <a:lnSpc>
                <a:spcPct val="90000"/>
              </a:lnSpc>
              <a:buNone/>
            </a:pPr>
            <a:r>
              <a:rPr lang="de-DE" sz="1400" dirty="0"/>
              <a:t>Ein Beispiel:</a:t>
            </a:r>
          </a:p>
          <a:p>
            <a:pPr lvl="0">
              <a:lnSpc>
                <a:spcPct val="90000"/>
              </a:lnSpc>
            </a:pPr>
            <a:r>
              <a:rPr lang="de-DE" sz="1400" dirty="0"/>
              <a:t>- Kauf für 1,22 Silber</a:t>
            </a:r>
          </a:p>
          <a:p>
            <a:pPr lvl="0">
              <a:lnSpc>
                <a:spcPct val="90000"/>
              </a:lnSpc>
            </a:pPr>
            <a:r>
              <a:rPr lang="de-DE" sz="1400" dirty="0"/>
              <a:t>- Verkauf für 26,14 Silber</a:t>
            </a:r>
          </a:p>
          <a:p>
            <a:pPr lvl="1">
              <a:lnSpc>
                <a:spcPct val="90000"/>
              </a:lnSpc>
            </a:pPr>
            <a:r>
              <a:rPr lang="de-DE" sz="1400" dirty="0"/>
              <a:t>- 5% davon werden direkt abgezogen</a:t>
            </a:r>
          </a:p>
          <a:p>
            <a:pPr lvl="1">
              <a:lnSpc>
                <a:spcPct val="90000"/>
              </a:lnSpc>
            </a:pPr>
            <a:r>
              <a:rPr lang="de-DE" sz="1400" dirty="0"/>
              <a:t>- 10% davon werden bei Kauf abgezogen</a:t>
            </a:r>
          </a:p>
          <a:p>
            <a:pPr lvl="0">
              <a:lnSpc>
                <a:spcPct val="90000"/>
              </a:lnSpc>
            </a:pPr>
            <a:r>
              <a:rPr lang="de-DE" sz="1400" dirty="0"/>
              <a:t>- Wir bekommen 26,14 * 0,85 = 22,22 Silber</a:t>
            </a:r>
          </a:p>
          <a:p>
            <a:pPr lvl="0">
              <a:lnSpc>
                <a:spcPct val="90000"/>
              </a:lnSpc>
            </a:pPr>
            <a:endParaRPr lang="de-DE" sz="1400" dirty="0"/>
          </a:p>
          <a:p>
            <a:pPr marL="0" lvl="0" indent="0">
              <a:lnSpc>
                <a:spcPct val="90000"/>
              </a:lnSpc>
              <a:buNone/>
            </a:pPr>
            <a:r>
              <a:rPr lang="de-DE" sz="1400" dirty="0"/>
              <a:t>Abzüglich des Kaufpreises von 1,22 Silber ergibt das einen Gewinn von 21 Silber.</a:t>
            </a:r>
          </a:p>
        </p:txBody>
      </p:sp>
      <p:sp>
        <p:nvSpPr>
          <p:cNvPr id="11" name="Textfeld 10">
            <a:extLst>
              <a:ext uri="{FF2B5EF4-FFF2-40B4-BE49-F238E27FC236}">
                <a16:creationId xmlns:a16="http://schemas.microsoft.com/office/drawing/2014/main" id="{D8494EA9-3B3F-C067-F7C9-9F8EDE12C93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9</a:t>
            </a:fld>
            <a:endParaRPr lang="de-DE" dirty="0"/>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3163</Words>
  <Application>Microsoft Office PowerPoint</Application>
  <PresentationFormat>Bildschirmpräsentation (16:9)</PresentationFormat>
  <Paragraphs>262</Paragraphs>
  <Slides>27</Slides>
  <Notes>27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27</vt:i4>
      </vt:variant>
    </vt:vector>
  </HeadingPairs>
  <TitlesOfParts>
    <vt:vector size="33" baseType="lpstr">
      <vt:lpstr>Arial</vt:lpstr>
      <vt:lpstr>Calibri</vt:lpstr>
      <vt:lpstr>Century Gothic</vt:lpstr>
      <vt:lpstr>Courier</vt:lpstr>
      <vt:lpstr>Wingdings 3</vt:lpstr>
      <vt:lpstr>Ion</vt:lpstr>
      <vt:lpstr>Geld verdienen mit Auktionen - am Beispiel eines Online Games</vt:lpstr>
      <vt:lpstr>Motivation</vt:lpstr>
      <vt:lpstr>Datenbeschaffung</vt:lpstr>
      <vt:lpstr>Daten als JSON von der API lesen</vt:lpstr>
      <vt:lpstr>Data preparation</vt:lpstr>
      <vt:lpstr>Data cleaning I</vt:lpstr>
      <vt:lpstr>Angebot und Nachfrage</vt:lpstr>
      <vt:lpstr>Data cleaning II</vt:lpstr>
      <vt:lpstr>Profit</vt:lpstr>
      <vt:lpstr>Berechnung des Profits</vt:lpstr>
      <vt:lpstr>Ausreißer</vt:lpstr>
      <vt:lpstr>Data Split</vt:lpstr>
      <vt:lpstr>Abhängigkeiten</vt:lpstr>
      <vt:lpstr>Preisverteilung</vt:lpstr>
      <vt:lpstr>Clusteranalyse I</vt:lpstr>
      <vt:lpstr>Clusteranalyse II</vt:lpstr>
      <vt:lpstr>Beste Gegenstände</vt:lpstr>
      <vt:lpstr>Zwischenüberlegung</vt:lpstr>
      <vt:lpstr>Features auswählen</vt:lpstr>
      <vt:lpstr>Modell aufbauen</vt:lpstr>
      <vt:lpstr>Ergebnis des Modells  TODO</vt:lpstr>
      <vt:lpstr>Einfluss der features auf das Ergebnis</vt:lpstr>
      <vt:lpstr>Tuning</vt:lpstr>
      <vt:lpstr>Ausführen auf neuen Daten</vt:lpstr>
      <vt:lpstr>Ergebnis</vt:lpstr>
      <vt:lpstr>Fazit</vt:lpstr>
      <vt:lpstr>Github</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0</Words>
  <Application>Microsoft Office PowerPoint</Application>
  <PresentationFormat>Bildschirmpräsentation (16:9)</PresentationFormat>
  <Paragraphs>0</Paragraphs>
  <Slides>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Source Code </vt:lpstr>
      <vt:lpstr>Office Theme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Geld verdienen mit Auktionen - am Beispiel eines Online Games</dc:title>
  <dc:creator>Lukas Zaiser</dc:creator>
  <cp:keywords/>
  <cp:lastModifiedBy>Lukas Zaiser</cp:lastModifiedBy>
  <cp:revision>22</cp:revision>
  <dcterms:created xsi:type="dcterms:W3CDTF">2022-05-06T06:30:24Z</dcterms:created>
  <dcterms:modified xsi:type="dcterms:W3CDTF">2022-05-11T05:06:30Z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2022-05-02</vt:lpwstr>
  </property>
  <property fmtid="{D5CDD505-2E9C-101B-9397-08002B2CF9AE}" pid="3" name="output">
    <vt:lpwstr/>
  </property>
  <property fmtid="{D5CDD505-2E9C-101B-9397-08002B2CF9AE}" pid="4" name="params">
    <vt:lpwstr/>
  </property>
</Properties>
</file>