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47"/>
          <a:sy d="100" n="147"/>
        </p:scale>
        <p:origin x="564" y="12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2" Type="http://schemas.openxmlformats.org/officeDocument/2006/relationships/tableStyles" Target="tableStyles.xml" /><Relationship Id="rId1" Type="http://schemas.openxmlformats.org/officeDocument/2006/relationships/slideMaster" Target="slideMasters/slideMaster1.xml" /><Relationship Id="rId31" Type="http://schemas.openxmlformats.org/officeDocument/2006/relationships/theme" Target="theme/theme1.xml" /><Relationship Id="rId30" Type="http://schemas.openxmlformats.org/officeDocument/2006/relationships/viewProps" Target="viewProps.xml" /><Relationship Id="rId2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82570"/>
            <a:ext cx="5209162" cy="1792423"/>
          </a:xfrm>
        </p:spPr>
        <p:txBody>
          <a:bodyPr/>
          <a:lstStyle>
            <a:lvl1pPr>
              <a:defRPr>
                <a:latin typeface="Source Code "/>
              </a:defRPr>
            </a:lvl1pPr>
          </a:lstStyle>
          <a:p>
            <a:r>
              <a:rPr lang="en-US" dirty="0"/>
              <a:t>Click to edit Master title style</a:t>
            </a:r>
          </a:p>
        </p:txBody>
      </p:sp>
      <p:sp>
        <p:nvSpPr>
          <p:cNvPr id="3" name="Subtitle 2"/>
          <p:cNvSpPr>
            <a:spLocks noGrp="1"/>
          </p:cNvSpPr>
          <p:nvPr>
            <p:ph type="subTitle" idx="1"/>
          </p:nvPr>
        </p:nvSpPr>
        <p:spPr>
          <a:xfrm>
            <a:off x="685800" y="3066088"/>
            <a:ext cx="6400800" cy="1314450"/>
          </a:xfrm>
        </p:spPr>
        <p:txBody>
          <a:bodyPr/>
          <a:lstStyle>
            <a:lvl1pPr marL="0" indent="0" algn="l">
              <a:buNone/>
              <a:defRPr>
                <a:solidFill>
                  <a:schemeClr val="tx1"/>
                </a:solidFill>
                <a:latin typeface="Source Code "/>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ource Code "/>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Source Code "/>
              </a:defRPr>
            </a:lvl1pPr>
            <a:lvl2pPr>
              <a:defRPr>
                <a:latin typeface="Source Code "/>
              </a:defRPr>
            </a:lvl2pPr>
            <a:lvl3pPr>
              <a:defRPr>
                <a:latin typeface="Source Code "/>
              </a:defRPr>
            </a:lvl3pPr>
            <a:lvl4pPr>
              <a:defRPr>
                <a:latin typeface="Source Code "/>
              </a:defRPr>
            </a:lvl4pPr>
            <a:lvl5pPr>
              <a:defRPr>
                <a:latin typeface="Source Code "/>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atin typeface="Source Code "/>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latin typeface="Source Code "/>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ource Code "/>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5/2/2022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‹Nr.›</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3800">
          <a:solidFill>
            <a:schemeClr val="tx1"/>
          </a:solidFill>
          <a:latin typeface="Source Code "/>
          <a:ea typeface="+mj-ea"/>
          <a:cs typeface="+mj-cs"/>
        </a:defRPr>
      </a:lvl1pPr>
    </p:titleStyle>
    <p:bodyStyle>
      <a:lvl1pPr algn="l" defTabSz="342900" eaLnBrk="1" hangingPunct="1" indent="-342900" latinLnBrk="0" marL="342900" rtl="0">
        <a:spcBef>
          <a:spcPct val="20000"/>
        </a:spcBef>
        <a:buFont typeface="Arial"/>
        <a:buChar char="•"/>
        <a:defRPr kern="1200" sz="2000">
          <a:solidFill>
            <a:schemeClr val="tx1"/>
          </a:solidFill>
          <a:latin typeface="Source Code "/>
          <a:ea typeface="+mn-ea"/>
          <a:cs typeface="+mn-cs"/>
        </a:defRPr>
      </a:lvl1pPr>
      <a:lvl2pPr algn="l" defTabSz="342900" eaLnBrk="1" hangingPunct="1" indent="-342900" latinLnBrk="0" marL="685800" rtl="0">
        <a:spcBef>
          <a:spcPct val="20000"/>
        </a:spcBef>
        <a:buFont charset="0" panose="020B0604020202020204" pitchFamily="34" typeface="Arial"/>
        <a:buChar char="•"/>
        <a:defRPr kern="1200" sz="1800">
          <a:solidFill>
            <a:schemeClr val="tx1"/>
          </a:solidFill>
          <a:latin typeface="Source Code "/>
          <a:ea typeface="+mn-ea"/>
          <a:cs typeface="+mn-cs"/>
        </a:defRPr>
      </a:lvl2pPr>
      <a:lvl3pPr algn="l" defTabSz="342900" eaLnBrk="1" hangingPunct="1" indent="-342900" latinLnBrk="0" marL="1028700" rtl="0">
        <a:spcBef>
          <a:spcPct val="20000"/>
        </a:spcBef>
        <a:buFont charset="0" panose="020B0604020202020204" pitchFamily="34" typeface="Arial"/>
        <a:buChar char="•"/>
        <a:defRPr kern="1200" sz="1600">
          <a:solidFill>
            <a:schemeClr val="tx1"/>
          </a:solidFill>
          <a:latin typeface="Source Code "/>
          <a:ea typeface="+mn-ea"/>
          <a:cs typeface="+mn-cs"/>
        </a:defRPr>
      </a:lvl3pPr>
      <a:lvl4pPr algn="l" defTabSz="342900" eaLnBrk="1" hangingPunct="1" indent="-342900" latinLnBrk="0" marL="1371600" rtl="0">
        <a:spcBef>
          <a:spcPct val="20000"/>
        </a:spcBef>
        <a:buFont charset="0" panose="020B0604020202020204" pitchFamily="34" typeface="Arial"/>
        <a:buChar char="•"/>
        <a:defRPr kern="1200" sz="1400">
          <a:solidFill>
            <a:schemeClr val="tx1"/>
          </a:solidFill>
          <a:latin typeface="Source Code "/>
          <a:ea typeface="+mn-ea"/>
          <a:cs typeface="+mn-cs"/>
        </a:defRPr>
      </a:lvl4pPr>
      <a:lvl5pPr algn="l" defTabSz="342900" eaLnBrk="1" hangingPunct="1" indent="-342900" latinLnBrk="0" marL="1714500" rtl="0">
        <a:spcBef>
          <a:spcPct val="20000"/>
        </a:spcBef>
        <a:buFont charset="0" panose="020B0604020202020204" pitchFamily="34" typeface="Arial"/>
        <a:buChar char="•"/>
        <a:defRPr kern="1200" sz="1400">
          <a:solidFill>
            <a:schemeClr val="tx1"/>
          </a:solidFill>
          <a:latin typeface="Source Code "/>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w2efficiency.com/tradingpost" TargetMode="External" /><Relationship Id="rId3" Type="http://schemas.openxmlformats.org/officeDocument/2006/relationships/hyperlink" Target="https://de.gw2tp.co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5.xml" /><Relationship Id="rId3" Type="http://schemas.openxmlformats.org/officeDocument/2006/relationships/image" Target="../media/image3.png"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82570"/>
            <a:ext cx="5209162" cy="1792423"/>
          </a:xfrm>
        </p:spPr>
        <p:txBody>
          <a:bodyPr/>
          <a:lstStyle/>
          <a:p>
            <a:pPr lvl="0" indent="0" marL="0">
              <a:buNone/>
            </a:pPr>
            <a:r>
              <a:rPr/>
              <a:t>Geld verdienen mit Auktionen - am Beispiel eines Online Games</a:t>
            </a:r>
          </a:p>
        </p:txBody>
      </p:sp>
      <p:sp>
        <p:nvSpPr>
          <p:cNvPr id="3" name="Subtitle 2"/>
          <p:cNvSpPr>
            <a:spLocks noGrp="1"/>
          </p:cNvSpPr>
          <p:nvPr>
            <p:ph idx="1" type="subTitle"/>
          </p:nvPr>
        </p:nvSpPr>
        <p:spPr>
          <a:xfrm>
            <a:off x="685800" y="3066088"/>
            <a:ext cx="6400800" cy="1314450"/>
          </a:xfrm>
        </p:spPr>
        <p:txBody>
          <a:bodyPr/>
          <a:lstStyle/>
          <a:p>
            <a:pPr lvl="0" indent="0" marL="0">
              <a:buNone/>
            </a:pPr>
            <a:br/>
            <a:br/>
            <a:r>
              <a:rPr/>
              <a:t>Lukas Zaiser</a:t>
            </a:r>
          </a:p>
        </p:txBody>
      </p:sp>
      <p:sp>
        <p:nvSpPr>
          <p:cNvPr id="4" name="Date Placeholder 3"/>
          <p:cNvSpPr>
            <a:spLocks noGrp="1"/>
          </p:cNvSpPr>
          <p:nvPr>
            <p:ph idx="10" sz="half" type="dt"/>
          </p:nvPr>
        </p:nvSpPr>
        <p:spPr/>
        <p:txBody>
          <a:bodyPr/>
          <a:lstStyle/>
          <a:p>
            <a:pPr lvl="0" indent="0" marL="0">
              <a:buNone/>
            </a:pPr>
            <a:r>
              <a:rPr/>
              <a:t>2022-05-02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Berechnung des Profits</a:t>
            </a:r>
          </a:p>
        </p:txBody>
      </p:sp>
      <p:sp>
        <p:nvSpPr>
          <p:cNvPr id="3" name="Content Placeholder 2"/>
          <p:cNvSpPr>
            <a:spLocks noGrp="1"/>
          </p:cNvSpPr>
          <p:nvPr>
            <p:ph idx="1"/>
          </p:nvPr>
        </p:nvSpPr>
        <p:spPr/>
        <p:txBody>
          <a:bodyPr/>
          <a:lstStyle/>
          <a:p>
            <a:pPr lvl="0" indent="0" marL="0">
              <a:buNone/>
            </a:pPr>
            <a:r>
              <a:rPr/>
              <a:t>Erst wird </a:t>
            </a:r>
            <a:r>
              <a:rPr>
                <a:latin typeface="Courier"/>
              </a:rPr>
              <a:t>df_max_buys</a:t>
            </a:r>
            <a:r>
              <a:rPr/>
              <a:t> und </a:t>
            </a:r>
            <a:r>
              <a:rPr>
                <a:latin typeface="Courier"/>
              </a:rPr>
              <a:t>df_min_sells</a:t>
            </a:r>
            <a:r>
              <a:rPr/>
              <a:t> anhand der ID gejoined und dann kann der Profit pro Gegenstand berechnet werden.</a:t>
            </a:r>
          </a:p>
          <a:p>
            <a:pPr lvl="0" indent="0">
              <a:buNone/>
            </a:pPr>
            <a:r>
              <a:rPr>
                <a:latin typeface="Courier"/>
              </a:rPr>
              <a:t>df_all </a:t>
            </a:r>
            <a:r>
              <a:rPr>
                <a:solidFill>
                  <a:srgbClr val="007020"/>
                </a:solidFill>
                <a:latin typeface="Courier"/>
              </a:rPr>
              <a:t>&lt;-</a:t>
            </a:r>
            <a:r>
              <a:rPr>
                <a:latin typeface="Courier"/>
              </a:rPr>
              <a:t> df_all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unit_price_gold_diff =</a:t>
            </a:r>
            <a:r>
              <a:rPr>
                <a:latin typeface="Courier"/>
              </a:rPr>
              <a:t> unit_price_gold_sells </a:t>
            </a:r>
            <a:r>
              <a:rPr>
                <a:solidFill>
                  <a:srgbClr val="4070A0"/>
                </a:solidFill>
                <a:latin typeface="Courier"/>
              </a:rPr>
              <a:t>-</a:t>
            </a:r>
            <a:r>
              <a:rPr>
                <a:latin typeface="Courier"/>
              </a:rPr>
              <a:t> unit_price_gold_buys,</a:t>
            </a:r>
            <a:br/>
            <a:r>
              <a:rPr>
                <a:latin typeface="Courier"/>
              </a:rPr>
              <a:t>         </a:t>
            </a:r>
            <a:r>
              <a:rPr>
                <a:solidFill>
                  <a:srgbClr val="7D9029"/>
                </a:solidFill>
                <a:latin typeface="Courier"/>
              </a:rPr>
              <a:t>profit =</a:t>
            </a:r>
            <a:r>
              <a:rPr>
                <a:latin typeface="Courier"/>
              </a:rPr>
              <a:t> </a:t>
            </a:r>
            <a:r>
              <a:rPr>
                <a:solidFill>
                  <a:srgbClr val="40A070"/>
                </a:solidFill>
                <a:latin typeface="Courier"/>
              </a:rPr>
              <a:t>0.85</a:t>
            </a:r>
            <a:r>
              <a:rPr>
                <a:latin typeface="Courier"/>
              </a:rPr>
              <a:t> </a:t>
            </a:r>
            <a:r>
              <a:rPr>
                <a:solidFill>
                  <a:srgbClr val="4070A0"/>
                </a:solidFill>
                <a:latin typeface="Courier"/>
              </a:rPr>
              <a:t>*</a:t>
            </a:r>
            <a:r>
              <a:rPr>
                <a:latin typeface="Courier"/>
              </a:rPr>
              <a:t> unit_price_gold_sells </a:t>
            </a:r>
            <a:r>
              <a:rPr>
                <a:solidFill>
                  <a:srgbClr val="4070A0"/>
                </a:solidFill>
                <a:latin typeface="Courier"/>
              </a:rPr>
              <a:t>-</a:t>
            </a:r>
            <a:r>
              <a:rPr>
                <a:latin typeface="Courier"/>
              </a:rPr>
              <a:t> unit_price_gold_buys,</a:t>
            </a:r>
            <a:br/>
            <a:r>
              <a:rPr>
                <a:latin typeface="Courier"/>
              </a:rPr>
              <a:t>         </a:t>
            </a:r>
            <a:r>
              <a:rPr>
                <a:solidFill>
                  <a:srgbClr val="7D9029"/>
                </a:solidFill>
                <a:latin typeface="Courier"/>
              </a:rPr>
              <a:t>more_sells =</a:t>
            </a:r>
            <a:r>
              <a:rPr>
                <a:latin typeface="Courier"/>
              </a:rPr>
              <a:t> quantity_sells </a:t>
            </a:r>
            <a:r>
              <a:rPr>
                <a:solidFill>
                  <a:srgbClr val="4070A0"/>
                </a:solidFill>
                <a:latin typeface="Courier"/>
              </a:rPr>
              <a:t>-</a:t>
            </a:r>
            <a:r>
              <a:rPr>
                <a:latin typeface="Courier"/>
              </a:rPr>
              <a:t> quantity_buys)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Daten Überblick</a:t>
            </a:r>
          </a:p>
        </p:txBody>
      </p:sp>
      <p:sp>
        <p:nvSpPr>
          <p:cNvPr id="4" name="Text Placeholder 3"/>
          <p:cNvSpPr>
            <a:spLocks noGrp="1"/>
          </p:cNvSpPr>
          <p:nvPr>
            <p:ph idx="2" sz="half" type="body"/>
          </p:nvPr>
        </p:nvSpPr>
        <p:spPr/>
        <p:txBody>
          <a:bodyPr/>
          <a:lstStyle/>
          <a:p>
            <a:pPr lvl="0" indent="0" marL="0">
              <a:buNone/>
            </a:pPr>
            <a:r>
              <a:rPr/>
              <a:t>Es gibt vor allem bei den Verkäufen einige Ausreißer nach oben mit 3000 oder auch dem Maximum 10.000 Gold. Diese und viele sehr hohe Angebote können aber nicht ernst genommen werden.</a:t>
            </a:r>
          </a:p>
        </p:txBody>
      </p:sp>
      <p:pic>
        <p:nvPicPr>
          <p:cNvPr descr="presentation_files/figure-pptx/plot_outlier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Daher wurde so gefiltert, dass der Profit 2,5 Gold nicht überschreitet. Dadurch ergibt sich ein Median beim Gewinn von 8.15 Silber. Es sind nun nur noch 239 Gegenstände übrig geblieben.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Split</a:t>
            </a:r>
          </a:p>
        </p:txBody>
      </p:sp>
      <p:sp>
        <p:nvSpPr>
          <p:cNvPr id="3" name="Content Placeholder 2"/>
          <p:cNvSpPr>
            <a:spLocks noGrp="1"/>
          </p:cNvSpPr>
          <p:nvPr>
            <p:ph idx="1"/>
          </p:nvPr>
        </p:nvSpPr>
        <p:spPr/>
        <p:txBody>
          <a:bodyPr/>
          <a:lstStyle/>
          <a:p>
            <a:pPr lvl="0" indent="0" marL="0">
              <a:buNone/>
            </a:pPr>
            <a:r>
              <a:rPr/>
              <a:t>Alle bisherigen Operationen wurden auch in eine Funktion ausgelagert, sodass immer von diesem Datenset aus gearbeitet werden kann, auch wenn man neuere Daten über die API abruft. Die Daten werden nun in ein Training und ein Testset eingeteilt.</a:t>
            </a:r>
          </a:p>
          <a:p>
            <a:pPr lvl="0" indent="0">
              <a:buNone/>
            </a:pPr>
            <a:r>
              <a:rPr>
                <a:latin typeface="Courier"/>
              </a:rPr>
              <a:t>data_split </a:t>
            </a:r>
            <a:r>
              <a:rPr>
                <a:solidFill>
                  <a:srgbClr val="007020"/>
                </a:solidFill>
                <a:latin typeface="Courier"/>
              </a:rPr>
              <a:t>&lt;-</a:t>
            </a:r>
            <a:r>
              <a:rPr>
                <a:latin typeface="Courier"/>
              </a:rPr>
              <a:t> </a:t>
            </a:r>
            <a:r>
              <a:rPr>
                <a:solidFill>
                  <a:srgbClr val="06287E"/>
                </a:solidFill>
                <a:latin typeface="Courier"/>
              </a:rPr>
              <a:t>initial_split</a:t>
            </a:r>
            <a:r>
              <a:rPr>
                <a:latin typeface="Courier"/>
              </a:rPr>
              <a:t>(df_all, </a:t>
            </a:r>
            <a:br/>
            <a:r>
              <a:rPr>
                <a:latin typeface="Courier"/>
              </a:rPr>
              <a:t>                           </a:t>
            </a:r>
            <a:r>
              <a:rPr>
                <a:solidFill>
                  <a:srgbClr val="7D9029"/>
                </a:solidFill>
                <a:latin typeface="Courier"/>
              </a:rPr>
              <a:t>prop =</a:t>
            </a:r>
            <a:r>
              <a:rPr>
                <a:latin typeface="Courier"/>
              </a:rPr>
              <a:t> </a:t>
            </a:r>
            <a:r>
              <a:rPr>
                <a:solidFill>
                  <a:srgbClr val="40A070"/>
                </a:solidFill>
                <a:latin typeface="Courier"/>
              </a:rPr>
              <a:t>3</a:t>
            </a:r>
            <a:r>
              <a:rPr>
                <a:solidFill>
                  <a:srgbClr val="4070A0"/>
                </a:solidFill>
                <a:latin typeface="Courier"/>
              </a:rPr>
              <a:t>/</a:t>
            </a:r>
            <a:r>
              <a:rPr>
                <a:solidFill>
                  <a:srgbClr val="40A070"/>
                </a:solidFill>
                <a:latin typeface="Courier"/>
              </a:rPr>
              <a:t>4</a:t>
            </a:r>
            <a:r>
              <a:rPr>
                <a:latin typeface="Courier"/>
              </a:rPr>
              <a:t>, </a:t>
            </a:r>
            <a:br/>
            <a:r>
              <a:rPr>
                <a:latin typeface="Courier"/>
              </a:rPr>
              <a:t>                           </a:t>
            </a:r>
            <a:r>
              <a:rPr>
                <a:solidFill>
                  <a:srgbClr val="7D9029"/>
                </a:solidFill>
                <a:latin typeface="Courier"/>
              </a:rPr>
              <a:t>strata =</a:t>
            </a:r>
            <a:r>
              <a:rPr>
                <a:latin typeface="Courier"/>
              </a:rPr>
              <a:t> profit, </a:t>
            </a:r>
            <a:br/>
            <a:r>
              <a:rPr>
                <a:latin typeface="Courier"/>
              </a:rPr>
              <a:t>                           </a:t>
            </a:r>
            <a:r>
              <a:rPr>
                <a:solidFill>
                  <a:srgbClr val="7D9029"/>
                </a:solidFill>
                <a:latin typeface="Courier"/>
              </a:rPr>
              <a:t>breaks =</a:t>
            </a:r>
            <a:r>
              <a:rPr>
                <a:latin typeface="Courier"/>
              </a:rPr>
              <a:t> </a:t>
            </a:r>
            <a:r>
              <a:rPr>
                <a:solidFill>
                  <a:srgbClr val="40A070"/>
                </a:solidFill>
                <a:latin typeface="Courier"/>
              </a:rPr>
              <a:t>4</a:t>
            </a:r>
            <a:r>
              <a:rPr>
                <a:latin typeface="Courier"/>
              </a:rPr>
              <a:t>)</a:t>
            </a:r>
            <a:br/>
            <a:r>
              <a:rPr>
                <a:latin typeface="Courier"/>
              </a:rPr>
              <a:t>                           </a:t>
            </a:r>
            <a:br/>
            <a:r>
              <a:rPr>
                <a:latin typeface="Courier"/>
              </a:rPr>
              <a:t>train_data </a:t>
            </a:r>
            <a:r>
              <a:rPr>
                <a:solidFill>
                  <a:srgbClr val="007020"/>
                </a:solidFill>
                <a:latin typeface="Courier"/>
              </a:rPr>
              <a:t>&lt;-</a:t>
            </a:r>
            <a:r>
              <a:rPr>
                <a:latin typeface="Courier"/>
              </a:rPr>
              <a:t> </a:t>
            </a:r>
            <a:r>
              <a:rPr>
                <a:solidFill>
                  <a:srgbClr val="06287E"/>
                </a:solidFill>
                <a:latin typeface="Courier"/>
              </a:rPr>
              <a:t>training</a:t>
            </a:r>
            <a:r>
              <a:rPr>
                <a:latin typeface="Courier"/>
              </a:rPr>
              <a:t>(data_split) </a:t>
            </a:r>
            <a:br/>
            <a:r>
              <a:rPr>
                <a:latin typeface="Courier"/>
              </a:rPr>
              <a:t>test_data </a:t>
            </a:r>
            <a:r>
              <a:rPr>
                <a:solidFill>
                  <a:srgbClr val="007020"/>
                </a:solidFill>
                <a:latin typeface="Courier"/>
              </a:rPr>
              <a:t>&lt;-</a:t>
            </a:r>
            <a:r>
              <a:rPr>
                <a:latin typeface="Courier"/>
              </a:rPr>
              <a:t> </a:t>
            </a:r>
            <a:r>
              <a:rPr>
                <a:solidFill>
                  <a:srgbClr val="06287E"/>
                </a:solidFill>
                <a:latin typeface="Courier"/>
              </a:rPr>
              <a:t>testing</a:t>
            </a:r>
            <a:r>
              <a:rPr>
                <a:latin typeface="Courier"/>
              </a:rPr>
              <a:t>(data_split)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Abhänigkeiten</a:t>
            </a:r>
          </a:p>
        </p:txBody>
      </p:sp>
      <p:sp>
        <p:nvSpPr>
          <p:cNvPr id="4" name="Text Placeholder 3"/>
          <p:cNvSpPr>
            <a:spLocks noGrp="1"/>
          </p:cNvSpPr>
          <p:nvPr>
            <p:ph idx="2" sz="half" type="body"/>
          </p:nvPr>
        </p:nvSpPr>
        <p:spPr/>
        <p:txBody>
          <a:bodyPr/>
          <a:lstStyle/>
          <a:p>
            <a:pPr lvl="0" indent="0" marL="0">
              <a:buNone/>
            </a:pPr>
            <a:r>
              <a:rPr/>
              <a:t>Um zu sehen welche Input-Variablen relevant sind, kann das Spearman Schaubild weiterhelfen.</a:t>
            </a:r>
          </a:p>
        </p:txBody>
      </p:sp>
      <p:pic>
        <p:nvPicPr>
          <p:cNvPr descr="presentation_files/figure-pptx/spearman_analysi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Preisverteilung</a:t>
            </a:r>
          </a:p>
        </p:txBody>
      </p:sp>
      <p:pic>
        <p:nvPicPr>
          <p:cNvPr descr="presentation_files/figure-pptx/profit_distribution-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Clusteranalyse I</a:t>
            </a:r>
          </a:p>
          <a:p>
            <a:pPr lvl="0" indent="0" marL="0">
              <a:buNone/>
            </a:pPr>
            <a:r>
              <a:rPr/>
              <a:t>Um einen besseren Überblick über die Daten zu bekommen, habe ich die Daten geclustert. In dem Dendrogram kann man sinnvolle Clustergrößen ablesen.</a:t>
            </a:r>
          </a:p>
        </p:txBody>
      </p:sp>
      <p:pic>
        <p:nvPicPr>
          <p:cNvPr descr="presentation_files/figure-pptx/calculate_cluster-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Clusteranalyse II</a:t>
            </a:r>
          </a:p>
        </p:txBody>
      </p:sp>
      <p:sp>
        <p:nvSpPr>
          <p:cNvPr id="4" name="Text Placeholder 3"/>
          <p:cNvSpPr>
            <a:spLocks noGrp="1"/>
          </p:cNvSpPr>
          <p:nvPr>
            <p:ph idx="2" sz="half" type="body"/>
          </p:nvPr>
        </p:nvSpPr>
        <p:spPr/>
        <p:txBody>
          <a:bodyPr/>
          <a:lstStyle/>
          <a:p>
            <a:pPr lvl="0" indent="0" marL="0">
              <a:buNone/>
            </a:pPr>
            <a:r>
              <a:rPr/>
              <a:t>Es wurden vier Cluster gebildet: - Das “(1) rote” Cluster sind günstige Gegenstände mit Verlust (nicht kaufen) - Das “(2) grüne” Cluster sind mittelpreisige Gegenstände mit unterschiedlichem Gewinn (nicht kaufen) - Das “(3) hellblaue” Cluster sind günstige Gegenstände mit überwiegend hohem Gewinn (sollte man kaufen) - Das “(4) lila” cluster sind hochpreisige Gegenstände mit hohem Gewinn (könnte man kaufen)</a:t>
            </a:r>
          </a:p>
          <a:p>
            <a:pPr lvl="0" indent="0" marL="0">
              <a:buNone/>
            </a:pPr>
            <a:r>
              <a:rPr/>
              <a:t>Es gibt also einige Gegenstände die für uns interessant sind.</a:t>
            </a:r>
          </a:p>
        </p:txBody>
      </p:sp>
      <p:pic>
        <p:nvPicPr>
          <p:cNvPr descr="presentation_files/figure-pptx/plot_items_clustered_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Beste Gegenstände nach ROI</a:t>
            </a:r>
          </a:p>
        </p:txBody>
      </p:sp>
      <p:pic>
        <p:nvPicPr>
          <p:cNvPr descr="fig:  images/top_items.png" id="0" name="Picture 1"/>
          <p:cNvPicPr>
            <a:picLocks noGrp="1" noChangeAspect="1"/>
          </p:cNvPicPr>
          <p:nvPr/>
        </p:nvPicPr>
        <p:blipFill>
          <a:blip r:embed="rId2"/>
          <a:stretch>
            <a:fillRect/>
          </a:stretch>
        </p:blipFill>
        <p:spPr bwMode="auto">
          <a:xfrm>
            <a:off x="1206500" y="1193800"/>
            <a:ext cx="6718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Preise in Silber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Zwischenüberlegung</a:t>
            </a:r>
          </a:p>
        </p:txBody>
      </p:sp>
      <p:sp>
        <p:nvSpPr>
          <p:cNvPr id="3" name="Content Placeholder 2"/>
          <p:cNvSpPr>
            <a:spLocks noGrp="1"/>
          </p:cNvSpPr>
          <p:nvPr>
            <p:ph idx="1"/>
          </p:nvPr>
        </p:nvSpPr>
        <p:spPr/>
        <p:txBody>
          <a:bodyPr/>
          <a:lstStyle/>
          <a:p>
            <a:pPr lvl="0" indent="0" marL="0">
              <a:buNone/>
            </a:pPr>
            <a:r>
              <a:rPr/>
              <a:t>Wir haben nun Gegenstände gefunden die einen hohen Gewinn erzielen würden. Jetzt kann man bereits anfangen diese zu Kaufen/Verkaufen und so Gewinn erziehlen.</a:t>
            </a:r>
          </a:p>
          <a:p>
            <a:pPr lvl="0" indent="0" marL="0">
              <a:buNone/>
            </a:pPr>
            <a:r>
              <a:rPr/>
              <a:t>Jedoch sollte auch ein Modell trainiert werden. Daher die Überlegung ein Modell zu trainieren, das den Verkaufspreis pro Gegenstand vorhersagt. Wenn es dabei Abweichungen zum tatsächlichen Kaufpreis gibt, könnte dies für ein Gegenstand stehen, der unter/überbewertet ist und sich in Zukunft zum vorhergesagten Wert entwickelt.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Motivation</a:t>
            </a:r>
          </a:p>
        </p:txBody>
      </p:sp>
      <p:sp>
        <p:nvSpPr>
          <p:cNvPr id="4" name="Text Placeholder 3"/>
          <p:cNvSpPr>
            <a:spLocks noGrp="1"/>
          </p:cNvSpPr>
          <p:nvPr>
            <p:ph idx="2" sz="half" type="body"/>
          </p:nvPr>
        </p:nvSpPr>
        <p:spPr/>
        <p:txBody>
          <a:bodyPr/>
          <a:lstStyle/>
          <a:p>
            <a:pPr lvl="0" indent="0" marL="0">
              <a:buNone/>
            </a:pPr>
            <a:r>
              <a:rPr/>
              <a:t>“Money isn’t everything as long as you have enough of it” - Malcolm Forbes:</a:t>
            </a:r>
          </a:p>
          <a:p>
            <a:pPr lvl="0"/>
            <a:r>
              <a:rPr/>
              <a:t>Microtransaktionen und bezahlte Services sind normal geworden</a:t>
            </a:r>
          </a:p>
          <a:p>
            <a:pPr lvl="0"/>
            <a:r>
              <a:rPr/>
              <a:t>Man hat die Wahl viel Zeit oder viel Geld zu investieren</a:t>
            </a:r>
          </a:p>
          <a:p>
            <a:pPr lvl="0"/>
            <a:r>
              <a:rPr/>
              <a:t>Ein Weg Geld zu verdienen ist das Auktionshaus</a:t>
            </a:r>
          </a:p>
          <a:p>
            <a:pPr lvl="0"/>
            <a:r>
              <a:rPr/>
              <a:t>Man muss wissen, was zu welchem Preis gekauft und verkauft werden soll</a:t>
            </a:r>
          </a:p>
          <a:p>
            <a:pPr lvl="0"/>
            <a:r>
              <a:rPr/>
              <a:t>Die Daten kommen von dem Online-Spiel Guild Wars 2, das 2012 von NCSoft veröffentlicht wurde</a:t>
            </a:r>
          </a:p>
          <a:p>
            <a:pPr lvl="0"/>
            <a:r>
              <a:rPr/>
              <a:t>Es gibt über 20.000 Gegenstände die gesammelt und im Auktionshaus gehandelt werden können</a:t>
            </a:r>
          </a:p>
        </p:txBody>
      </p:sp>
      <p:pic>
        <p:nvPicPr>
          <p:cNvPr descr="fig:  images/coin.png" id="0" name="Picture 1"/>
          <p:cNvPicPr>
            <a:picLocks noGrp="1" noChangeAspect="1"/>
          </p:cNvPicPr>
          <p:nvPr/>
        </p:nvPicPr>
        <p:blipFill>
          <a:blip r:embed="rId2"/>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Währung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auswählen</a:t>
            </a:r>
          </a:p>
        </p:txBody>
      </p:sp>
      <p:sp>
        <p:nvSpPr>
          <p:cNvPr id="3" name="Content Placeholder 2"/>
          <p:cNvSpPr>
            <a:spLocks noGrp="1"/>
          </p:cNvSpPr>
          <p:nvPr>
            <p:ph idx="1"/>
          </p:nvPr>
        </p:nvSpPr>
        <p:spPr/>
        <p:txBody>
          <a:bodyPr/>
          <a:lstStyle/>
          <a:p>
            <a:pPr lvl="0" indent="0" marL="0">
              <a:buNone/>
            </a:pPr>
            <a:r>
              <a:rPr/>
              <a:t>Folgende features wurden zu Beginn ausgewählt:</a:t>
            </a:r>
          </a:p>
          <a:p>
            <a:pPr lvl="0" indent="0">
              <a:buNone/>
            </a:pPr>
            <a:r>
              <a:rPr>
                <a:latin typeface="Courier"/>
              </a:rPr>
              <a:t>## # A tibble: 7 x 4
##   variable              type    role      source  
##   &lt;chr&gt;                 &lt;chr&gt;   &lt;chr&gt;     &lt;chr&gt;   
## 1 id                    numeric ID        original
## 2 name                  nominal ID        original
## 3 unit_price_gold_buys  numeric predictor original
## 4 type                  nominal predictor original
## 5 rarity                nominal predictor original
## 6 level                 numeric predictor original
## 7 unit_price_gold_sells numeric outcome   original</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Modell aufbauen</a:t>
            </a:r>
          </a:p>
        </p:txBody>
      </p:sp>
      <p:sp>
        <p:nvSpPr>
          <p:cNvPr id="3" name="Content Placeholder 2"/>
          <p:cNvSpPr>
            <a:spLocks noGrp="1"/>
          </p:cNvSpPr>
          <p:nvPr>
            <p:ph idx="1"/>
          </p:nvPr>
        </p:nvSpPr>
        <p:spPr/>
        <p:txBody>
          <a:bodyPr/>
          <a:lstStyle/>
          <a:p>
            <a:pPr lvl="0" indent="0" marL="0">
              <a:buNone/>
            </a:pPr>
            <a:r>
              <a:rPr/>
              <a:t>Ich habe zwei verschiedene Regressionsalgorithmen ausprobiert. Den Regression des </a:t>
            </a:r>
            <a:r>
              <a:rPr>
                <a:latin typeface="Courier"/>
              </a:rPr>
              <a:t>Random Forest</a:t>
            </a:r>
            <a:r>
              <a:rPr/>
              <a:t> und die Lasso-Regressions von </a:t>
            </a:r>
            <a:r>
              <a:rPr>
                <a:latin typeface="Courier"/>
              </a:rPr>
              <a:t>glm</a:t>
            </a:r>
            <a:r>
              <a:rPr/>
              <a:t> bzw. </a:t>
            </a:r>
            <a:r>
              <a:rPr>
                <a:latin typeface="Courier"/>
              </a:rPr>
              <a:t>glmnet</a:t>
            </a:r>
            <a:r>
              <a:rPr/>
              <a:t>. Das Rezept dazu sieht folgendermaßen aus:</a:t>
            </a:r>
          </a:p>
          <a:p>
            <a:pPr lvl="0" indent="0">
              <a:buNone/>
            </a:pPr>
            <a:r>
              <a:rPr>
                <a:latin typeface="Courier"/>
              </a:rPr>
              <a:t>sells_rec </a:t>
            </a:r>
            <a:r>
              <a:rPr>
                <a:solidFill>
                  <a:srgbClr val="007020"/>
                </a:solidFill>
                <a:latin typeface="Courier"/>
              </a:rPr>
              <a:t>&lt;-</a:t>
            </a:r>
            <a:r>
              <a:rPr>
                <a:latin typeface="Courier"/>
              </a:rPr>
              <a:t> </a:t>
            </a:r>
            <a:br/>
            <a:r>
              <a:rPr>
                <a:latin typeface="Courier"/>
              </a:rPr>
              <a:t>    </a:t>
            </a:r>
            <a:r>
              <a:rPr>
                <a:solidFill>
                  <a:srgbClr val="06287E"/>
                </a:solidFill>
                <a:latin typeface="Courier"/>
              </a:rPr>
              <a:t>recipe</a:t>
            </a:r>
            <a:r>
              <a:rPr>
                <a:latin typeface="Courier"/>
              </a:rPr>
              <a:t>(unit_price_gold_sells </a:t>
            </a:r>
            <a:r>
              <a:rPr>
                <a:solidFill>
                  <a:srgbClr val="4070A0"/>
                </a:solidFill>
                <a:latin typeface="Courier"/>
              </a:rPr>
              <a:t>~</a:t>
            </a:r>
            <a:r>
              <a:rPr>
                <a:latin typeface="Courier"/>
              </a:rPr>
              <a:t> ., </a:t>
            </a:r>
            <a:r>
              <a:rPr>
                <a:solidFill>
                  <a:srgbClr val="7D9029"/>
                </a:solidFill>
                <a:latin typeface="Courier"/>
              </a:rPr>
              <a:t>data =</a:t>
            </a:r>
            <a:r>
              <a:rPr>
                <a:latin typeface="Courier"/>
              </a:rPr>
              <a:t> df_train) </a:t>
            </a:r>
            <a:r>
              <a:rPr>
                <a:solidFill>
                  <a:srgbClr val="4070A0"/>
                </a:solidFill>
                <a:latin typeface="Courier"/>
              </a:rPr>
              <a:t>%&gt;%</a:t>
            </a:r>
            <a:r>
              <a:rPr>
                <a:latin typeface="Courier"/>
              </a:rPr>
              <a:t> </a:t>
            </a:r>
            <a:br/>
            <a:r>
              <a:rPr>
                <a:latin typeface="Courier"/>
              </a:rPr>
              <a:t>    </a:t>
            </a:r>
            <a:r>
              <a:rPr>
                <a:solidFill>
                  <a:srgbClr val="06287E"/>
                </a:solidFill>
                <a:latin typeface="Courier"/>
              </a:rPr>
              <a:t>update_role</a:t>
            </a:r>
            <a:r>
              <a:rPr>
                <a:latin typeface="Courier"/>
              </a:rPr>
              <a:t>(id, name, </a:t>
            </a:r>
            <a:r>
              <a:rPr>
                <a:solidFill>
                  <a:srgbClr val="7D9029"/>
                </a:solidFill>
                <a:latin typeface="Courier"/>
              </a:rPr>
              <a:t>new_role =</a:t>
            </a:r>
            <a:r>
              <a:rPr>
                <a:latin typeface="Courier"/>
              </a:rPr>
              <a:t> </a:t>
            </a:r>
            <a:r>
              <a:rPr>
                <a:solidFill>
                  <a:srgbClr val="4070A0"/>
                </a:solidFill>
                <a:latin typeface="Courier"/>
              </a:rPr>
              <a:t>"ID"</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step_dummy</a:t>
            </a:r>
            <a:r>
              <a:rPr>
                <a:latin typeface="Courier"/>
              </a:rPr>
              <a:t>(</a:t>
            </a:r>
            <a:r>
              <a:rPr>
                <a:solidFill>
                  <a:srgbClr val="06287E"/>
                </a:solidFill>
                <a:latin typeface="Courier"/>
              </a:rPr>
              <a:t>all_nominal_predictors</a:t>
            </a:r>
            <a:r>
              <a:rPr>
                <a:latin typeface="Courier"/>
              </a:rPr>
              <a:t>())</a:t>
            </a:r>
            <a:r>
              <a:rPr>
                <a:solidFill>
                  <a:srgbClr val="4070A0"/>
                </a:solidFill>
                <a:latin typeface="Courier"/>
              </a:rPr>
              <a:t>%&gt;%</a:t>
            </a:r>
            <a:r>
              <a:rPr>
                <a:latin typeface="Courier"/>
              </a:rPr>
              <a:t> </a:t>
            </a:r>
            <a:br/>
            <a:r>
              <a:rPr>
                <a:latin typeface="Courier"/>
              </a:rPr>
              <a:t>    </a:t>
            </a:r>
            <a:r>
              <a:rPr>
                <a:solidFill>
                  <a:srgbClr val="06287E"/>
                </a:solidFill>
                <a:latin typeface="Courier"/>
              </a:rPr>
              <a:t>step_zv</a:t>
            </a:r>
            <a:r>
              <a:rPr>
                <a:latin typeface="Courier"/>
              </a:rPr>
              <a:t>(</a:t>
            </a:r>
            <a:r>
              <a:rPr>
                <a:solidFill>
                  <a:srgbClr val="06287E"/>
                </a:solidFill>
                <a:latin typeface="Courier"/>
              </a:rPr>
              <a:t>all_predictors</a:t>
            </a:r>
            <a:r>
              <a:rPr>
                <a:latin typeface="Courier"/>
              </a:rPr>
              <a:t>()) </a:t>
            </a:r>
            <a:r>
              <a:rPr>
                <a:solidFill>
                  <a:srgbClr val="4070A0"/>
                </a:solidFill>
                <a:latin typeface="Courier"/>
              </a:rPr>
              <a:t>%&gt;%</a:t>
            </a:r>
            <a:r>
              <a:rPr>
                <a:latin typeface="Courier"/>
              </a:rPr>
              <a:t>  </a:t>
            </a:r>
            <a:r>
              <a:rPr i="1">
                <a:solidFill>
                  <a:srgbClr val="60A0B0"/>
                </a:solidFill>
                <a:latin typeface="Courier"/>
              </a:rPr>
              <a:t># remove zero vectors</a:t>
            </a:r>
            <a:br/>
            <a:r>
              <a:rPr>
                <a:latin typeface="Courier"/>
              </a:rPr>
              <a:t>    </a:t>
            </a:r>
            <a:r>
              <a:rPr>
                <a:solidFill>
                  <a:srgbClr val="06287E"/>
                </a:solidFill>
                <a:latin typeface="Courier"/>
              </a:rPr>
              <a:t>step_center</a:t>
            </a:r>
            <a:r>
              <a:rPr>
                <a:latin typeface="Courier"/>
              </a:rPr>
              <a:t>(</a:t>
            </a:r>
            <a:r>
              <a:rPr>
                <a:solidFill>
                  <a:srgbClr val="06287E"/>
                </a:solidFill>
                <a:latin typeface="Courier"/>
              </a:rPr>
              <a:t>all_predictors</a:t>
            </a:r>
            <a:r>
              <a:rPr>
                <a:latin typeface="Courier"/>
              </a:rPr>
              <a:t>()) </a:t>
            </a:r>
            <a:r>
              <a:rPr>
                <a:solidFill>
                  <a:srgbClr val="4070A0"/>
                </a:solidFill>
                <a:latin typeface="Courier"/>
              </a:rPr>
              <a:t>%&gt;%</a:t>
            </a:r>
            <a:br/>
            <a:r>
              <a:rPr>
                <a:latin typeface="Courier"/>
              </a:rPr>
              <a:t>    </a:t>
            </a:r>
            <a:r>
              <a:rPr>
                <a:solidFill>
                  <a:srgbClr val="06287E"/>
                </a:solidFill>
                <a:latin typeface="Courier"/>
              </a:rPr>
              <a:t>step_scale</a:t>
            </a:r>
            <a:r>
              <a:rPr>
                <a:latin typeface="Courier"/>
              </a:rPr>
              <a:t>(</a:t>
            </a:r>
            <a:r>
              <a:rPr>
                <a:solidFill>
                  <a:srgbClr val="06287E"/>
                </a:solidFill>
                <a:latin typeface="Courier"/>
              </a:rPr>
              <a:t>all_predictors</a:t>
            </a:r>
            <a:r>
              <a:rPr>
                <a:latin typeface="Courier"/>
              </a:rPr>
              <a:t>())</a:t>
            </a:r>
            <a:br/>
            <a:r>
              <a:rPr>
                <a:latin typeface="Courier"/>
              </a:rPr>
              <a:t>  </a:t>
            </a:r>
            <a:br/>
            <a:r>
              <a:rPr>
                <a:latin typeface="Courier"/>
              </a:rPr>
              <a:t>  lasso_mod </a:t>
            </a:r>
            <a:r>
              <a:rPr>
                <a:solidFill>
                  <a:srgbClr val="007020"/>
                </a:solidFill>
                <a:latin typeface="Courier"/>
              </a:rPr>
              <a:t>&lt;-</a:t>
            </a:r>
            <a:r>
              <a:rPr>
                <a:latin typeface="Courier"/>
              </a:rPr>
              <a:t> </a:t>
            </a:r>
            <a:br/>
            <a:r>
              <a:rPr>
                <a:latin typeface="Courier"/>
              </a:rPr>
              <a:t>    </a:t>
            </a:r>
            <a:r>
              <a:rPr>
                <a:solidFill>
                  <a:srgbClr val="06287E"/>
                </a:solidFill>
                <a:latin typeface="Courier"/>
              </a:rPr>
              <a:t>linear_reg</a:t>
            </a:r>
            <a:r>
              <a:rPr>
                <a:latin typeface="Courier"/>
              </a:rPr>
              <a:t>(</a:t>
            </a:r>
            <a:r>
              <a:rPr>
                <a:solidFill>
                  <a:srgbClr val="7D9029"/>
                </a:solidFill>
                <a:latin typeface="Courier"/>
              </a:rPr>
              <a:t>penalty =</a:t>
            </a:r>
            <a:r>
              <a:rPr>
                <a:latin typeface="Courier"/>
              </a:rPr>
              <a:t> </a:t>
            </a:r>
            <a:r>
              <a:rPr>
                <a:solidFill>
                  <a:srgbClr val="40A070"/>
                </a:solidFill>
                <a:latin typeface="Courier"/>
              </a:rPr>
              <a:t>0.1</a:t>
            </a:r>
            <a:r>
              <a:rPr>
                <a:latin typeface="Courier"/>
              </a:rPr>
              <a:t>, </a:t>
            </a:r>
            <a:r>
              <a:rPr>
                <a:solidFill>
                  <a:srgbClr val="7D9029"/>
                </a:solidFill>
                <a:latin typeface="Courier"/>
              </a:rPr>
              <a:t>mixture =</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set_engine</a:t>
            </a:r>
            <a:r>
              <a:rPr>
                <a:latin typeface="Courier"/>
              </a:rPr>
              <a:t>(</a:t>
            </a:r>
            <a:r>
              <a:rPr>
                <a:solidFill>
                  <a:srgbClr val="4070A0"/>
                </a:solidFill>
                <a:latin typeface="Courier"/>
              </a:rPr>
              <a:t>"glmnet"</a:t>
            </a:r>
            <a:r>
              <a:rPr>
                <a:latin typeface="Courier"/>
              </a:rPr>
              <a:t>)</a:t>
            </a:r>
            <a:br/>
            <a:r>
              <a:rPr>
                <a:latin typeface="Courier"/>
              </a:rPr>
              <a:t>  </a:t>
            </a:r>
            <a:br/>
            <a:r>
              <a:rPr>
                <a:latin typeface="Courier"/>
              </a:rPr>
              <a:t>  sells_fit </a:t>
            </a:r>
            <a:r>
              <a:rPr>
                <a:solidFill>
                  <a:srgbClr val="007020"/>
                </a:solidFill>
                <a:latin typeface="Courier"/>
              </a:rPr>
              <a:t>&lt;-</a:t>
            </a:r>
            <a:r>
              <a:rPr>
                <a:latin typeface="Courier"/>
              </a:rPr>
              <a:t> </a:t>
            </a:r>
            <a:br/>
            <a:r>
              <a:rPr>
                <a:latin typeface="Courier"/>
              </a:rPr>
              <a:t>    </a:t>
            </a:r>
            <a:r>
              <a:rPr>
                <a:solidFill>
                  <a:srgbClr val="06287E"/>
                </a:solidFill>
                <a:latin typeface="Courier"/>
              </a:rPr>
              <a:t>workflow</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add_recipe</a:t>
            </a:r>
            <a:r>
              <a:rPr>
                <a:latin typeface="Courier"/>
              </a:rPr>
              <a:t>(sells_rec) </a:t>
            </a:r>
            <a:r>
              <a:rPr>
                <a:solidFill>
                  <a:srgbClr val="4070A0"/>
                </a:solidFill>
                <a:latin typeface="Courier"/>
              </a:rPr>
              <a:t>%&gt;%</a:t>
            </a:r>
            <a:br/>
            <a:r>
              <a:rPr>
                <a:latin typeface="Courier"/>
              </a:rPr>
              <a:t>    </a:t>
            </a:r>
            <a:r>
              <a:rPr>
                <a:solidFill>
                  <a:srgbClr val="06287E"/>
                </a:solidFill>
                <a:latin typeface="Courier"/>
              </a:rPr>
              <a:t>add_model</a:t>
            </a:r>
            <a:r>
              <a:rPr>
                <a:latin typeface="Courier"/>
              </a:rPr>
              <a:t>(lasso_mod) </a:t>
            </a:r>
            <a:r>
              <a:rPr>
                <a:solidFill>
                  <a:srgbClr val="4070A0"/>
                </a:solidFill>
                <a:latin typeface="Courier"/>
              </a:rPr>
              <a:t>%&gt;%</a:t>
            </a:r>
            <a:r>
              <a:rPr>
                <a:latin typeface="Courier"/>
              </a:rPr>
              <a:t> </a:t>
            </a:r>
            <a:br/>
            <a:r>
              <a:rPr>
                <a:latin typeface="Courier"/>
              </a:rPr>
              <a:t>    </a:t>
            </a:r>
            <a:r>
              <a:rPr>
                <a:solidFill>
                  <a:srgbClr val="06287E"/>
                </a:solidFill>
                <a:latin typeface="Courier"/>
              </a:rPr>
              <a:t>fit</a:t>
            </a:r>
            <a:r>
              <a:rPr>
                <a:latin typeface="Courier"/>
              </a:rPr>
              <a:t>(</a:t>
            </a:r>
            <a:r>
              <a:rPr>
                <a:solidFill>
                  <a:srgbClr val="7D9029"/>
                </a:solidFill>
                <a:latin typeface="Courier"/>
              </a:rPr>
              <a:t>data =</a:t>
            </a:r>
            <a:r>
              <a:rPr>
                <a:latin typeface="Courier"/>
              </a:rPr>
              <a:t> df_train)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Ergebnis</a:t>
            </a:r>
          </a:p>
        </p:txBody>
      </p:sp>
      <p:pic>
        <p:nvPicPr>
          <p:cNvPr descr="presentation_files/figure-pptx/visualize_model-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Einfluss der features auf das Ergebnis</a:t>
            </a:r>
          </a:p>
        </p:txBody>
      </p:sp>
      <p:sp>
        <p:nvSpPr>
          <p:cNvPr id="3" name="Content Placeholder 2"/>
          <p:cNvSpPr>
            <a:spLocks noGrp="1"/>
          </p:cNvSpPr>
          <p:nvPr>
            <p:ph idx="1"/>
          </p:nvPr>
        </p:nvSpPr>
        <p:spPr/>
        <p:txBody>
          <a:bodyPr/>
          <a:lstStyle/>
          <a:p>
            <a:pPr lvl="0" indent="0">
              <a:buNone/>
            </a:pPr>
            <a:r>
              <a:rPr>
                <a:latin typeface="Courier"/>
              </a:rPr>
              <a:t>## # A tibble: 17 x 3
##    term                  estimate penalty
##    &lt;chr&gt;                    &lt;dbl&gt;   &lt;dbl&gt;
##  1 (Intercept)               3.01     0.1
##  2 unit_price_gold_buys      7.19     0.1
##  3 level                     0        0.1
##  4 type_Bag                  0        0.1
##  5 type_Consumable           0        0.1
##  6 type_Container            0        0.1
##  7 type_CraftingMaterial     0        0.1
##  8 type_Gizmo                0        0.1
##  9 type_MiniPet              0        0.1
## 10 type_Trophy               0        0.1
## 11 type_UpgradeComponent     0        0.1
## 12 type_Weapon               0        0.1
## 13 rarity_Basic              0        0.1
## 14 rarity_Exotic             0        0.1
## 15 rarity_Fine               0        0.1
## 16 rarity_Masterwork         0        0.1
## 17 rarity_Rare               0        0.1</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Tuning</a:t>
            </a:r>
          </a:p>
        </p:txBody>
      </p:sp>
      <p:sp>
        <p:nvSpPr>
          <p:cNvPr id="4" name="Text Placeholder 3"/>
          <p:cNvSpPr>
            <a:spLocks noGrp="1"/>
          </p:cNvSpPr>
          <p:nvPr>
            <p:ph idx="2" sz="half" type="body"/>
          </p:nvPr>
        </p:nvSpPr>
        <p:spPr/>
        <p:txBody>
          <a:bodyPr/>
          <a:lstStyle/>
          <a:p>
            <a:pPr lvl="0" indent="0" marL="0">
              <a:buNone/>
            </a:pPr>
            <a:r>
              <a:rPr/>
              <a:t>Dadurch, dass nur eine Variable Einfluss auf das Modell hat, ist beim Hyperparametertuning kein hilfreiches Ergebnis zustande gekommen:</a:t>
            </a:r>
          </a:p>
        </p:txBody>
      </p:sp>
      <p:pic>
        <p:nvPicPr>
          <p:cNvPr descr="presentation_files/figure-pptx/tuning_metric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Ausführen auf neuen Daten</a:t>
            </a:r>
          </a:p>
        </p:txBody>
      </p:sp>
      <p:sp>
        <p:nvSpPr>
          <p:cNvPr id="4" name="Text Placeholder 3"/>
          <p:cNvSpPr>
            <a:spLocks noGrp="1"/>
          </p:cNvSpPr>
          <p:nvPr>
            <p:ph idx="2" sz="half" type="body"/>
          </p:nvPr>
        </p:nvSpPr>
        <p:spPr/>
        <p:txBody>
          <a:bodyPr/>
          <a:lstStyle/>
          <a:p>
            <a:pPr lvl="0" indent="0" marL="0">
              <a:buNone/>
            </a:pPr>
            <a:r>
              <a:rPr/>
              <a:t>Das Schaubild sieht sehr ähnlich zu dem vorherigen Ergebnis aus, daher wird auf Gewinn &lt; 1 Gold gezoomt.</a:t>
            </a:r>
          </a:p>
        </p:txBody>
      </p:sp>
      <p:pic>
        <p:nvPicPr>
          <p:cNvPr descr="presentation_files/figure-pptx/evaluate_model_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Ergebnis</a:t>
            </a:r>
          </a:p>
        </p:txBody>
      </p:sp>
      <p:sp>
        <p:nvSpPr>
          <p:cNvPr id="3" name="Content Placeholder 2"/>
          <p:cNvSpPr>
            <a:spLocks noGrp="1"/>
          </p:cNvSpPr>
          <p:nvPr>
            <p:ph idx="1"/>
          </p:nvPr>
        </p:nvSpPr>
        <p:spPr/>
        <p:txBody>
          <a:bodyPr/>
          <a:lstStyle/>
          <a:p>
            <a:pPr lvl="0" indent="0" marL="0">
              <a:buNone/>
            </a:pPr>
            <a:r>
              <a:rPr/>
              <a:t>Das Ziel war, </a:t>
            </a:r>
            <a:r>
              <a:rPr>
                <a:latin typeface="Courier"/>
              </a:rPr>
              <a:t>1$</a:t>
            </a:r>
            <a:r>
              <a:rPr/>
              <a:t> in In-Game Währung zu verdienen, das entspricht </a:t>
            </a:r>
            <a:r>
              <a:rPr>
                <a:latin typeface="Courier"/>
              </a:rPr>
              <a:t>18 Gold und 6 Silber</a:t>
            </a:r>
            <a:r>
              <a:rPr/>
              <a:t>. Obwohl noch ein paar Auktionen laufen, konnte das Ziel nicht erreicht werden.</a:t>
            </a:r>
          </a:p>
          <a:p>
            <a:pPr lvl="0" indent="0" marL="0">
              <a:buNone/>
            </a:pPr>
            <a:r>
              <a:rPr/>
              <a:t>Tatsächlich habe ich aber Gewinn gemacht: </a:t>
            </a:r>
            <a:r>
              <a:rPr>
                <a:latin typeface="Courier"/>
              </a:rPr>
              <a:t>57 Silber und 70 Kupfer</a:t>
            </a:r>
            <a:r>
              <a:rPr/>
              <a:t>. Finanziell hat sich das natürlich nicht gelohnt, aber es war eine interessante Erfahrung.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Fazit</a:t>
            </a:r>
          </a:p>
        </p:txBody>
      </p:sp>
      <p:sp>
        <p:nvSpPr>
          <p:cNvPr id="3" name="Content Placeholder 2"/>
          <p:cNvSpPr>
            <a:spLocks noGrp="1"/>
          </p:cNvSpPr>
          <p:nvPr>
            <p:ph idx="1"/>
          </p:nvPr>
        </p:nvSpPr>
        <p:spPr/>
        <p:txBody>
          <a:bodyPr/>
          <a:lstStyle/>
          <a:p>
            <a:pPr lvl="0"/>
            <a:r>
              <a:rPr/>
              <a:t>Datenset hat sich ganz anderst verhalten als gedacht</a:t>
            </a:r>
          </a:p>
          <a:p>
            <a:pPr lvl="0"/>
            <a:r>
              <a:rPr/>
              <a:t>Auktionen ändern sich extrem schnell, sodass eine statische Analyse wenig sinnvoll ist</a:t>
            </a:r>
          </a:p>
          <a:p>
            <a:pPr lvl="0"/>
            <a:r>
              <a:rPr/>
              <a:t>Andere unterbieten die eingestellten Preise sehr schnell</a:t>
            </a:r>
          </a:p>
          <a:p>
            <a:pPr lvl="0"/>
            <a:r>
              <a:rPr/>
              <a:t>Die Methode benötigt viel Zeit und macht wenig Spaß</a:t>
            </a:r>
          </a:p>
          <a:p>
            <a:pPr lvl="0"/>
            <a:r>
              <a:rPr/>
              <a:t>Ich bin nicht der erste und einzige der so Auktionen einstellt, das sieht man auch an den existierenden Fan-Seiten </a:t>
            </a:r>
            <a:r>
              <a:rPr>
                <a:hlinkClick r:id="rId2"/>
              </a:rPr>
              <a:t>GW2Efficiency</a:t>
            </a:r>
            <a:r>
              <a:rPr/>
              <a:t> oder </a:t>
            </a:r>
            <a:r>
              <a:rPr>
                <a:hlinkClick r:id="rId3"/>
              </a:rPr>
              <a:t>GW2TP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Datenbeschaffung</a:t>
            </a:r>
          </a:p>
        </p:txBody>
      </p:sp>
      <p:sp>
        <p:nvSpPr>
          <p:cNvPr id="3" name="Content Placeholder 2"/>
          <p:cNvSpPr>
            <a:spLocks noGrp="1"/>
          </p:cNvSpPr>
          <p:nvPr>
            <p:ph idx="1"/>
          </p:nvPr>
        </p:nvSpPr>
        <p:spPr/>
        <p:txBody>
          <a:bodyPr/>
          <a:lstStyle/>
          <a:p>
            <a:pPr lvl="0" indent="0" marL="0">
              <a:buNone/>
            </a:pPr>
            <a:r>
              <a:rPr/>
              <a:t>Daten abrufen:</a:t>
            </a:r>
          </a:p>
          <a:p>
            <a:pPr lvl="0"/>
            <a:r>
              <a:rPr/>
              <a:t>Alle im Spiel befindlichen Gegenstände von der API abrufen: 26906</a:t>
            </a:r>
          </a:p>
          <a:p>
            <a:pPr lvl="0"/>
            <a:r>
              <a:rPr/>
              <a:t>Für diese Präsentation nehmen wir 400 stück um die Ladezeit zu verringern</a:t>
            </a:r>
          </a:p>
          <a:p>
            <a:pPr lvl="0"/>
            <a:r>
              <a:rPr/>
              <a:t>Kauf- und Verkaufsauktionen für jeden Gegenstand abrufen</a:t>
            </a:r>
          </a:p>
          <a:p>
            <a:pPr lvl="1"/>
            <a:r>
              <a:rPr/>
              <a:t>Kaufauktionen: 3785</a:t>
            </a:r>
          </a:p>
          <a:p>
            <a:pPr lvl="1"/>
            <a:r>
              <a:rPr/>
              <a:t>Verkaufsauktionen: 70697</a:t>
            </a:r>
          </a:p>
          <a:p>
            <a:pPr lvl="0"/>
            <a:r>
              <a:rPr/>
              <a:t>Details pro Gegenstand wie Name, Icon etc.</a:t>
            </a:r>
          </a:p>
          <a:p>
            <a:pPr lvl="1"/>
            <a:r>
              <a:rPr/>
              <a:t>70697 gefunden</a:t>
            </a:r>
          </a:p>
          <a:p>
            <a:pPr lvl="0"/>
            <a:r>
              <a:rPr/>
              <a:t>Alle Daten in CSVs schreiben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Daten als JSON von der API lesen</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 Call API - get price details</a:t>
            </a:r>
            <a:br/>
            <a:r>
              <a:rPr>
                <a:latin typeface="Courier"/>
              </a:rPr>
              <a:t>price_response </a:t>
            </a:r>
            <a:r>
              <a:rPr>
                <a:solidFill>
                  <a:srgbClr val="007020"/>
                </a:solidFill>
                <a:latin typeface="Courier"/>
              </a:rPr>
              <a:t>&lt;-</a:t>
            </a:r>
            <a:r>
              <a:rPr>
                <a:latin typeface="Courier"/>
              </a:rPr>
              <a:t> </a:t>
            </a:r>
            <a:r>
              <a:rPr>
                <a:solidFill>
                  <a:srgbClr val="06287E"/>
                </a:solidFill>
                <a:latin typeface="Courier"/>
              </a:rPr>
              <a:t>GET</a:t>
            </a:r>
            <a:r>
              <a:rPr>
                <a:latin typeface="Courier"/>
              </a:rPr>
              <a:t>(</a:t>
            </a:r>
            <a:r>
              <a:rPr>
                <a:solidFill>
                  <a:srgbClr val="06287E"/>
                </a:solidFill>
                <a:latin typeface="Courier"/>
              </a:rPr>
              <a:t>paste</a:t>
            </a:r>
            <a:r>
              <a:rPr>
                <a:latin typeface="Courier"/>
              </a:rPr>
              <a:t>(</a:t>
            </a:r>
            <a:r>
              <a:rPr>
                <a:solidFill>
                  <a:srgbClr val="4070A0"/>
                </a:solidFill>
                <a:latin typeface="Courier"/>
              </a:rPr>
              <a:t>"https://api.guildwars2.com/v2/commerce/listings?ids="</a:t>
            </a:r>
            <a:r>
              <a:rPr>
                <a:latin typeface="Courier"/>
              </a:rPr>
              <a:t>, currentBatch, </a:t>
            </a:r>
            <a:r>
              <a:rPr>
                <a:solidFill>
                  <a:srgbClr val="7D9029"/>
                </a:solidFill>
                <a:latin typeface="Courier"/>
              </a:rPr>
              <a:t>sep =</a:t>
            </a:r>
            <a:r>
              <a:rPr>
                <a:latin typeface="Courier"/>
              </a:rPr>
              <a:t> </a:t>
            </a:r>
            <a:r>
              <a:rPr>
                <a:solidFill>
                  <a:srgbClr val="4070A0"/>
                </a:solidFill>
                <a:latin typeface="Courier"/>
              </a:rPr>
              <a:t>""</a:t>
            </a:r>
            <a:r>
              <a:rPr>
                <a:latin typeface="Courier"/>
              </a:rPr>
              <a:t>))</a:t>
            </a:r>
            <a:br/>
            <a:br/>
            <a:r>
              <a:rPr i="1">
                <a:solidFill>
                  <a:srgbClr val="60A0B0"/>
                </a:solidFill>
                <a:latin typeface="Courier"/>
              </a:rPr>
              <a:t># Parse JSON</a:t>
            </a:r>
            <a:br/>
            <a:r>
              <a:rPr>
                <a:latin typeface="Courier"/>
              </a:rPr>
              <a:t>price_response_n </a:t>
            </a:r>
            <a:r>
              <a:rPr>
                <a:solidFill>
                  <a:srgbClr val="007020"/>
                </a:solidFill>
                <a:latin typeface="Courier"/>
              </a:rPr>
              <a:t>&lt;-</a:t>
            </a:r>
            <a:r>
              <a:rPr>
                <a:latin typeface="Courier"/>
              </a:rPr>
              <a:t> </a:t>
            </a:r>
            <a:r>
              <a:rPr>
                <a:solidFill>
                  <a:srgbClr val="06287E"/>
                </a:solidFill>
                <a:latin typeface="Courier"/>
              </a:rPr>
              <a:t>content</a:t>
            </a:r>
            <a:r>
              <a:rPr>
                <a:latin typeface="Courier"/>
              </a:rPr>
              <a:t>(price_response, </a:t>
            </a:r>
            <a:r>
              <a:rPr>
                <a:solidFill>
                  <a:srgbClr val="4070A0"/>
                </a:solidFill>
                <a:latin typeface="Courier"/>
              </a:rPr>
              <a:t>"text"</a:t>
            </a:r>
            <a:r>
              <a:rPr>
                <a:latin typeface="Courier"/>
              </a:rPr>
              <a:t>) </a:t>
            </a:r>
            <a:r>
              <a:rPr>
                <a:solidFill>
                  <a:srgbClr val="4070A0"/>
                </a:solidFill>
                <a:latin typeface="Courier"/>
              </a:rPr>
              <a:t>%&gt;%</a:t>
            </a:r>
            <a:r>
              <a:rPr>
                <a:latin typeface="Courier"/>
              </a:rPr>
              <a:t> </a:t>
            </a:r>
            <a:r>
              <a:rPr>
                <a:solidFill>
                  <a:srgbClr val="06287E"/>
                </a:solidFill>
                <a:latin typeface="Courier"/>
              </a:rPr>
              <a:t>fromJSON</a:t>
            </a:r>
            <a:r>
              <a:rPr>
                <a:latin typeface="Courier"/>
              </a:rPr>
              <a:t>()</a:t>
            </a:r>
            <a:br/>
            <a:br/>
            <a:r>
              <a:rPr i="1">
                <a:solidFill>
                  <a:srgbClr val="60A0B0"/>
                </a:solidFill>
                <a:latin typeface="Courier"/>
              </a:rPr>
              <a:t># Read content (mockup)</a:t>
            </a:r>
            <a:br/>
            <a:r>
              <a:rPr>
                <a:latin typeface="Courier"/>
              </a:rPr>
              <a:t>id </a:t>
            </a:r>
            <a:r>
              <a:rPr>
                <a:solidFill>
                  <a:srgbClr val="007020"/>
                </a:solidFill>
                <a:latin typeface="Courier"/>
              </a:rPr>
              <a:t>&lt;-</a:t>
            </a:r>
            <a:r>
              <a:rPr>
                <a:latin typeface="Courier"/>
              </a:rPr>
              <a:t> price_response_n[row, </a:t>
            </a:r>
            <a:r>
              <a:rPr>
                <a:solidFill>
                  <a:srgbClr val="4070A0"/>
                </a:solidFill>
                <a:latin typeface="Courier"/>
              </a:rPr>
              <a:t>"id"</a:t>
            </a:r>
            <a:r>
              <a:rPr>
                <a:latin typeface="Courier"/>
              </a:rPr>
              <a:t>]</a:t>
            </a:r>
            <a:br/>
            <a:r>
              <a:rPr>
                <a:latin typeface="Courier"/>
              </a:rPr>
              <a:t>buy </a:t>
            </a:r>
            <a:r>
              <a:rPr>
                <a:solidFill>
                  <a:srgbClr val="007020"/>
                </a:solidFill>
                <a:latin typeface="Courier"/>
              </a:rPr>
              <a:t>&lt;-</a:t>
            </a:r>
            <a:r>
              <a:rPr>
                <a:latin typeface="Courier"/>
              </a:rPr>
              <a:t> price_response_n[row, </a:t>
            </a:r>
            <a:r>
              <a:rPr>
                <a:solidFill>
                  <a:srgbClr val="4070A0"/>
                </a:solidFill>
                <a:latin typeface="Courier"/>
              </a:rPr>
              <a:t>"buys"</a:t>
            </a:r>
            <a:r>
              <a:rPr>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a:t>
            </a:r>
          </a:p>
        </p:txBody>
      </p:sp>
      <p:sp>
        <p:nvSpPr>
          <p:cNvPr id="3" name="Content Placeholder 2"/>
          <p:cNvSpPr>
            <a:spLocks noGrp="1"/>
          </p:cNvSpPr>
          <p:nvPr>
            <p:ph idx="1"/>
          </p:nvPr>
        </p:nvSpPr>
        <p:spPr/>
        <p:txBody>
          <a:bodyPr/>
          <a:lstStyle/>
          <a:p>
            <a:pPr lvl="0" indent="0" marL="0">
              <a:buNone/>
            </a:pPr>
            <a:r>
              <a:rPr/>
              <a:t>Die Daten liegen bis jetzt verteilt in drei Dateien. Diese müssen zuerst zusammengeführt werden. Danach sehen die Daten so aus:</a:t>
            </a:r>
          </a:p>
          <a:p>
            <a:pPr lvl="0" indent="0">
              <a:buNone/>
            </a:pPr>
            <a:r>
              <a:rPr>
                <a:latin typeface="Courier"/>
              </a:rPr>
              <a:t>## Rows: 437,289
## Columns: 12
## $ name              &lt;chr&gt; "Sealed Package of Snowballs", "Sealed Package of Sn~
## $ type              &lt;chr&gt; "Consumable", "Consumable", "Consumable", "Consumabl~
## $ rarity            &lt;chr&gt; "Basic", "Basic", "Basic", "Basic", "Basic", "Basic"~
## $ vendor_value      &lt;int&gt; 0, 0, 0, 0, 0, 0, 0, 0, 0, 0, 0, 0, 0, 0, 0, 0, 0, 0~
## $ id                &lt;int&gt; 24, 24, 24, 24, 24, 24, 24, 24, 24, 24, 24, 24, 24, ~
## $ icon              &lt;chr&gt; "https://render.guildwars2.com/file/1D05D1EE04E16E69~
## $ level             &lt;int&gt; 0, 0, 0, 0, 0, 0, 0, 0, 0, 0, 0, 0, 0, 0, 0, 0, 0, 0~
## $ item_type         &lt;chr&gt; "Generic", "Generic", "Generic", "Generic", "Generic~
## $ item_weight_class &lt;chr&gt; NA, NA, NA, NA, NA, NA, NA, NA, NA, NA, NA, NA, NA, ~
## $ listings          &lt;int&gt; 1, 1, 4, 7, 5, 1, 3, 10, 1, 1, 1, 1, 1, 1, 1, 1, 1, ~
## $ unit_price        &lt;int&gt; 85, 81, 80, 77, 76, 75, 74, 72, 68, 67, 66, 65, 64, ~
## $ quantity          &lt;int&gt; 169, 62, 1000, 1578, 1024, 250, 630, 2365, 250, 250,~</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cleaning I</a:t>
            </a:r>
          </a:p>
        </p:txBody>
      </p:sp>
      <p:sp>
        <p:nvSpPr>
          <p:cNvPr id="3" name="Content Placeholder 2"/>
          <p:cNvSpPr>
            <a:spLocks noGrp="1"/>
          </p:cNvSpPr>
          <p:nvPr>
            <p:ph idx="1"/>
          </p:nvPr>
        </p:nvSpPr>
        <p:spPr/>
        <p:txBody>
          <a:bodyPr/>
          <a:lstStyle/>
          <a:p>
            <a:pPr lvl="0" indent="0" marL="0">
              <a:buNone/>
            </a:pPr>
            <a:r>
              <a:rPr/>
              <a:t>Da die Daten von einer API kommen, sind sie größtenteils schon aufbereitet. Allerdings lassen sich einige Variablen noch besser verarbeiten:</a:t>
            </a:r>
          </a:p>
          <a:p>
            <a:pPr lvl="0" indent="0">
              <a:buNone/>
            </a:pPr>
            <a:r>
              <a:rPr>
                <a:latin typeface="Courier"/>
              </a:rPr>
              <a:t>df_sells </a:t>
            </a:r>
            <a:r>
              <a:rPr>
                <a:solidFill>
                  <a:srgbClr val="007020"/>
                </a:solidFill>
                <a:latin typeface="Courier"/>
              </a:rPr>
              <a:t>&lt;-</a:t>
            </a:r>
            <a:r>
              <a:rPr>
                <a:latin typeface="Courier"/>
              </a:rPr>
              <a:t> df_sells </a:t>
            </a:r>
            <a:r>
              <a:rPr>
                <a:solidFill>
                  <a:srgbClr val="4070A0"/>
                </a:solidFill>
                <a:latin typeface="Courier"/>
              </a:rPr>
              <a:t>%&gt;%</a:t>
            </a:r>
            <a:r>
              <a:rPr>
                <a:latin typeface="Courier"/>
              </a:rPr>
              <a:t> </a:t>
            </a:r>
            <a:br/>
            <a:r>
              <a:rPr>
                <a:latin typeface="Courier"/>
              </a:rPr>
              <a:t>  </a:t>
            </a:r>
            <a:r>
              <a:rPr>
                <a:solidFill>
                  <a:srgbClr val="06287E"/>
                </a:solidFill>
                <a:latin typeface="Courier"/>
              </a:rPr>
              <a:t>drop_na</a:t>
            </a:r>
            <a:r>
              <a:rPr>
                <a:latin typeface="Courier"/>
              </a:rPr>
              <a:t>(unit_price, quantity) </a:t>
            </a:r>
            <a:r>
              <a:rPr>
                <a:solidFill>
                  <a:srgbClr val="4070A0"/>
                </a:solidFill>
                <a:latin typeface="Courier"/>
              </a:rPr>
              <a:t>%&gt;%</a:t>
            </a:r>
            <a:r>
              <a:rPr>
                <a:latin typeface="Courier"/>
              </a:rPr>
              <a:t> </a:t>
            </a:r>
            <a:br/>
            <a:r>
              <a:rPr>
                <a:latin typeface="Courier"/>
              </a:rPr>
              <a:t>  </a:t>
            </a:r>
            <a:r>
              <a:rPr>
                <a:solidFill>
                  <a:srgbClr val="06287E"/>
                </a:solidFill>
                <a:latin typeface="Courier"/>
              </a:rPr>
              <a:t>mutate</a:t>
            </a:r>
            <a:r>
              <a:rPr>
                <a:latin typeface="Courier"/>
              </a:rPr>
              <a:t>(</a:t>
            </a:r>
            <a:r>
              <a:rPr>
                <a:solidFill>
                  <a:srgbClr val="7D9029"/>
                </a:solidFill>
                <a:latin typeface="Courier"/>
              </a:rPr>
              <a:t>rarity =</a:t>
            </a:r>
            <a:r>
              <a:rPr>
                <a:latin typeface="Courier"/>
              </a:rPr>
              <a:t> </a:t>
            </a:r>
            <a:r>
              <a:rPr>
                <a:solidFill>
                  <a:srgbClr val="06287E"/>
                </a:solidFill>
                <a:latin typeface="Courier"/>
              </a:rPr>
              <a:t>as.factor</a:t>
            </a:r>
            <a:r>
              <a:rPr>
                <a:latin typeface="Courier"/>
              </a:rPr>
              <a:t>(rarity),</a:t>
            </a:r>
            <a:br/>
            <a:r>
              <a:rPr>
                <a:latin typeface="Courier"/>
              </a:rPr>
              <a:t>         </a:t>
            </a:r>
            <a:r>
              <a:rPr>
                <a:solidFill>
                  <a:srgbClr val="7D9029"/>
                </a:solidFill>
                <a:latin typeface="Courier"/>
              </a:rPr>
              <a:t>type =</a:t>
            </a:r>
            <a:r>
              <a:rPr>
                <a:latin typeface="Courier"/>
              </a:rPr>
              <a:t> </a:t>
            </a:r>
            <a:r>
              <a:rPr>
                <a:solidFill>
                  <a:srgbClr val="06287E"/>
                </a:solidFill>
                <a:latin typeface="Courier"/>
              </a:rPr>
              <a:t>as.factor</a:t>
            </a:r>
            <a:r>
              <a:rPr>
                <a:latin typeface="Courier"/>
              </a:rPr>
              <a:t>(type),</a:t>
            </a:r>
            <a:br/>
            <a:r>
              <a:rPr>
                <a:latin typeface="Courier"/>
              </a:rPr>
              <a:t>         </a:t>
            </a:r>
            <a:r>
              <a:rPr>
                <a:solidFill>
                  <a:srgbClr val="7D9029"/>
                </a:solidFill>
                <a:latin typeface="Courier"/>
              </a:rPr>
              <a:t>item_type =</a:t>
            </a:r>
            <a:r>
              <a:rPr>
                <a:latin typeface="Courier"/>
              </a:rPr>
              <a:t> </a:t>
            </a:r>
            <a:r>
              <a:rPr>
                <a:solidFill>
                  <a:srgbClr val="06287E"/>
                </a:solidFill>
                <a:latin typeface="Courier"/>
              </a:rPr>
              <a:t>as.factor</a:t>
            </a:r>
            <a:r>
              <a:rPr>
                <a:latin typeface="Courier"/>
              </a:rPr>
              <a:t>(item_type),</a:t>
            </a:r>
            <a:br/>
            <a:r>
              <a:rPr>
                <a:latin typeface="Courier"/>
              </a:rPr>
              <a:t>         </a:t>
            </a:r>
            <a:r>
              <a:rPr>
                <a:solidFill>
                  <a:srgbClr val="7D9029"/>
                </a:solidFill>
                <a:latin typeface="Courier"/>
              </a:rPr>
              <a:t>item_weight_class =</a:t>
            </a:r>
            <a:r>
              <a:rPr>
                <a:latin typeface="Courier"/>
              </a:rPr>
              <a:t> </a:t>
            </a:r>
            <a:r>
              <a:rPr>
                <a:solidFill>
                  <a:srgbClr val="06287E"/>
                </a:solidFill>
                <a:latin typeface="Courier"/>
              </a:rPr>
              <a:t>as.factor</a:t>
            </a:r>
            <a:r>
              <a:rPr>
                <a:latin typeface="Courier"/>
              </a:rPr>
              <a:t>(item_weight_class),</a:t>
            </a:r>
            <a:br/>
            <a:r>
              <a:rPr>
                <a:latin typeface="Courier"/>
              </a:rPr>
              <a:t>         </a:t>
            </a:r>
            <a:r>
              <a:rPr>
                <a:solidFill>
                  <a:srgbClr val="7D9029"/>
                </a:solidFill>
                <a:latin typeface="Courier"/>
              </a:rPr>
              <a:t>unit_price_gold =</a:t>
            </a:r>
            <a:r>
              <a:rPr>
                <a:latin typeface="Courier"/>
              </a:rPr>
              <a:t> unit_price </a:t>
            </a:r>
            <a:r>
              <a:rPr>
                <a:solidFill>
                  <a:srgbClr val="4070A0"/>
                </a:solidFill>
                <a:latin typeface="Courier"/>
              </a:rPr>
              <a:t>/</a:t>
            </a:r>
            <a:r>
              <a:rPr>
                <a:latin typeface="Courier"/>
              </a:rPr>
              <a:t> </a:t>
            </a:r>
            <a:r>
              <a:rPr>
                <a:solidFill>
                  <a:srgbClr val="40A070"/>
                </a:solidFill>
                <a:latin typeface="Courier"/>
              </a:rPr>
              <a:t>10000</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select</a:t>
            </a:r>
            <a:r>
              <a:rPr>
                <a:latin typeface="Courier"/>
              </a:rPr>
              <a:t>(</a:t>
            </a:r>
            <a:r>
              <a:rPr>
                <a:solidFill>
                  <a:srgbClr val="4070A0"/>
                </a:solidFill>
                <a:latin typeface="Courier"/>
              </a:rPr>
              <a:t>-</a:t>
            </a:r>
            <a:r>
              <a:rPr>
                <a:latin typeface="Courier"/>
              </a:rPr>
              <a:t>unit_price)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Angebot und Nachfrage</a:t>
            </a:r>
          </a:p>
        </p:txBody>
      </p:sp>
      <p:sp>
        <p:nvSpPr>
          <p:cNvPr id="3" name="Text Placeholder 2"/>
          <p:cNvSpPr>
            <a:spLocks noGrp="1"/>
          </p:cNvSpPr>
          <p:nvPr>
            <p:ph idx="1" type="body"/>
          </p:nvPr>
        </p:nvSpPr>
        <p:spPr/>
        <p:txBody>
          <a:bodyPr/>
          <a:lstStyle/>
          <a:p>
            <a:pPr lvl="0" indent="0" marL="0">
              <a:buNone/>
            </a:pPr>
            <a:r>
              <a:rPr/>
              <a:t>Für uns sind nur zwei Einträge relevant</a:t>
            </a:r>
          </a:p>
        </p:txBody>
      </p:sp>
      <p:pic>
        <p:nvPicPr>
          <p:cNvPr descr="fig:  images/buys.png" id="0" name="Picture 1"/>
          <p:cNvPicPr>
            <a:picLocks noGrp="1" noChangeAspect="1"/>
          </p:cNvPicPr>
          <p:nvPr/>
        </p:nvPicPr>
        <p:blipFill>
          <a:blip r:embed="rId2"/>
          <a:stretch>
            <a:fillRect/>
          </a:stretch>
        </p:blipFill>
        <p:spPr bwMode="auto">
          <a:xfrm>
            <a:off x="1168400" y="1625600"/>
            <a:ext cx="2616200" cy="2451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Höchster Kaufpreis</a:t>
            </a:r>
          </a:p>
        </p:txBody>
      </p:sp>
      <p:pic>
        <p:nvPicPr>
          <p:cNvPr descr="fig:  images/sells.png" id="0" name="Picture 1"/>
          <p:cNvPicPr>
            <a:picLocks noGrp="1" noChangeAspect="1"/>
          </p:cNvPicPr>
          <p:nvPr/>
        </p:nvPicPr>
        <p:blipFill>
          <a:blip r:embed="rId3"/>
          <a:stretch>
            <a:fillRect/>
          </a:stretch>
        </p:blipFill>
        <p:spPr bwMode="auto">
          <a:xfrm>
            <a:off x="5359400" y="1625600"/>
            <a:ext cx="2590800" cy="2451100"/>
          </a:xfrm>
          <a:prstGeom prst="rect">
            <a:avLst/>
          </a:prstGeom>
          <a:noFill/>
          <a:ln w="9525">
            <a:noFill/>
            <a:headEnd/>
            <a:tailEnd/>
          </a:ln>
        </p:spPr>
      </p:pic>
      <p:sp>
        <p:nvSpPr>
          <p:cNvPr id="1" name="TextBox 3"/>
          <p:cNvSpPr txBox="1"/>
          <p:nvPr/>
        </p:nvSpPr>
        <p:spPr>
          <a:xfrm>
            <a:off x="4635500" y="4076700"/>
            <a:ext cx="4038600" cy="508000"/>
          </a:xfrm>
          <a:prstGeom prst="rect">
            <a:avLst/>
          </a:prstGeom>
          <a:noFill/>
        </p:spPr>
        <p:txBody>
          <a:bodyPr/>
          <a:lstStyle/>
          <a:p>
            <a:pPr lvl="0" indent="0" marL="0" algn="ctr">
              <a:buNone/>
            </a:pPr>
            <a:r>
              <a:rPr/>
              <a:t>Niedrigster Verkaufspreis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cleaning II</a:t>
            </a:r>
          </a:p>
        </p:txBody>
      </p:sp>
      <p:sp>
        <p:nvSpPr>
          <p:cNvPr id="3" name="Content Placeholder 2"/>
          <p:cNvSpPr>
            <a:spLocks noGrp="1"/>
          </p:cNvSpPr>
          <p:nvPr>
            <p:ph idx="1"/>
          </p:nvPr>
        </p:nvSpPr>
        <p:spPr/>
        <p:txBody>
          <a:bodyPr/>
          <a:lstStyle/>
          <a:p>
            <a:pPr lvl="0" indent="0">
              <a:buNone/>
            </a:pPr>
            <a:r>
              <a:rPr>
                <a:latin typeface="Courier"/>
              </a:rPr>
              <a:t>df_max_buys </a:t>
            </a:r>
            <a:r>
              <a:rPr>
                <a:solidFill>
                  <a:srgbClr val="007020"/>
                </a:solidFill>
                <a:latin typeface="Courier"/>
              </a:rPr>
              <a:t>&lt;-</a:t>
            </a:r>
            <a:r>
              <a:rPr>
                <a:latin typeface="Courier"/>
              </a:rPr>
              <a:t>  df_buys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(name) </a:t>
            </a:r>
            <a:r>
              <a:rPr>
                <a:solidFill>
                  <a:srgbClr val="4070A0"/>
                </a:solidFill>
                <a:latin typeface="Courier"/>
              </a:rPr>
              <a:t>%&gt;%</a:t>
            </a:r>
            <a:r>
              <a:rPr>
                <a:latin typeface="Courier"/>
              </a:rPr>
              <a:t> </a:t>
            </a:r>
            <a:br/>
            <a:r>
              <a:rPr>
                <a:latin typeface="Courier"/>
              </a:rPr>
              <a:t>  </a:t>
            </a:r>
            <a:r>
              <a:rPr>
                <a:solidFill>
                  <a:srgbClr val="06287E"/>
                </a:solidFill>
                <a:latin typeface="Courier"/>
              </a:rPr>
              <a:t>slice</a:t>
            </a:r>
            <a:r>
              <a:rPr>
                <a:latin typeface="Courier"/>
              </a:rPr>
              <a:t>(</a:t>
            </a:r>
            <a:r>
              <a:rPr>
                <a:solidFill>
                  <a:srgbClr val="06287E"/>
                </a:solidFill>
                <a:latin typeface="Courier"/>
              </a:rPr>
              <a:t>which.max</a:t>
            </a:r>
            <a:r>
              <a:rPr>
                <a:latin typeface="Courier"/>
              </a:rPr>
              <a:t>(unit_price_gold))</a:t>
            </a:r>
          </a:p>
          <a:p>
            <a:pPr lvl="0" indent="0" marL="0">
              <a:buNone/>
            </a:pPr>
            <a:r>
              <a:rPr/>
              <a:t>Damit wird das Datenset stark verringert:</a:t>
            </a:r>
          </a:p>
          <a:p>
            <a:pPr lvl="0"/>
            <a:r>
              <a:rPr/>
              <a:t>Kaufauktionen von 434399 auf 17535</a:t>
            </a:r>
          </a:p>
          <a:p>
            <a:pPr lvl="0"/>
            <a:r>
              <a:rPr/>
              <a:t>Verkaufsauktionen von 3855399 auf 18656</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Profit</a:t>
            </a:r>
          </a:p>
        </p:txBody>
      </p:sp>
      <p:sp>
        <p:nvSpPr>
          <p:cNvPr id="3" name="Content Placeholder 2"/>
          <p:cNvSpPr>
            <a:spLocks noGrp="1"/>
          </p:cNvSpPr>
          <p:nvPr>
            <p:ph idx="1"/>
          </p:nvPr>
        </p:nvSpPr>
        <p:spPr/>
        <p:txBody>
          <a:bodyPr/>
          <a:lstStyle/>
          <a:p>
            <a:pPr lvl="0" indent="0" marL="0">
              <a:buNone/>
            </a:pPr>
            <a:r>
              <a:rPr/>
              <a:t>Das Auktionshaus erhebt Steuern.</a:t>
            </a:r>
          </a:p>
          <a:p>
            <a:pPr lvl="0"/>
            <a:r>
              <a:rPr/>
              <a:t>5% für das Einstellen eines Angebots</a:t>
            </a:r>
          </a:p>
          <a:p>
            <a:pPr lvl="0"/>
            <a:r>
              <a:rPr/>
              <a:t>10% beim Verkauf</a:t>
            </a:r>
          </a:p>
          <a:p>
            <a:pPr lvl="0" indent="0" marL="0">
              <a:buNone/>
            </a:pPr>
            <a:r>
              <a:rPr/>
              <a:t>Ein Beispiel:</a:t>
            </a:r>
          </a:p>
          <a:p>
            <a:pPr lvl="0"/>
            <a:r>
              <a:rPr/>
              <a:t>Kauf für 1,22 Silber</a:t>
            </a:r>
          </a:p>
          <a:p>
            <a:pPr lvl="0"/>
            <a:r>
              <a:rPr/>
              <a:t>Verkauf für 26,14 Silber</a:t>
            </a:r>
          </a:p>
          <a:p>
            <a:pPr lvl="1"/>
            <a:r>
              <a:rPr/>
              <a:t>5% davon werden direkt abgezogen</a:t>
            </a:r>
          </a:p>
          <a:p>
            <a:pPr lvl="1"/>
            <a:r>
              <a:rPr/>
              <a:t>10% davon werden bei Kauf abgezogen</a:t>
            </a:r>
          </a:p>
          <a:p>
            <a:pPr lvl="0"/>
            <a:r>
              <a:rPr/>
              <a:t>Wir bekommen 26,14 * 0,85 = 22,22 Silber</a:t>
            </a:r>
          </a:p>
          <a:p>
            <a:pPr lvl="0" indent="0" marL="0">
              <a:buNone/>
            </a:pPr>
            <a:r>
              <a:rPr/>
              <a:t>Abzüglich Kaufpreis ergibt das ein Gewinn von 21 Silber.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Bildschirmpräsentation (16:9)</PresentationFormat>
  <Paragraphs>0</Paragraphs>
  <Slides>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Source Code </vt:lpstr>
      <vt:lpstr>Office Theme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Geld verdienen mit Auktionen - am Beispiel eines Online Games</dc:title>
  <dc:creator>Lukas Zaiser</dc:creator>
  <cp:keywords/>
  <dcterms:created xsi:type="dcterms:W3CDTF">2022-05-06T06:30:24Z</dcterms:created>
  <dcterms:modified xsi:type="dcterms:W3CDTF">2022-05-06T06:30:24Z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2022-05-02</vt:lpwstr>
  </property>
  <property fmtid="{D5CDD505-2E9C-101B-9397-08002B2CF9AE}" pid="3" name="output">
    <vt:lpwstr/>
  </property>
  <property fmtid="{D5CDD505-2E9C-101B-9397-08002B2CF9AE}" pid="4" name="params">
    <vt:lpwstr/>
  </property>
</Properties>
</file>