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2570"/>
            <a:ext cx="5209162" cy="1792423"/>
          </a:xfrm>
        </p:spPr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608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Source Code 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  <a:lvl2pPr>
              <a:defRPr>
                <a:latin typeface="Source Code "/>
              </a:defRPr>
            </a:lvl2pPr>
            <a:lvl3pPr>
              <a:defRPr>
                <a:latin typeface="Source Code "/>
              </a:defRPr>
            </a:lvl3pPr>
            <a:lvl4pPr>
              <a:defRPr>
                <a:latin typeface="Source Code "/>
              </a:defRPr>
            </a:lvl4pPr>
            <a:lvl5pPr>
              <a:defRPr>
                <a:latin typeface="Source Code 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Source Code 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Source Code 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ource Code 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Code 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ource Code 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Code 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Code 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gw2tp.com/" TargetMode="External"/><Relationship Id="rId2" Type="http://schemas.openxmlformats.org/officeDocument/2006/relationships/hyperlink" Target="https://gw2efficiency.com/tradingpo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2570"/>
            <a:ext cx="5209162" cy="1792423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Geld verdienen mit Auktionen - am Beispiel eines Online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6088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Lukas Zaiser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2022-05-02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Berechnung des Profits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23564" cy="33944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Erst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>
                <a:latin typeface="Courier"/>
              </a:rPr>
              <a:t>df_max_buys</a:t>
            </a:r>
            <a:r>
              <a:rPr dirty="0"/>
              <a:t> und </a:t>
            </a:r>
            <a:r>
              <a:rPr dirty="0" err="1">
                <a:latin typeface="Courier"/>
              </a:rPr>
              <a:t>df_min_sells</a:t>
            </a:r>
            <a:r>
              <a:rPr dirty="0"/>
              <a:t> </a:t>
            </a:r>
            <a:r>
              <a:rPr dirty="0" err="1"/>
              <a:t>anhand</a:t>
            </a:r>
            <a:r>
              <a:rPr dirty="0"/>
              <a:t> der ID </a:t>
            </a:r>
            <a:r>
              <a:rPr dirty="0" err="1"/>
              <a:t>gejoined</a:t>
            </a:r>
            <a:r>
              <a:rPr dirty="0"/>
              <a:t> und </a:t>
            </a:r>
            <a:r>
              <a:rPr dirty="0" err="1"/>
              <a:t>dann</a:t>
            </a:r>
            <a:r>
              <a:rPr dirty="0"/>
              <a:t> </a:t>
            </a:r>
            <a:r>
              <a:rPr dirty="0" err="1"/>
              <a:t>kann</a:t>
            </a:r>
            <a:r>
              <a:rPr dirty="0"/>
              <a:t> der Profit pro </a:t>
            </a:r>
            <a:r>
              <a:rPr dirty="0" err="1"/>
              <a:t>Gegenstand</a:t>
            </a:r>
            <a:r>
              <a:rPr dirty="0"/>
              <a:t> </a:t>
            </a:r>
            <a:r>
              <a:rPr dirty="0" err="1"/>
              <a:t>berechnet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endParaRPr lang="de-DE" sz="1200" dirty="0">
              <a:latin typeface="Courier"/>
            </a:endParaRPr>
          </a:p>
          <a:p>
            <a:pPr marL="0" lvl="0" indent="0">
              <a:buNone/>
            </a:pPr>
            <a:endParaRPr lang="de-DE" sz="1200" dirty="0">
              <a:latin typeface="Courier"/>
            </a:endParaRPr>
          </a:p>
          <a:p>
            <a:pPr marL="0" lvl="0" indent="0">
              <a:buNone/>
            </a:pPr>
            <a:r>
              <a:rPr sz="1400" dirty="0" err="1">
                <a:latin typeface="Courier"/>
              </a:rPr>
              <a:t>df_all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df_all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mutate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7D9029"/>
                </a:solidFill>
                <a:latin typeface="Courier"/>
              </a:rPr>
              <a:t>unit_price_gold_diff</a:t>
            </a:r>
            <a:r>
              <a:rPr sz="14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unit_price_gold_sells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-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unit_price_gold_buys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profit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0.85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unit_price_gold_sells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-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unit_price_gold_buys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</a:t>
            </a:r>
            <a:r>
              <a:rPr sz="1400" dirty="0" err="1">
                <a:solidFill>
                  <a:srgbClr val="7D9029"/>
                </a:solidFill>
                <a:latin typeface="Courier"/>
              </a:rPr>
              <a:t>more_sells</a:t>
            </a:r>
            <a:r>
              <a:rPr sz="14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quantity_sells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-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quantity_buys</a:t>
            </a:r>
            <a:r>
              <a:rPr sz="1400" dirty="0">
                <a:latin typeface="Courier"/>
              </a:rPr>
              <a:t>)</a:t>
            </a: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Daten Überblick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600" dirty="0"/>
              <a:t>Bei </a:t>
            </a:r>
            <a:r>
              <a:rPr sz="1600" dirty="0" err="1"/>
              <a:t>Verkäufen</a:t>
            </a:r>
            <a:r>
              <a:rPr sz="1600" dirty="0"/>
              <a:t> </a:t>
            </a:r>
            <a:r>
              <a:rPr sz="1600" dirty="0" err="1"/>
              <a:t>Ausreißer</a:t>
            </a:r>
            <a:r>
              <a:rPr sz="1600" dirty="0"/>
              <a:t> </a:t>
            </a:r>
            <a:r>
              <a:rPr sz="1600" dirty="0" err="1"/>
              <a:t>nach</a:t>
            </a:r>
            <a:r>
              <a:rPr sz="1600" dirty="0"/>
              <a:t> </a:t>
            </a:r>
            <a:r>
              <a:rPr sz="1600" dirty="0" err="1"/>
              <a:t>oben</a:t>
            </a:r>
            <a:r>
              <a:rPr sz="1600" dirty="0"/>
              <a:t> </a:t>
            </a:r>
            <a:r>
              <a:rPr sz="1600" dirty="0" err="1"/>
              <a:t>mit</a:t>
            </a:r>
            <a:r>
              <a:rPr sz="1600" dirty="0"/>
              <a:t> 3</a:t>
            </a:r>
            <a:r>
              <a:rPr lang="de-DE" sz="1600" dirty="0"/>
              <a:t>.</a:t>
            </a:r>
            <a:r>
              <a:rPr sz="1600" dirty="0"/>
              <a:t>000 </a:t>
            </a:r>
            <a:r>
              <a:rPr lang="de-DE" sz="1600" dirty="0"/>
              <a:t>bis zu</a:t>
            </a:r>
            <a:r>
              <a:rPr sz="1600" dirty="0"/>
              <a:t> 10.000 Gold</a:t>
            </a:r>
            <a:endParaRPr lang="de-DE" sz="16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600" dirty="0" err="1"/>
              <a:t>Diese</a:t>
            </a:r>
            <a:r>
              <a:rPr sz="1600" dirty="0"/>
              <a:t> </a:t>
            </a:r>
            <a:r>
              <a:rPr sz="1600" dirty="0" err="1"/>
              <a:t>sehr</a:t>
            </a:r>
            <a:r>
              <a:rPr sz="1600" dirty="0"/>
              <a:t> </a:t>
            </a:r>
            <a:r>
              <a:rPr sz="1600" dirty="0" err="1"/>
              <a:t>hohe</a:t>
            </a:r>
            <a:r>
              <a:rPr lang="de-DE" sz="1600" dirty="0"/>
              <a:t>n</a:t>
            </a:r>
            <a:r>
              <a:rPr sz="1600" dirty="0"/>
              <a:t> </a:t>
            </a:r>
            <a:r>
              <a:rPr sz="1600" dirty="0" err="1"/>
              <a:t>Angebote</a:t>
            </a:r>
            <a:r>
              <a:rPr sz="1600" dirty="0"/>
              <a:t> </a:t>
            </a:r>
            <a:r>
              <a:rPr sz="1600" dirty="0" err="1"/>
              <a:t>können</a:t>
            </a:r>
            <a:r>
              <a:rPr sz="1600" dirty="0"/>
              <a:t> </a:t>
            </a:r>
            <a:r>
              <a:rPr sz="1600" dirty="0" err="1"/>
              <a:t>nicht</a:t>
            </a:r>
            <a:r>
              <a:rPr sz="1600" dirty="0"/>
              <a:t> </a:t>
            </a:r>
            <a:r>
              <a:rPr sz="1600" dirty="0" err="1"/>
              <a:t>ernst</a:t>
            </a:r>
            <a:r>
              <a:rPr sz="1600" dirty="0"/>
              <a:t> </a:t>
            </a:r>
            <a:r>
              <a:rPr sz="1600" dirty="0" err="1"/>
              <a:t>genommen</a:t>
            </a:r>
            <a:r>
              <a:rPr sz="1600" dirty="0"/>
              <a:t> </a:t>
            </a:r>
            <a:r>
              <a:rPr sz="1600" dirty="0" err="1"/>
              <a:t>werden</a:t>
            </a:r>
            <a:endParaRPr lang="de-DE" sz="1600" dirty="0"/>
          </a:p>
          <a:p>
            <a:pPr marL="0" lvl="0" indent="0">
              <a:buNone/>
            </a:pPr>
            <a:endParaRPr lang="de-DE" sz="16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600" dirty="0"/>
              <a:t>Filter bei Profit &lt; 2,5 Gold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600" dirty="0"/>
              <a:t>Median Profit von 8.15 Silber.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600" dirty="0"/>
              <a:t>239 Gegenstände sind noch übrig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Picture 1" descr="presentation_files/figure-pptx/plot_outlie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Alle </a:t>
            </a:r>
            <a:r>
              <a:rPr dirty="0" err="1"/>
              <a:t>bisherigen</a:t>
            </a:r>
            <a:r>
              <a:rPr dirty="0"/>
              <a:t> </a:t>
            </a:r>
            <a:r>
              <a:rPr dirty="0" err="1"/>
              <a:t>Operationen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auch</a:t>
            </a:r>
            <a:r>
              <a:rPr dirty="0"/>
              <a:t> in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Funktion</a:t>
            </a:r>
            <a:r>
              <a:rPr dirty="0"/>
              <a:t> </a:t>
            </a:r>
            <a:r>
              <a:rPr dirty="0" err="1"/>
              <a:t>ausgelagert</a:t>
            </a:r>
            <a:r>
              <a:rPr dirty="0"/>
              <a:t>, </a:t>
            </a:r>
            <a:r>
              <a:rPr dirty="0" err="1"/>
              <a:t>sodass</a:t>
            </a:r>
            <a:r>
              <a:rPr dirty="0"/>
              <a:t> </a:t>
            </a:r>
            <a:r>
              <a:rPr dirty="0" err="1"/>
              <a:t>immer</a:t>
            </a:r>
            <a:r>
              <a:rPr dirty="0"/>
              <a:t> von </a:t>
            </a:r>
            <a:r>
              <a:rPr dirty="0" err="1"/>
              <a:t>diesem</a:t>
            </a:r>
            <a:r>
              <a:rPr dirty="0"/>
              <a:t> </a:t>
            </a:r>
            <a:r>
              <a:rPr dirty="0" err="1"/>
              <a:t>Datenset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</a:t>
            </a:r>
            <a:r>
              <a:rPr dirty="0" err="1"/>
              <a:t>gearbeitet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kann</a:t>
            </a:r>
            <a:r>
              <a:rPr dirty="0"/>
              <a:t>, </a:t>
            </a:r>
            <a:r>
              <a:rPr dirty="0" err="1"/>
              <a:t>auch</a:t>
            </a:r>
            <a:r>
              <a:rPr dirty="0"/>
              <a:t> </a:t>
            </a:r>
            <a:r>
              <a:rPr dirty="0" err="1"/>
              <a:t>wenn</a:t>
            </a:r>
            <a:r>
              <a:rPr dirty="0"/>
              <a:t> man </a:t>
            </a:r>
            <a:r>
              <a:rPr dirty="0" err="1"/>
              <a:t>neuere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die API </a:t>
            </a:r>
            <a:r>
              <a:rPr dirty="0" err="1"/>
              <a:t>abruft</a:t>
            </a:r>
            <a:r>
              <a:rPr dirty="0"/>
              <a:t>. Die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nun in </a:t>
            </a:r>
            <a:r>
              <a:rPr dirty="0" err="1"/>
              <a:t>ein</a:t>
            </a:r>
            <a:r>
              <a:rPr dirty="0"/>
              <a:t> Training und </a:t>
            </a:r>
            <a:r>
              <a:rPr dirty="0" err="1"/>
              <a:t>ein</a:t>
            </a:r>
            <a:r>
              <a:rPr dirty="0"/>
              <a:t> </a:t>
            </a:r>
            <a:r>
              <a:rPr dirty="0" err="1"/>
              <a:t>Testset</a:t>
            </a:r>
            <a:r>
              <a:rPr dirty="0"/>
              <a:t> </a:t>
            </a:r>
            <a:r>
              <a:rPr dirty="0" err="1"/>
              <a:t>eingeteilt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sz="1800" dirty="0" err="1">
                <a:latin typeface="Courier"/>
              </a:rPr>
              <a:t>data_split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initial_split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df_all</a:t>
            </a:r>
            <a:r>
              <a:rPr sz="1800" dirty="0">
                <a:latin typeface="Courier"/>
              </a:rPr>
              <a:t>, </a:t>
            </a:r>
            <a:br>
              <a:rPr sz="1800" dirty="0"/>
            </a:br>
            <a:r>
              <a:rPr sz="1800" dirty="0">
                <a:latin typeface="Courier"/>
              </a:rPr>
              <a:t>                  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prop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br>
              <a:rPr sz="1800" dirty="0"/>
            </a:br>
            <a:r>
              <a:rPr sz="1800" dirty="0">
                <a:latin typeface="Courier"/>
              </a:rPr>
              <a:t>                  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strata =</a:t>
            </a:r>
            <a:r>
              <a:rPr sz="1800" dirty="0">
                <a:latin typeface="Courier"/>
              </a:rPr>
              <a:t> profit, </a:t>
            </a:r>
            <a:br>
              <a:rPr sz="1800" dirty="0"/>
            </a:br>
            <a:r>
              <a:rPr sz="1800" dirty="0">
                <a:latin typeface="Courier"/>
              </a:rPr>
              <a:t>                  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breaks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latin typeface="Courier"/>
              </a:rPr>
              <a:t>                           </a:t>
            </a:r>
            <a:br>
              <a:rPr sz="1800" dirty="0"/>
            </a:br>
            <a:r>
              <a:rPr sz="1800" dirty="0" err="1">
                <a:latin typeface="Courier"/>
              </a:rPr>
              <a:t>train_data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training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data_split</a:t>
            </a:r>
            <a:r>
              <a:rPr sz="1800" dirty="0">
                <a:latin typeface="Courier"/>
              </a:rPr>
              <a:t>) </a:t>
            </a:r>
            <a:br>
              <a:rPr sz="1800" dirty="0"/>
            </a:br>
            <a:r>
              <a:rPr sz="1800" dirty="0" err="1">
                <a:latin typeface="Courier"/>
              </a:rPr>
              <a:t>test_data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testing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data_split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Abhänigkeiten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Um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sehen</a:t>
            </a:r>
            <a:r>
              <a:rPr dirty="0"/>
              <a:t> </a:t>
            </a:r>
            <a:r>
              <a:rPr dirty="0" err="1"/>
              <a:t>welche</a:t>
            </a:r>
            <a:r>
              <a:rPr dirty="0"/>
              <a:t> Input-</a:t>
            </a:r>
            <a:r>
              <a:rPr dirty="0" err="1"/>
              <a:t>Variablen</a:t>
            </a:r>
            <a:r>
              <a:rPr dirty="0"/>
              <a:t> relevant </a:t>
            </a:r>
            <a:r>
              <a:rPr dirty="0" err="1"/>
              <a:t>sind</a:t>
            </a:r>
            <a:r>
              <a:rPr dirty="0"/>
              <a:t>, </a:t>
            </a:r>
            <a:r>
              <a:rPr dirty="0" err="1"/>
              <a:t>kann</a:t>
            </a:r>
            <a:r>
              <a:rPr dirty="0"/>
              <a:t> das Spearman </a:t>
            </a:r>
            <a:r>
              <a:rPr dirty="0" err="1"/>
              <a:t>Schaubild</a:t>
            </a:r>
            <a:r>
              <a:rPr dirty="0"/>
              <a:t> </a:t>
            </a:r>
            <a:r>
              <a:rPr dirty="0" err="1"/>
              <a:t>weiterhelfen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Daten sind untereinander kaum Abhängig, bis auf Kauf- und Verkaufspreis.</a:t>
            </a:r>
            <a:endParaRPr dirty="0"/>
          </a:p>
        </p:txBody>
      </p:sp>
      <p:pic>
        <p:nvPicPr>
          <p:cNvPr id="3" name="Picture 1" descr="presentation_files/figure-pptx/spearman_analysi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Preisverteilung</a:t>
            </a:r>
          </a:p>
        </p:txBody>
      </p:sp>
      <p:pic>
        <p:nvPicPr>
          <p:cNvPr id="3" name="Picture 1" descr="presentation_files/figure-pptx/profit_distribution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Clusteranalyse I</a:t>
            </a:r>
          </a:p>
          <a:p>
            <a:pPr marL="0" lvl="0" indent="0">
              <a:buNone/>
            </a:pPr>
            <a:r>
              <a:t>Um einen besseren Überblick über die Daten zu bekommen, habe ich die Daten geclustert. In dem Dendrogram kann man sinnvolle Clustergrößen ablesen.</a:t>
            </a:r>
          </a:p>
        </p:txBody>
      </p:sp>
      <p:pic>
        <p:nvPicPr>
          <p:cNvPr id="2" name="Picture 1" descr="presentation_files/figure-pptx/calculate_cluste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Clusteranalyse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vier</a:t>
            </a:r>
            <a:r>
              <a:rPr dirty="0"/>
              <a:t> Cluster </a:t>
            </a:r>
            <a:r>
              <a:rPr dirty="0" err="1"/>
              <a:t>gebildet</a:t>
            </a:r>
            <a:r>
              <a:rPr dirty="0"/>
              <a:t>: 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(1) </a:t>
            </a:r>
            <a:r>
              <a:rPr lang="de-DE" dirty="0"/>
              <a:t>R</a:t>
            </a:r>
            <a:r>
              <a:rPr dirty="0" err="1"/>
              <a:t>ote</a:t>
            </a:r>
            <a:r>
              <a:rPr dirty="0"/>
              <a:t> Cluster</a:t>
            </a:r>
            <a:r>
              <a:rPr lang="de-DE" dirty="0"/>
              <a:t>: Günstige </a:t>
            </a:r>
            <a:r>
              <a:rPr dirty="0" err="1"/>
              <a:t>Gegenstände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Verlust</a:t>
            </a:r>
            <a:r>
              <a:rPr dirty="0"/>
              <a:t> (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kaufen</a:t>
            </a:r>
            <a:r>
              <a:rPr dirty="0"/>
              <a:t>) 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(2) </a:t>
            </a:r>
            <a:r>
              <a:rPr lang="de-DE" dirty="0"/>
              <a:t>G</a:t>
            </a:r>
            <a:r>
              <a:rPr dirty="0" err="1"/>
              <a:t>rüne</a:t>
            </a:r>
            <a:r>
              <a:rPr dirty="0"/>
              <a:t> Cluster</a:t>
            </a:r>
            <a:r>
              <a:rPr lang="de-DE" dirty="0"/>
              <a:t>:</a:t>
            </a:r>
            <a:r>
              <a:rPr dirty="0"/>
              <a:t> </a:t>
            </a:r>
            <a:r>
              <a:rPr lang="de-DE" dirty="0"/>
              <a:t>M</a:t>
            </a:r>
            <a:r>
              <a:rPr dirty="0" err="1"/>
              <a:t>ittelpreisige</a:t>
            </a:r>
            <a:r>
              <a:rPr dirty="0"/>
              <a:t> </a:t>
            </a:r>
            <a:r>
              <a:rPr dirty="0" err="1"/>
              <a:t>Gegenstände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lang="de-DE" dirty="0"/>
              <a:t>u</a:t>
            </a:r>
            <a:r>
              <a:rPr dirty="0" err="1"/>
              <a:t>nterschiedlichem</a:t>
            </a:r>
            <a:r>
              <a:rPr dirty="0"/>
              <a:t> </a:t>
            </a:r>
            <a:r>
              <a:rPr dirty="0" err="1"/>
              <a:t>Gewinn</a:t>
            </a:r>
            <a:r>
              <a:rPr dirty="0"/>
              <a:t> (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kaufen</a:t>
            </a:r>
            <a:r>
              <a:rPr dirty="0"/>
              <a:t>) 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(3) </a:t>
            </a:r>
            <a:r>
              <a:rPr lang="de-DE" dirty="0"/>
              <a:t>H</a:t>
            </a:r>
            <a:r>
              <a:rPr dirty="0" err="1"/>
              <a:t>ellblaue</a:t>
            </a:r>
            <a:r>
              <a:rPr dirty="0"/>
              <a:t> Cluster</a:t>
            </a:r>
            <a:r>
              <a:rPr lang="de-DE" dirty="0"/>
              <a:t>:</a:t>
            </a:r>
            <a:r>
              <a:rPr dirty="0"/>
              <a:t> </a:t>
            </a:r>
            <a:r>
              <a:rPr lang="de-DE" dirty="0"/>
              <a:t>G</a:t>
            </a:r>
            <a:r>
              <a:rPr dirty="0" err="1"/>
              <a:t>ünstige</a:t>
            </a:r>
            <a:r>
              <a:rPr dirty="0"/>
              <a:t> </a:t>
            </a:r>
            <a:r>
              <a:rPr dirty="0" err="1"/>
              <a:t>Gegenstände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überwiegend</a:t>
            </a:r>
            <a:r>
              <a:rPr dirty="0"/>
              <a:t> </a:t>
            </a:r>
            <a:r>
              <a:rPr dirty="0" err="1"/>
              <a:t>hohem</a:t>
            </a:r>
            <a:r>
              <a:rPr dirty="0"/>
              <a:t> </a:t>
            </a:r>
            <a:r>
              <a:rPr dirty="0" err="1"/>
              <a:t>Gewinn</a:t>
            </a:r>
            <a:r>
              <a:rPr dirty="0"/>
              <a:t> (</a:t>
            </a:r>
            <a:r>
              <a:rPr dirty="0" err="1"/>
              <a:t>sollte</a:t>
            </a:r>
            <a:r>
              <a:rPr dirty="0"/>
              <a:t> man </a:t>
            </a:r>
            <a:r>
              <a:rPr dirty="0" err="1"/>
              <a:t>kaufen</a:t>
            </a:r>
            <a:r>
              <a:rPr dirty="0"/>
              <a:t>) 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(4) </a:t>
            </a:r>
            <a:r>
              <a:rPr lang="de-DE" dirty="0"/>
              <a:t>L</a:t>
            </a:r>
            <a:r>
              <a:rPr dirty="0" err="1"/>
              <a:t>ila</a:t>
            </a:r>
            <a:r>
              <a:rPr dirty="0"/>
              <a:t> </a:t>
            </a:r>
            <a:r>
              <a:rPr lang="de-DE" dirty="0"/>
              <a:t>C</a:t>
            </a:r>
            <a:r>
              <a:rPr dirty="0"/>
              <a:t>luster</a:t>
            </a:r>
            <a:r>
              <a:rPr lang="de-DE" dirty="0"/>
              <a:t>:</a:t>
            </a:r>
            <a:r>
              <a:rPr dirty="0"/>
              <a:t> </a:t>
            </a:r>
            <a:r>
              <a:rPr lang="de-DE" dirty="0"/>
              <a:t>H</a:t>
            </a:r>
            <a:r>
              <a:rPr dirty="0" err="1"/>
              <a:t>ochpreisige</a:t>
            </a:r>
            <a:r>
              <a:rPr dirty="0"/>
              <a:t> </a:t>
            </a:r>
            <a:r>
              <a:rPr dirty="0" err="1"/>
              <a:t>Gegenstände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hohem</a:t>
            </a:r>
            <a:r>
              <a:rPr dirty="0"/>
              <a:t> </a:t>
            </a:r>
            <a:r>
              <a:rPr dirty="0" err="1"/>
              <a:t>Gewinn</a:t>
            </a:r>
            <a:r>
              <a:rPr dirty="0"/>
              <a:t> (</a:t>
            </a:r>
            <a:r>
              <a:rPr dirty="0" err="1"/>
              <a:t>könnte</a:t>
            </a:r>
            <a:r>
              <a:rPr dirty="0"/>
              <a:t> man </a:t>
            </a:r>
            <a:r>
              <a:rPr dirty="0" err="1"/>
              <a:t>kaufen</a:t>
            </a:r>
            <a:r>
              <a:rPr dirty="0"/>
              <a:t>)</a:t>
            </a:r>
            <a:endParaRPr lang="de-DE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Es </a:t>
            </a:r>
            <a:r>
              <a:rPr dirty="0" err="1"/>
              <a:t>gibt</a:t>
            </a:r>
            <a:r>
              <a:rPr dirty="0"/>
              <a:t> also </a:t>
            </a:r>
            <a:r>
              <a:rPr dirty="0" err="1"/>
              <a:t>einige</a:t>
            </a:r>
            <a:r>
              <a:rPr dirty="0"/>
              <a:t> </a:t>
            </a:r>
            <a:r>
              <a:rPr dirty="0" err="1"/>
              <a:t>Gegenstände</a:t>
            </a:r>
            <a:r>
              <a:rPr dirty="0"/>
              <a:t> die für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interessant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.</a:t>
            </a:r>
          </a:p>
        </p:txBody>
      </p:sp>
      <p:pic>
        <p:nvPicPr>
          <p:cNvPr id="3" name="Picture 1" descr="presentation_files/figure-pptx/plot_items_clustered_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Beste Gegenstände nach ROI</a:t>
            </a:r>
          </a:p>
        </p:txBody>
      </p:sp>
      <p:pic>
        <p:nvPicPr>
          <p:cNvPr id="3" name="Picture 1" descr="fig:  images/top_item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1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Preise in Silber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Zwischenüberlegung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nun </a:t>
            </a:r>
            <a:r>
              <a:rPr dirty="0" err="1"/>
              <a:t>Gegenstände</a:t>
            </a:r>
            <a:r>
              <a:rPr dirty="0"/>
              <a:t> </a:t>
            </a:r>
            <a:r>
              <a:rPr dirty="0" err="1"/>
              <a:t>gefunden</a:t>
            </a:r>
            <a:r>
              <a:rPr dirty="0"/>
              <a:t> die </a:t>
            </a:r>
            <a:r>
              <a:rPr dirty="0" err="1"/>
              <a:t>einen</a:t>
            </a:r>
            <a:r>
              <a:rPr dirty="0"/>
              <a:t> </a:t>
            </a:r>
            <a:r>
              <a:rPr dirty="0" err="1"/>
              <a:t>hohen</a:t>
            </a:r>
            <a:r>
              <a:rPr dirty="0"/>
              <a:t> </a:t>
            </a:r>
            <a:r>
              <a:rPr dirty="0" err="1"/>
              <a:t>Gewinn</a:t>
            </a:r>
            <a:r>
              <a:rPr dirty="0"/>
              <a:t> </a:t>
            </a:r>
            <a:r>
              <a:rPr dirty="0" err="1"/>
              <a:t>erzielen</a:t>
            </a:r>
            <a:r>
              <a:rPr dirty="0"/>
              <a:t> </a:t>
            </a:r>
            <a:r>
              <a:rPr dirty="0" err="1"/>
              <a:t>würden</a:t>
            </a:r>
            <a:r>
              <a:rPr dirty="0"/>
              <a:t>. </a:t>
            </a:r>
            <a:r>
              <a:rPr dirty="0" err="1"/>
              <a:t>Jetzt</a:t>
            </a:r>
            <a:r>
              <a:rPr dirty="0"/>
              <a:t> </a:t>
            </a:r>
            <a:r>
              <a:rPr dirty="0" err="1"/>
              <a:t>kann</a:t>
            </a:r>
            <a:r>
              <a:rPr dirty="0"/>
              <a:t> man </a:t>
            </a:r>
            <a:r>
              <a:rPr dirty="0" err="1"/>
              <a:t>bereits</a:t>
            </a:r>
            <a:r>
              <a:rPr dirty="0"/>
              <a:t> </a:t>
            </a:r>
            <a:r>
              <a:rPr dirty="0" err="1"/>
              <a:t>anfangen</a:t>
            </a:r>
            <a:r>
              <a:rPr dirty="0"/>
              <a:t> </a:t>
            </a:r>
            <a:r>
              <a:rPr dirty="0" err="1"/>
              <a:t>diese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Kaufen</a:t>
            </a:r>
            <a:r>
              <a:rPr dirty="0"/>
              <a:t>/</a:t>
            </a:r>
            <a:r>
              <a:rPr dirty="0" err="1"/>
              <a:t>Verkaufen</a:t>
            </a:r>
            <a:r>
              <a:rPr dirty="0"/>
              <a:t> und so </a:t>
            </a:r>
            <a:r>
              <a:rPr dirty="0" err="1"/>
              <a:t>Gewinn</a:t>
            </a:r>
            <a:r>
              <a:rPr dirty="0"/>
              <a:t> </a:t>
            </a:r>
            <a:r>
              <a:rPr dirty="0" err="1"/>
              <a:t>erziehlen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Jedoch</a:t>
            </a:r>
            <a:r>
              <a:rPr dirty="0"/>
              <a:t> </a:t>
            </a:r>
            <a:r>
              <a:rPr dirty="0" err="1"/>
              <a:t>sollte</a:t>
            </a:r>
            <a:r>
              <a:rPr dirty="0"/>
              <a:t> </a:t>
            </a:r>
            <a:r>
              <a:rPr dirty="0" err="1"/>
              <a:t>auch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Modell </a:t>
            </a:r>
            <a:r>
              <a:rPr dirty="0" err="1"/>
              <a:t>trainiert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 Daher die </a:t>
            </a:r>
            <a:r>
              <a:rPr dirty="0" err="1"/>
              <a:t>Überlegung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Modell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trainieren</a:t>
            </a:r>
            <a:r>
              <a:rPr dirty="0"/>
              <a:t>, das den </a:t>
            </a:r>
            <a:r>
              <a:rPr dirty="0" err="1"/>
              <a:t>Verkaufspreis</a:t>
            </a:r>
            <a:r>
              <a:rPr dirty="0"/>
              <a:t> pro </a:t>
            </a:r>
            <a:r>
              <a:rPr dirty="0" err="1"/>
              <a:t>Gegenstand</a:t>
            </a:r>
            <a:r>
              <a:rPr dirty="0"/>
              <a:t> </a:t>
            </a:r>
            <a:r>
              <a:rPr dirty="0" err="1"/>
              <a:t>vorhersagt</a:t>
            </a:r>
            <a:r>
              <a:rPr dirty="0"/>
              <a:t>. </a:t>
            </a:r>
            <a:r>
              <a:rPr dirty="0" err="1"/>
              <a:t>Wenn</a:t>
            </a:r>
            <a:r>
              <a:rPr dirty="0"/>
              <a:t> es </a:t>
            </a:r>
            <a:r>
              <a:rPr dirty="0" err="1"/>
              <a:t>dabei</a:t>
            </a:r>
            <a:r>
              <a:rPr dirty="0"/>
              <a:t> </a:t>
            </a:r>
            <a:r>
              <a:rPr dirty="0" err="1"/>
              <a:t>Abweichungen</a:t>
            </a:r>
            <a:r>
              <a:rPr dirty="0"/>
              <a:t>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tatsächlichen</a:t>
            </a:r>
            <a:r>
              <a:rPr dirty="0"/>
              <a:t> </a:t>
            </a:r>
            <a:r>
              <a:rPr dirty="0" err="1"/>
              <a:t>Kaufpreis</a:t>
            </a:r>
            <a:r>
              <a:rPr dirty="0"/>
              <a:t> </a:t>
            </a:r>
            <a:r>
              <a:rPr dirty="0" err="1"/>
              <a:t>gibt</a:t>
            </a:r>
            <a:r>
              <a:rPr dirty="0"/>
              <a:t>, </a:t>
            </a:r>
            <a:r>
              <a:rPr dirty="0" err="1"/>
              <a:t>könnte</a:t>
            </a:r>
            <a:r>
              <a:rPr dirty="0"/>
              <a:t> dies für </a:t>
            </a:r>
            <a:r>
              <a:rPr dirty="0" err="1"/>
              <a:t>ein</a:t>
            </a:r>
            <a:r>
              <a:rPr dirty="0"/>
              <a:t> </a:t>
            </a:r>
            <a:r>
              <a:rPr dirty="0" err="1"/>
              <a:t>Gegenstand</a:t>
            </a:r>
            <a:r>
              <a:rPr dirty="0"/>
              <a:t> </a:t>
            </a:r>
            <a:r>
              <a:rPr dirty="0" err="1"/>
              <a:t>stehen</a:t>
            </a:r>
            <a:r>
              <a:rPr dirty="0"/>
              <a:t>, der </a:t>
            </a:r>
            <a:r>
              <a:rPr dirty="0" err="1"/>
              <a:t>unter</a:t>
            </a:r>
            <a:r>
              <a:rPr dirty="0"/>
              <a:t>/</a:t>
            </a:r>
            <a:r>
              <a:rPr dirty="0" err="1"/>
              <a:t>überbewertet</a:t>
            </a:r>
            <a:r>
              <a:rPr dirty="0"/>
              <a:t> </a:t>
            </a:r>
            <a:r>
              <a:rPr dirty="0" err="1"/>
              <a:t>ist</a:t>
            </a:r>
            <a:r>
              <a:rPr dirty="0"/>
              <a:t> und </a:t>
            </a:r>
            <a:r>
              <a:rPr dirty="0" err="1"/>
              <a:t>sich</a:t>
            </a:r>
            <a:r>
              <a:rPr dirty="0"/>
              <a:t> in Zukunft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vorhergesagten</a:t>
            </a:r>
            <a:r>
              <a:rPr dirty="0"/>
              <a:t> Wert </a:t>
            </a:r>
            <a:r>
              <a:rPr dirty="0" err="1"/>
              <a:t>entwickelt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Features auswählen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 err="1"/>
              <a:t>Folgende</a:t>
            </a:r>
            <a:r>
              <a:rPr dirty="0"/>
              <a:t> features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Beginn</a:t>
            </a:r>
            <a:r>
              <a:rPr dirty="0"/>
              <a:t> </a:t>
            </a:r>
            <a:r>
              <a:rPr dirty="0" err="1"/>
              <a:t>ausgewählt</a:t>
            </a:r>
            <a:r>
              <a:rPr dirty="0"/>
              <a:t>:</a:t>
            </a:r>
            <a:endParaRPr lang="de-DE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7 x 4
##   variable              type    role      source  
##   &lt;chr&gt;                 &lt;chr&gt;   &lt;chr&gt;     &lt;chr&gt;   
## 1 id                    numeric ID        original
## 2 name                  nominal ID        original
## 3 </a:t>
            </a:r>
            <a:r>
              <a:rPr dirty="0" err="1">
                <a:latin typeface="Courier"/>
              </a:rPr>
              <a:t>unit_price_gold_buys</a:t>
            </a:r>
            <a:r>
              <a:rPr dirty="0">
                <a:latin typeface="Courier"/>
              </a:rPr>
              <a:t>  numeric predictor original
## 4 type                  nominal predictor original
## 5 rarity                nominal predictor original
## 6 level                 numeric predictor original
## 7 </a:t>
            </a:r>
            <a:r>
              <a:rPr dirty="0" err="1">
                <a:latin typeface="Courier"/>
              </a:rPr>
              <a:t>unit_price_gold_sells</a:t>
            </a:r>
            <a:r>
              <a:rPr dirty="0">
                <a:latin typeface="Courier"/>
              </a:rPr>
              <a:t> numeric outcome   original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78090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“Money isn’t everything as long as you have enough of it” - Malcolm Forbes</a:t>
            </a:r>
            <a:endParaRPr lang="de-DE" sz="1600" dirty="0"/>
          </a:p>
          <a:p>
            <a:pPr marL="0" lvl="0" indent="0">
              <a:buNone/>
            </a:pP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 err="1"/>
              <a:t>Microtransaktionen</a:t>
            </a:r>
            <a:r>
              <a:rPr sz="1600" dirty="0"/>
              <a:t> und </a:t>
            </a:r>
            <a:r>
              <a:rPr sz="1600" dirty="0" err="1"/>
              <a:t>bezahlte</a:t>
            </a:r>
            <a:r>
              <a:rPr sz="1600" dirty="0"/>
              <a:t> Services </a:t>
            </a:r>
            <a:r>
              <a:rPr sz="1600" dirty="0" err="1"/>
              <a:t>sind</a:t>
            </a:r>
            <a:r>
              <a:rPr sz="1600" dirty="0"/>
              <a:t> normal </a:t>
            </a:r>
            <a:r>
              <a:rPr sz="1600" dirty="0" err="1"/>
              <a:t>geworden</a:t>
            </a:r>
            <a:endParaRPr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Man hat die Wahl </a:t>
            </a:r>
            <a:r>
              <a:rPr sz="1600" dirty="0" err="1"/>
              <a:t>viel</a:t>
            </a:r>
            <a:r>
              <a:rPr sz="1600" dirty="0"/>
              <a:t> Zeit </a:t>
            </a:r>
            <a:r>
              <a:rPr sz="1600" dirty="0" err="1"/>
              <a:t>oder</a:t>
            </a:r>
            <a:r>
              <a:rPr sz="1600" dirty="0"/>
              <a:t> </a:t>
            </a:r>
            <a:r>
              <a:rPr sz="1600" dirty="0" err="1"/>
              <a:t>viel</a:t>
            </a:r>
            <a:r>
              <a:rPr sz="1600" dirty="0"/>
              <a:t> Geld </a:t>
            </a:r>
            <a:r>
              <a:rPr sz="1600" dirty="0" err="1"/>
              <a:t>zu</a:t>
            </a:r>
            <a:r>
              <a:rPr sz="1600" dirty="0"/>
              <a:t> </a:t>
            </a:r>
            <a:r>
              <a:rPr sz="1600" dirty="0" err="1"/>
              <a:t>investieren</a:t>
            </a:r>
            <a:endParaRPr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Ein </a:t>
            </a:r>
            <a:r>
              <a:rPr sz="1600" dirty="0" err="1"/>
              <a:t>Weg</a:t>
            </a:r>
            <a:r>
              <a:rPr sz="1600" dirty="0"/>
              <a:t> Geld </a:t>
            </a:r>
            <a:r>
              <a:rPr sz="1600" dirty="0" err="1"/>
              <a:t>zu</a:t>
            </a:r>
            <a:r>
              <a:rPr sz="1600" dirty="0"/>
              <a:t> </a:t>
            </a:r>
            <a:r>
              <a:rPr sz="1600" dirty="0" err="1"/>
              <a:t>verdienen</a:t>
            </a:r>
            <a:r>
              <a:rPr sz="1600" dirty="0"/>
              <a:t> </a:t>
            </a:r>
            <a:r>
              <a:rPr sz="1600" dirty="0" err="1"/>
              <a:t>ist</a:t>
            </a:r>
            <a:r>
              <a:rPr sz="1600" dirty="0"/>
              <a:t> das </a:t>
            </a:r>
            <a:r>
              <a:rPr sz="1600" dirty="0" err="1"/>
              <a:t>Auktionshaus</a:t>
            </a:r>
            <a:endParaRPr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Man muss </a:t>
            </a:r>
            <a:r>
              <a:rPr sz="1600" dirty="0" err="1"/>
              <a:t>wissen</a:t>
            </a:r>
            <a:r>
              <a:rPr sz="1600" dirty="0"/>
              <a:t>, was </a:t>
            </a:r>
            <a:r>
              <a:rPr sz="1600" dirty="0" err="1"/>
              <a:t>zu</a:t>
            </a:r>
            <a:r>
              <a:rPr sz="1600" dirty="0"/>
              <a:t> </a:t>
            </a:r>
            <a:r>
              <a:rPr sz="1600" dirty="0" err="1"/>
              <a:t>welchem</a:t>
            </a:r>
            <a:r>
              <a:rPr sz="1600" dirty="0"/>
              <a:t> </a:t>
            </a:r>
            <a:r>
              <a:rPr sz="1600" dirty="0" err="1"/>
              <a:t>Preis</a:t>
            </a:r>
            <a:r>
              <a:rPr sz="1600" dirty="0"/>
              <a:t> </a:t>
            </a:r>
            <a:r>
              <a:rPr sz="1600" dirty="0" err="1"/>
              <a:t>gekauft</a:t>
            </a:r>
            <a:r>
              <a:rPr sz="1600" dirty="0"/>
              <a:t> und </a:t>
            </a:r>
            <a:r>
              <a:rPr sz="1600" dirty="0" err="1"/>
              <a:t>verkauft</a:t>
            </a:r>
            <a:r>
              <a:rPr sz="1600" dirty="0"/>
              <a:t> </a:t>
            </a:r>
            <a:r>
              <a:rPr sz="1600" dirty="0" err="1"/>
              <a:t>werden</a:t>
            </a:r>
            <a:r>
              <a:rPr sz="1600" dirty="0"/>
              <a:t> </a:t>
            </a:r>
            <a:r>
              <a:rPr sz="1600" dirty="0" err="1"/>
              <a:t>soll</a:t>
            </a:r>
            <a:endParaRPr lang="de-DE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Die </a:t>
            </a:r>
            <a:r>
              <a:rPr sz="1600" dirty="0" err="1"/>
              <a:t>Daten</a:t>
            </a:r>
            <a:r>
              <a:rPr sz="1600" dirty="0"/>
              <a:t> </a:t>
            </a:r>
            <a:r>
              <a:rPr sz="1600" dirty="0" err="1"/>
              <a:t>kommen</a:t>
            </a:r>
            <a:r>
              <a:rPr sz="1600" dirty="0"/>
              <a:t> von dem Online-Spiel Guild Wars 2, das 2012 von </a:t>
            </a:r>
            <a:r>
              <a:rPr sz="1600" dirty="0" err="1"/>
              <a:t>NCSoft</a:t>
            </a:r>
            <a:r>
              <a:rPr sz="1600" dirty="0"/>
              <a:t> </a:t>
            </a:r>
            <a:r>
              <a:rPr sz="1600" dirty="0" err="1"/>
              <a:t>veröffentlicht</a:t>
            </a:r>
            <a:r>
              <a:rPr sz="1600" dirty="0"/>
              <a:t> </a:t>
            </a:r>
            <a:r>
              <a:rPr sz="1600" dirty="0" err="1"/>
              <a:t>wurde</a:t>
            </a:r>
            <a:endParaRPr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Es </a:t>
            </a:r>
            <a:r>
              <a:rPr sz="1600" dirty="0" err="1"/>
              <a:t>gibt</a:t>
            </a:r>
            <a:r>
              <a:rPr sz="1600" dirty="0"/>
              <a:t> </a:t>
            </a:r>
            <a:r>
              <a:rPr sz="1600" dirty="0" err="1"/>
              <a:t>über</a:t>
            </a:r>
            <a:r>
              <a:rPr sz="1600" dirty="0"/>
              <a:t> 20.000 </a:t>
            </a:r>
            <a:r>
              <a:rPr sz="1600" dirty="0" err="1"/>
              <a:t>Gegenstände</a:t>
            </a:r>
            <a:r>
              <a:rPr sz="1600" dirty="0"/>
              <a:t> die </a:t>
            </a:r>
            <a:r>
              <a:rPr sz="1600" dirty="0" err="1"/>
              <a:t>gesammelt</a:t>
            </a:r>
            <a:r>
              <a:rPr sz="1600" dirty="0"/>
              <a:t> und </a:t>
            </a:r>
            <a:r>
              <a:rPr sz="1600" dirty="0" err="1"/>
              <a:t>im</a:t>
            </a:r>
            <a:r>
              <a:rPr sz="1600" dirty="0"/>
              <a:t> </a:t>
            </a:r>
            <a:r>
              <a:rPr sz="1600" dirty="0" err="1"/>
              <a:t>Auktionshaus</a:t>
            </a:r>
            <a:r>
              <a:rPr sz="1600" dirty="0"/>
              <a:t> </a:t>
            </a:r>
            <a:r>
              <a:rPr sz="1600" dirty="0" err="1"/>
              <a:t>gehandelt</a:t>
            </a:r>
            <a:r>
              <a:rPr sz="1600" dirty="0"/>
              <a:t> </a:t>
            </a:r>
            <a:r>
              <a:rPr sz="1600" dirty="0" err="1"/>
              <a:t>werden</a:t>
            </a:r>
            <a:r>
              <a:rPr sz="1600" dirty="0"/>
              <a:t> </a:t>
            </a:r>
            <a:r>
              <a:rPr sz="1600" dirty="0" err="1"/>
              <a:t>können</a:t>
            </a:r>
            <a:endParaRPr sz="1600" dirty="0"/>
          </a:p>
        </p:txBody>
      </p:sp>
      <p:pic>
        <p:nvPicPr>
          <p:cNvPr id="3" name="Picture 1" descr="fig:  images/co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39972" y="1332634"/>
            <a:ext cx="1137227" cy="1137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Modell aufbauen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Ich </a:t>
            </a:r>
            <a:r>
              <a:rPr dirty="0" err="1"/>
              <a:t>habe</a:t>
            </a:r>
            <a:r>
              <a:rPr dirty="0"/>
              <a:t> </a:t>
            </a:r>
            <a:r>
              <a:rPr dirty="0" err="1"/>
              <a:t>zwei</a:t>
            </a:r>
            <a:r>
              <a:rPr dirty="0"/>
              <a:t> </a:t>
            </a:r>
            <a:r>
              <a:rPr dirty="0" err="1"/>
              <a:t>verschiedene</a:t>
            </a:r>
            <a:r>
              <a:rPr dirty="0"/>
              <a:t> </a:t>
            </a:r>
            <a:r>
              <a:rPr dirty="0" err="1"/>
              <a:t>Regressionsalgorithmen</a:t>
            </a:r>
            <a:r>
              <a:rPr dirty="0"/>
              <a:t> </a:t>
            </a:r>
            <a:r>
              <a:rPr dirty="0" err="1"/>
              <a:t>ausprobiert</a:t>
            </a:r>
            <a:r>
              <a:rPr dirty="0"/>
              <a:t>. D</a:t>
            </a:r>
            <a:r>
              <a:rPr lang="de-DE" dirty="0" err="1"/>
              <a:t>ie</a:t>
            </a:r>
            <a:r>
              <a:rPr dirty="0"/>
              <a:t> Regression des </a:t>
            </a:r>
            <a:r>
              <a:rPr dirty="0">
                <a:latin typeface="Courier"/>
              </a:rPr>
              <a:t>Random Forest</a:t>
            </a:r>
            <a:r>
              <a:rPr dirty="0"/>
              <a:t> und die Lasso-Regressions von </a:t>
            </a:r>
            <a:r>
              <a:rPr dirty="0" err="1">
                <a:latin typeface="Courier"/>
              </a:rPr>
              <a:t>glm</a:t>
            </a:r>
            <a:r>
              <a:rPr dirty="0"/>
              <a:t> </a:t>
            </a:r>
            <a:r>
              <a:rPr dirty="0" err="1"/>
              <a:t>bzw</a:t>
            </a:r>
            <a:r>
              <a:rPr dirty="0"/>
              <a:t>. </a:t>
            </a:r>
            <a:r>
              <a:rPr dirty="0" err="1">
                <a:latin typeface="Courier"/>
              </a:rPr>
              <a:t>glmnet</a:t>
            </a:r>
            <a:r>
              <a:rPr dirty="0"/>
              <a:t>. Das </a:t>
            </a:r>
            <a:r>
              <a:rPr dirty="0" err="1"/>
              <a:t>Rezept</a:t>
            </a:r>
            <a:r>
              <a:rPr dirty="0"/>
              <a:t> </a:t>
            </a:r>
            <a:r>
              <a:rPr dirty="0" err="1"/>
              <a:t>dazu</a:t>
            </a:r>
            <a:r>
              <a:rPr dirty="0"/>
              <a:t> </a:t>
            </a:r>
            <a:r>
              <a:rPr dirty="0" err="1"/>
              <a:t>sieht</a:t>
            </a:r>
            <a:r>
              <a:rPr dirty="0"/>
              <a:t> </a:t>
            </a:r>
            <a:r>
              <a:rPr dirty="0" err="1"/>
              <a:t>folgendermaßen</a:t>
            </a:r>
            <a:r>
              <a:rPr dirty="0"/>
              <a:t> </a:t>
            </a:r>
            <a:r>
              <a:rPr dirty="0" err="1"/>
              <a:t>aus</a:t>
            </a:r>
            <a:r>
              <a:rPr lang="de-DE" dirty="0"/>
              <a:t> (ähnlich für RF)</a:t>
            </a:r>
            <a:r>
              <a:rPr dirty="0"/>
              <a:t>:</a:t>
            </a:r>
            <a:endParaRPr lang="de-DE" dirty="0"/>
          </a:p>
          <a:p>
            <a:pPr marL="0" lvl="0" indent="0">
              <a:buNone/>
            </a:pPr>
            <a:endParaRPr sz="1900" dirty="0"/>
          </a:p>
          <a:p>
            <a:pPr lvl="0" indent="0">
              <a:buNone/>
            </a:pPr>
            <a:r>
              <a:rPr sz="1900" dirty="0" err="1">
                <a:latin typeface="Courier"/>
              </a:rPr>
              <a:t>sells_rec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>
                <a:solidFill>
                  <a:srgbClr val="06287E"/>
                </a:solidFill>
                <a:latin typeface="Courier"/>
              </a:rPr>
              <a:t>recipe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latin typeface="Courier"/>
              </a:rPr>
              <a:t>unit_price_gold_sells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~</a:t>
            </a:r>
            <a:r>
              <a:rPr sz="1900" dirty="0">
                <a:latin typeface="Courier"/>
              </a:rPr>
              <a:t> ., </a:t>
            </a:r>
            <a:r>
              <a:rPr sz="19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1900" dirty="0">
                <a:latin typeface="Courier"/>
              </a:rPr>
              <a:t> </a:t>
            </a:r>
            <a:r>
              <a:rPr sz="1900" dirty="0" err="1">
                <a:latin typeface="Courier"/>
              </a:rPr>
              <a:t>df_train</a:t>
            </a:r>
            <a:r>
              <a:rPr sz="1900" dirty="0">
                <a:latin typeface="Courier"/>
              </a:rPr>
              <a:t>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update_role</a:t>
            </a:r>
            <a:r>
              <a:rPr sz="1900" dirty="0">
                <a:latin typeface="Courier"/>
              </a:rPr>
              <a:t>(id, name, </a:t>
            </a:r>
            <a:r>
              <a:rPr sz="1900" dirty="0" err="1">
                <a:solidFill>
                  <a:srgbClr val="7D9029"/>
                </a:solidFill>
                <a:latin typeface="Courier"/>
              </a:rPr>
              <a:t>new_role</a:t>
            </a:r>
            <a:r>
              <a:rPr sz="19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"ID"</a:t>
            </a:r>
            <a:r>
              <a:rPr sz="1900" dirty="0">
                <a:latin typeface="Courier"/>
              </a:rPr>
              <a:t>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step_dummy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all_nominal_predictors</a:t>
            </a:r>
            <a:r>
              <a:rPr sz="1900" dirty="0">
                <a:latin typeface="Courier"/>
              </a:rPr>
              <a:t>())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step_zv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all_predictors</a:t>
            </a:r>
            <a:r>
              <a:rPr sz="1900" dirty="0">
                <a:latin typeface="Courier"/>
              </a:rPr>
              <a:t>())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 </a:t>
            </a:r>
            <a:r>
              <a:rPr sz="1900" i="1" dirty="0">
                <a:solidFill>
                  <a:srgbClr val="60A0B0"/>
                </a:solidFill>
                <a:latin typeface="Courier"/>
              </a:rPr>
              <a:t># remove zero vectors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step_center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all_predictors</a:t>
            </a:r>
            <a:r>
              <a:rPr sz="1900" dirty="0">
                <a:latin typeface="Courier"/>
              </a:rPr>
              <a:t>())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step_scale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all_predictors</a:t>
            </a:r>
            <a:r>
              <a:rPr sz="1900" dirty="0">
                <a:latin typeface="Courier"/>
              </a:rPr>
              <a:t>())</a:t>
            </a:r>
            <a:br>
              <a:rPr sz="1900" dirty="0"/>
            </a:br>
            <a:r>
              <a:rPr sz="1900" dirty="0">
                <a:latin typeface="Courier"/>
              </a:rPr>
              <a:t>  </a:t>
            </a:r>
            <a:br>
              <a:rPr sz="1900" dirty="0"/>
            </a:br>
            <a:r>
              <a:rPr sz="1900" dirty="0">
                <a:latin typeface="Courier"/>
              </a:rPr>
              <a:t>  </a:t>
            </a:r>
            <a:r>
              <a:rPr sz="1900" dirty="0" err="1">
                <a:latin typeface="Courier"/>
              </a:rPr>
              <a:t>lasso_mod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linear_reg</a:t>
            </a:r>
            <a:r>
              <a:rPr sz="1900" dirty="0">
                <a:latin typeface="Courier"/>
              </a:rPr>
              <a:t>(</a:t>
            </a:r>
            <a:r>
              <a:rPr sz="1900" dirty="0">
                <a:solidFill>
                  <a:srgbClr val="7D9029"/>
                </a:solidFill>
                <a:latin typeface="Courier"/>
              </a:rPr>
              <a:t>penalty =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900" dirty="0">
                <a:latin typeface="Courier"/>
              </a:rPr>
              <a:t>, </a:t>
            </a:r>
            <a:r>
              <a:rPr sz="1900" dirty="0">
                <a:solidFill>
                  <a:srgbClr val="7D9029"/>
                </a:solidFill>
                <a:latin typeface="Courier"/>
              </a:rPr>
              <a:t>mixture =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40A070"/>
                </a:solidFill>
                <a:latin typeface="Courier"/>
              </a:rPr>
              <a:t>1</a:t>
            </a:r>
            <a:r>
              <a:rPr sz="1900" dirty="0">
                <a:latin typeface="Courier"/>
              </a:rPr>
              <a:t>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set_engine</a:t>
            </a:r>
            <a:r>
              <a:rPr sz="1900" dirty="0">
                <a:latin typeface="Courier"/>
              </a:rPr>
              <a:t>(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</a:t>
            </a:r>
            <a:r>
              <a:rPr sz="1900" dirty="0" err="1">
                <a:solidFill>
                  <a:srgbClr val="4070A0"/>
                </a:solidFill>
                <a:latin typeface="Courier"/>
              </a:rPr>
              <a:t>glmnet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</a:t>
            </a:r>
            <a:r>
              <a:rPr sz="1900" dirty="0">
                <a:latin typeface="Courier"/>
              </a:rPr>
              <a:t>)</a:t>
            </a:r>
            <a:br>
              <a:rPr sz="1900" dirty="0"/>
            </a:br>
            <a:r>
              <a:rPr sz="1900" dirty="0">
                <a:latin typeface="Courier"/>
              </a:rPr>
              <a:t>  </a:t>
            </a:r>
            <a:br>
              <a:rPr sz="1900" dirty="0"/>
            </a:br>
            <a:r>
              <a:rPr sz="1900" dirty="0">
                <a:latin typeface="Courier"/>
              </a:rPr>
              <a:t>  </a:t>
            </a:r>
            <a:r>
              <a:rPr sz="1900" dirty="0" err="1">
                <a:latin typeface="Courier"/>
              </a:rPr>
              <a:t>sells_fit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>
                <a:solidFill>
                  <a:srgbClr val="06287E"/>
                </a:solidFill>
                <a:latin typeface="Courier"/>
              </a:rPr>
              <a:t>workflow</a:t>
            </a:r>
            <a:r>
              <a:rPr sz="1900" dirty="0">
                <a:latin typeface="Courier"/>
              </a:rPr>
              <a:t>()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add_recipe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latin typeface="Courier"/>
              </a:rPr>
              <a:t>sells_rec</a:t>
            </a:r>
            <a:r>
              <a:rPr sz="1900" dirty="0">
                <a:latin typeface="Courier"/>
              </a:rPr>
              <a:t>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add_model</a:t>
            </a:r>
            <a:r>
              <a:rPr sz="1900" dirty="0">
                <a:latin typeface="Courier"/>
              </a:rPr>
              <a:t>(</a:t>
            </a:r>
            <a:r>
              <a:rPr sz="1900" dirty="0" err="1">
                <a:latin typeface="Courier"/>
              </a:rPr>
              <a:t>lasso_mod</a:t>
            </a:r>
            <a:r>
              <a:rPr sz="1900" dirty="0">
                <a:latin typeface="Courier"/>
              </a:rPr>
              <a:t>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br>
              <a:rPr sz="1900" dirty="0"/>
            </a:br>
            <a:r>
              <a:rPr sz="1900" dirty="0">
                <a:latin typeface="Courier"/>
              </a:rPr>
              <a:t>    </a:t>
            </a:r>
            <a:r>
              <a:rPr sz="1900" dirty="0">
                <a:solidFill>
                  <a:srgbClr val="06287E"/>
                </a:solidFill>
                <a:latin typeface="Courier"/>
              </a:rPr>
              <a:t>fit</a:t>
            </a:r>
            <a:r>
              <a:rPr sz="1900" dirty="0">
                <a:latin typeface="Courier"/>
              </a:rPr>
              <a:t>(</a:t>
            </a:r>
            <a:r>
              <a:rPr sz="19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1900" dirty="0">
                <a:latin typeface="Courier"/>
              </a:rPr>
              <a:t> </a:t>
            </a:r>
            <a:r>
              <a:rPr sz="1900" dirty="0" err="1">
                <a:latin typeface="Courier"/>
              </a:rPr>
              <a:t>df_train</a:t>
            </a:r>
            <a:r>
              <a:rPr sz="19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Ergebnis</a:t>
            </a:r>
          </a:p>
        </p:txBody>
      </p:sp>
      <p:pic>
        <p:nvPicPr>
          <p:cNvPr id="3" name="Picture 1" descr="presentation_files/figure-pptx/visualize_mode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Einfluss der features auf das Ergebnis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## # A tibble: 17 x 3
##    term                  estimate penalty
##    &lt;chr&gt;                    &lt;dbl&gt;   &lt;dbl&gt;
##  1 (Intercept)               3.01     0.1
##  2 unit_price_gold_buys      7.19     0.1
##  3 level                     0        0.1
##  4 type_Bag                  0        0.1
##  5 type_Consumable           0        0.1
##  6 type_Container            0        0.1
##  7 type_CraftingMaterial     0        0.1
##  8 type_Gizmo                0        0.1
##  9 type_MiniPet              0        0.1
## 10 type_Trophy               0        0.1
## 11 type_UpgradeComponent     0        0.1
## 12 type_Weapon               0        0.1
## 13 rarity_Basic              0        0.1
## 14 rarity_Exotic             0        0.1
## 15 rarity_Fine               0        0.1
## 16 rarity_Masterwork         0        0.1
## 17 rarity_Rare               0        0.1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Tuning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Dadurch</a:t>
            </a:r>
            <a:r>
              <a:rPr dirty="0"/>
              <a:t>, </a:t>
            </a:r>
            <a:r>
              <a:rPr dirty="0" err="1"/>
              <a:t>dass</a:t>
            </a:r>
            <a:r>
              <a:rPr dirty="0"/>
              <a:t> </a:t>
            </a:r>
            <a:r>
              <a:rPr dirty="0" err="1"/>
              <a:t>nur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Variable </a:t>
            </a:r>
            <a:r>
              <a:rPr dirty="0" err="1"/>
              <a:t>Einfluss</a:t>
            </a:r>
            <a:r>
              <a:rPr dirty="0"/>
              <a:t> auf das Modell hat,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beim</a:t>
            </a:r>
            <a:r>
              <a:rPr dirty="0"/>
              <a:t> </a:t>
            </a:r>
            <a:r>
              <a:rPr dirty="0" err="1"/>
              <a:t>Hyperparametertuning</a:t>
            </a:r>
            <a:r>
              <a:rPr dirty="0"/>
              <a:t> </a:t>
            </a:r>
            <a:r>
              <a:rPr dirty="0" err="1"/>
              <a:t>kein</a:t>
            </a:r>
            <a:r>
              <a:rPr dirty="0"/>
              <a:t> </a:t>
            </a:r>
            <a:r>
              <a:rPr dirty="0" err="1"/>
              <a:t>hilfreiches</a:t>
            </a:r>
            <a:r>
              <a:rPr dirty="0"/>
              <a:t> </a:t>
            </a:r>
            <a:r>
              <a:rPr dirty="0" err="1"/>
              <a:t>Ergebnis</a:t>
            </a:r>
            <a:r>
              <a:rPr dirty="0"/>
              <a:t> </a:t>
            </a:r>
            <a:r>
              <a:rPr dirty="0" err="1"/>
              <a:t>zustande</a:t>
            </a:r>
            <a:r>
              <a:rPr dirty="0"/>
              <a:t> </a:t>
            </a:r>
            <a:r>
              <a:rPr dirty="0" err="1"/>
              <a:t>gekommen</a:t>
            </a:r>
            <a:r>
              <a:rPr lang="de-DE" dirty="0"/>
              <a:t>.</a:t>
            </a:r>
            <a:endParaRPr dirty="0"/>
          </a:p>
        </p:txBody>
      </p:sp>
      <p:pic>
        <p:nvPicPr>
          <p:cNvPr id="3" name="Picture 1" descr="presentation_files/figure-pptx/tuning_metric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Ausführen auf neuen Daten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Das Schaubild sieht sehr ähnlich zu dem vorherigen Ergebnis aus, daher wird auf Gewinn &lt; 1 Gold gezoomt.</a:t>
            </a:r>
          </a:p>
        </p:txBody>
      </p:sp>
      <p:pic>
        <p:nvPicPr>
          <p:cNvPr id="3" name="Picture 1" descr="presentation_files/figure-pptx/evaluate_model_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Ergebnis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Das </a:t>
            </a:r>
            <a:r>
              <a:rPr dirty="0" err="1"/>
              <a:t>Ziel</a:t>
            </a:r>
            <a:r>
              <a:rPr dirty="0"/>
              <a:t> war, </a:t>
            </a:r>
            <a:r>
              <a:rPr dirty="0">
                <a:latin typeface="Courier"/>
              </a:rPr>
              <a:t>1$</a:t>
            </a:r>
            <a:r>
              <a:rPr dirty="0"/>
              <a:t> in In-Game </a:t>
            </a:r>
            <a:r>
              <a:rPr dirty="0" err="1"/>
              <a:t>Währung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verdienen</a:t>
            </a:r>
            <a:r>
              <a:rPr dirty="0"/>
              <a:t>, das </a:t>
            </a:r>
            <a:r>
              <a:rPr dirty="0" err="1"/>
              <a:t>entspricht</a:t>
            </a:r>
            <a:r>
              <a:rPr dirty="0"/>
              <a:t> </a:t>
            </a:r>
            <a:r>
              <a:rPr dirty="0">
                <a:latin typeface="Courier"/>
              </a:rPr>
              <a:t>18 Gold und 6 Silber</a:t>
            </a:r>
            <a:r>
              <a:rPr dirty="0"/>
              <a:t>. </a:t>
            </a:r>
            <a:r>
              <a:rPr dirty="0" err="1"/>
              <a:t>Obwohl</a:t>
            </a:r>
            <a:r>
              <a:rPr dirty="0"/>
              <a:t> </a:t>
            </a:r>
            <a:r>
              <a:rPr dirty="0" err="1"/>
              <a:t>noch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</a:t>
            </a:r>
            <a:r>
              <a:rPr dirty="0" err="1"/>
              <a:t>paar</a:t>
            </a:r>
            <a:r>
              <a:rPr dirty="0"/>
              <a:t> </a:t>
            </a:r>
            <a:r>
              <a:rPr dirty="0" err="1"/>
              <a:t>Auktionen</a:t>
            </a:r>
            <a:r>
              <a:rPr dirty="0"/>
              <a:t> </a:t>
            </a:r>
            <a:r>
              <a:rPr dirty="0" err="1"/>
              <a:t>laufen</a:t>
            </a:r>
            <a:r>
              <a:rPr dirty="0"/>
              <a:t>, </a:t>
            </a:r>
            <a:r>
              <a:rPr dirty="0" err="1"/>
              <a:t>konnte</a:t>
            </a:r>
            <a:r>
              <a:rPr dirty="0"/>
              <a:t> das </a:t>
            </a:r>
            <a:r>
              <a:rPr dirty="0" err="1"/>
              <a:t>Ziel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Tatsächlich</a:t>
            </a:r>
            <a:r>
              <a:rPr dirty="0"/>
              <a:t> </a:t>
            </a:r>
            <a:r>
              <a:rPr dirty="0" err="1"/>
              <a:t>habe</a:t>
            </a:r>
            <a:r>
              <a:rPr dirty="0"/>
              <a:t> ich </a:t>
            </a:r>
            <a:r>
              <a:rPr dirty="0" err="1"/>
              <a:t>aber</a:t>
            </a:r>
            <a:r>
              <a:rPr dirty="0"/>
              <a:t> </a:t>
            </a:r>
            <a:r>
              <a:rPr dirty="0" err="1"/>
              <a:t>Gewinn</a:t>
            </a:r>
            <a:r>
              <a:rPr dirty="0"/>
              <a:t> </a:t>
            </a:r>
            <a:r>
              <a:rPr dirty="0" err="1"/>
              <a:t>gemacht</a:t>
            </a:r>
            <a:r>
              <a:rPr dirty="0"/>
              <a:t>: </a:t>
            </a:r>
            <a:r>
              <a:rPr dirty="0">
                <a:latin typeface="Courier"/>
              </a:rPr>
              <a:t>57 Silber und 70 Kupfer</a:t>
            </a:r>
            <a:r>
              <a:rPr dirty="0"/>
              <a:t>. </a:t>
            </a:r>
            <a:r>
              <a:rPr dirty="0" err="1"/>
              <a:t>Finanziell</a:t>
            </a:r>
            <a:r>
              <a:rPr dirty="0"/>
              <a:t> hat </a:t>
            </a:r>
            <a:r>
              <a:rPr dirty="0" err="1"/>
              <a:t>sich</a:t>
            </a:r>
            <a:r>
              <a:rPr dirty="0"/>
              <a:t> das </a:t>
            </a:r>
            <a:r>
              <a:rPr dirty="0" err="1"/>
              <a:t>natürlich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gelohnt</a:t>
            </a:r>
            <a:r>
              <a:rPr dirty="0"/>
              <a:t>, </a:t>
            </a:r>
            <a:r>
              <a:rPr dirty="0" err="1"/>
              <a:t>aber</a:t>
            </a:r>
            <a:r>
              <a:rPr dirty="0"/>
              <a:t> es war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interessante</a:t>
            </a:r>
            <a:r>
              <a:rPr dirty="0"/>
              <a:t> </a:t>
            </a:r>
            <a:r>
              <a:rPr dirty="0" err="1"/>
              <a:t>Erfahrung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Datenset hat sich ganz anderst verhalten als gedacht</a:t>
            </a:r>
          </a:p>
          <a:p>
            <a:pPr lvl="0"/>
            <a:r>
              <a:t>Auktionen ändern sich extrem schnell, sodass eine statische Analyse wenig sinnvoll ist</a:t>
            </a:r>
          </a:p>
          <a:p>
            <a:pPr lvl="0"/>
            <a:r>
              <a:t>Andere unterbieten die eingestellten Preise sehr schnell</a:t>
            </a:r>
          </a:p>
          <a:p>
            <a:pPr lvl="0"/>
            <a:r>
              <a:t>Die Methode benötigt viel Zeit und macht wenig Spaß</a:t>
            </a:r>
          </a:p>
          <a:p>
            <a:pPr lvl="0"/>
            <a:r>
              <a:t>Ich bin nicht der erste und einzige der so Auktionen einstellt, das sieht man auch an den existierenden Fan-Seiten </a:t>
            </a:r>
            <a:r>
              <a:rPr>
                <a:hlinkClick r:id="rId2"/>
              </a:rPr>
              <a:t>GW2Efficiency</a:t>
            </a:r>
            <a:r>
              <a:t> oder </a:t>
            </a:r>
            <a:r>
              <a:rPr>
                <a:hlinkClick r:id="rId3"/>
              </a:rPr>
              <a:t>GW2TP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Datenbeschaffung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abrufen</a:t>
            </a:r>
            <a:r>
              <a:rPr dirty="0"/>
              <a:t>:</a:t>
            </a:r>
          </a:p>
          <a:p>
            <a:pPr lvl="0"/>
            <a:r>
              <a:rPr dirty="0"/>
              <a:t>Alle </a:t>
            </a:r>
            <a:r>
              <a:rPr dirty="0" err="1"/>
              <a:t>im</a:t>
            </a:r>
            <a:r>
              <a:rPr dirty="0"/>
              <a:t> Spiel </a:t>
            </a:r>
            <a:r>
              <a:rPr dirty="0" err="1"/>
              <a:t>befindlichen</a:t>
            </a:r>
            <a:r>
              <a:rPr dirty="0"/>
              <a:t> </a:t>
            </a:r>
            <a:r>
              <a:rPr dirty="0" err="1"/>
              <a:t>Gegenstände</a:t>
            </a:r>
            <a:r>
              <a:rPr dirty="0"/>
              <a:t> von der API </a:t>
            </a:r>
            <a:r>
              <a:rPr dirty="0" err="1"/>
              <a:t>abrufen</a:t>
            </a:r>
            <a:r>
              <a:rPr dirty="0"/>
              <a:t>: 26</a:t>
            </a:r>
            <a:r>
              <a:rPr lang="de-DE" dirty="0"/>
              <a:t>.</a:t>
            </a:r>
            <a:r>
              <a:rPr dirty="0"/>
              <a:t>906</a:t>
            </a:r>
          </a:p>
          <a:p>
            <a:pPr lvl="0"/>
            <a:r>
              <a:rPr dirty="0"/>
              <a:t>Für </a:t>
            </a:r>
            <a:r>
              <a:rPr dirty="0" err="1"/>
              <a:t>diese</a:t>
            </a:r>
            <a:r>
              <a:rPr dirty="0"/>
              <a:t> </a:t>
            </a:r>
            <a:r>
              <a:rPr dirty="0" err="1"/>
              <a:t>Präsentation</a:t>
            </a:r>
            <a:r>
              <a:rPr dirty="0"/>
              <a:t> </a:t>
            </a:r>
            <a:r>
              <a:rPr dirty="0" err="1"/>
              <a:t>nehmen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400 </a:t>
            </a:r>
            <a:r>
              <a:rPr lang="de-DE" dirty="0"/>
              <a:t>S</a:t>
            </a:r>
            <a:r>
              <a:rPr dirty="0" err="1"/>
              <a:t>tück</a:t>
            </a:r>
            <a:r>
              <a:rPr dirty="0"/>
              <a:t> um die </a:t>
            </a:r>
            <a:r>
              <a:rPr dirty="0" err="1"/>
              <a:t>Ladezeit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verringern</a:t>
            </a:r>
            <a:r>
              <a:rPr lang="de-DE" dirty="0"/>
              <a:t>. Alle weiteren Auswertungen nutzen alle Daten.</a:t>
            </a:r>
            <a:endParaRPr dirty="0"/>
          </a:p>
          <a:p>
            <a:pPr lvl="0"/>
            <a:r>
              <a:rPr dirty="0" err="1"/>
              <a:t>Kauf</a:t>
            </a:r>
            <a:r>
              <a:rPr dirty="0"/>
              <a:t>- und </a:t>
            </a:r>
            <a:r>
              <a:rPr dirty="0" err="1"/>
              <a:t>Verkaufsauktionen</a:t>
            </a:r>
            <a:r>
              <a:rPr dirty="0"/>
              <a:t> für </a:t>
            </a:r>
            <a:r>
              <a:rPr dirty="0" err="1"/>
              <a:t>jeden</a:t>
            </a:r>
            <a:r>
              <a:rPr dirty="0"/>
              <a:t> </a:t>
            </a:r>
            <a:r>
              <a:rPr dirty="0" err="1"/>
              <a:t>Gegenstand</a:t>
            </a:r>
            <a:r>
              <a:rPr dirty="0"/>
              <a:t> </a:t>
            </a:r>
            <a:r>
              <a:rPr dirty="0" err="1"/>
              <a:t>abrufen</a:t>
            </a:r>
            <a:endParaRPr dirty="0"/>
          </a:p>
          <a:p>
            <a:pPr lvl="1"/>
            <a:r>
              <a:rPr dirty="0" err="1"/>
              <a:t>Kaufauktionen</a:t>
            </a:r>
            <a:r>
              <a:rPr dirty="0"/>
              <a:t>: 3</a:t>
            </a:r>
            <a:r>
              <a:rPr lang="de-DE" dirty="0"/>
              <a:t>.</a:t>
            </a:r>
            <a:r>
              <a:rPr dirty="0"/>
              <a:t>785</a:t>
            </a:r>
          </a:p>
          <a:p>
            <a:pPr lvl="1"/>
            <a:r>
              <a:rPr dirty="0" err="1"/>
              <a:t>Verkaufsauktionen</a:t>
            </a:r>
            <a:r>
              <a:rPr dirty="0"/>
              <a:t>: 70</a:t>
            </a:r>
            <a:r>
              <a:rPr lang="de-DE" dirty="0"/>
              <a:t>.</a:t>
            </a:r>
            <a:r>
              <a:rPr dirty="0"/>
              <a:t>697</a:t>
            </a:r>
          </a:p>
          <a:p>
            <a:pPr lvl="0"/>
            <a:r>
              <a:rPr dirty="0"/>
              <a:t>Details pro </a:t>
            </a:r>
            <a:r>
              <a:rPr dirty="0" err="1"/>
              <a:t>Gegenstand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Name, Icon etc.</a:t>
            </a:r>
          </a:p>
          <a:p>
            <a:pPr lvl="1"/>
            <a:r>
              <a:rPr dirty="0"/>
              <a:t>70</a:t>
            </a:r>
            <a:r>
              <a:rPr lang="de-DE" dirty="0"/>
              <a:t>.</a:t>
            </a:r>
            <a:r>
              <a:rPr dirty="0"/>
              <a:t>697 </a:t>
            </a:r>
            <a:r>
              <a:rPr dirty="0" err="1"/>
              <a:t>gefunden</a:t>
            </a:r>
            <a:endParaRPr dirty="0"/>
          </a:p>
          <a:p>
            <a:pPr lvl="0"/>
            <a:r>
              <a:rPr dirty="0"/>
              <a:t>Alle </a:t>
            </a:r>
            <a:r>
              <a:rPr dirty="0" err="1"/>
              <a:t>Daten</a:t>
            </a:r>
            <a:r>
              <a:rPr dirty="0"/>
              <a:t> in CSVs </a:t>
            </a:r>
            <a:r>
              <a:rPr dirty="0" err="1"/>
              <a:t>schreiben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Daten als JSON von der API lesen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Call API - get price details</a:t>
            </a:r>
            <a:br>
              <a:rPr sz="1800" dirty="0"/>
            </a:br>
            <a:r>
              <a:rPr sz="1800" dirty="0" err="1">
                <a:latin typeface="Courier"/>
              </a:rPr>
              <a:t>price_response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GET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6287E"/>
                </a:solidFill>
                <a:latin typeface="Courier"/>
              </a:rPr>
              <a:t>paste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"https://api.guildwars2.com/v2/commerce/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listings?ids</a:t>
            </a:r>
            <a:r>
              <a:rPr sz="1800" dirty="0">
                <a:solidFill>
                  <a:srgbClr val="4070A0"/>
                </a:solidFill>
                <a:latin typeface="Courier"/>
              </a:rPr>
              <a:t>="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currentBatch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sep</a:t>
            </a:r>
            <a:r>
              <a:rPr sz="18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""</a:t>
            </a:r>
            <a:r>
              <a:rPr sz="1800" dirty="0">
                <a:latin typeface="Courier"/>
              </a:rPr>
              <a:t>))</a:t>
            </a:r>
            <a:br>
              <a:rPr sz="1800" dirty="0"/>
            </a:b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Parse JSON</a:t>
            </a:r>
            <a:br>
              <a:rPr sz="1800" dirty="0"/>
            </a:br>
            <a:r>
              <a:rPr sz="1800" dirty="0" err="1">
                <a:latin typeface="Courier"/>
              </a:rPr>
              <a:t>price_response_n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content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price_response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"text"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fromJSON</a:t>
            </a:r>
            <a:r>
              <a:rPr sz="1800" dirty="0">
                <a:latin typeface="Courier"/>
              </a:rPr>
              <a:t>()</a:t>
            </a:r>
            <a:br>
              <a:rPr sz="1800" dirty="0"/>
            </a:b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Read content (mockup)</a:t>
            </a:r>
            <a:br>
              <a:rPr sz="1800" dirty="0"/>
            </a:br>
            <a:r>
              <a:rPr sz="1800" dirty="0">
                <a:latin typeface="Courier"/>
              </a:rPr>
              <a:t>id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price_response_n</a:t>
            </a:r>
            <a:r>
              <a:rPr sz="1800" dirty="0">
                <a:latin typeface="Courier"/>
              </a:rPr>
              <a:t>[row,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"id"</a:t>
            </a:r>
            <a:r>
              <a:rPr sz="1800" dirty="0">
                <a:latin typeface="Courier"/>
              </a:rPr>
              <a:t>]</a:t>
            </a:r>
            <a:br>
              <a:rPr sz="1800" dirty="0"/>
            </a:br>
            <a:r>
              <a:rPr sz="1800" dirty="0">
                <a:latin typeface="Courier"/>
              </a:rPr>
              <a:t>buy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price_response_n</a:t>
            </a:r>
            <a:r>
              <a:rPr sz="1800" dirty="0">
                <a:latin typeface="Courier"/>
              </a:rPr>
              <a:t>[row,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"buys"</a:t>
            </a:r>
            <a:r>
              <a:rPr sz="1800" dirty="0">
                <a:latin typeface="Courier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Die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liegen</a:t>
            </a:r>
            <a:r>
              <a:rPr dirty="0"/>
              <a:t> bis </a:t>
            </a:r>
            <a:r>
              <a:rPr dirty="0" err="1"/>
              <a:t>jetzt</a:t>
            </a:r>
            <a:r>
              <a:rPr dirty="0"/>
              <a:t> </a:t>
            </a:r>
            <a:r>
              <a:rPr dirty="0" err="1"/>
              <a:t>verteilt</a:t>
            </a:r>
            <a:r>
              <a:rPr dirty="0"/>
              <a:t> in </a:t>
            </a:r>
            <a:r>
              <a:rPr dirty="0" err="1"/>
              <a:t>drei</a:t>
            </a:r>
            <a:r>
              <a:rPr dirty="0"/>
              <a:t> </a:t>
            </a:r>
            <a:r>
              <a:rPr dirty="0" err="1"/>
              <a:t>Dateien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r>
              <a:rPr dirty="0" err="1"/>
              <a:t>Diese</a:t>
            </a:r>
            <a:r>
              <a:rPr dirty="0"/>
              <a:t> </a:t>
            </a:r>
            <a:r>
              <a:rPr dirty="0" err="1"/>
              <a:t>müssen</a:t>
            </a:r>
            <a:r>
              <a:rPr dirty="0"/>
              <a:t> </a:t>
            </a:r>
            <a:r>
              <a:rPr dirty="0" err="1"/>
              <a:t>zuerst</a:t>
            </a:r>
            <a:r>
              <a:rPr dirty="0"/>
              <a:t> </a:t>
            </a:r>
            <a:r>
              <a:rPr dirty="0" err="1"/>
              <a:t>zusammengeführt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</a:t>
            </a:r>
            <a:endParaRPr lang="de-DE" dirty="0"/>
          </a:p>
          <a:p>
            <a:pPr marL="0" lvl="0" indent="0">
              <a:buNone/>
            </a:pPr>
            <a:r>
              <a:rPr dirty="0" err="1"/>
              <a:t>Danach</a:t>
            </a:r>
            <a:r>
              <a:rPr dirty="0"/>
              <a:t> </a:t>
            </a:r>
            <a:r>
              <a:rPr dirty="0" err="1"/>
              <a:t>sehen</a:t>
            </a:r>
            <a:r>
              <a:rPr dirty="0"/>
              <a:t> die </a:t>
            </a:r>
            <a:r>
              <a:rPr dirty="0" err="1"/>
              <a:t>Daten</a:t>
            </a:r>
            <a:r>
              <a:rPr dirty="0"/>
              <a:t> so </a:t>
            </a:r>
            <a:r>
              <a:rPr dirty="0" err="1"/>
              <a:t>aus</a:t>
            </a:r>
            <a:r>
              <a:rPr dirty="0"/>
              <a:t>:</a:t>
            </a:r>
            <a:endParaRPr lang="de-DE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Rows: 437,289
## Columns: 12
## $ name              &lt;chr&gt; "Sealed Package of Snowballs", "Sealed Package of Sn~
## $ type              &lt;chr&gt; "Consumable", "Consumable", "Consumable", "</a:t>
            </a:r>
            <a:r>
              <a:rPr sz="1800" dirty="0" err="1">
                <a:latin typeface="Courier"/>
              </a:rPr>
              <a:t>Consumabl</a:t>
            </a:r>
            <a:r>
              <a:rPr sz="1800" dirty="0">
                <a:latin typeface="Courier"/>
              </a:rPr>
              <a:t>~
## $ rarity            &lt;chr&gt; "Basic", "Basic", "Basic", "Basic", "Basic", "Basic"~
## $ </a:t>
            </a:r>
            <a:r>
              <a:rPr sz="1800" dirty="0" err="1">
                <a:latin typeface="Courier"/>
              </a:rPr>
              <a:t>vendor_value</a:t>
            </a:r>
            <a:r>
              <a:rPr sz="1800" dirty="0">
                <a:latin typeface="Courier"/>
              </a:rPr>
              <a:t>      &lt;int&gt; 0, 0, 0, 0, 0, 0, 0, 0, 0, 0, 0, 0, 0, 0, 0, 0, 0, 0~
## $ id                &lt;int&gt; 24, 24, 24, 24, 24, 24, 24, 24, 24, 24, 24, 24, 24, ~
## $ icon              &lt;chr&gt; "https://render.guildwars2.com/file/1D05D1EE04E16E69~
## $ level             &lt;int&gt; 0, 0, 0, 0, 0, 0, 0, 0, 0, 0, 0, 0, 0, 0, 0, 0, 0, 0~
## $ </a:t>
            </a:r>
            <a:r>
              <a:rPr sz="1800" dirty="0" err="1">
                <a:latin typeface="Courier"/>
              </a:rPr>
              <a:t>item_type</a:t>
            </a:r>
            <a:r>
              <a:rPr sz="1800" dirty="0">
                <a:latin typeface="Courier"/>
              </a:rPr>
              <a:t>         &lt;chr&gt; "Generic", "Generic", "Generic", "Generic", "Generic~
## $ </a:t>
            </a:r>
            <a:r>
              <a:rPr sz="1800" dirty="0" err="1">
                <a:latin typeface="Courier"/>
              </a:rPr>
              <a:t>item_weight_class</a:t>
            </a:r>
            <a:r>
              <a:rPr sz="1800" dirty="0">
                <a:latin typeface="Courier"/>
              </a:rPr>
              <a:t> &lt;chr&gt; NA, NA, NA, NA, NA, NA, NA, NA, NA, NA, NA, NA, NA, ~
## $ listings          &lt;int&gt; 1, 1, 4, 7, 5, 1, 3, 10, 1, 1, 1, 1, 1, 1, 1, 1, 1, ~
## $ </a:t>
            </a:r>
            <a:r>
              <a:rPr sz="1800" dirty="0" err="1">
                <a:latin typeface="Courier"/>
              </a:rPr>
              <a:t>unit_price</a:t>
            </a:r>
            <a:r>
              <a:rPr sz="1800" dirty="0">
                <a:latin typeface="Courier"/>
              </a:rPr>
              <a:t>        &lt;int&gt; 85, 81, 80, 77, 76, 75, 74, 72, 68, 67, 66, 65, 64, ~
## $ quantity          &lt;int&gt; 169, 62, 1000, 1578, 1024, 250, 630, 2365, 250, 250,~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cleaning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Da die </a:t>
            </a:r>
            <a:r>
              <a:rPr dirty="0" err="1"/>
              <a:t>Daten</a:t>
            </a:r>
            <a:r>
              <a:rPr dirty="0"/>
              <a:t> von </a:t>
            </a:r>
            <a:r>
              <a:rPr dirty="0" err="1"/>
              <a:t>einer</a:t>
            </a:r>
            <a:r>
              <a:rPr dirty="0"/>
              <a:t> API </a:t>
            </a:r>
            <a:r>
              <a:rPr dirty="0" err="1"/>
              <a:t>kommen</a:t>
            </a:r>
            <a:r>
              <a:rPr dirty="0"/>
              <a:t>,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sie</a:t>
            </a:r>
            <a:r>
              <a:rPr dirty="0"/>
              <a:t> </a:t>
            </a:r>
            <a:r>
              <a:rPr dirty="0" err="1"/>
              <a:t>größtenteils</a:t>
            </a:r>
            <a:r>
              <a:rPr dirty="0"/>
              <a:t> </a:t>
            </a:r>
            <a:r>
              <a:rPr dirty="0" err="1"/>
              <a:t>schon</a:t>
            </a:r>
            <a:r>
              <a:rPr dirty="0"/>
              <a:t> </a:t>
            </a:r>
            <a:r>
              <a:rPr dirty="0" err="1"/>
              <a:t>aufbereitet</a:t>
            </a:r>
            <a:r>
              <a:rPr dirty="0"/>
              <a:t>. </a:t>
            </a:r>
            <a:r>
              <a:rPr dirty="0" err="1"/>
              <a:t>Allerdings</a:t>
            </a:r>
            <a:r>
              <a:rPr dirty="0"/>
              <a:t> </a:t>
            </a:r>
            <a:r>
              <a:rPr dirty="0" err="1"/>
              <a:t>lassen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einige</a:t>
            </a:r>
            <a:r>
              <a:rPr dirty="0"/>
              <a:t> </a:t>
            </a:r>
            <a:r>
              <a:rPr dirty="0" err="1"/>
              <a:t>Variablen</a:t>
            </a:r>
            <a:r>
              <a:rPr dirty="0"/>
              <a:t> </a:t>
            </a:r>
            <a:r>
              <a:rPr dirty="0" err="1"/>
              <a:t>noch</a:t>
            </a:r>
            <a:r>
              <a:rPr dirty="0"/>
              <a:t> </a:t>
            </a:r>
            <a:r>
              <a:rPr dirty="0" err="1"/>
              <a:t>besser</a:t>
            </a:r>
            <a:r>
              <a:rPr dirty="0"/>
              <a:t> </a:t>
            </a:r>
            <a:r>
              <a:rPr dirty="0" err="1"/>
              <a:t>verarbeiten</a:t>
            </a:r>
            <a:r>
              <a:rPr dirty="0"/>
              <a:t>:</a:t>
            </a:r>
            <a:endParaRPr lang="de-DE" dirty="0"/>
          </a:p>
          <a:p>
            <a:pPr marL="0" lvl="0" indent="0">
              <a:buNone/>
            </a:pPr>
            <a:endParaRPr lang="de-DE" sz="1800" dirty="0">
              <a:latin typeface="Courier"/>
            </a:endParaRPr>
          </a:p>
          <a:p>
            <a:pPr marL="0" lvl="0" indent="0">
              <a:buNone/>
            </a:pPr>
            <a:r>
              <a:rPr sz="1800" dirty="0" err="1">
                <a:latin typeface="Courier"/>
              </a:rPr>
              <a:t>df_sells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df_sells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drop_na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unit_price</a:t>
            </a:r>
            <a:r>
              <a:rPr sz="1800" dirty="0">
                <a:latin typeface="Courier"/>
              </a:rPr>
              <a:t>, quantity)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7D9029"/>
                </a:solidFill>
                <a:latin typeface="Courier"/>
              </a:rPr>
              <a:t>rarity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(rarity),</a:t>
            </a:r>
            <a:br>
              <a:rPr sz="1800" dirty="0"/>
            </a:br>
            <a:r>
              <a:rPr sz="1800" dirty="0">
                <a:latin typeface="Courier"/>
              </a:rPr>
              <a:t>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type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(type),</a:t>
            </a:r>
            <a:br>
              <a:rPr sz="1800"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item_type</a:t>
            </a:r>
            <a:r>
              <a:rPr sz="18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item_type</a:t>
            </a:r>
            <a:r>
              <a:rPr sz="1800" dirty="0">
                <a:latin typeface="Courier"/>
              </a:rPr>
              <a:t>),</a:t>
            </a:r>
            <a:br>
              <a:rPr sz="1800"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item_weight_class</a:t>
            </a:r>
            <a:r>
              <a:rPr sz="18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item_weight_class</a:t>
            </a:r>
            <a:r>
              <a:rPr sz="1800" dirty="0">
                <a:latin typeface="Courier"/>
              </a:rPr>
              <a:t>),</a:t>
            </a:r>
            <a:br>
              <a:rPr sz="1800" dirty="0"/>
            </a:br>
            <a:r>
              <a:rPr sz="1800" dirty="0">
                <a:latin typeface="Courier"/>
              </a:rPr>
              <a:t>         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unit_price_gold</a:t>
            </a:r>
            <a:r>
              <a:rPr sz="18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unit_price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800" dirty="0">
                <a:latin typeface="Courier"/>
              </a:rPr>
              <a:t> 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-</a:t>
            </a:r>
            <a:r>
              <a:rPr sz="1800" dirty="0" err="1">
                <a:latin typeface="Courier"/>
              </a:rPr>
              <a:t>unit_price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Angebot und Nachfrage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927" y="1063229"/>
            <a:ext cx="4040188" cy="47982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Für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nur</a:t>
            </a:r>
            <a:r>
              <a:rPr dirty="0"/>
              <a:t> </a:t>
            </a:r>
            <a:r>
              <a:rPr dirty="0" err="1"/>
              <a:t>zwei</a:t>
            </a:r>
            <a:r>
              <a:rPr dirty="0"/>
              <a:t> </a:t>
            </a:r>
            <a:r>
              <a:rPr dirty="0" err="1"/>
              <a:t>Einträge</a:t>
            </a:r>
            <a:r>
              <a:rPr dirty="0"/>
              <a:t> relevant</a:t>
            </a:r>
          </a:p>
        </p:txBody>
      </p:sp>
      <p:pic>
        <p:nvPicPr>
          <p:cNvPr id="4" name="Picture 1" descr="fig:  images/buy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25600"/>
            <a:ext cx="26162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Höchster Kaufpreis</a:t>
            </a:r>
          </a:p>
        </p:txBody>
      </p:sp>
      <p:pic>
        <p:nvPicPr>
          <p:cNvPr id="6" name="Picture 1" descr="fig:  images/sel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625600"/>
            <a:ext cx="25908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Niedrigster Verkaufspreis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cleaning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df_max_buys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df_buys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(name)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slice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which.max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unit_price_gold</a:t>
            </a:r>
            <a:r>
              <a:rPr dirty="0">
                <a:latin typeface="Courier"/>
              </a:rPr>
              <a:t>))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dirty="0" err="1"/>
              <a:t>Damit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das </a:t>
            </a:r>
            <a:r>
              <a:rPr dirty="0" err="1"/>
              <a:t>Datenset</a:t>
            </a:r>
            <a:r>
              <a:rPr dirty="0"/>
              <a:t> stark </a:t>
            </a:r>
            <a:r>
              <a:rPr dirty="0" err="1"/>
              <a:t>verringert</a:t>
            </a:r>
            <a:r>
              <a:rPr dirty="0"/>
              <a:t>:</a:t>
            </a:r>
          </a:p>
          <a:p>
            <a:pPr lvl="0"/>
            <a:r>
              <a:rPr dirty="0" err="1"/>
              <a:t>Kaufauktionen</a:t>
            </a:r>
            <a:r>
              <a:rPr dirty="0"/>
              <a:t> von 434</a:t>
            </a:r>
            <a:r>
              <a:rPr lang="de-DE" dirty="0"/>
              <a:t>.</a:t>
            </a:r>
            <a:r>
              <a:rPr dirty="0"/>
              <a:t>399 auf 17</a:t>
            </a:r>
            <a:r>
              <a:rPr lang="de-DE" dirty="0"/>
              <a:t>.</a:t>
            </a:r>
            <a:r>
              <a:rPr dirty="0"/>
              <a:t>535</a:t>
            </a:r>
          </a:p>
          <a:p>
            <a:pPr lvl="0"/>
            <a:r>
              <a:rPr dirty="0" err="1"/>
              <a:t>Verkaufsauktionen</a:t>
            </a:r>
            <a:r>
              <a:rPr dirty="0"/>
              <a:t> von 3</a:t>
            </a:r>
            <a:r>
              <a:rPr lang="de-DE" dirty="0"/>
              <a:t>.</a:t>
            </a:r>
            <a:r>
              <a:rPr dirty="0"/>
              <a:t>855</a:t>
            </a:r>
            <a:r>
              <a:rPr lang="de-DE" dirty="0"/>
              <a:t>.</a:t>
            </a:r>
            <a:r>
              <a:rPr dirty="0"/>
              <a:t>399 auf 18</a:t>
            </a:r>
            <a:r>
              <a:rPr lang="de-DE" dirty="0"/>
              <a:t>.</a:t>
            </a:r>
            <a:r>
              <a:rPr dirty="0"/>
              <a:t>656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Das </a:t>
            </a:r>
            <a:r>
              <a:rPr dirty="0" err="1"/>
              <a:t>Auktionshaus</a:t>
            </a:r>
            <a:r>
              <a:rPr dirty="0"/>
              <a:t> </a:t>
            </a:r>
            <a:r>
              <a:rPr dirty="0" err="1"/>
              <a:t>erhebt</a:t>
            </a:r>
            <a:r>
              <a:rPr dirty="0"/>
              <a:t> </a:t>
            </a:r>
            <a:r>
              <a:rPr dirty="0" err="1"/>
              <a:t>Steuern</a:t>
            </a:r>
            <a:r>
              <a:rPr lang="de-DE" dirty="0"/>
              <a:t>:</a:t>
            </a:r>
            <a:endParaRPr dirty="0"/>
          </a:p>
          <a:p>
            <a:pPr lvl="0"/>
            <a:r>
              <a:rPr dirty="0"/>
              <a:t>5% für das </a:t>
            </a:r>
            <a:r>
              <a:rPr dirty="0" err="1"/>
              <a:t>Einstellen</a:t>
            </a:r>
            <a:r>
              <a:rPr dirty="0"/>
              <a:t> </a:t>
            </a:r>
            <a:r>
              <a:rPr dirty="0" err="1"/>
              <a:t>eines</a:t>
            </a:r>
            <a:r>
              <a:rPr dirty="0"/>
              <a:t> </a:t>
            </a:r>
            <a:r>
              <a:rPr dirty="0" err="1"/>
              <a:t>Angebots</a:t>
            </a:r>
            <a:endParaRPr dirty="0"/>
          </a:p>
          <a:p>
            <a:pPr lvl="0"/>
            <a:r>
              <a:rPr dirty="0"/>
              <a:t>10% </a:t>
            </a:r>
            <a:r>
              <a:rPr dirty="0" err="1"/>
              <a:t>beim</a:t>
            </a:r>
            <a:r>
              <a:rPr dirty="0"/>
              <a:t> </a:t>
            </a:r>
            <a:r>
              <a:rPr dirty="0" err="1"/>
              <a:t>Verkauf</a:t>
            </a:r>
            <a:endParaRPr dirty="0"/>
          </a:p>
          <a:p>
            <a:pPr marL="0" lvl="0" indent="0">
              <a:buNone/>
            </a:pPr>
            <a:r>
              <a:rPr dirty="0"/>
              <a:t>Ein </a:t>
            </a:r>
            <a:r>
              <a:rPr dirty="0" err="1"/>
              <a:t>Beispiel</a:t>
            </a:r>
            <a:r>
              <a:rPr dirty="0"/>
              <a:t>:</a:t>
            </a:r>
          </a:p>
          <a:p>
            <a:pPr lvl="0"/>
            <a:r>
              <a:rPr dirty="0" err="1"/>
              <a:t>Kauf</a:t>
            </a:r>
            <a:r>
              <a:rPr dirty="0"/>
              <a:t> für 1,22 Silber</a:t>
            </a:r>
          </a:p>
          <a:p>
            <a:pPr lvl="0"/>
            <a:r>
              <a:rPr dirty="0" err="1"/>
              <a:t>Verkauf</a:t>
            </a:r>
            <a:r>
              <a:rPr dirty="0"/>
              <a:t> für 26,14 Silber</a:t>
            </a:r>
          </a:p>
          <a:p>
            <a:pPr lvl="1"/>
            <a:r>
              <a:rPr dirty="0"/>
              <a:t>5% </a:t>
            </a:r>
            <a:r>
              <a:rPr dirty="0" err="1"/>
              <a:t>davon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direkt</a:t>
            </a:r>
            <a:r>
              <a:rPr dirty="0"/>
              <a:t> </a:t>
            </a:r>
            <a:r>
              <a:rPr dirty="0" err="1"/>
              <a:t>abgezogen</a:t>
            </a:r>
            <a:endParaRPr dirty="0"/>
          </a:p>
          <a:p>
            <a:pPr lvl="1"/>
            <a:r>
              <a:rPr dirty="0"/>
              <a:t>10% </a:t>
            </a:r>
            <a:r>
              <a:rPr dirty="0" err="1"/>
              <a:t>davon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Kauf</a:t>
            </a:r>
            <a:r>
              <a:rPr dirty="0"/>
              <a:t> </a:t>
            </a:r>
            <a:r>
              <a:rPr dirty="0" err="1"/>
              <a:t>abgezogen</a:t>
            </a:r>
            <a:endParaRPr dirty="0"/>
          </a:p>
          <a:p>
            <a:pPr lvl="0"/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bekommen</a:t>
            </a:r>
            <a:r>
              <a:rPr dirty="0"/>
              <a:t> 26,14 * 0,85 = 22,22 Silber</a:t>
            </a:r>
          </a:p>
          <a:p>
            <a:pPr marL="0" lvl="0" indent="0">
              <a:buNone/>
            </a:pPr>
            <a:r>
              <a:rPr dirty="0" err="1"/>
              <a:t>Abzüglich</a:t>
            </a:r>
            <a:r>
              <a:rPr dirty="0"/>
              <a:t> </a:t>
            </a:r>
            <a:r>
              <a:rPr dirty="0" err="1"/>
              <a:t>Kaufpreis</a:t>
            </a:r>
            <a:r>
              <a:rPr dirty="0"/>
              <a:t> </a:t>
            </a:r>
            <a:r>
              <a:rPr dirty="0" err="1"/>
              <a:t>ergibt</a:t>
            </a:r>
            <a:r>
              <a:rPr dirty="0"/>
              <a:t> das </a:t>
            </a:r>
            <a:r>
              <a:rPr dirty="0" err="1"/>
              <a:t>ein</a:t>
            </a:r>
            <a:r>
              <a:rPr dirty="0"/>
              <a:t> </a:t>
            </a:r>
            <a:r>
              <a:rPr dirty="0" err="1"/>
              <a:t>Gewinn</a:t>
            </a:r>
            <a:r>
              <a:rPr dirty="0"/>
              <a:t> von 21 Silber.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</Words>
  <Application>Microsoft Office PowerPoint</Application>
  <PresentationFormat>Bildschirmpräsentation (16:9)</PresentationFormat>
  <Paragraphs>119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Source Code </vt:lpstr>
      <vt:lpstr>Office Theme</vt:lpstr>
      <vt:lpstr>Geld verdienen mit Auktionen - am Beispiel eines Online Games</vt:lpstr>
      <vt:lpstr>Motivation</vt:lpstr>
      <vt:lpstr>Datenbeschaffung</vt:lpstr>
      <vt:lpstr>Daten als JSON von der API lesen</vt:lpstr>
      <vt:lpstr>Data preparation</vt:lpstr>
      <vt:lpstr>Data cleaning I</vt:lpstr>
      <vt:lpstr>Angebot und Nachfrage</vt:lpstr>
      <vt:lpstr>Data cleaning II</vt:lpstr>
      <vt:lpstr>Profit</vt:lpstr>
      <vt:lpstr>Berechnung des Profits</vt:lpstr>
      <vt:lpstr>Daten Überblick</vt:lpstr>
      <vt:lpstr>Data Split</vt:lpstr>
      <vt:lpstr>Abhänigkeiten</vt:lpstr>
      <vt:lpstr>Preisverteilung</vt:lpstr>
      <vt:lpstr>PowerPoint-Präsentation</vt:lpstr>
      <vt:lpstr>Clusteranalyse II</vt:lpstr>
      <vt:lpstr>Beste Gegenstände nach ROI</vt:lpstr>
      <vt:lpstr>Zwischenüberlegung</vt:lpstr>
      <vt:lpstr>Features auswählen</vt:lpstr>
      <vt:lpstr>Modell aufbauen</vt:lpstr>
      <vt:lpstr>Ergebnis</vt:lpstr>
      <vt:lpstr>Einfluss der features auf das Ergebnis</vt:lpstr>
      <vt:lpstr>Tuning</vt:lpstr>
      <vt:lpstr>Ausführen auf neuen Daten</vt:lpstr>
      <vt:lpstr>Ergebnis</vt:lpstr>
      <vt:lpstr>Fazit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Code 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Geld verdienen mit Auktionen - am Beispiel eines Online Games</dc:title>
  <dc:creator>Lukas Zaiser</dc:creator>
  <cp:keywords/>
  <cp:lastModifiedBy>Zaiser, Lukas</cp:lastModifiedBy>
  <cp:revision>1</cp:revision>
  <dcterms:created xsi:type="dcterms:W3CDTF">2022-05-06T06:30:24Z</dcterms:created>
  <dcterms:modified xsi:type="dcterms:W3CDTF">2022-05-06T06:47:24Z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2022-05-02</vt:lpwstr>
  </property>
  <property fmtid="{D5CDD505-2E9C-101B-9397-08002B2CF9AE}" pid="3" name="output">
    <vt:lpwstr/>
  </property>
  <property fmtid="{D5CDD505-2E9C-101B-9397-08002B2CF9AE}" pid="4" name="params">
    <vt:lpwstr/>
  </property>
</Properties>
</file>