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84" r:id="rId8"/>
    <p:sldId id="263" r:id="rId9"/>
    <p:sldId id="264" r:id="rId10"/>
    <p:sldId id="265" r:id="rId11"/>
    <p:sldId id="266" r:id="rId12"/>
    <p:sldId id="268" r:id="rId13"/>
    <p:sldId id="269" r:id="rId14"/>
    <p:sldId id="270" r:id="rId15"/>
    <p:sldId id="283"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9096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893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de-DE"/>
              <a:t>Mastertitelformat bearbeiten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47416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de-DE"/>
              <a:t>Mastertitelformat bearbeiten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de-DE"/>
              <a:t>Mastertextformat bearbeiten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5172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4745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68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846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9267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624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201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1464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1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7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524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7" name="Date Placeholder 4"/>
          <p:cNvSpPr>
            <a:spLocks noGrp="1"/>
          </p:cNvSpPr>
          <p:nvPr>
            <p:ph type="dt" sz="half" idx="10"/>
          </p:nvPr>
        </p:nvSpPr>
        <p:spPr/>
        <p:txBody>
          <a:bodyPr/>
          <a:lstStyle/>
          <a:p>
            <a:fld id="{241EB5C9-1307-BA42-ABA2-0BC069CD8E7F}" type="datetimeFigureOut">
              <a:rPr lang="en-US" smtClean="0"/>
              <a:t>5/6/2022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7682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de-DE"/>
              <a:t>Mastertitelformat bearbeiten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5/6/2022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158373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gw2tp.com/" TargetMode="External"/><Relationship Id="rId2" Type="http://schemas.openxmlformats.org/officeDocument/2006/relationships/hyperlink" Target="https://gw2efficiency.com/tradingpo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866216" y="3583035"/>
            <a:ext cx="5231183" cy="646065"/>
          </a:xfrm>
        </p:spPr>
        <p:txBody>
          <a:bodyPr>
            <a:normAutofit/>
          </a:bodyPr>
          <a:lstStyle/>
          <a:p>
            <a:pPr marL="0" lvl="0" indent="0">
              <a:lnSpc>
                <a:spcPct val="90000"/>
              </a:lnSpc>
              <a:buNone/>
            </a:pPr>
            <a:br>
              <a:rPr lang="de-DE" sz="1300">
                <a:solidFill>
                  <a:schemeClr val="tx1">
                    <a:lumMod val="85000"/>
                    <a:lumOff val="15000"/>
                  </a:schemeClr>
                </a:solidFill>
              </a:rPr>
            </a:br>
            <a:br>
              <a:rPr lang="de-DE" sz="1300">
                <a:solidFill>
                  <a:schemeClr val="tx1">
                    <a:lumMod val="85000"/>
                    <a:lumOff val="15000"/>
                  </a:schemeClr>
                </a:solidFill>
              </a:rPr>
            </a:br>
            <a:r>
              <a:rPr lang="de-DE" sz="1300">
                <a:solidFill>
                  <a:schemeClr val="tx1">
                    <a:lumMod val="85000"/>
                    <a:lumOff val="15000"/>
                  </a:schemeClr>
                </a:solidFill>
              </a:rPr>
              <a:t>Lukas Zaiser</a:t>
            </a:r>
          </a:p>
        </p:txBody>
      </p:sp>
      <p:sp>
        <p:nvSpPr>
          <p:cNvPr id="2" name="Title 1"/>
          <p:cNvSpPr>
            <a:spLocks noGrp="1"/>
          </p:cNvSpPr>
          <p:nvPr>
            <p:ph type="ctrTitle"/>
          </p:nvPr>
        </p:nvSpPr>
        <p:spPr>
          <a:xfrm>
            <a:off x="866216" y="1085850"/>
            <a:ext cx="5231186" cy="2497185"/>
          </a:xfrm>
        </p:spPr>
        <p:txBody>
          <a:bodyPr>
            <a:normAutofit/>
          </a:bodyPr>
          <a:lstStyle/>
          <a:p>
            <a:pPr marL="0" lvl="0" indent="0">
              <a:lnSpc>
                <a:spcPct val="90000"/>
              </a:lnSpc>
              <a:buNone/>
            </a:pPr>
            <a:r>
              <a:rPr lang="de-DE" sz="4200" dirty="0"/>
              <a:t>Geld verdienen mit Auktionen - am Beispiel eines Online Games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a:xfrm rot="5400000">
            <a:off x="6650893" y="2308860"/>
            <a:ext cx="2674620" cy="228600"/>
          </a:xfrm>
        </p:spPr>
        <p:txBody>
          <a:bodyPr>
            <a:normAutofit/>
          </a:bodyPr>
          <a:lstStyle/>
          <a:p>
            <a:pPr marL="0" lvl="0" indent="0">
              <a:spcAft>
                <a:spcPts val="600"/>
              </a:spcAft>
              <a:buNone/>
            </a:pPr>
            <a:r>
              <a:rPr lang="de-DE">
                <a:solidFill>
                  <a:schemeClr val="bg2">
                    <a:alpha val="80000"/>
                  </a:schemeClr>
                </a:solidFill>
              </a:rPr>
              <a:t>2022-05-02</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Berechnung des Profits</a:t>
            </a:r>
          </a:p>
        </p:txBody>
      </p:sp>
      <p:sp>
        <p:nvSpPr>
          <p:cNvPr id="3" name="Content Placeholder 2"/>
          <p:cNvSpPr>
            <a:spLocks noGrp="1"/>
          </p:cNvSpPr>
          <p:nvPr>
            <p:ph idx="1"/>
          </p:nvPr>
        </p:nvSpPr>
        <p:spPr>
          <a:xfrm>
            <a:off x="827484" y="2072640"/>
            <a:ext cx="7977080" cy="2613659"/>
          </a:xfrm>
        </p:spPr>
        <p:txBody>
          <a:bodyPr>
            <a:normAutofit/>
          </a:bodyPr>
          <a:lstStyle/>
          <a:p>
            <a:pPr marL="0" lvl="0" indent="0">
              <a:lnSpc>
                <a:spcPct val="90000"/>
              </a:lnSpc>
              <a:buNone/>
            </a:pPr>
            <a:r>
              <a:rPr sz="1200" dirty="0"/>
              <a:t>Erst </a:t>
            </a:r>
            <a:r>
              <a:rPr sz="1200" dirty="0" err="1"/>
              <a:t>wird</a:t>
            </a:r>
            <a:r>
              <a:rPr sz="1200" dirty="0"/>
              <a:t> </a:t>
            </a:r>
            <a:r>
              <a:rPr sz="1200" dirty="0" err="1">
                <a:latin typeface="Courier"/>
              </a:rPr>
              <a:t>df_max_buys</a:t>
            </a:r>
            <a:r>
              <a:rPr sz="1200" dirty="0"/>
              <a:t> und </a:t>
            </a:r>
            <a:r>
              <a:rPr sz="1200" dirty="0" err="1">
                <a:latin typeface="Courier"/>
              </a:rPr>
              <a:t>df_min_sells</a:t>
            </a:r>
            <a:r>
              <a:rPr sz="1200" dirty="0"/>
              <a:t> </a:t>
            </a:r>
            <a:r>
              <a:rPr sz="1200" dirty="0" err="1"/>
              <a:t>anhand</a:t>
            </a:r>
            <a:r>
              <a:rPr sz="1200" dirty="0"/>
              <a:t> der ID </a:t>
            </a:r>
            <a:r>
              <a:rPr sz="1200" dirty="0" err="1"/>
              <a:t>gejoined</a:t>
            </a:r>
            <a:r>
              <a:rPr sz="1200" dirty="0"/>
              <a:t> und </a:t>
            </a:r>
            <a:r>
              <a:rPr sz="1200" dirty="0" err="1"/>
              <a:t>dann</a:t>
            </a:r>
            <a:r>
              <a:rPr sz="1200" dirty="0"/>
              <a:t> </a:t>
            </a:r>
            <a:r>
              <a:rPr sz="1200" dirty="0" err="1"/>
              <a:t>kann</a:t>
            </a:r>
            <a:r>
              <a:rPr sz="1200" dirty="0"/>
              <a:t> der Profit pro </a:t>
            </a:r>
            <a:r>
              <a:rPr sz="1200" dirty="0" err="1"/>
              <a:t>Gegenstand</a:t>
            </a:r>
            <a:r>
              <a:rPr sz="1200" dirty="0"/>
              <a:t> </a:t>
            </a:r>
            <a:r>
              <a:rPr sz="1200" dirty="0" err="1"/>
              <a:t>berechnet</a:t>
            </a:r>
            <a:r>
              <a:rPr sz="1200" dirty="0"/>
              <a:t> </a:t>
            </a:r>
            <a:r>
              <a:rPr sz="1200" dirty="0" err="1"/>
              <a:t>werden</a:t>
            </a:r>
            <a:r>
              <a:rPr sz="1200" dirty="0"/>
              <a:t>.</a:t>
            </a:r>
            <a:endParaRPr lang="en-US" sz="1200" dirty="0"/>
          </a:p>
          <a:p>
            <a:pPr marL="0" lvl="0" indent="0">
              <a:lnSpc>
                <a:spcPct val="90000"/>
              </a:lnSpc>
              <a:buNone/>
            </a:pPr>
            <a:endParaRPr lang="en-US" sz="1200" dirty="0">
              <a:latin typeface="Courier"/>
            </a:endParaRPr>
          </a:p>
          <a:p>
            <a:pPr marL="0" lvl="0" indent="0">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df_all</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mutate</a:t>
            </a:r>
            <a:r>
              <a:rPr lang="en-US" sz="1200" dirty="0">
                <a:latin typeface="Courier"/>
              </a:rPr>
              <a:t>(</a:t>
            </a:r>
            <a:r>
              <a:rPr lang="en-US" sz="1200" dirty="0" err="1">
                <a:solidFill>
                  <a:srgbClr val="7D9029"/>
                </a:solidFill>
                <a:latin typeface="Courier"/>
              </a:rPr>
              <a:t>unit_price_gold_diff</a:t>
            </a:r>
            <a:r>
              <a:rPr lang="en-US" sz="1200" dirty="0">
                <a:solidFill>
                  <a:srgbClr val="7D9029"/>
                </a:solidFill>
                <a:latin typeface="Courier"/>
              </a:rPr>
              <a:t> =</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a:solidFill>
                  <a:srgbClr val="7D9029"/>
                </a:solidFill>
                <a:latin typeface="Courier"/>
              </a:rPr>
              <a:t>profit =</a:t>
            </a:r>
            <a:r>
              <a:rPr lang="en-US" sz="1200" dirty="0">
                <a:latin typeface="Courier"/>
              </a:rPr>
              <a:t> </a:t>
            </a:r>
            <a:r>
              <a:rPr lang="en-US" sz="1200" dirty="0">
                <a:solidFill>
                  <a:srgbClr val="40A070"/>
                </a:solidFill>
                <a:latin typeface="Courier"/>
              </a:rPr>
              <a:t>0.85</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err="1">
                <a:solidFill>
                  <a:srgbClr val="7D9029"/>
                </a:solidFill>
                <a:latin typeface="Courier"/>
              </a:rPr>
              <a:t>more_sells</a:t>
            </a:r>
            <a:r>
              <a:rPr lang="en-US" sz="1200" dirty="0">
                <a:solidFill>
                  <a:srgbClr val="7D9029"/>
                </a:solidFill>
                <a:latin typeface="Courier"/>
              </a:rPr>
              <a:t> =</a:t>
            </a:r>
            <a:r>
              <a:rPr lang="en-US" sz="1200" dirty="0">
                <a:latin typeface="Courier"/>
              </a:rPr>
              <a:t> </a:t>
            </a:r>
            <a:r>
              <a:rPr lang="en-US" sz="1200" dirty="0" err="1">
                <a:latin typeface="Courier"/>
              </a:rPr>
              <a:t>quantity_sells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quantity_buys</a:t>
            </a:r>
            <a:r>
              <a:rPr lang="en-US" sz="1200" dirty="0">
                <a:latin typeface="Courier"/>
              </a:rPr>
              <a:t>)</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Daten Überblick</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171450" lvl="0" indent="-171450" defTabSz="457200">
              <a:spcBef>
                <a:spcPts val="1000"/>
              </a:spcBef>
              <a:buFont typeface="Wingdings 3" charset="2"/>
              <a:buChar char=""/>
            </a:pPr>
            <a:r>
              <a:rPr lang="en-US" sz="1200" dirty="0"/>
              <a:t>Bei Verkäufen Ausreißer nach oben mit 3.000 bis zu 10.000 Gold</a:t>
            </a:r>
          </a:p>
          <a:p>
            <a:pPr marL="171450" lvl="0" indent="-171450" defTabSz="457200">
              <a:spcBef>
                <a:spcPts val="1000"/>
              </a:spcBef>
              <a:buFont typeface="Wingdings 3" charset="2"/>
              <a:buChar char=""/>
            </a:pPr>
            <a:r>
              <a:rPr lang="en-US" sz="1200" dirty="0"/>
              <a:t>Diese sehr hohen Angebote können nicht ernst genommen werden</a:t>
            </a:r>
          </a:p>
          <a:p>
            <a:pPr marL="0" lvl="0" indent="0" defTabSz="457200">
              <a:spcBef>
                <a:spcPts val="1000"/>
              </a:spcBef>
              <a:buFont typeface="Wingdings 3" charset="2"/>
              <a:buChar char=""/>
            </a:pPr>
            <a:endParaRPr lang="en-US" sz="1200" dirty="0"/>
          </a:p>
          <a:p>
            <a:pPr marL="171450" lvl="0" indent="-171450" defTabSz="457200">
              <a:spcBef>
                <a:spcPts val="1000"/>
              </a:spcBef>
              <a:buFont typeface="Wingdings 3" charset="2"/>
              <a:buChar char=""/>
            </a:pPr>
            <a:r>
              <a:rPr lang="en-US" sz="1200" dirty="0"/>
              <a:t>- Filter bei Profit &lt; 2,5 Gold</a:t>
            </a:r>
          </a:p>
          <a:p>
            <a:pPr marL="171450" lvl="0" indent="-171450" defTabSz="457200">
              <a:spcBef>
                <a:spcPts val="1000"/>
              </a:spcBef>
              <a:buFont typeface="Wingdings 3" charset="2"/>
              <a:buChar char=""/>
            </a:pPr>
            <a:r>
              <a:rPr lang="en-US" sz="1200" dirty="0"/>
              <a:t>- Median Profit von 8.15 Silber.</a:t>
            </a:r>
          </a:p>
          <a:p>
            <a:pPr marL="171450" lvl="0" indent="-171450" defTabSz="457200">
              <a:spcBef>
                <a:spcPts val="1000"/>
              </a:spcBef>
              <a:buFont typeface="Wingdings 3" charset="2"/>
              <a:buChar char=""/>
            </a:pPr>
            <a:r>
              <a:rPr lang="en-US" sz="1200" dirty="0"/>
              <a:t>- 239 Gegenstände sind noch übrig</a:t>
            </a:r>
          </a:p>
          <a:p>
            <a:pPr marL="0" lvl="0" indent="0" defTabSz="457200">
              <a:spcBef>
                <a:spcPts val="1000"/>
              </a:spcBef>
              <a:buFont typeface="Wingdings 3" charset="2"/>
              <a:buChar char=""/>
            </a:pPr>
            <a:endParaRPr lang="en-US" sz="1200" dirty="0"/>
          </a:p>
        </p:txBody>
      </p:sp>
      <p:pic>
        <p:nvPicPr>
          <p:cNvPr id="3" name="Picture 1" descr="presentation_files/figure-pptx/plot_outliers-1.png"/>
          <p:cNvPicPr>
            <a:picLocks noGrp="1" noChangeAspect="1"/>
          </p:cNvPicPr>
          <p:nvPr/>
        </p:nvPicPr>
        <p:blipFill>
          <a:blip r:embed="rId6"/>
          <a:stretch>
            <a:fillRect/>
          </a:stretch>
        </p:blipFill>
        <p:spPr bwMode="auto">
          <a:xfrm>
            <a:off x="4737837" y="1876748"/>
            <a:ext cx="4066727" cy="3253383"/>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Split</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Alle bisherigen Operationen wurden auch in eine Funktion ausgelagert, sodass immer von diesem Datenset aus gearbeitet werden kann, auch wenn man neuere Daten über die API abruft. Die Daten werden nun in ein Training und ein </a:t>
            </a:r>
            <a:r>
              <a:rPr lang="de-DE" sz="1200" dirty="0" err="1"/>
              <a:t>Testset</a:t>
            </a:r>
            <a:r>
              <a:rPr lang="de-DE" sz="1200" dirty="0"/>
              <a:t> eingeteilt.</a:t>
            </a:r>
          </a:p>
          <a:p>
            <a:pPr marL="0" lvl="0" indent="0">
              <a:lnSpc>
                <a:spcPct val="90000"/>
              </a:lnSpc>
              <a:buNone/>
            </a:pPr>
            <a:endParaRPr lang="de-DE" sz="1200" dirty="0"/>
          </a:p>
          <a:p>
            <a:pPr lvl="0" indent="0">
              <a:buNone/>
            </a:pPr>
            <a:r>
              <a:rPr lang="de-DE" sz="1200" dirty="0" err="1">
                <a:latin typeface="Courier"/>
              </a:rPr>
              <a:t>data_split</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initial_split</a:t>
            </a:r>
            <a:r>
              <a:rPr lang="de-DE" sz="1200" dirty="0">
                <a:latin typeface="Courier"/>
              </a:rPr>
              <a:t>(</a:t>
            </a:r>
            <a:r>
              <a:rPr lang="de-DE" sz="1200" dirty="0" err="1">
                <a:latin typeface="Courier"/>
              </a:rPr>
              <a:t>df_all</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prop</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3</a:t>
            </a:r>
            <a:r>
              <a:rPr lang="de-DE" sz="1200" dirty="0">
                <a:solidFill>
                  <a:srgbClr val="4070A0"/>
                </a:solidFill>
                <a:latin typeface="Courier"/>
              </a:rPr>
              <a:t>/</a:t>
            </a:r>
            <a:r>
              <a:rPr lang="de-DE" sz="1200" dirty="0">
                <a:solidFill>
                  <a:srgbClr val="40A070"/>
                </a:solidFill>
                <a:latin typeface="Courier"/>
              </a:rPr>
              <a:t>4</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strata</a:t>
            </a:r>
            <a:r>
              <a:rPr lang="de-DE" sz="1200" dirty="0">
                <a:solidFill>
                  <a:srgbClr val="7D9029"/>
                </a:solidFill>
                <a:latin typeface="Courier"/>
              </a:rPr>
              <a:t> =</a:t>
            </a:r>
            <a:r>
              <a:rPr lang="de-DE" sz="1200" dirty="0">
                <a:latin typeface="Courier"/>
              </a:rPr>
              <a:t> </a:t>
            </a:r>
            <a:r>
              <a:rPr lang="de-DE" sz="1200" dirty="0" err="1">
                <a:latin typeface="Courier"/>
              </a:rPr>
              <a:t>profit</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breaks</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4</a:t>
            </a:r>
            <a:r>
              <a:rPr lang="de-DE" sz="1200" dirty="0">
                <a:latin typeface="Courier"/>
              </a:rPr>
              <a:t>)</a:t>
            </a:r>
            <a:br>
              <a:rPr lang="de-DE" sz="1200" dirty="0"/>
            </a:br>
            <a:r>
              <a:rPr lang="de-DE" sz="1200" dirty="0">
                <a:latin typeface="Courier"/>
              </a:rPr>
              <a:t>                           </a:t>
            </a:r>
            <a:br>
              <a:rPr lang="de-DE" sz="1200" dirty="0"/>
            </a:br>
            <a:r>
              <a:rPr lang="de-DE" sz="1200" dirty="0" err="1">
                <a:latin typeface="Courier"/>
              </a:rPr>
              <a:t>train_data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training</a:t>
            </a:r>
            <a:r>
              <a:rPr lang="de-DE" sz="1200" dirty="0">
                <a:latin typeface="Courier"/>
              </a:rPr>
              <a:t>(</a:t>
            </a:r>
            <a:r>
              <a:rPr lang="de-DE" sz="1200" dirty="0" err="1">
                <a:latin typeface="Courier"/>
              </a:rPr>
              <a:t>data_split</a:t>
            </a:r>
            <a:r>
              <a:rPr lang="de-DE" sz="1200" dirty="0">
                <a:latin typeface="Courier"/>
              </a:rPr>
              <a:t>) </a:t>
            </a:r>
            <a:br>
              <a:rPr lang="de-DE" sz="1200" dirty="0"/>
            </a:br>
            <a:r>
              <a:rPr lang="de-DE" sz="1200" dirty="0" err="1">
                <a:latin typeface="Courier"/>
              </a:rPr>
              <a:t>test_data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testing</a:t>
            </a:r>
            <a:r>
              <a:rPr lang="de-DE" sz="1200" dirty="0">
                <a:latin typeface="Courier"/>
              </a:rPr>
              <a:t>(</a:t>
            </a:r>
            <a:r>
              <a:rPr lang="de-DE" sz="1200" dirty="0" err="1">
                <a:latin typeface="Courier"/>
              </a:rPr>
              <a:t>data_split</a:t>
            </a:r>
            <a:r>
              <a:rPr lang="de-DE" sz="1200" dirty="0">
                <a:latin typeface="Courier"/>
              </a:rPr>
              <a:t>)</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Abhänigkeiten</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sz="1200" dirty="0"/>
              <a:t>Um </a:t>
            </a:r>
            <a:r>
              <a:rPr lang="en-US" sz="1200" dirty="0" err="1"/>
              <a:t>zu</a:t>
            </a:r>
            <a:r>
              <a:rPr lang="en-US" sz="1200" dirty="0"/>
              <a:t> </a:t>
            </a:r>
            <a:r>
              <a:rPr lang="en-US" sz="1200" dirty="0" err="1"/>
              <a:t>sehen</a:t>
            </a:r>
            <a:r>
              <a:rPr lang="en-US" sz="1200" dirty="0"/>
              <a:t> </a:t>
            </a:r>
            <a:r>
              <a:rPr lang="en-US" sz="1200" dirty="0" err="1"/>
              <a:t>welche</a:t>
            </a:r>
            <a:r>
              <a:rPr lang="en-US" sz="1200" dirty="0"/>
              <a:t> Input-</a:t>
            </a:r>
            <a:r>
              <a:rPr lang="en-US" sz="1200" dirty="0" err="1"/>
              <a:t>Variablen</a:t>
            </a:r>
            <a:r>
              <a:rPr lang="en-US" sz="1200" dirty="0"/>
              <a:t> relevant </a:t>
            </a:r>
            <a:r>
              <a:rPr lang="en-US" sz="1200" dirty="0" err="1"/>
              <a:t>sind</a:t>
            </a:r>
            <a:r>
              <a:rPr lang="en-US" sz="1200" dirty="0"/>
              <a:t>, </a:t>
            </a:r>
            <a:r>
              <a:rPr lang="en-US" sz="1200" dirty="0" err="1"/>
              <a:t>kann</a:t>
            </a:r>
            <a:r>
              <a:rPr lang="en-US" sz="1200" dirty="0"/>
              <a:t> das Spearman </a:t>
            </a:r>
            <a:r>
              <a:rPr lang="en-US" sz="1200" dirty="0" err="1"/>
              <a:t>Schaubild</a:t>
            </a:r>
            <a:r>
              <a:rPr lang="en-US" sz="1200" dirty="0"/>
              <a:t> </a:t>
            </a:r>
            <a:r>
              <a:rPr lang="en-US" sz="1200" dirty="0" err="1"/>
              <a:t>weiterhelfen</a:t>
            </a:r>
            <a:r>
              <a:rPr lang="en-US" sz="1200" dirty="0"/>
              <a:t>.</a:t>
            </a:r>
          </a:p>
          <a:p>
            <a:pPr marL="0" lvl="0" indent="0" defTabSz="457200">
              <a:spcBef>
                <a:spcPts val="1000"/>
              </a:spcBef>
            </a:pPr>
            <a:endParaRPr lang="en-US" sz="1200" dirty="0"/>
          </a:p>
          <a:p>
            <a:pPr marL="0" lvl="0" indent="0" defTabSz="457200">
              <a:spcBef>
                <a:spcPts val="1000"/>
              </a:spcBef>
            </a:pPr>
            <a:r>
              <a:rPr lang="en-US" sz="1200" dirty="0" err="1"/>
              <a:t>Daten</a:t>
            </a:r>
            <a:r>
              <a:rPr lang="en-US" sz="1200" dirty="0"/>
              <a:t> </a:t>
            </a:r>
            <a:r>
              <a:rPr lang="en-US" sz="1200" dirty="0" err="1"/>
              <a:t>sind</a:t>
            </a:r>
            <a:r>
              <a:rPr lang="en-US" sz="1200" dirty="0"/>
              <a:t> </a:t>
            </a:r>
            <a:r>
              <a:rPr lang="en-US" sz="1200" dirty="0" err="1"/>
              <a:t>untereinander</a:t>
            </a:r>
            <a:r>
              <a:rPr lang="en-US" sz="1200" dirty="0"/>
              <a:t> </a:t>
            </a:r>
            <a:r>
              <a:rPr lang="en-US" sz="1200" dirty="0" err="1"/>
              <a:t>kaum</a:t>
            </a:r>
            <a:r>
              <a:rPr lang="en-US" sz="1200" dirty="0"/>
              <a:t> </a:t>
            </a:r>
            <a:r>
              <a:rPr lang="en-US" sz="1200" dirty="0" err="1"/>
              <a:t>Abhängig</a:t>
            </a:r>
            <a:r>
              <a:rPr lang="en-US" sz="1200" dirty="0"/>
              <a:t>, bis auf </a:t>
            </a:r>
            <a:r>
              <a:rPr lang="en-US" sz="1200" dirty="0" err="1"/>
              <a:t>Kauf</a:t>
            </a:r>
            <a:r>
              <a:rPr lang="en-US" sz="1200" dirty="0"/>
              <a:t>- und </a:t>
            </a:r>
            <a:r>
              <a:rPr lang="en-US" sz="1200" dirty="0" err="1"/>
              <a:t>Verkaufspreis</a:t>
            </a:r>
            <a:r>
              <a:rPr lang="en-US" sz="1200" dirty="0"/>
              <a:t>.</a:t>
            </a:r>
          </a:p>
        </p:txBody>
      </p:sp>
      <p:pic>
        <p:nvPicPr>
          <p:cNvPr id="3" name="Picture 1" descr="presentation_files/figure-pptx/spearman_analysis-1.png"/>
          <p:cNvPicPr>
            <a:picLocks noGrp="1" noChangeAspect="1"/>
          </p:cNvPicPr>
          <p:nvPr/>
        </p:nvPicPr>
        <p:blipFill rotWithShape="1">
          <a:blip r:embed="rId6"/>
          <a:srcRect l="3901" t="6804"/>
          <a:stretch/>
        </p:blipFill>
        <p:spPr bwMode="auto">
          <a:xfrm>
            <a:off x="4424058" y="1737481"/>
            <a:ext cx="4447716" cy="3351426"/>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6" name="Picture 6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6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2" name="Picture 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4" name="Rectangle 7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2600" b="0" i="0" kern="1200">
                <a:solidFill>
                  <a:srgbClr val="EBEBEB"/>
                </a:solidFill>
                <a:latin typeface="+mj-lt"/>
                <a:ea typeface="+mj-ea"/>
                <a:cs typeface="+mj-cs"/>
              </a:rPr>
              <a:t>Preisverteilung</a:t>
            </a:r>
          </a:p>
        </p:txBody>
      </p:sp>
      <p:sp>
        <p:nvSpPr>
          <p:cNvPr id="7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0" name="Freeform: Shape 7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profit_distribution-1.png"/>
          <p:cNvPicPr>
            <a:picLocks noGrp="1" noChangeAspect="1"/>
          </p:cNvPicPr>
          <p:nvPr/>
        </p:nvPicPr>
        <p:blipFill>
          <a:blip r:embed="rId6"/>
          <a:stretch>
            <a:fillRect/>
          </a:stretch>
        </p:blipFill>
        <p:spPr bwMode="auto">
          <a:xfrm>
            <a:off x="482890" y="690376"/>
            <a:ext cx="4702997" cy="3762398"/>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Clusteranalyse</a:t>
            </a:r>
            <a:r>
              <a:rPr lang="en-US" sz="4200" b="0" i="0" kern="1200" dirty="0">
                <a:solidFill>
                  <a:srgbClr val="EBEBEB"/>
                </a:solidFill>
                <a:latin typeface="+mj-lt"/>
                <a:ea typeface="+mj-ea"/>
                <a:cs typeface="+mj-cs"/>
              </a:rPr>
              <a:t> I</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a:buNone/>
            </a:pPr>
            <a:r>
              <a:rPr lang="de-DE" sz="1200" dirty="0"/>
              <a:t>Um einen besseren Überblick über die Daten zu bekommen, habe ich die Daten geclustert. </a:t>
            </a:r>
          </a:p>
          <a:p>
            <a:pPr marL="0" lvl="0" indent="0">
              <a:buNone/>
            </a:pPr>
            <a:r>
              <a:rPr lang="de-DE" sz="1200" dirty="0"/>
              <a:t>In dem </a:t>
            </a:r>
            <a:r>
              <a:rPr lang="de-DE" sz="1200" dirty="0" err="1"/>
              <a:t>Dendrogram</a:t>
            </a:r>
            <a:r>
              <a:rPr lang="de-DE" sz="1200" dirty="0"/>
              <a:t> kann man sinnvolle Clustergrößen ablesen.</a:t>
            </a:r>
          </a:p>
        </p:txBody>
      </p:sp>
      <p:pic>
        <p:nvPicPr>
          <p:cNvPr id="15" name="Picture 1" descr="presentation_files/figure-pptx/calculate_cluster-1.png">
            <a:extLst>
              <a:ext uri="{FF2B5EF4-FFF2-40B4-BE49-F238E27FC236}">
                <a16:creationId xmlns:a16="http://schemas.microsoft.com/office/drawing/2014/main" id="{C49A15F0-1D4A-A4EE-55F0-946EAFD292CF}"/>
              </a:ext>
            </a:extLst>
          </p:cNvPr>
          <p:cNvPicPr>
            <a:picLocks noGrp="1" noChangeAspect="1"/>
          </p:cNvPicPr>
          <p:nvPr/>
        </p:nvPicPr>
        <p:blipFill rotWithShape="1">
          <a:blip r:embed="rId6"/>
          <a:srcRect t="6335" r="7565"/>
          <a:stretch/>
        </p:blipFill>
        <p:spPr bwMode="auto">
          <a:xfrm>
            <a:off x="4572000" y="1744037"/>
            <a:ext cx="4151708" cy="3369686"/>
          </a:xfrm>
          <a:prstGeom prst="rect">
            <a:avLst/>
          </a:prstGeom>
          <a:noFill/>
          <a:ln w="9525">
            <a:noFill/>
            <a:headEnd/>
            <a:tailEnd/>
          </a:ln>
        </p:spPr>
      </p:pic>
    </p:spTree>
    <p:extLst>
      <p:ext uri="{BB962C8B-B14F-4D97-AF65-F5344CB8AC3E}">
        <p14:creationId xmlns:p14="http://schemas.microsoft.com/office/powerpoint/2010/main" val="29736255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8" name="Picture 8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0" name="Oval 8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4" name="Picture 9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6" name="Rectangle 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Clusteranalyse II</a:t>
            </a:r>
          </a:p>
        </p:txBody>
      </p:sp>
      <p:sp useBgFill="1">
        <p:nvSpPr>
          <p:cNvPr id="104" name="Freeform: Shape 10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3014081"/>
          </a:xfrm>
        </p:spPr>
        <p:txBody>
          <a:bodyPr vert="horz" lIns="91440" tIns="45720" rIns="91440" bIns="45720" rtlCol="0">
            <a:noAutofit/>
          </a:bodyPr>
          <a:lstStyle/>
          <a:p>
            <a:pPr marL="0" lvl="0" indent="0" defTabSz="457200">
              <a:spcBef>
                <a:spcPts val="1000"/>
              </a:spcBef>
            </a:pPr>
            <a:r>
              <a:rPr lang="en-US" sz="1200" dirty="0"/>
              <a:t>Es wurden vier Cluster gebildet: </a:t>
            </a:r>
          </a:p>
          <a:p>
            <a:pPr marL="171450" lvl="0" indent="-171450" defTabSz="457200">
              <a:spcBef>
                <a:spcPts val="1000"/>
              </a:spcBef>
              <a:buFont typeface="Wingdings 3" charset="2"/>
              <a:buChar char=""/>
            </a:pPr>
            <a:r>
              <a:rPr lang="en-US" sz="1200" dirty="0"/>
              <a:t>(1) Rote Cluster: Günstige Gegenstände mit Verlust (nicht kaufen) </a:t>
            </a:r>
          </a:p>
          <a:p>
            <a:pPr marL="171450" lvl="0" indent="-171450" defTabSz="457200">
              <a:spcBef>
                <a:spcPts val="1000"/>
              </a:spcBef>
              <a:buFont typeface="Wingdings 3" charset="2"/>
              <a:buChar char=""/>
            </a:pPr>
            <a:r>
              <a:rPr lang="en-US" sz="1200" dirty="0"/>
              <a:t>(2) Grüne Cluster: Mittelpreisige Gegenstände mit unterschiedlichem Gewinn (nicht kaufen) </a:t>
            </a:r>
          </a:p>
          <a:p>
            <a:pPr marL="171450" lvl="0" indent="-171450" defTabSz="457200">
              <a:spcBef>
                <a:spcPts val="1000"/>
              </a:spcBef>
              <a:buFont typeface="Wingdings 3" charset="2"/>
              <a:buChar char=""/>
            </a:pPr>
            <a:r>
              <a:rPr lang="en-US" sz="1200" dirty="0"/>
              <a:t>(3) Hellblaue Cluster: Günstige Gegenstände mit überwiegend hohem Gewinn (sollte man kaufen) </a:t>
            </a:r>
          </a:p>
          <a:p>
            <a:pPr marL="171450" lvl="0" indent="-171450" defTabSz="457200">
              <a:spcBef>
                <a:spcPts val="1000"/>
              </a:spcBef>
              <a:buFont typeface="Wingdings 3" charset="2"/>
              <a:buChar char=""/>
            </a:pPr>
            <a:r>
              <a:rPr lang="en-US" sz="1200" dirty="0"/>
              <a:t>(4) Lila Cluster: Hochpreisige Gegenstände mit hohem Gewinn (könnte man kaufen)</a:t>
            </a:r>
          </a:p>
          <a:p>
            <a:pPr marL="0" lvl="0" indent="0" defTabSz="457200">
              <a:spcBef>
                <a:spcPts val="1000"/>
              </a:spcBef>
            </a:pPr>
            <a:r>
              <a:rPr lang="en-US" sz="1200" dirty="0"/>
              <a:t>Es gibt also </a:t>
            </a:r>
            <a:r>
              <a:rPr lang="en-US" sz="1200" dirty="0" err="1"/>
              <a:t>einige</a:t>
            </a:r>
            <a:r>
              <a:rPr lang="en-US" sz="1200" dirty="0"/>
              <a:t> </a:t>
            </a:r>
            <a:r>
              <a:rPr lang="en-US" sz="1200" dirty="0" err="1"/>
              <a:t>Gegenstände</a:t>
            </a:r>
            <a:r>
              <a:rPr lang="en-US" sz="1200" dirty="0"/>
              <a:t>, die für uns interessant sind.</a:t>
            </a:r>
          </a:p>
        </p:txBody>
      </p:sp>
      <p:pic>
        <p:nvPicPr>
          <p:cNvPr id="3" name="Picture 1" descr="presentation_files/figure-pptx/plot_items_clustered_4-1.png"/>
          <p:cNvPicPr>
            <a:picLocks noGrp="1" noChangeAspect="1"/>
          </p:cNvPicPr>
          <p:nvPr/>
        </p:nvPicPr>
        <p:blipFill>
          <a:blip r:embed="rId6"/>
          <a:stretch>
            <a:fillRect/>
          </a:stretch>
        </p:blipFill>
        <p:spPr bwMode="auto">
          <a:xfrm>
            <a:off x="4732744" y="1714621"/>
            <a:ext cx="4286097" cy="3428879"/>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lnSpc>
                <a:spcPct val="90000"/>
              </a:lnSpc>
            </a:pPr>
            <a:r>
              <a:rPr lang="en-US" sz="3600" b="0" i="0" kern="1200">
                <a:solidFill>
                  <a:srgbClr val="EBEBEB"/>
                </a:solidFill>
                <a:latin typeface="+mj-lt"/>
                <a:ea typeface="+mj-ea"/>
                <a:cs typeface="+mj-cs"/>
              </a:rPr>
              <a:t>Beste Gegenstände nach ROI</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p:cNvSpPr txBox="1"/>
          <p:nvPr/>
        </p:nvSpPr>
        <p:spPr>
          <a:xfrm>
            <a:off x="7425813" y="4788047"/>
            <a:ext cx="2018220" cy="355453"/>
          </a:xfrm>
          <a:prstGeom prst="rect">
            <a:avLst/>
          </a:prstGeom>
        </p:spPr>
        <p:txBody>
          <a:bodyPr vert="horz" lIns="91440" tIns="45720" rIns="91440" bIns="45720" rtlCol="0">
            <a:normAutofit/>
          </a:bodyPr>
          <a:lstStyle/>
          <a:p>
            <a:pPr marL="0" lvl="0" indent="0">
              <a:spcBef>
                <a:spcPts val="1000"/>
              </a:spcBef>
              <a:buClr>
                <a:schemeClr val="bg2">
                  <a:lumMod val="40000"/>
                  <a:lumOff val="60000"/>
                </a:schemeClr>
              </a:buClr>
              <a:buSzPct val="80000"/>
              <a:buFont typeface="Wingdings 3" charset="2"/>
              <a:buChar char=""/>
            </a:pPr>
            <a:r>
              <a:rPr lang="en-US" sz="1600" dirty="0">
                <a:latin typeface="+mj-lt"/>
                <a:ea typeface="+mj-ea"/>
                <a:cs typeface="+mj-cs"/>
              </a:rPr>
              <a:t>Preise in Silber</a:t>
            </a:r>
          </a:p>
        </p:txBody>
      </p:sp>
      <p:pic>
        <p:nvPicPr>
          <p:cNvPr id="3" name="Picture 1" descr="fig:  images/top_items.png"/>
          <p:cNvPicPr>
            <a:picLocks noGrp="1" noChangeAspect="1"/>
          </p:cNvPicPr>
          <p:nvPr/>
        </p:nvPicPr>
        <p:blipFill>
          <a:blip r:embed="rId2"/>
          <a:stretch>
            <a:fillRect/>
          </a:stretch>
        </p:blipFill>
        <p:spPr bwMode="auto">
          <a:xfrm>
            <a:off x="27798" y="1787803"/>
            <a:ext cx="7398015" cy="3181145"/>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Zwischenüberlegung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sz="1200" dirty="0" err="1"/>
              <a:t>Wir</a:t>
            </a:r>
            <a:r>
              <a:rPr sz="1200" dirty="0"/>
              <a:t> </a:t>
            </a:r>
            <a:r>
              <a:rPr sz="1200" dirty="0" err="1"/>
              <a:t>haben</a:t>
            </a:r>
            <a:r>
              <a:rPr sz="1200" dirty="0"/>
              <a:t> nun </a:t>
            </a:r>
            <a:r>
              <a:rPr sz="1200" dirty="0" err="1"/>
              <a:t>Gegenstände</a:t>
            </a:r>
            <a:r>
              <a:rPr sz="1200" dirty="0"/>
              <a:t> </a:t>
            </a:r>
            <a:r>
              <a:rPr sz="1200" dirty="0" err="1"/>
              <a:t>gefunden</a:t>
            </a:r>
            <a:r>
              <a:rPr sz="1200" dirty="0"/>
              <a:t> die </a:t>
            </a:r>
            <a:r>
              <a:rPr sz="1200" dirty="0" err="1"/>
              <a:t>einen</a:t>
            </a:r>
            <a:r>
              <a:rPr sz="1200" dirty="0"/>
              <a:t> </a:t>
            </a:r>
            <a:r>
              <a:rPr sz="1200" dirty="0" err="1"/>
              <a:t>hohen</a:t>
            </a:r>
            <a:r>
              <a:rPr sz="1200" dirty="0"/>
              <a:t> </a:t>
            </a:r>
            <a:r>
              <a:rPr sz="1200" dirty="0" err="1"/>
              <a:t>Gewinn</a:t>
            </a:r>
            <a:r>
              <a:rPr sz="1200" dirty="0"/>
              <a:t> </a:t>
            </a:r>
            <a:r>
              <a:rPr sz="1200" dirty="0" err="1"/>
              <a:t>erzielen</a:t>
            </a:r>
            <a:r>
              <a:rPr sz="1200" dirty="0"/>
              <a:t> </a:t>
            </a:r>
            <a:r>
              <a:rPr sz="1200" dirty="0" err="1"/>
              <a:t>würden</a:t>
            </a:r>
            <a:r>
              <a:rPr sz="1200" dirty="0"/>
              <a:t>. </a:t>
            </a:r>
            <a:r>
              <a:rPr sz="1200" dirty="0" err="1"/>
              <a:t>Jetzt</a:t>
            </a:r>
            <a:r>
              <a:rPr sz="1200" dirty="0"/>
              <a:t> </a:t>
            </a:r>
            <a:r>
              <a:rPr sz="1200" dirty="0" err="1"/>
              <a:t>kann</a:t>
            </a:r>
            <a:r>
              <a:rPr sz="1200" dirty="0"/>
              <a:t> man </a:t>
            </a:r>
            <a:r>
              <a:rPr sz="1200" dirty="0" err="1"/>
              <a:t>bereits</a:t>
            </a:r>
            <a:r>
              <a:rPr sz="1200" dirty="0"/>
              <a:t> </a:t>
            </a:r>
            <a:r>
              <a:rPr sz="1200" dirty="0" err="1"/>
              <a:t>anfangen</a:t>
            </a:r>
            <a:r>
              <a:rPr sz="1200" dirty="0"/>
              <a:t> </a:t>
            </a:r>
            <a:r>
              <a:rPr sz="1200" dirty="0" err="1"/>
              <a:t>diese</a:t>
            </a:r>
            <a:r>
              <a:rPr sz="1200" dirty="0"/>
              <a:t> </a:t>
            </a:r>
            <a:r>
              <a:rPr sz="1200" dirty="0" err="1"/>
              <a:t>zu</a:t>
            </a:r>
            <a:r>
              <a:rPr sz="1200" dirty="0"/>
              <a:t> </a:t>
            </a:r>
            <a:r>
              <a:rPr sz="1200" dirty="0" err="1"/>
              <a:t>Kaufen</a:t>
            </a:r>
            <a:r>
              <a:rPr sz="1200" dirty="0"/>
              <a:t>/</a:t>
            </a:r>
            <a:r>
              <a:rPr sz="1200" dirty="0" err="1"/>
              <a:t>Verkaufen</a:t>
            </a:r>
            <a:r>
              <a:rPr sz="1200" dirty="0"/>
              <a:t> und so </a:t>
            </a:r>
            <a:r>
              <a:rPr sz="1200" dirty="0" err="1"/>
              <a:t>Gewinn</a:t>
            </a:r>
            <a:r>
              <a:rPr sz="1200" dirty="0"/>
              <a:t> </a:t>
            </a:r>
            <a:r>
              <a:rPr sz="1200" dirty="0" err="1"/>
              <a:t>erziehlen</a:t>
            </a:r>
            <a:r>
              <a:rPr sz="1200" dirty="0"/>
              <a:t>.</a:t>
            </a:r>
            <a:endParaRPr lang="de-DE" sz="1200" dirty="0"/>
          </a:p>
          <a:p>
            <a:pPr marL="0" lvl="0" indent="0">
              <a:buNone/>
            </a:pPr>
            <a:endParaRPr sz="1200" dirty="0"/>
          </a:p>
          <a:p>
            <a:pPr marL="0" lvl="0" indent="0">
              <a:buNone/>
            </a:pPr>
            <a:r>
              <a:rPr sz="1200" dirty="0" err="1"/>
              <a:t>Jedoch</a:t>
            </a:r>
            <a:r>
              <a:rPr sz="1200" dirty="0"/>
              <a:t> </a:t>
            </a:r>
            <a:r>
              <a:rPr sz="1200" dirty="0" err="1"/>
              <a:t>sollte</a:t>
            </a:r>
            <a:r>
              <a:rPr sz="1200" dirty="0"/>
              <a:t> </a:t>
            </a:r>
            <a:r>
              <a:rPr sz="1200" dirty="0" err="1"/>
              <a:t>auch</a:t>
            </a:r>
            <a:r>
              <a:rPr sz="1200" dirty="0"/>
              <a:t> </a:t>
            </a:r>
            <a:r>
              <a:rPr sz="1200" dirty="0" err="1"/>
              <a:t>ein</a:t>
            </a:r>
            <a:r>
              <a:rPr sz="1200" dirty="0"/>
              <a:t> Modell </a:t>
            </a:r>
            <a:r>
              <a:rPr sz="1200" dirty="0" err="1"/>
              <a:t>trainiert</a:t>
            </a:r>
            <a:r>
              <a:rPr sz="1200" dirty="0"/>
              <a:t> </a:t>
            </a:r>
            <a:r>
              <a:rPr sz="1200" dirty="0" err="1"/>
              <a:t>werden</a:t>
            </a:r>
            <a:r>
              <a:rPr sz="1200" dirty="0"/>
              <a:t>. Daher die </a:t>
            </a:r>
            <a:r>
              <a:rPr sz="1200" dirty="0" err="1"/>
              <a:t>Überlegung</a:t>
            </a:r>
            <a:r>
              <a:rPr sz="1200" dirty="0"/>
              <a:t> </a:t>
            </a:r>
            <a:r>
              <a:rPr sz="1200" dirty="0" err="1"/>
              <a:t>ein</a:t>
            </a:r>
            <a:r>
              <a:rPr sz="1200" dirty="0"/>
              <a:t> Modell </a:t>
            </a:r>
            <a:r>
              <a:rPr sz="1200" dirty="0" err="1"/>
              <a:t>zu</a:t>
            </a:r>
            <a:r>
              <a:rPr sz="1200" dirty="0"/>
              <a:t> </a:t>
            </a:r>
            <a:r>
              <a:rPr sz="1200" dirty="0" err="1"/>
              <a:t>trainieren</a:t>
            </a:r>
            <a:r>
              <a:rPr sz="1200" dirty="0"/>
              <a:t>, das den </a:t>
            </a:r>
            <a:r>
              <a:rPr sz="1200" dirty="0" err="1"/>
              <a:t>Verkaufspreis</a:t>
            </a:r>
            <a:r>
              <a:rPr sz="1200" dirty="0"/>
              <a:t> pro </a:t>
            </a:r>
            <a:r>
              <a:rPr sz="1200" dirty="0" err="1"/>
              <a:t>Gegenstand</a:t>
            </a:r>
            <a:r>
              <a:rPr sz="1200" dirty="0"/>
              <a:t> </a:t>
            </a:r>
            <a:r>
              <a:rPr sz="1200" dirty="0" err="1"/>
              <a:t>vorhersagt</a:t>
            </a:r>
            <a:r>
              <a:rPr sz="1200" dirty="0"/>
              <a:t>. </a:t>
            </a:r>
            <a:r>
              <a:rPr sz="1200" dirty="0" err="1"/>
              <a:t>Wenn</a:t>
            </a:r>
            <a:r>
              <a:rPr sz="1200" dirty="0"/>
              <a:t> es </a:t>
            </a:r>
            <a:r>
              <a:rPr sz="1200" dirty="0" err="1"/>
              <a:t>dabei</a:t>
            </a:r>
            <a:r>
              <a:rPr sz="1200" dirty="0"/>
              <a:t> </a:t>
            </a:r>
            <a:r>
              <a:rPr sz="1200" dirty="0" err="1"/>
              <a:t>Abweichungen</a:t>
            </a:r>
            <a:r>
              <a:rPr sz="1200" dirty="0"/>
              <a:t> </a:t>
            </a:r>
            <a:r>
              <a:rPr sz="1200" dirty="0" err="1"/>
              <a:t>zum</a:t>
            </a:r>
            <a:r>
              <a:rPr sz="1200" dirty="0"/>
              <a:t> </a:t>
            </a:r>
            <a:r>
              <a:rPr sz="1200" dirty="0" err="1"/>
              <a:t>tatsächlichen</a:t>
            </a:r>
            <a:r>
              <a:rPr sz="1200" dirty="0"/>
              <a:t> </a:t>
            </a:r>
            <a:r>
              <a:rPr sz="1200" dirty="0" err="1"/>
              <a:t>Kaufpreis</a:t>
            </a:r>
            <a:r>
              <a:rPr sz="1200" dirty="0"/>
              <a:t> </a:t>
            </a:r>
            <a:r>
              <a:rPr sz="1200" dirty="0" err="1"/>
              <a:t>gibt</a:t>
            </a:r>
            <a:r>
              <a:rPr sz="1200" dirty="0"/>
              <a:t>, </a:t>
            </a:r>
            <a:r>
              <a:rPr sz="1200" dirty="0" err="1"/>
              <a:t>könnte</a:t>
            </a:r>
            <a:r>
              <a:rPr sz="1200" dirty="0"/>
              <a:t> dies für </a:t>
            </a:r>
            <a:r>
              <a:rPr sz="1200" dirty="0" err="1"/>
              <a:t>ein</a:t>
            </a:r>
            <a:r>
              <a:rPr sz="1200" dirty="0"/>
              <a:t> </a:t>
            </a:r>
            <a:r>
              <a:rPr sz="1200" dirty="0" err="1"/>
              <a:t>Gegenstand</a:t>
            </a:r>
            <a:r>
              <a:rPr sz="1200" dirty="0"/>
              <a:t> </a:t>
            </a:r>
            <a:r>
              <a:rPr sz="1200" dirty="0" err="1"/>
              <a:t>stehen</a:t>
            </a:r>
            <a:r>
              <a:rPr sz="1200" dirty="0"/>
              <a:t>, der </a:t>
            </a:r>
            <a:r>
              <a:rPr sz="1200" dirty="0" err="1"/>
              <a:t>unter</a:t>
            </a:r>
            <a:r>
              <a:rPr sz="1200" dirty="0"/>
              <a:t>/</a:t>
            </a:r>
            <a:r>
              <a:rPr sz="1200" dirty="0" err="1"/>
              <a:t>überbewertet</a:t>
            </a:r>
            <a:r>
              <a:rPr sz="1200" dirty="0"/>
              <a:t> </a:t>
            </a:r>
            <a:r>
              <a:rPr sz="1200" dirty="0" err="1"/>
              <a:t>ist</a:t>
            </a:r>
            <a:r>
              <a:rPr sz="1200" dirty="0"/>
              <a:t> und </a:t>
            </a:r>
            <a:r>
              <a:rPr sz="1200" dirty="0" err="1"/>
              <a:t>sich</a:t>
            </a:r>
            <a:r>
              <a:rPr sz="1200" dirty="0"/>
              <a:t> in Zukunft </a:t>
            </a:r>
            <a:r>
              <a:rPr sz="1200" dirty="0" err="1"/>
              <a:t>zum</a:t>
            </a:r>
            <a:r>
              <a:rPr sz="1200" dirty="0"/>
              <a:t> </a:t>
            </a:r>
            <a:r>
              <a:rPr sz="1200" dirty="0" err="1"/>
              <a:t>vorhergesagten</a:t>
            </a:r>
            <a:r>
              <a:rPr sz="1200" dirty="0"/>
              <a:t> Wert </a:t>
            </a:r>
            <a:r>
              <a:rPr sz="1200" dirty="0" err="1"/>
              <a:t>entwickelt</a:t>
            </a:r>
            <a:r>
              <a:rPr sz="1200" dirty="0"/>
              <a:t>.</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Features auswählen</a:t>
            </a:r>
          </a:p>
        </p:txBody>
      </p:sp>
      <p:sp>
        <p:nvSpPr>
          <p:cNvPr id="3" name="Content Placeholder 2"/>
          <p:cNvSpPr>
            <a:spLocks noGrp="1"/>
          </p:cNvSpPr>
          <p:nvPr>
            <p:ph idx="1"/>
          </p:nvPr>
        </p:nvSpPr>
        <p:spPr>
          <a:xfrm>
            <a:off x="827484" y="2072640"/>
            <a:ext cx="7783116" cy="2783378"/>
          </a:xfrm>
        </p:spPr>
        <p:txBody>
          <a:bodyPr numCol="1">
            <a:noAutofit/>
          </a:bodyPr>
          <a:lstStyle/>
          <a:p>
            <a:pPr marL="0" lvl="0" indent="0">
              <a:lnSpc>
                <a:spcPct val="90000"/>
              </a:lnSpc>
              <a:buNone/>
            </a:pPr>
            <a:r>
              <a:rPr lang="de-DE" sz="1200" dirty="0"/>
              <a:t>Folgende </a:t>
            </a:r>
            <a:r>
              <a:rPr lang="de-DE" sz="1200" dirty="0" err="1"/>
              <a:t>features</a:t>
            </a:r>
            <a:r>
              <a:rPr lang="de-DE" sz="1200" dirty="0"/>
              <a:t> wurden zu Beginn ausgewählt:</a:t>
            </a:r>
          </a:p>
          <a:p>
            <a:pPr marL="0" lvl="0" indent="0">
              <a:lnSpc>
                <a:spcPct val="90000"/>
              </a:lnSpc>
              <a:buNone/>
            </a:pPr>
            <a:endParaRPr lang="de-DE" sz="1200" dirty="0"/>
          </a:p>
          <a:p>
            <a:pPr lvl="0" indent="0">
              <a:lnSpc>
                <a:spcPct val="90000"/>
              </a:lnSpc>
              <a:buNone/>
            </a:pPr>
            <a:r>
              <a:rPr lang="de-DE" sz="1200" dirty="0">
                <a:latin typeface="Courier"/>
              </a:rPr>
              <a:t>##   variable              type    </a:t>
            </a:r>
            <a:r>
              <a:rPr lang="de-DE" sz="1200" dirty="0" err="1">
                <a:latin typeface="Courier"/>
              </a:rPr>
              <a:t>role</a:t>
            </a:r>
            <a:r>
              <a:rPr lang="de-DE" sz="1200" dirty="0">
                <a:latin typeface="Courier"/>
              </a:rPr>
              <a:t>      source  
## 1 </a:t>
            </a:r>
            <a:r>
              <a:rPr lang="de-DE" sz="1200" dirty="0" err="1">
                <a:latin typeface="Courier"/>
              </a:rPr>
              <a:t>id</a:t>
            </a:r>
            <a:r>
              <a:rPr lang="de-DE" sz="1200" dirty="0">
                <a:latin typeface="Courier"/>
              </a:rPr>
              <a:t>                    </a:t>
            </a:r>
            <a:r>
              <a:rPr lang="de-DE" sz="1200" dirty="0" err="1">
                <a:latin typeface="Courier"/>
              </a:rPr>
              <a:t>numeric</a:t>
            </a:r>
            <a:r>
              <a:rPr lang="de-DE" sz="1200" dirty="0">
                <a:latin typeface="Courier"/>
              </a:rPr>
              <a:t> ID        original
## 2 </a:t>
            </a:r>
            <a:r>
              <a:rPr lang="de-DE" sz="1200" dirty="0" err="1">
                <a:latin typeface="Courier"/>
              </a:rPr>
              <a:t>name</a:t>
            </a:r>
            <a:r>
              <a:rPr lang="de-DE" sz="1200" dirty="0">
                <a:latin typeface="Courier"/>
              </a:rPr>
              <a:t>                  nominal ID        original
## 3 </a:t>
            </a:r>
            <a:r>
              <a:rPr lang="de-DE" sz="1200" dirty="0" err="1">
                <a:latin typeface="Courier"/>
              </a:rPr>
              <a:t>unit_price_gold_buys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4 type                  nominal </a:t>
            </a:r>
            <a:r>
              <a:rPr lang="de-DE" sz="1200" dirty="0" err="1">
                <a:latin typeface="Courier"/>
              </a:rPr>
              <a:t>predictor</a:t>
            </a:r>
            <a:r>
              <a:rPr lang="de-DE" sz="1200" dirty="0">
                <a:latin typeface="Courier"/>
              </a:rPr>
              <a:t> original
## 5 </a:t>
            </a:r>
            <a:r>
              <a:rPr lang="de-DE" sz="1200" dirty="0" err="1">
                <a:latin typeface="Courier"/>
              </a:rPr>
              <a:t>rarity</a:t>
            </a:r>
            <a:r>
              <a:rPr lang="de-DE" sz="1200" dirty="0">
                <a:latin typeface="Courier"/>
              </a:rPr>
              <a:t>                nominal </a:t>
            </a:r>
            <a:r>
              <a:rPr lang="de-DE" sz="1200" dirty="0" err="1">
                <a:latin typeface="Courier"/>
              </a:rPr>
              <a:t>predictor</a:t>
            </a:r>
            <a:r>
              <a:rPr lang="de-DE" sz="1200" dirty="0">
                <a:latin typeface="Courier"/>
              </a:rPr>
              <a:t> original
## 6 </a:t>
            </a:r>
            <a:r>
              <a:rPr lang="de-DE" sz="1200" dirty="0" err="1">
                <a:latin typeface="Courier"/>
              </a:rPr>
              <a:t>level</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7 </a:t>
            </a:r>
            <a:r>
              <a:rPr lang="de-DE" sz="1200" dirty="0" err="1">
                <a:latin typeface="Courier"/>
              </a:rPr>
              <a:t>unit_price_gold_sells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outcome</a:t>
            </a:r>
            <a:r>
              <a:rPr lang="de-DE" sz="1200" dirty="0">
                <a:latin typeface="Courier"/>
              </a:rPr>
              <a:t>   original</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Motivation</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7923011" cy="2744017"/>
          </a:xfrm>
        </p:spPr>
        <p:txBody>
          <a:bodyPr vert="horz" lIns="91440" tIns="45720" rIns="91440" bIns="45720" rtlCol="0">
            <a:noAutofit/>
          </a:bodyPr>
          <a:lstStyle/>
          <a:p>
            <a:pPr marL="0" lvl="0" indent="0" defTabSz="457200">
              <a:lnSpc>
                <a:spcPct val="90000"/>
              </a:lnSpc>
              <a:spcBef>
                <a:spcPts val="1000"/>
              </a:spcBef>
              <a:buFont typeface="Wingdings 3" charset="2"/>
              <a:buChar char=""/>
            </a:pPr>
            <a:r>
              <a:rPr lang="en-US" sz="1200" dirty="0"/>
              <a:t>“Money isn’t everything as long as you have enough of it” - Malcolm Forbes</a:t>
            </a:r>
          </a:p>
          <a:p>
            <a:pPr marL="0" lvl="0" indent="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a:t>
            </a:r>
            <a:r>
              <a:rPr lang="en-US" sz="1200" dirty="0" err="1"/>
              <a:t>Microtransaktionen</a:t>
            </a:r>
            <a:r>
              <a:rPr lang="en-US" sz="1200" dirty="0"/>
              <a:t> und bezahlte Services sind normal geworden</a:t>
            </a:r>
          </a:p>
          <a:p>
            <a:pPr marL="285750" lvl="0" indent="-285750" defTabSz="457200">
              <a:lnSpc>
                <a:spcPct val="90000"/>
              </a:lnSpc>
              <a:spcBef>
                <a:spcPts val="1000"/>
              </a:spcBef>
              <a:buFont typeface="Wingdings 3" charset="2"/>
              <a:buChar char=""/>
            </a:pPr>
            <a:r>
              <a:rPr lang="en-US" sz="1200" dirty="0"/>
              <a:t>- Man hat die Wahl viel Zeit oder viel Geld zu investieren</a:t>
            </a:r>
          </a:p>
          <a:p>
            <a:pPr marL="285750" lvl="0" indent="-285750" defTabSz="457200">
              <a:lnSpc>
                <a:spcPct val="90000"/>
              </a:lnSpc>
              <a:spcBef>
                <a:spcPts val="1000"/>
              </a:spcBef>
              <a:buFont typeface="Wingdings 3" charset="2"/>
              <a:buChar char=""/>
            </a:pPr>
            <a:r>
              <a:rPr lang="en-US" sz="1200" dirty="0"/>
              <a:t>- Ein Weg Geld zu verdienen ist das Auktionshaus</a:t>
            </a:r>
          </a:p>
          <a:p>
            <a:pPr marL="285750" lvl="0" indent="-285750" defTabSz="457200">
              <a:lnSpc>
                <a:spcPct val="90000"/>
              </a:lnSpc>
              <a:spcBef>
                <a:spcPts val="1000"/>
              </a:spcBef>
              <a:buFont typeface="Wingdings 3" charset="2"/>
              <a:buChar char=""/>
            </a:pPr>
            <a:r>
              <a:rPr lang="en-US" sz="1200" dirty="0"/>
              <a:t>- Man muss wissen, was zu welchem Preis gekauft und verkauft werden soll</a:t>
            </a:r>
          </a:p>
          <a:p>
            <a:pPr marL="285750" lvl="0" indent="-28575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Die Daten kommen von dem Online-Spiel Guild Wars 2, das 2012 von NCSoft veröffentlicht wurde</a:t>
            </a:r>
          </a:p>
          <a:p>
            <a:pPr marL="285750" lvl="0" indent="-285750" defTabSz="457200">
              <a:lnSpc>
                <a:spcPct val="90000"/>
              </a:lnSpc>
              <a:spcBef>
                <a:spcPts val="1000"/>
              </a:spcBef>
              <a:buFont typeface="Wingdings 3" charset="2"/>
              <a:buChar char=""/>
            </a:pPr>
            <a:r>
              <a:rPr lang="en-US" sz="1200" dirty="0"/>
              <a:t>- Es gibt über 20.000 Gegenstände die gesammelt und im Auktionshaus gehandelt werden können</a:t>
            </a:r>
          </a:p>
        </p:txBody>
      </p:sp>
      <p:pic>
        <p:nvPicPr>
          <p:cNvPr id="3" name="Picture 1" descr="fig:  images/coin.png"/>
          <p:cNvPicPr>
            <a:picLocks noGrp="1" noChangeAspect="1"/>
          </p:cNvPicPr>
          <p:nvPr/>
        </p:nvPicPr>
        <p:blipFill>
          <a:blip r:embed="rId6"/>
          <a:stretch>
            <a:fillRect/>
          </a:stretch>
        </p:blipFill>
        <p:spPr bwMode="auto">
          <a:xfrm>
            <a:off x="7406093" y="1690369"/>
            <a:ext cx="1248411" cy="1248411"/>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Modell aufbauen</a:t>
            </a:r>
          </a:p>
        </p:txBody>
      </p:sp>
      <p:sp>
        <p:nvSpPr>
          <p:cNvPr id="3" name="Content Placeholder 2"/>
          <p:cNvSpPr>
            <a:spLocks noGrp="1"/>
          </p:cNvSpPr>
          <p:nvPr>
            <p:ph idx="1"/>
          </p:nvPr>
        </p:nvSpPr>
        <p:spPr>
          <a:xfrm>
            <a:off x="827485" y="2072640"/>
            <a:ext cx="2760842" cy="2804160"/>
          </a:xfrm>
        </p:spPr>
        <p:txBody>
          <a:bodyPr numCol="1">
            <a:noAutofit/>
          </a:bodyPr>
          <a:lstStyle/>
          <a:p>
            <a:pPr marL="0" lvl="0" indent="0">
              <a:lnSpc>
                <a:spcPct val="90000"/>
              </a:lnSpc>
              <a:buNone/>
            </a:pPr>
            <a:r>
              <a:rPr lang="de-DE" sz="1200" dirty="0"/>
              <a:t>Ich habe zwei verschiedene Regressionsalgorithmen ausprobiert. </a:t>
            </a:r>
          </a:p>
          <a:p>
            <a:pPr marL="0" lvl="0" indent="0">
              <a:lnSpc>
                <a:spcPct val="90000"/>
              </a:lnSpc>
              <a:buNone/>
            </a:pPr>
            <a:r>
              <a:rPr lang="de-DE" sz="1200" dirty="0"/>
              <a:t>Die Regression des </a:t>
            </a:r>
            <a:r>
              <a:rPr lang="de-DE" sz="1200" dirty="0">
                <a:solidFill>
                  <a:schemeClr val="tx2"/>
                </a:solidFill>
                <a:latin typeface="Courier"/>
              </a:rPr>
              <a:t>Random Forest</a:t>
            </a:r>
            <a:r>
              <a:rPr lang="de-DE" sz="1200" dirty="0"/>
              <a:t> und die Lasso-Regression von </a:t>
            </a:r>
            <a:r>
              <a:rPr lang="de-DE" sz="1200" dirty="0" err="1">
                <a:solidFill>
                  <a:schemeClr val="tx2"/>
                </a:solidFill>
                <a:latin typeface="Courier"/>
              </a:rPr>
              <a:t>glm</a:t>
            </a:r>
            <a:r>
              <a:rPr lang="de-DE" sz="1200" dirty="0"/>
              <a:t> bzw. </a:t>
            </a:r>
            <a:r>
              <a:rPr lang="de-DE" sz="1200" dirty="0" err="1">
                <a:solidFill>
                  <a:schemeClr val="tx2"/>
                </a:solidFill>
                <a:latin typeface="Courier"/>
              </a:rPr>
              <a:t>glmnet</a:t>
            </a:r>
            <a:r>
              <a:rPr lang="de-DE" sz="1200" dirty="0"/>
              <a:t>. </a:t>
            </a:r>
          </a:p>
          <a:p>
            <a:pPr marL="0" lvl="0" indent="0">
              <a:lnSpc>
                <a:spcPct val="90000"/>
              </a:lnSpc>
              <a:buNone/>
            </a:pPr>
            <a:r>
              <a:rPr lang="de-DE" sz="1200" dirty="0"/>
              <a:t>Das Rezept für die Lasso-Regression sieht folgendermaßen aus (ähnlich für RF):</a:t>
            </a:r>
          </a:p>
        </p:txBody>
      </p:sp>
      <p:sp>
        <p:nvSpPr>
          <p:cNvPr id="4" name="Textfeld 3">
            <a:extLst>
              <a:ext uri="{FF2B5EF4-FFF2-40B4-BE49-F238E27FC236}">
                <a16:creationId xmlns:a16="http://schemas.microsoft.com/office/drawing/2014/main" id="{2A5F90A7-EDDF-17A9-F114-50698D1FF6CC}"/>
              </a:ext>
            </a:extLst>
          </p:cNvPr>
          <p:cNvSpPr txBox="1"/>
          <p:nvPr/>
        </p:nvSpPr>
        <p:spPr>
          <a:xfrm>
            <a:off x="4103218" y="2077748"/>
            <a:ext cx="4583581" cy="2585323"/>
          </a:xfrm>
          <a:prstGeom prst="rect">
            <a:avLst/>
          </a:prstGeom>
          <a:noFill/>
        </p:spPr>
        <p:txBody>
          <a:bodyPr wrap="square" rtlCol="0">
            <a:spAutoFit/>
          </a:bodyPr>
          <a:lstStyle/>
          <a:p>
            <a:r>
              <a:rPr lang="de-DE" sz="900" dirty="0" err="1">
                <a:latin typeface="Courier"/>
              </a:rPr>
              <a:t>sells_rec</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a:solidFill>
                  <a:srgbClr val="06287E"/>
                </a:solidFill>
                <a:latin typeface="Courier"/>
              </a:rPr>
              <a:t>recipe</a:t>
            </a:r>
            <a:r>
              <a:rPr lang="de-DE" sz="900" dirty="0">
                <a:latin typeface="Courier"/>
              </a:rPr>
              <a:t>(</a:t>
            </a:r>
            <a:r>
              <a:rPr lang="de-DE" sz="900" dirty="0" err="1">
                <a:latin typeface="Courier"/>
              </a:rPr>
              <a:t>unit_price_gold_sells</a:t>
            </a:r>
            <a:r>
              <a:rPr lang="de-DE" sz="900" dirty="0">
                <a:latin typeface="Courier"/>
              </a:rPr>
              <a:t> </a:t>
            </a:r>
            <a:r>
              <a:rPr lang="de-DE" sz="900" dirty="0">
                <a:solidFill>
                  <a:srgbClr val="4070A0"/>
                </a:solidFill>
                <a:latin typeface="Courier"/>
              </a:rPr>
              <a:t>~</a:t>
            </a:r>
            <a:r>
              <a:rPr lang="de-DE" sz="900" dirty="0">
                <a:latin typeface="Courier"/>
              </a:rPr>
              <a:t> ., </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update_role</a:t>
            </a:r>
            <a:r>
              <a:rPr lang="de-DE" sz="900" dirty="0">
                <a:latin typeface="Courier"/>
              </a:rPr>
              <a:t>(</a:t>
            </a:r>
            <a:r>
              <a:rPr lang="de-DE" sz="900" dirty="0" err="1">
                <a:latin typeface="Courier"/>
              </a:rPr>
              <a:t>id</a:t>
            </a:r>
            <a:r>
              <a:rPr lang="de-DE" sz="900" dirty="0">
                <a:latin typeface="Courier"/>
              </a:rPr>
              <a:t>, </a:t>
            </a:r>
            <a:r>
              <a:rPr lang="de-DE" sz="900" dirty="0" err="1">
                <a:latin typeface="Courier"/>
              </a:rPr>
              <a:t>name</a:t>
            </a:r>
            <a:r>
              <a:rPr lang="de-DE" sz="900" dirty="0">
                <a:latin typeface="Courier"/>
              </a:rPr>
              <a:t>, </a:t>
            </a:r>
            <a:r>
              <a:rPr lang="de-DE" sz="900" dirty="0" err="1">
                <a:solidFill>
                  <a:srgbClr val="7D9029"/>
                </a:solidFill>
                <a:latin typeface="Courier"/>
              </a:rPr>
              <a:t>new_role</a:t>
            </a:r>
            <a:r>
              <a:rPr lang="de-DE" sz="900" dirty="0">
                <a:solidFill>
                  <a:srgbClr val="7D9029"/>
                </a:solidFill>
                <a:latin typeface="Courier"/>
              </a:rPr>
              <a:t> =</a:t>
            </a:r>
            <a:r>
              <a:rPr lang="de-DE" sz="900" dirty="0">
                <a:latin typeface="Courier"/>
              </a:rPr>
              <a:t> </a:t>
            </a:r>
            <a:r>
              <a:rPr lang="de-DE" sz="900" dirty="0">
                <a:solidFill>
                  <a:srgbClr val="4070A0"/>
                </a:solidFill>
                <a:latin typeface="Courier"/>
              </a:rPr>
              <a:t>"ID"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step_dummy</a:t>
            </a:r>
            <a:r>
              <a:rPr lang="de-DE" sz="900" dirty="0">
                <a:latin typeface="Courier"/>
              </a:rPr>
              <a:t>(</a:t>
            </a:r>
            <a:r>
              <a:rPr lang="de-DE" sz="900" dirty="0" err="1">
                <a:solidFill>
                  <a:srgbClr val="06287E"/>
                </a:solidFill>
                <a:latin typeface="Courier"/>
              </a:rPr>
              <a:t>all_nominal_predictors</a:t>
            </a:r>
            <a:r>
              <a:rPr lang="de-DE" sz="900" dirty="0">
                <a:latin typeface="Courier"/>
              </a:rPr>
              <a:t>())</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step_zv</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r>
              <a:rPr lang="de-DE" sz="900" dirty="0">
                <a:latin typeface="Courier"/>
              </a:rPr>
              <a:t>  </a:t>
            </a:r>
            <a:r>
              <a:rPr lang="de-DE" sz="900" i="1" dirty="0">
                <a:solidFill>
                  <a:srgbClr val="60A0B0"/>
                </a:solidFill>
                <a:latin typeface="Courier"/>
              </a:rPr>
              <a:t># </a:t>
            </a:r>
            <a:r>
              <a:rPr lang="de-DE" sz="900" i="1" dirty="0" err="1">
                <a:solidFill>
                  <a:srgbClr val="60A0B0"/>
                </a:solidFill>
                <a:latin typeface="Courier"/>
              </a:rPr>
              <a:t>remove</a:t>
            </a:r>
            <a:r>
              <a:rPr lang="de-DE" sz="900" i="1" dirty="0">
                <a:solidFill>
                  <a:srgbClr val="60A0B0"/>
                </a:solidFill>
                <a:latin typeface="Courier"/>
              </a:rPr>
              <a:t> </a:t>
            </a:r>
            <a:r>
              <a:rPr lang="de-DE" sz="900" i="1" dirty="0" err="1">
                <a:solidFill>
                  <a:srgbClr val="60A0B0"/>
                </a:solidFill>
                <a:latin typeface="Courier"/>
              </a:rPr>
              <a:t>zero</a:t>
            </a:r>
            <a:r>
              <a:rPr lang="de-DE" sz="900" i="1" dirty="0">
                <a:solidFill>
                  <a:srgbClr val="60A0B0"/>
                </a:solidFill>
                <a:latin typeface="Courier"/>
              </a:rPr>
              <a:t> </a:t>
            </a:r>
            <a:r>
              <a:rPr lang="de-DE" sz="900" i="1" dirty="0" err="1">
                <a:solidFill>
                  <a:srgbClr val="60A0B0"/>
                </a:solidFill>
                <a:latin typeface="Courier"/>
              </a:rPr>
              <a:t>vectors</a:t>
            </a:r>
            <a:br>
              <a:rPr lang="de-DE" sz="900" dirty="0"/>
            </a:br>
            <a:r>
              <a:rPr lang="de-DE" sz="900" dirty="0">
                <a:latin typeface="Courier"/>
              </a:rPr>
              <a:t>    </a:t>
            </a:r>
            <a:r>
              <a:rPr lang="de-DE" sz="900" dirty="0" err="1">
                <a:solidFill>
                  <a:srgbClr val="06287E"/>
                </a:solidFill>
                <a:latin typeface="Courier"/>
              </a:rPr>
              <a:t>step_center</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step_scale</a:t>
            </a:r>
            <a:r>
              <a:rPr lang="de-DE" sz="900" dirty="0">
                <a:latin typeface="Courier"/>
              </a:rPr>
              <a:t>(</a:t>
            </a:r>
            <a:r>
              <a:rPr lang="de-DE" sz="900" dirty="0" err="1">
                <a:solidFill>
                  <a:srgbClr val="06287E"/>
                </a:solidFill>
                <a:latin typeface="Courier"/>
              </a:rPr>
              <a:t>all_predictors</a:t>
            </a:r>
            <a:r>
              <a:rPr lang="de-DE" sz="900" dirty="0">
                <a:latin typeface="Courier"/>
              </a:rPr>
              <a:t>())</a:t>
            </a:r>
          </a:p>
          <a:p>
            <a:endParaRPr lang="de-DE" sz="900" dirty="0">
              <a:latin typeface="Courier"/>
            </a:endParaRPr>
          </a:p>
          <a:p>
            <a:r>
              <a:rPr lang="de-DE" sz="900" dirty="0" err="1">
                <a:latin typeface="Courier"/>
              </a:rPr>
              <a:t>lasso_mod</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linear_reg</a:t>
            </a:r>
            <a:r>
              <a:rPr lang="de-DE" sz="900" dirty="0">
                <a:latin typeface="Courier"/>
              </a:rPr>
              <a:t>(</a:t>
            </a:r>
            <a:r>
              <a:rPr lang="de-DE" sz="900" dirty="0" err="1">
                <a:solidFill>
                  <a:srgbClr val="7D9029"/>
                </a:solidFill>
                <a:latin typeface="Courier"/>
              </a:rPr>
              <a:t>penalty</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0.1</a:t>
            </a:r>
            <a:r>
              <a:rPr lang="de-DE" sz="900" dirty="0">
                <a:latin typeface="Courier"/>
              </a:rPr>
              <a:t>, </a:t>
            </a:r>
            <a:r>
              <a:rPr lang="de-DE" sz="900" dirty="0" err="1">
                <a:solidFill>
                  <a:srgbClr val="7D9029"/>
                </a:solidFill>
                <a:latin typeface="Courier"/>
              </a:rPr>
              <a:t>mixture</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1</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set_engine</a:t>
            </a:r>
            <a:r>
              <a:rPr lang="de-DE" sz="900" dirty="0">
                <a:latin typeface="Courier"/>
              </a:rPr>
              <a:t>(</a:t>
            </a:r>
            <a:r>
              <a:rPr lang="de-DE" sz="900" dirty="0">
                <a:solidFill>
                  <a:srgbClr val="4070A0"/>
                </a:solidFill>
                <a:latin typeface="Courier"/>
              </a:rPr>
              <a:t>"</a:t>
            </a:r>
            <a:r>
              <a:rPr lang="de-DE" sz="900" dirty="0" err="1">
                <a:solidFill>
                  <a:srgbClr val="4070A0"/>
                </a:solidFill>
                <a:latin typeface="Courier"/>
              </a:rPr>
              <a:t>glmnet</a:t>
            </a:r>
            <a:r>
              <a:rPr lang="de-DE" sz="900" dirty="0">
                <a:solidFill>
                  <a:srgbClr val="4070A0"/>
                </a:solidFill>
                <a:latin typeface="Courier"/>
              </a:rPr>
              <a:t>"</a:t>
            </a:r>
            <a:r>
              <a:rPr lang="de-DE" sz="900" dirty="0">
                <a:latin typeface="Courier"/>
              </a:rPr>
              <a:t>)</a:t>
            </a:r>
            <a:br>
              <a:rPr lang="de-DE" sz="900" dirty="0"/>
            </a:br>
            <a:r>
              <a:rPr lang="de-DE" sz="900" dirty="0">
                <a:latin typeface="Courier"/>
              </a:rPr>
              <a:t>  </a:t>
            </a:r>
            <a:br>
              <a:rPr lang="de-DE" sz="900" dirty="0"/>
            </a:br>
            <a:r>
              <a:rPr lang="de-DE" sz="900" dirty="0">
                <a:latin typeface="Courier"/>
              </a:rPr>
              <a:t>  </a:t>
            </a:r>
            <a:r>
              <a:rPr lang="de-DE" sz="900" dirty="0" err="1">
                <a:latin typeface="Courier"/>
              </a:rPr>
              <a:t>sells_fit</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workflow</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add_recipe</a:t>
            </a:r>
            <a:r>
              <a:rPr lang="de-DE" sz="900" dirty="0">
                <a:latin typeface="Courier"/>
              </a:rPr>
              <a:t>(</a:t>
            </a:r>
            <a:r>
              <a:rPr lang="de-DE" sz="900" dirty="0" err="1">
                <a:latin typeface="Courier"/>
              </a:rPr>
              <a:t>sells_rec</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add_model</a:t>
            </a:r>
            <a:r>
              <a:rPr lang="de-DE" sz="900" dirty="0">
                <a:latin typeface="Courier"/>
              </a:rPr>
              <a:t>(</a:t>
            </a:r>
            <a:r>
              <a:rPr lang="de-DE" sz="900" dirty="0" err="1">
                <a:latin typeface="Courier"/>
              </a:rPr>
              <a:t>lasso_mod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a:solidFill>
                  <a:srgbClr val="06287E"/>
                </a:solidFill>
                <a:latin typeface="Courier"/>
              </a:rPr>
              <a:t>fit</a:t>
            </a:r>
            <a:r>
              <a:rPr lang="de-DE" sz="900" dirty="0">
                <a:latin typeface="Courier"/>
              </a:rPr>
              <a:t>(</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a:t>
            </a:r>
          </a:p>
          <a:p>
            <a:endParaRPr lang="de-DE" sz="900"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4100" b="0" i="0" kern="1200">
                <a:solidFill>
                  <a:srgbClr val="EBEBEB"/>
                </a:solidFill>
                <a:latin typeface="+mj-lt"/>
                <a:ea typeface="+mj-ea"/>
                <a:cs typeface="+mj-cs"/>
              </a:rPr>
              <a:t>Ergebnis</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visualize_model-1.png"/>
          <p:cNvPicPr>
            <a:picLocks noGrp="1" noChangeAspect="1"/>
          </p:cNvPicPr>
          <p:nvPr/>
        </p:nvPicPr>
        <p:blipFill>
          <a:blip r:embed="rId6"/>
          <a:stretch>
            <a:fillRect/>
          </a:stretch>
        </p:blipFill>
        <p:spPr bwMode="auto">
          <a:xfrm>
            <a:off x="482890" y="690376"/>
            <a:ext cx="4702997" cy="3762398"/>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lnSpc>
                <a:spcPct val="90000"/>
              </a:lnSpc>
              <a:buNone/>
            </a:pPr>
            <a:r>
              <a:rPr lang="de-DE">
                <a:solidFill>
                  <a:srgbClr val="FFFFFF"/>
                </a:solidFill>
              </a:rPr>
              <a:t>Einfluss der features auf das Ergebnis</a:t>
            </a:r>
          </a:p>
        </p:txBody>
      </p:sp>
      <p:sp>
        <p:nvSpPr>
          <p:cNvPr id="5" name="Inhaltsplatzhalter 4">
            <a:extLst>
              <a:ext uri="{FF2B5EF4-FFF2-40B4-BE49-F238E27FC236}">
                <a16:creationId xmlns:a16="http://schemas.microsoft.com/office/drawing/2014/main" id="{B437C628-C795-8BAF-8827-F20E36F49713}"/>
              </a:ext>
            </a:extLst>
          </p:cNvPr>
          <p:cNvSpPr>
            <a:spLocks noGrp="1"/>
          </p:cNvSpPr>
          <p:nvPr>
            <p:ph idx="1"/>
          </p:nvPr>
        </p:nvSpPr>
        <p:spPr>
          <a:xfrm>
            <a:off x="827484" y="2072640"/>
            <a:ext cx="6709905" cy="2613659"/>
          </a:xfrm>
        </p:spPr>
        <p:txBody>
          <a:bodyPr numCol="2">
            <a:normAutofit fontScale="62500" lnSpcReduction="20000"/>
          </a:bodyPr>
          <a:lstStyle/>
          <a:p>
            <a:r>
              <a:rPr lang="de-DE" dirty="0">
                <a:latin typeface="Courier"/>
              </a:rPr>
              <a:t>## # A </a:t>
            </a:r>
            <a:r>
              <a:rPr lang="de-DE" dirty="0" err="1">
                <a:latin typeface="Courier"/>
              </a:rPr>
              <a:t>tibble</a:t>
            </a:r>
            <a:r>
              <a:rPr lang="de-DE" dirty="0">
                <a:latin typeface="Courier"/>
              </a:rPr>
              <a:t>: 17 x 3
##    </a:t>
            </a:r>
            <a:r>
              <a:rPr lang="de-DE" dirty="0" err="1">
                <a:latin typeface="Courier"/>
              </a:rPr>
              <a:t>term</a:t>
            </a:r>
            <a:r>
              <a:rPr lang="de-DE" dirty="0">
                <a:latin typeface="Courier"/>
              </a:rPr>
              <a:t>                  </a:t>
            </a:r>
            <a:r>
              <a:rPr lang="de-DE" dirty="0" err="1">
                <a:latin typeface="Courier"/>
              </a:rPr>
              <a:t>estimate</a:t>
            </a:r>
            <a:r>
              <a:rPr lang="de-DE" dirty="0">
                <a:latin typeface="Courier"/>
              </a:rPr>
              <a:t> </a:t>
            </a:r>
            <a:r>
              <a:rPr lang="de-DE" dirty="0" err="1">
                <a:latin typeface="Courier"/>
              </a:rPr>
              <a:t>penalty</a:t>
            </a:r>
            <a:r>
              <a:rPr lang="de-DE" dirty="0">
                <a:latin typeface="Courier"/>
              </a:rPr>
              <a:t>
##    &lt;</a:t>
            </a:r>
            <a:r>
              <a:rPr lang="de-DE" dirty="0" err="1">
                <a:latin typeface="Courier"/>
              </a:rPr>
              <a:t>chr</a:t>
            </a:r>
            <a:r>
              <a:rPr lang="de-DE" dirty="0">
                <a:latin typeface="Courier"/>
              </a:rPr>
              <a:t>&gt;                    &lt;</a:t>
            </a:r>
            <a:r>
              <a:rPr lang="de-DE" dirty="0" err="1">
                <a:latin typeface="Courier"/>
              </a:rPr>
              <a:t>dbl</a:t>
            </a:r>
            <a:r>
              <a:rPr lang="de-DE" dirty="0">
                <a:latin typeface="Courier"/>
              </a:rPr>
              <a:t>&gt;   &lt;</a:t>
            </a:r>
            <a:r>
              <a:rPr lang="de-DE" dirty="0" err="1">
                <a:latin typeface="Courier"/>
              </a:rPr>
              <a:t>dbl</a:t>
            </a:r>
            <a:r>
              <a:rPr lang="de-DE" dirty="0">
                <a:latin typeface="Courier"/>
              </a:rPr>
              <a:t>&gt;
##  1 (</a:t>
            </a:r>
            <a:r>
              <a:rPr lang="de-DE" dirty="0" err="1">
                <a:latin typeface="Courier"/>
              </a:rPr>
              <a:t>Intercept</a:t>
            </a:r>
            <a:r>
              <a:rPr lang="de-DE" dirty="0">
                <a:latin typeface="Courier"/>
              </a:rPr>
              <a:t>)               3.01     0.1
##  2 </a:t>
            </a:r>
            <a:r>
              <a:rPr lang="de-DE" dirty="0" err="1">
                <a:latin typeface="Courier"/>
              </a:rPr>
              <a:t>unit_price_gold_buys</a:t>
            </a:r>
            <a:r>
              <a:rPr lang="de-DE" dirty="0">
                <a:latin typeface="Courier"/>
              </a:rPr>
              <a:t>      7.19     0.1
##  3 </a:t>
            </a:r>
            <a:r>
              <a:rPr lang="de-DE" dirty="0" err="1">
                <a:latin typeface="Courier"/>
              </a:rPr>
              <a:t>level</a:t>
            </a:r>
            <a:r>
              <a:rPr lang="de-DE" dirty="0">
                <a:latin typeface="Courier"/>
              </a:rPr>
              <a:t>                     0        0.1
##  4 </a:t>
            </a:r>
            <a:r>
              <a:rPr lang="de-DE" dirty="0" err="1">
                <a:latin typeface="Courier"/>
              </a:rPr>
              <a:t>type_Bag</a:t>
            </a:r>
            <a:r>
              <a:rPr lang="de-DE" dirty="0">
                <a:latin typeface="Courier"/>
              </a:rPr>
              <a:t>                  0        0.1
##  5 </a:t>
            </a:r>
            <a:r>
              <a:rPr lang="de-DE" dirty="0" err="1">
                <a:latin typeface="Courier"/>
              </a:rPr>
              <a:t>type_Consumable</a:t>
            </a:r>
            <a:r>
              <a:rPr lang="de-DE" dirty="0">
                <a:latin typeface="Courier"/>
              </a:rPr>
              <a:t>           0        0.1
##  6 </a:t>
            </a:r>
            <a:r>
              <a:rPr lang="de-DE" dirty="0" err="1">
                <a:latin typeface="Courier"/>
              </a:rPr>
              <a:t>type_Container</a:t>
            </a:r>
            <a:r>
              <a:rPr lang="de-DE" dirty="0">
                <a:latin typeface="Courier"/>
              </a:rPr>
              <a:t>            0        0.1
##  7 </a:t>
            </a:r>
            <a:r>
              <a:rPr lang="de-DE" dirty="0" err="1">
                <a:latin typeface="Courier"/>
              </a:rPr>
              <a:t>type_CraftingMaterial</a:t>
            </a:r>
            <a:r>
              <a:rPr lang="de-DE" dirty="0">
                <a:latin typeface="Courier"/>
              </a:rPr>
              <a:t>     0        0.1
##  8 </a:t>
            </a:r>
            <a:r>
              <a:rPr lang="de-DE" dirty="0" err="1">
                <a:latin typeface="Courier"/>
              </a:rPr>
              <a:t>type_Gizmo</a:t>
            </a:r>
            <a:r>
              <a:rPr lang="de-DE" dirty="0">
                <a:latin typeface="Courier"/>
              </a:rPr>
              <a:t>                0        0.1
##  9 </a:t>
            </a:r>
            <a:r>
              <a:rPr lang="de-DE" dirty="0" err="1">
                <a:latin typeface="Courier"/>
              </a:rPr>
              <a:t>type_MiniPet</a:t>
            </a:r>
            <a:r>
              <a:rPr lang="de-DE" dirty="0">
                <a:latin typeface="Courier"/>
              </a:rPr>
              <a:t>              0        0.1
## 10 </a:t>
            </a:r>
            <a:r>
              <a:rPr lang="de-DE" dirty="0" err="1">
                <a:latin typeface="Courier"/>
              </a:rPr>
              <a:t>type_Trophy</a:t>
            </a:r>
            <a:r>
              <a:rPr lang="de-DE" dirty="0">
                <a:latin typeface="Courier"/>
              </a:rPr>
              <a:t>               0        0.1
## 11 </a:t>
            </a:r>
            <a:r>
              <a:rPr lang="de-DE" dirty="0" err="1">
                <a:latin typeface="Courier"/>
              </a:rPr>
              <a:t>type_UpgradeComponent</a:t>
            </a:r>
            <a:r>
              <a:rPr lang="de-DE" dirty="0">
                <a:latin typeface="Courier"/>
              </a:rPr>
              <a:t>     0        0.1
## 12 </a:t>
            </a:r>
            <a:r>
              <a:rPr lang="de-DE" dirty="0" err="1">
                <a:latin typeface="Courier"/>
              </a:rPr>
              <a:t>type_Weapon</a:t>
            </a:r>
            <a:r>
              <a:rPr lang="de-DE" dirty="0">
                <a:latin typeface="Courier"/>
              </a:rPr>
              <a:t>               0        0.1
## 13 </a:t>
            </a:r>
            <a:r>
              <a:rPr lang="de-DE" dirty="0" err="1">
                <a:latin typeface="Courier"/>
              </a:rPr>
              <a:t>rarity_Basic</a:t>
            </a:r>
            <a:r>
              <a:rPr lang="de-DE" dirty="0">
                <a:latin typeface="Courier"/>
              </a:rPr>
              <a:t>              0        0.1
## 14 </a:t>
            </a:r>
            <a:r>
              <a:rPr lang="de-DE" dirty="0" err="1">
                <a:latin typeface="Courier"/>
              </a:rPr>
              <a:t>rarity_Exotic</a:t>
            </a:r>
            <a:r>
              <a:rPr lang="de-DE" dirty="0">
                <a:latin typeface="Courier"/>
              </a:rPr>
              <a:t>             0        0.1
## 15 </a:t>
            </a:r>
            <a:r>
              <a:rPr lang="de-DE" dirty="0" err="1">
                <a:latin typeface="Courier"/>
              </a:rPr>
              <a:t>rarity_Fine</a:t>
            </a:r>
            <a:r>
              <a:rPr lang="de-DE" dirty="0">
                <a:latin typeface="Courier"/>
              </a:rPr>
              <a:t>               0        0.1
## 16 </a:t>
            </a:r>
            <a:r>
              <a:rPr lang="de-DE" dirty="0" err="1">
                <a:latin typeface="Courier"/>
              </a:rPr>
              <a:t>rarity_Masterwork</a:t>
            </a:r>
            <a:r>
              <a:rPr lang="de-DE" dirty="0">
                <a:latin typeface="Courier"/>
              </a:rPr>
              <a:t>         0        0.1
## 17 </a:t>
            </a:r>
            <a:r>
              <a:rPr lang="de-DE" dirty="0" err="1">
                <a:latin typeface="Courier"/>
              </a:rPr>
              <a:t>rarity_Rare</a:t>
            </a:r>
            <a:r>
              <a:rPr lang="de-DE" dirty="0">
                <a:latin typeface="Courier"/>
              </a:rPr>
              <a:t>               0        0.1</a:t>
            </a:r>
          </a:p>
          <a:p>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Tuning</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dirty="0"/>
              <a:t>Dadurch, dass nur eine Variable Einfluss auf das Modell hat, ist beim Hyperparametertuning kein hilfreiches Ergebnis zustande gekommen.</a:t>
            </a:r>
          </a:p>
        </p:txBody>
      </p:sp>
      <p:pic>
        <p:nvPicPr>
          <p:cNvPr id="3" name="Picture 1" descr="presentation_files/figure-pptx/tuning_metrics-1.png"/>
          <p:cNvPicPr>
            <a:picLocks noGrp="1" noChangeAspect="1"/>
          </p:cNvPicPr>
          <p:nvPr/>
        </p:nvPicPr>
        <p:blipFill>
          <a:blip r:embed="rId6"/>
          <a:stretch>
            <a:fillRect/>
          </a:stretch>
        </p:blipFill>
        <p:spPr bwMode="auto">
          <a:xfrm>
            <a:off x="4896726" y="1911210"/>
            <a:ext cx="3433141" cy="2746514"/>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3900" b="0" i="0" kern="1200">
                <a:solidFill>
                  <a:srgbClr val="EBEBEB"/>
                </a:solidFill>
                <a:latin typeface="+mj-lt"/>
                <a:ea typeface="+mj-ea"/>
                <a:cs typeface="+mj-cs"/>
              </a:rPr>
              <a:t>Ausführen auf neuen Daten</a:t>
            </a:r>
          </a:p>
        </p:txBody>
      </p:sp>
      <p:sp useBgFill="1">
        <p:nvSpPr>
          <p:cNvPr id="73" name="Freeform: Shape 4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2375165" cy="2744017"/>
          </a:xfrm>
        </p:spPr>
        <p:txBody>
          <a:bodyPr vert="horz" lIns="91440" tIns="45720" rIns="91440" bIns="45720" rtlCol="0">
            <a:normAutofit/>
          </a:bodyPr>
          <a:lstStyle/>
          <a:p>
            <a:pPr marL="0" lvl="0" indent="0" defTabSz="457200">
              <a:spcBef>
                <a:spcPts val="1000"/>
              </a:spcBef>
            </a:pPr>
            <a:r>
              <a:rPr lang="en-US" dirty="0"/>
              <a:t>Das </a:t>
            </a:r>
            <a:r>
              <a:rPr lang="en-US" dirty="0" err="1"/>
              <a:t>ursprüngliche</a:t>
            </a:r>
            <a:r>
              <a:rPr lang="en-US" dirty="0"/>
              <a:t> </a:t>
            </a:r>
            <a:r>
              <a:rPr lang="en-US" dirty="0" err="1"/>
              <a:t>Schaubild</a:t>
            </a:r>
            <a:r>
              <a:rPr lang="en-US" dirty="0"/>
              <a:t> </a:t>
            </a:r>
            <a:r>
              <a:rPr lang="en-US" dirty="0" err="1"/>
              <a:t>sieht</a:t>
            </a:r>
            <a:r>
              <a:rPr lang="en-US" dirty="0"/>
              <a:t> </a:t>
            </a:r>
            <a:r>
              <a:rPr lang="en-US" dirty="0" err="1"/>
              <a:t>sehr</a:t>
            </a:r>
            <a:r>
              <a:rPr lang="en-US" dirty="0"/>
              <a:t> </a:t>
            </a:r>
            <a:r>
              <a:rPr lang="en-US" dirty="0" err="1"/>
              <a:t>ähnlich</a:t>
            </a:r>
            <a:r>
              <a:rPr lang="en-US" dirty="0"/>
              <a:t> </a:t>
            </a:r>
            <a:r>
              <a:rPr lang="en-US" dirty="0" err="1"/>
              <a:t>zu</a:t>
            </a:r>
            <a:r>
              <a:rPr lang="en-US" dirty="0"/>
              <a:t> dem </a:t>
            </a:r>
            <a:r>
              <a:rPr lang="en-US" dirty="0" err="1"/>
              <a:t>vorherigen</a:t>
            </a:r>
            <a:r>
              <a:rPr lang="en-US" dirty="0"/>
              <a:t> </a:t>
            </a:r>
            <a:r>
              <a:rPr lang="en-US" dirty="0" err="1"/>
              <a:t>Ergebnis</a:t>
            </a:r>
            <a:r>
              <a:rPr lang="en-US" dirty="0"/>
              <a:t> </a:t>
            </a:r>
            <a:r>
              <a:rPr lang="en-US" dirty="0" err="1"/>
              <a:t>aus.</a:t>
            </a:r>
            <a:endParaRPr lang="en-US" dirty="0"/>
          </a:p>
          <a:p>
            <a:pPr marL="0" lvl="0" indent="0" defTabSz="457200">
              <a:spcBef>
                <a:spcPts val="1000"/>
              </a:spcBef>
            </a:pPr>
            <a:r>
              <a:rPr lang="en-US" dirty="0"/>
              <a:t>Daher </a:t>
            </a:r>
            <a:r>
              <a:rPr lang="en-US" dirty="0" err="1"/>
              <a:t>wird</a:t>
            </a:r>
            <a:r>
              <a:rPr lang="en-US" dirty="0"/>
              <a:t> </a:t>
            </a:r>
            <a:r>
              <a:rPr lang="en-US" dirty="0" err="1"/>
              <a:t>hier</a:t>
            </a:r>
            <a:r>
              <a:rPr lang="en-US" dirty="0"/>
              <a:t> auf </a:t>
            </a:r>
            <a:r>
              <a:rPr lang="en-US" dirty="0" err="1"/>
              <a:t>Gewinn</a:t>
            </a:r>
            <a:br>
              <a:rPr lang="en-US" dirty="0"/>
            </a:br>
            <a:r>
              <a:rPr lang="en-US" dirty="0"/>
              <a:t>&lt; 1 Gold </a:t>
            </a:r>
            <a:r>
              <a:rPr lang="en-US" dirty="0" err="1"/>
              <a:t>gefiltert</a:t>
            </a:r>
            <a:r>
              <a:rPr lang="en-US" dirty="0"/>
              <a:t>.</a:t>
            </a:r>
          </a:p>
        </p:txBody>
      </p:sp>
      <p:pic>
        <p:nvPicPr>
          <p:cNvPr id="3" name="Picture 1" descr="presentation_files/figure-pptx/evaluate_model_2-1.png"/>
          <p:cNvPicPr>
            <a:picLocks noGrp="1" noChangeAspect="1"/>
          </p:cNvPicPr>
          <p:nvPr/>
        </p:nvPicPr>
        <p:blipFill rotWithShape="1">
          <a:blip r:embed="rId6"/>
          <a:srcRect t="1893" r="2222" b="1733"/>
          <a:stretch/>
        </p:blipFill>
        <p:spPr bwMode="auto">
          <a:xfrm>
            <a:off x="4572000" y="1735402"/>
            <a:ext cx="4274991" cy="3370905"/>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Ergebnis</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dirty="0"/>
              <a:t>Das </a:t>
            </a:r>
            <a:r>
              <a:rPr dirty="0" err="1"/>
              <a:t>Ziel</a:t>
            </a:r>
            <a:r>
              <a:rPr dirty="0"/>
              <a:t> war, </a:t>
            </a:r>
            <a:r>
              <a:rPr dirty="0">
                <a:latin typeface="Courier"/>
              </a:rPr>
              <a:t>1$</a:t>
            </a:r>
            <a:r>
              <a:rPr dirty="0"/>
              <a:t> in In-Game </a:t>
            </a:r>
            <a:r>
              <a:rPr dirty="0" err="1"/>
              <a:t>Währung</a:t>
            </a:r>
            <a:r>
              <a:rPr dirty="0"/>
              <a:t> </a:t>
            </a:r>
            <a:r>
              <a:rPr dirty="0" err="1"/>
              <a:t>zu</a:t>
            </a:r>
            <a:r>
              <a:rPr dirty="0"/>
              <a:t> </a:t>
            </a:r>
            <a:r>
              <a:rPr dirty="0" err="1"/>
              <a:t>verdienen</a:t>
            </a:r>
            <a:r>
              <a:rPr dirty="0"/>
              <a:t>, das </a:t>
            </a:r>
            <a:r>
              <a:rPr dirty="0" err="1"/>
              <a:t>entspricht</a:t>
            </a:r>
            <a:r>
              <a:rPr dirty="0"/>
              <a:t> </a:t>
            </a:r>
            <a:r>
              <a:rPr dirty="0">
                <a:latin typeface="Courier"/>
              </a:rPr>
              <a:t>18 Gold und 6 Silber</a:t>
            </a:r>
            <a:r>
              <a:rPr dirty="0"/>
              <a:t>. </a:t>
            </a:r>
            <a:r>
              <a:rPr dirty="0" err="1"/>
              <a:t>Obwohl</a:t>
            </a:r>
            <a:r>
              <a:rPr dirty="0"/>
              <a:t> </a:t>
            </a:r>
            <a:r>
              <a:rPr dirty="0" err="1"/>
              <a:t>noch</a:t>
            </a:r>
            <a:r>
              <a:rPr dirty="0"/>
              <a:t> </a:t>
            </a:r>
            <a:r>
              <a:rPr dirty="0" err="1"/>
              <a:t>ein</a:t>
            </a:r>
            <a:r>
              <a:rPr dirty="0"/>
              <a:t> </a:t>
            </a:r>
            <a:r>
              <a:rPr dirty="0" err="1"/>
              <a:t>paar</a:t>
            </a:r>
            <a:r>
              <a:rPr dirty="0"/>
              <a:t> </a:t>
            </a:r>
            <a:r>
              <a:rPr dirty="0" err="1"/>
              <a:t>Auktionen</a:t>
            </a:r>
            <a:r>
              <a:rPr dirty="0"/>
              <a:t> </a:t>
            </a:r>
            <a:r>
              <a:rPr dirty="0" err="1"/>
              <a:t>laufen</a:t>
            </a:r>
            <a:r>
              <a:rPr dirty="0"/>
              <a:t>, </a:t>
            </a:r>
            <a:r>
              <a:rPr dirty="0" err="1"/>
              <a:t>konnte</a:t>
            </a:r>
            <a:r>
              <a:rPr dirty="0"/>
              <a:t> das </a:t>
            </a:r>
            <a:r>
              <a:rPr dirty="0" err="1"/>
              <a:t>Ziel</a:t>
            </a:r>
            <a:r>
              <a:rPr dirty="0"/>
              <a:t> </a:t>
            </a:r>
            <a:r>
              <a:rPr dirty="0" err="1"/>
              <a:t>nicht</a:t>
            </a:r>
            <a:r>
              <a:rPr dirty="0"/>
              <a:t> </a:t>
            </a:r>
            <a:r>
              <a:rPr dirty="0" err="1"/>
              <a:t>erreicht</a:t>
            </a:r>
            <a:r>
              <a:rPr dirty="0"/>
              <a:t> </a:t>
            </a:r>
            <a:r>
              <a:rPr dirty="0" err="1"/>
              <a:t>werden</a:t>
            </a:r>
            <a:r>
              <a:rPr dirty="0"/>
              <a:t>.</a:t>
            </a:r>
            <a:endParaRPr lang="de-DE" dirty="0"/>
          </a:p>
          <a:p>
            <a:pPr marL="0" lvl="0" indent="0">
              <a:buNone/>
            </a:pPr>
            <a:endParaRPr dirty="0"/>
          </a:p>
          <a:p>
            <a:pPr marL="0" lvl="0" indent="0">
              <a:buNone/>
            </a:pPr>
            <a:r>
              <a:rPr dirty="0" err="1"/>
              <a:t>Tatsächlich</a:t>
            </a:r>
            <a:r>
              <a:rPr dirty="0"/>
              <a:t> </a:t>
            </a:r>
            <a:r>
              <a:rPr dirty="0" err="1"/>
              <a:t>habe</a:t>
            </a:r>
            <a:r>
              <a:rPr dirty="0"/>
              <a:t> ich </a:t>
            </a:r>
            <a:r>
              <a:rPr dirty="0" err="1"/>
              <a:t>aber</a:t>
            </a:r>
            <a:r>
              <a:rPr dirty="0"/>
              <a:t> </a:t>
            </a:r>
            <a:r>
              <a:rPr dirty="0" err="1"/>
              <a:t>Gewinn</a:t>
            </a:r>
            <a:r>
              <a:rPr dirty="0"/>
              <a:t> </a:t>
            </a:r>
            <a:r>
              <a:rPr dirty="0" err="1"/>
              <a:t>gemacht</a:t>
            </a:r>
            <a:r>
              <a:rPr dirty="0"/>
              <a:t>: </a:t>
            </a:r>
            <a:r>
              <a:rPr dirty="0">
                <a:latin typeface="Courier"/>
              </a:rPr>
              <a:t>57 Silber und 70 Kupfer</a:t>
            </a:r>
            <a:r>
              <a:rPr dirty="0"/>
              <a:t>. </a:t>
            </a:r>
            <a:r>
              <a:rPr dirty="0" err="1"/>
              <a:t>Finanziell</a:t>
            </a:r>
            <a:r>
              <a:rPr dirty="0"/>
              <a:t> hat </a:t>
            </a:r>
            <a:r>
              <a:rPr dirty="0" err="1"/>
              <a:t>sich</a:t>
            </a:r>
            <a:r>
              <a:rPr dirty="0"/>
              <a:t> das </a:t>
            </a:r>
            <a:r>
              <a:rPr dirty="0" err="1"/>
              <a:t>natürlich</a:t>
            </a:r>
            <a:r>
              <a:rPr dirty="0"/>
              <a:t> </a:t>
            </a:r>
            <a:r>
              <a:rPr dirty="0" err="1"/>
              <a:t>nicht</a:t>
            </a:r>
            <a:r>
              <a:rPr dirty="0"/>
              <a:t> </a:t>
            </a:r>
            <a:r>
              <a:rPr dirty="0" err="1"/>
              <a:t>gelohnt</a:t>
            </a:r>
            <a:r>
              <a:rPr dirty="0"/>
              <a:t>, </a:t>
            </a:r>
            <a:r>
              <a:rPr dirty="0" err="1"/>
              <a:t>aber</a:t>
            </a:r>
            <a:r>
              <a:rPr dirty="0"/>
              <a:t> es war </a:t>
            </a:r>
            <a:r>
              <a:rPr dirty="0" err="1"/>
              <a:t>eine</a:t>
            </a:r>
            <a:r>
              <a:rPr dirty="0"/>
              <a:t> </a:t>
            </a:r>
            <a:r>
              <a:rPr dirty="0" err="1"/>
              <a:t>interessante</a:t>
            </a:r>
            <a:r>
              <a:rPr dirty="0"/>
              <a:t> </a:t>
            </a:r>
            <a:r>
              <a:rPr dirty="0" err="1"/>
              <a:t>Erfahrung</a:t>
            </a:r>
            <a:r>
              <a:rPr dirty="0"/>
              <a:t>.</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Fazit</a:t>
            </a:r>
          </a:p>
        </p:txBody>
      </p:sp>
      <p:sp>
        <p:nvSpPr>
          <p:cNvPr id="3" name="Content Placeholder 2"/>
          <p:cNvSpPr>
            <a:spLocks noGrp="1"/>
          </p:cNvSpPr>
          <p:nvPr>
            <p:ph idx="1"/>
          </p:nvPr>
        </p:nvSpPr>
        <p:spPr>
          <a:xfrm>
            <a:off x="827484" y="2072640"/>
            <a:ext cx="6709905" cy="2613659"/>
          </a:xfrm>
        </p:spPr>
        <p:txBody>
          <a:bodyPr>
            <a:normAutofit/>
          </a:bodyPr>
          <a:lstStyle/>
          <a:p>
            <a:pPr lvl="0"/>
            <a:r>
              <a:rPr lang="de-DE" dirty="0"/>
              <a:t>- </a:t>
            </a:r>
            <a:r>
              <a:rPr dirty="0" err="1"/>
              <a:t>Datenset</a:t>
            </a:r>
            <a:r>
              <a:rPr dirty="0"/>
              <a:t> hat </a:t>
            </a:r>
            <a:r>
              <a:rPr dirty="0" err="1"/>
              <a:t>sich</a:t>
            </a:r>
            <a:r>
              <a:rPr dirty="0"/>
              <a:t> </a:t>
            </a:r>
            <a:r>
              <a:rPr dirty="0" err="1"/>
              <a:t>ganz</a:t>
            </a:r>
            <a:r>
              <a:rPr dirty="0"/>
              <a:t> </a:t>
            </a:r>
            <a:r>
              <a:rPr dirty="0" err="1"/>
              <a:t>anderst</a:t>
            </a:r>
            <a:r>
              <a:rPr dirty="0"/>
              <a:t> </a:t>
            </a:r>
            <a:r>
              <a:rPr dirty="0" err="1"/>
              <a:t>verhalten</a:t>
            </a:r>
            <a:r>
              <a:rPr dirty="0"/>
              <a:t> </a:t>
            </a:r>
            <a:r>
              <a:rPr dirty="0" err="1"/>
              <a:t>als</a:t>
            </a:r>
            <a:r>
              <a:rPr dirty="0"/>
              <a:t> </a:t>
            </a:r>
            <a:r>
              <a:rPr dirty="0" err="1"/>
              <a:t>gedacht</a:t>
            </a:r>
            <a:endParaRPr dirty="0"/>
          </a:p>
          <a:p>
            <a:pPr lvl="0"/>
            <a:r>
              <a:rPr lang="de-DE" dirty="0"/>
              <a:t>- </a:t>
            </a:r>
            <a:r>
              <a:rPr dirty="0" err="1"/>
              <a:t>Auktionen</a:t>
            </a:r>
            <a:r>
              <a:rPr dirty="0"/>
              <a:t> </a:t>
            </a:r>
            <a:r>
              <a:rPr dirty="0" err="1"/>
              <a:t>ändern</a:t>
            </a:r>
            <a:r>
              <a:rPr dirty="0"/>
              <a:t> </a:t>
            </a:r>
            <a:r>
              <a:rPr dirty="0" err="1"/>
              <a:t>sich</a:t>
            </a:r>
            <a:r>
              <a:rPr dirty="0"/>
              <a:t> </a:t>
            </a:r>
            <a:r>
              <a:rPr dirty="0" err="1"/>
              <a:t>extrem</a:t>
            </a:r>
            <a:r>
              <a:rPr dirty="0"/>
              <a:t> schnell, </a:t>
            </a:r>
            <a:r>
              <a:rPr dirty="0" err="1"/>
              <a:t>sodass</a:t>
            </a:r>
            <a:r>
              <a:rPr dirty="0"/>
              <a:t> </a:t>
            </a:r>
            <a:r>
              <a:rPr dirty="0" err="1"/>
              <a:t>eine</a:t>
            </a:r>
            <a:r>
              <a:rPr dirty="0"/>
              <a:t> </a:t>
            </a:r>
            <a:r>
              <a:rPr dirty="0" err="1"/>
              <a:t>statische</a:t>
            </a:r>
            <a:r>
              <a:rPr dirty="0"/>
              <a:t> </a:t>
            </a:r>
            <a:r>
              <a:rPr dirty="0" err="1"/>
              <a:t>Analyse</a:t>
            </a:r>
            <a:r>
              <a:rPr dirty="0"/>
              <a:t> </a:t>
            </a:r>
            <a:r>
              <a:rPr dirty="0" err="1"/>
              <a:t>wenig</a:t>
            </a:r>
            <a:r>
              <a:rPr dirty="0"/>
              <a:t> </a:t>
            </a:r>
            <a:r>
              <a:rPr dirty="0" err="1"/>
              <a:t>sinnvoll</a:t>
            </a:r>
            <a:r>
              <a:rPr dirty="0"/>
              <a:t> </a:t>
            </a:r>
            <a:r>
              <a:rPr dirty="0" err="1"/>
              <a:t>ist</a:t>
            </a:r>
            <a:endParaRPr dirty="0"/>
          </a:p>
          <a:p>
            <a:pPr lvl="0"/>
            <a:r>
              <a:rPr lang="de-DE" dirty="0"/>
              <a:t>- </a:t>
            </a:r>
            <a:r>
              <a:rPr dirty="0" err="1"/>
              <a:t>Andere</a:t>
            </a:r>
            <a:r>
              <a:rPr dirty="0"/>
              <a:t> </a:t>
            </a:r>
            <a:r>
              <a:rPr dirty="0" err="1"/>
              <a:t>unterbieten</a:t>
            </a:r>
            <a:r>
              <a:rPr dirty="0"/>
              <a:t> die </a:t>
            </a:r>
            <a:r>
              <a:rPr dirty="0" err="1"/>
              <a:t>eingestellten</a:t>
            </a:r>
            <a:r>
              <a:rPr dirty="0"/>
              <a:t> </a:t>
            </a:r>
            <a:r>
              <a:rPr dirty="0" err="1"/>
              <a:t>Preise</a:t>
            </a:r>
            <a:r>
              <a:rPr dirty="0"/>
              <a:t> </a:t>
            </a:r>
            <a:r>
              <a:rPr dirty="0" err="1"/>
              <a:t>sehr</a:t>
            </a:r>
            <a:r>
              <a:rPr dirty="0"/>
              <a:t> schnell</a:t>
            </a:r>
          </a:p>
          <a:p>
            <a:pPr lvl="0"/>
            <a:r>
              <a:rPr lang="de-DE" dirty="0"/>
              <a:t>- </a:t>
            </a:r>
            <a:r>
              <a:rPr dirty="0"/>
              <a:t>Die </a:t>
            </a:r>
            <a:r>
              <a:rPr dirty="0" err="1"/>
              <a:t>Methode</a:t>
            </a:r>
            <a:r>
              <a:rPr dirty="0"/>
              <a:t> </a:t>
            </a:r>
            <a:r>
              <a:rPr dirty="0" err="1"/>
              <a:t>benötigt</a:t>
            </a:r>
            <a:r>
              <a:rPr dirty="0"/>
              <a:t> </a:t>
            </a:r>
            <a:r>
              <a:rPr dirty="0" err="1"/>
              <a:t>viel</a:t>
            </a:r>
            <a:r>
              <a:rPr dirty="0"/>
              <a:t> Zeit und </a:t>
            </a:r>
            <a:r>
              <a:rPr dirty="0" err="1"/>
              <a:t>macht</a:t>
            </a:r>
            <a:r>
              <a:rPr dirty="0"/>
              <a:t> </a:t>
            </a:r>
            <a:r>
              <a:rPr dirty="0" err="1"/>
              <a:t>wenig</a:t>
            </a:r>
            <a:r>
              <a:rPr dirty="0"/>
              <a:t> </a:t>
            </a:r>
            <a:r>
              <a:rPr dirty="0" err="1"/>
              <a:t>Spaß</a:t>
            </a:r>
            <a:endParaRPr dirty="0"/>
          </a:p>
          <a:p>
            <a:pPr lvl="0"/>
            <a:r>
              <a:rPr lang="de-DE" dirty="0"/>
              <a:t>- </a:t>
            </a:r>
            <a:r>
              <a:rPr dirty="0"/>
              <a:t>Ich bin </a:t>
            </a:r>
            <a:r>
              <a:rPr dirty="0" err="1"/>
              <a:t>nicht</a:t>
            </a:r>
            <a:r>
              <a:rPr dirty="0"/>
              <a:t> der </a:t>
            </a:r>
            <a:r>
              <a:rPr dirty="0" err="1"/>
              <a:t>erste</a:t>
            </a:r>
            <a:r>
              <a:rPr dirty="0"/>
              <a:t> und </a:t>
            </a:r>
            <a:r>
              <a:rPr dirty="0" err="1"/>
              <a:t>einzige</a:t>
            </a:r>
            <a:r>
              <a:rPr dirty="0"/>
              <a:t> der so </a:t>
            </a:r>
            <a:r>
              <a:rPr dirty="0" err="1"/>
              <a:t>Auktionen</a:t>
            </a:r>
            <a:r>
              <a:rPr dirty="0"/>
              <a:t> </a:t>
            </a:r>
            <a:r>
              <a:rPr dirty="0" err="1"/>
              <a:t>einstellt</a:t>
            </a:r>
            <a:r>
              <a:rPr dirty="0"/>
              <a:t>, das </a:t>
            </a:r>
            <a:r>
              <a:rPr dirty="0" err="1"/>
              <a:t>sieht</a:t>
            </a:r>
            <a:r>
              <a:rPr dirty="0"/>
              <a:t> man </a:t>
            </a:r>
            <a:r>
              <a:rPr dirty="0" err="1"/>
              <a:t>auch</a:t>
            </a:r>
            <a:r>
              <a:rPr dirty="0"/>
              <a:t> an den </a:t>
            </a:r>
            <a:r>
              <a:rPr dirty="0" err="1"/>
              <a:t>existierenden</a:t>
            </a:r>
            <a:r>
              <a:rPr dirty="0"/>
              <a:t> Fan-Seiten </a:t>
            </a:r>
            <a:r>
              <a:rPr dirty="0">
                <a:hlinkClick r:id="rId2"/>
              </a:rPr>
              <a:t>GW2Efficiency</a:t>
            </a:r>
            <a:r>
              <a:rPr dirty="0"/>
              <a:t> </a:t>
            </a:r>
            <a:r>
              <a:rPr dirty="0" err="1"/>
              <a:t>oder</a:t>
            </a:r>
            <a:r>
              <a:rPr dirty="0"/>
              <a:t> </a:t>
            </a:r>
            <a:r>
              <a:rPr dirty="0">
                <a:hlinkClick r:id="rId3"/>
              </a:rPr>
              <a:t>GW2TP</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Datenbeschaffung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sz="1200" b="1" dirty="0" err="1"/>
              <a:t>Daten</a:t>
            </a:r>
            <a:r>
              <a:rPr sz="1200" b="1" dirty="0"/>
              <a:t> </a:t>
            </a:r>
            <a:r>
              <a:rPr sz="1200" b="1" dirty="0" err="1"/>
              <a:t>abrufen</a:t>
            </a:r>
            <a:endParaRPr lang="de-DE" sz="1200" dirty="0"/>
          </a:p>
          <a:p>
            <a:pPr lvl="0">
              <a:lnSpc>
                <a:spcPct val="90000"/>
              </a:lnSpc>
            </a:pPr>
            <a:r>
              <a:rPr lang="de-DE" sz="1200" dirty="0"/>
              <a:t>- </a:t>
            </a:r>
            <a:r>
              <a:rPr sz="1200" dirty="0"/>
              <a:t>Alle </a:t>
            </a:r>
            <a:r>
              <a:rPr sz="1200" dirty="0" err="1"/>
              <a:t>im</a:t>
            </a:r>
            <a:r>
              <a:rPr sz="1200" dirty="0"/>
              <a:t> Spiel </a:t>
            </a:r>
            <a:r>
              <a:rPr sz="1200" dirty="0" err="1"/>
              <a:t>befindlichen</a:t>
            </a:r>
            <a:r>
              <a:rPr sz="1200" dirty="0"/>
              <a:t> </a:t>
            </a:r>
            <a:r>
              <a:rPr sz="1200" dirty="0" err="1"/>
              <a:t>Gegenstände</a:t>
            </a:r>
            <a:r>
              <a:rPr sz="1200" dirty="0"/>
              <a:t> von der API </a:t>
            </a:r>
            <a:r>
              <a:rPr sz="1200" dirty="0" err="1"/>
              <a:t>abrufen</a:t>
            </a:r>
            <a:r>
              <a:rPr sz="1200" dirty="0"/>
              <a:t>: 26</a:t>
            </a:r>
            <a:r>
              <a:rPr lang="de-DE" sz="1200" dirty="0"/>
              <a:t>.</a:t>
            </a:r>
            <a:r>
              <a:rPr sz="1200" dirty="0"/>
              <a:t>906</a:t>
            </a:r>
            <a:endParaRPr lang="de-DE" sz="1200" dirty="0"/>
          </a:p>
          <a:p>
            <a:pPr lvl="0">
              <a:lnSpc>
                <a:spcPct val="90000"/>
              </a:lnSpc>
            </a:pPr>
            <a:r>
              <a:rPr lang="de-DE" sz="1200" dirty="0"/>
              <a:t>- </a:t>
            </a:r>
            <a:r>
              <a:rPr sz="1200" dirty="0"/>
              <a:t>Für </a:t>
            </a:r>
            <a:r>
              <a:rPr sz="1200" dirty="0" err="1"/>
              <a:t>diese</a:t>
            </a:r>
            <a:r>
              <a:rPr sz="1200" dirty="0"/>
              <a:t> </a:t>
            </a:r>
            <a:r>
              <a:rPr sz="1200" dirty="0" err="1"/>
              <a:t>Präsentation</a:t>
            </a:r>
            <a:r>
              <a:rPr sz="1200" dirty="0"/>
              <a:t> </a:t>
            </a:r>
            <a:r>
              <a:rPr sz="1200" dirty="0" err="1"/>
              <a:t>nehmen</a:t>
            </a:r>
            <a:r>
              <a:rPr sz="1200" dirty="0"/>
              <a:t> </a:t>
            </a:r>
            <a:r>
              <a:rPr sz="1200" dirty="0" err="1"/>
              <a:t>wir</a:t>
            </a:r>
            <a:r>
              <a:rPr sz="1200" dirty="0"/>
              <a:t> 400 </a:t>
            </a:r>
            <a:r>
              <a:rPr lang="de-DE" sz="1200" dirty="0"/>
              <a:t>S</a:t>
            </a:r>
            <a:r>
              <a:rPr sz="1200" dirty="0" err="1"/>
              <a:t>tück</a:t>
            </a:r>
            <a:r>
              <a:rPr sz="1200" dirty="0"/>
              <a:t> um die </a:t>
            </a:r>
            <a:r>
              <a:rPr sz="1200" dirty="0" err="1"/>
              <a:t>Ladezeit</a:t>
            </a:r>
            <a:r>
              <a:rPr sz="1200" dirty="0"/>
              <a:t> </a:t>
            </a:r>
            <a:r>
              <a:rPr sz="1200" dirty="0" err="1"/>
              <a:t>zu</a:t>
            </a:r>
            <a:r>
              <a:rPr sz="1200" dirty="0"/>
              <a:t> </a:t>
            </a:r>
            <a:r>
              <a:rPr sz="1200" dirty="0" err="1"/>
              <a:t>verringern</a:t>
            </a:r>
            <a:r>
              <a:rPr lang="de-DE" sz="1200" dirty="0"/>
              <a:t>. Alle weiteren Auswertungen nutzen alle Daten.</a:t>
            </a:r>
          </a:p>
          <a:p>
            <a:pPr lvl="0">
              <a:lnSpc>
                <a:spcPct val="90000"/>
              </a:lnSpc>
            </a:pPr>
            <a:r>
              <a:rPr lang="de-DE" sz="1200" dirty="0"/>
              <a:t>- </a:t>
            </a:r>
            <a:r>
              <a:rPr sz="1200" dirty="0" err="1"/>
              <a:t>Kauf</a:t>
            </a:r>
            <a:r>
              <a:rPr sz="1200" dirty="0"/>
              <a:t>- und </a:t>
            </a:r>
            <a:r>
              <a:rPr sz="1200" dirty="0" err="1"/>
              <a:t>Verkaufsauktionen</a:t>
            </a:r>
            <a:r>
              <a:rPr sz="1200" dirty="0"/>
              <a:t> für </a:t>
            </a:r>
            <a:r>
              <a:rPr sz="1200" dirty="0" err="1"/>
              <a:t>jeden</a:t>
            </a:r>
            <a:r>
              <a:rPr sz="1200" dirty="0"/>
              <a:t> </a:t>
            </a:r>
            <a:r>
              <a:rPr sz="1200" dirty="0" err="1"/>
              <a:t>Gegenstand</a:t>
            </a:r>
            <a:r>
              <a:rPr sz="1200" dirty="0"/>
              <a:t> </a:t>
            </a:r>
            <a:r>
              <a:rPr sz="1200" dirty="0" err="1"/>
              <a:t>abrufen</a:t>
            </a:r>
            <a:endParaRPr lang="de-DE" sz="1200" dirty="0"/>
          </a:p>
          <a:p>
            <a:pPr lvl="1">
              <a:lnSpc>
                <a:spcPct val="90000"/>
              </a:lnSpc>
            </a:pPr>
            <a:r>
              <a:rPr lang="de-DE" sz="1200" dirty="0"/>
              <a:t>- Kaufauktionen: 3.785</a:t>
            </a:r>
          </a:p>
          <a:p>
            <a:pPr lvl="1">
              <a:lnSpc>
                <a:spcPct val="90000"/>
              </a:lnSpc>
            </a:pPr>
            <a:r>
              <a:rPr lang="de-DE" sz="1200" dirty="0"/>
              <a:t>- Verkaufsauktionen: 70.697</a:t>
            </a:r>
          </a:p>
          <a:p>
            <a:pPr lvl="0">
              <a:lnSpc>
                <a:spcPct val="90000"/>
              </a:lnSpc>
            </a:pPr>
            <a:r>
              <a:rPr lang="de-DE" sz="1200" dirty="0"/>
              <a:t>- </a:t>
            </a:r>
            <a:r>
              <a:rPr sz="1200" dirty="0"/>
              <a:t>Details pro </a:t>
            </a:r>
            <a:r>
              <a:rPr sz="1200" dirty="0" err="1"/>
              <a:t>Gegenstand</a:t>
            </a:r>
            <a:r>
              <a:rPr sz="1200" dirty="0"/>
              <a:t> </a:t>
            </a:r>
            <a:r>
              <a:rPr sz="1200" dirty="0" err="1"/>
              <a:t>wie</a:t>
            </a:r>
            <a:r>
              <a:rPr sz="1200" dirty="0"/>
              <a:t> Name, Icon etc.</a:t>
            </a:r>
            <a:endParaRPr lang="de-DE" sz="1200" dirty="0"/>
          </a:p>
          <a:p>
            <a:pPr lvl="1">
              <a:lnSpc>
                <a:spcPct val="90000"/>
              </a:lnSpc>
            </a:pPr>
            <a:r>
              <a:rPr lang="de-DE" sz="1200" dirty="0"/>
              <a:t>- 70.697 gefunden</a:t>
            </a:r>
          </a:p>
          <a:p>
            <a:pPr lvl="0">
              <a:lnSpc>
                <a:spcPct val="90000"/>
              </a:lnSpc>
            </a:pPr>
            <a:r>
              <a:rPr lang="de-DE" sz="1200" dirty="0"/>
              <a:t>- </a:t>
            </a:r>
            <a:r>
              <a:rPr sz="1200" dirty="0"/>
              <a:t>Alle </a:t>
            </a:r>
            <a:r>
              <a:rPr sz="1200" dirty="0" err="1"/>
              <a:t>Daten</a:t>
            </a:r>
            <a:r>
              <a:rPr sz="1200" dirty="0"/>
              <a:t> in CSVs </a:t>
            </a:r>
            <a:r>
              <a:rPr sz="1200" dirty="0" err="1"/>
              <a:t>schreiben</a:t>
            </a:r>
            <a:endParaRPr lang="de-DE" sz="1200"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 als JSON von der API lesen</a:t>
            </a:r>
          </a:p>
        </p:txBody>
      </p:sp>
      <p:sp>
        <p:nvSpPr>
          <p:cNvPr id="3" name="Content Placeholder 2"/>
          <p:cNvSpPr>
            <a:spLocks noGrp="1"/>
          </p:cNvSpPr>
          <p:nvPr>
            <p:ph idx="1"/>
          </p:nvPr>
        </p:nvSpPr>
        <p:spPr>
          <a:xfrm>
            <a:off x="827484" y="2072640"/>
            <a:ext cx="7824680" cy="2613659"/>
          </a:xfrm>
        </p:spPr>
        <p:txBody>
          <a:bodyPr>
            <a:normAutofit fontScale="92500" lnSpcReduction="20000"/>
          </a:bodyPr>
          <a:lstStyle/>
          <a:p>
            <a:pPr indent="0">
              <a:lnSpc>
                <a:spcPct val="90000"/>
              </a:lnSpc>
              <a:buNone/>
            </a:pPr>
            <a:r>
              <a:rPr lang="de-DE" sz="1600" i="1" dirty="0">
                <a:latin typeface="Courier"/>
              </a:rPr>
              <a:t># Call API - </a:t>
            </a:r>
            <a:r>
              <a:rPr lang="de-DE" sz="1600" i="1" dirty="0" err="1">
                <a:latin typeface="Courier"/>
              </a:rPr>
              <a:t>get</a:t>
            </a:r>
            <a:r>
              <a:rPr lang="de-DE" sz="1600" i="1" dirty="0">
                <a:latin typeface="Courier"/>
              </a:rPr>
              <a:t> </a:t>
            </a:r>
            <a:r>
              <a:rPr lang="de-DE" sz="1600" i="1" dirty="0" err="1">
                <a:latin typeface="Courier"/>
              </a:rPr>
              <a:t>price</a:t>
            </a:r>
            <a:r>
              <a:rPr lang="de-DE" sz="1600" i="1" dirty="0">
                <a:latin typeface="Courier"/>
              </a:rPr>
              <a:t> </a:t>
            </a:r>
            <a:r>
              <a:rPr lang="de-DE" sz="1600" i="1" dirty="0" err="1">
                <a:latin typeface="Courier"/>
              </a:rPr>
              <a:t>details</a:t>
            </a:r>
            <a:br>
              <a:rPr lang="de-DE" sz="1600" dirty="0"/>
            </a:br>
            <a:r>
              <a:rPr lang="de-DE" sz="1600" dirty="0" err="1">
                <a:latin typeface="Courier"/>
              </a:rPr>
              <a:t>price_response</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a:solidFill>
                  <a:srgbClr val="06287E"/>
                </a:solidFill>
                <a:latin typeface="Courier"/>
              </a:rPr>
              <a:t>GET</a:t>
            </a:r>
            <a:r>
              <a:rPr lang="de-DE" sz="1600" dirty="0">
                <a:latin typeface="Courier"/>
              </a:rPr>
              <a:t>(</a:t>
            </a:r>
            <a:r>
              <a:rPr lang="de-DE" sz="1600" dirty="0" err="1">
                <a:solidFill>
                  <a:srgbClr val="06287E"/>
                </a:solidFill>
                <a:latin typeface="Courier"/>
              </a:rPr>
              <a:t>paste</a:t>
            </a:r>
            <a:r>
              <a:rPr lang="de-DE" sz="1600" dirty="0">
                <a:latin typeface="Courier"/>
              </a:rPr>
              <a:t>(</a:t>
            </a:r>
            <a:r>
              <a:rPr lang="de-DE" sz="1600" dirty="0">
                <a:solidFill>
                  <a:srgbClr val="4070A0"/>
                </a:solidFill>
                <a:latin typeface="Courier"/>
              </a:rPr>
              <a:t>"https://api.guildwars2.com/v2/</a:t>
            </a:r>
            <a:r>
              <a:rPr lang="de-DE" sz="1600" dirty="0" err="1">
                <a:solidFill>
                  <a:srgbClr val="4070A0"/>
                </a:solidFill>
                <a:latin typeface="Courier"/>
              </a:rPr>
              <a:t>commerce</a:t>
            </a:r>
            <a:r>
              <a:rPr lang="de-DE" sz="1600" dirty="0">
                <a:solidFill>
                  <a:srgbClr val="4070A0"/>
                </a:solidFill>
                <a:latin typeface="Courier"/>
              </a:rPr>
              <a:t>/</a:t>
            </a:r>
            <a:r>
              <a:rPr lang="de-DE" sz="1600" dirty="0" err="1">
                <a:solidFill>
                  <a:srgbClr val="4070A0"/>
                </a:solidFill>
                <a:latin typeface="Courier"/>
              </a:rPr>
              <a:t>listings?ids</a:t>
            </a:r>
            <a:r>
              <a:rPr lang="de-DE" sz="1600" dirty="0">
                <a:solidFill>
                  <a:srgbClr val="4070A0"/>
                </a:solidFill>
                <a:latin typeface="Courier"/>
              </a:rPr>
              <a:t>="</a:t>
            </a:r>
            <a:r>
              <a:rPr lang="de-DE" sz="1600" dirty="0">
                <a:latin typeface="Courier"/>
              </a:rPr>
              <a:t>, </a:t>
            </a:r>
            <a:r>
              <a:rPr lang="de-DE" sz="1600" dirty="0" err="1">
                <a:latin typeface="Courier"/>
              </a:rPr>
              <a:t>currentBatch</a:t>
            </a:r>
            <a:r>
              <a:rPr lang="de-DE" sz="1600" dirty="0">
                <a:latin typeface="Courier"/>
              </a:rPr>
              <a:t>, </a:t>
            </a:r>
            <a:r>
              <a:rPr lang="de-DE" sz="1600" dirty="0" err="1">
                <a:solidFill>
                  <a:srgbClr val="7D9029"/>
                </a:solidFill>
                <a:latin typeface="Courier"/>
              </a:rPr>
              <a:t>sep</a:t>
            </a:r>
            <a:r>
              <a:rPr lang="de-DE" sz="1600" dirty="0">
                <a:solidFill>
                  <a:srgbClr val="7D9029"/>
                </a:solidFill>
                <a:latin typeface="Courier"/>
              </a:rPr>
              <a:t> =</a:t>
            </a:r>
            <a:r>
              <a:rPr lang="de-DE" sz="1600" dirty="0">
                <a:latin typeface="Courier"/>
              </a:rPr>
              <a:t> </a:t>
            </a:r>
            <a:r>
              <a:rPr lang="de-DE" sz="1600" dirty="0">
                <a:solidFill>
                  <a:srgbClr val="4070A0"/>
                </a:solidFill>
                <a:latin typeface="Courier"/>
              </a:rPr>
              <a:t>""</a:t>
            </a:r>
            <a:r>
              <a:rPr lang="de-DE" sz="1600" dirty="0">
                <a:latin typeface="Courier"/>
              </a:rPr>
              <a:t>))</a:t>
            </a:r>
            <a:br>
              <a:rPr lang="de-DE" sz="1600" dirty="0"/>
            </a:br>
            <a:br>
              <a:rPr lang="de-DE" sz="1600" dirty="0"/>
            </a:br>
            <a:r>
              <a:rPr lang="de-DE" sz="1600" i="1" dirty="0">
                <a:solidFill>
                  <a:srgbClr val="60A0B0"/>
                </a:solidFill>
                <a:latin typeface="Courier"/>
              </a:rPr>
              <a:t># Parse JSON</a:t>
            </a:r>
            <a:br>
              <a:rPr lang="de-DE" sz="1600" dirty="0"/>
            </a:br>
            <a:r>
              <a:rPr lang="de-DE" sz="1600" dirty="0" err="1">
                <a:latin typeface="Courier"/>
              </a:rPr>
              <a:t>price_response_n</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solidFill>
                  <a:srgbClr val="06287E"/>
                </a:solidFill>
                <a:latin typeface="Courier"/>
              </a:rPr>
              <a:t>content</a:t>
            </a:r>
            <a:r>
              <a:rPr lang="de-DE" sz="1600" dirty="0">
                <a:latin typeface="Courier"/>
              </a:rPr>
              <a:t>(</a:t>
            </a:r>
            <a:r>
              <a:rPr lang="de-DE" sz="1600" dirty="0" err="1">
                <a:latin typeface="Courier"/>
              </a:rPr>
              <a:t>price_response</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text</a:t>
            </a:r>
            <a:r>
              <a:rPr lang="de-DE" sz="1600" dirty="0">
                <a:solidFill>
                  <a:srgbClr val="4070A0"/>
                </a:solidFill>
                <a:latin typeface="Courier"/>
              </a:rPr>
              <a:t>"</a:t>
            </a:r>
            <a:r>
              <a:rPr lang="de-DE" sz="1600" dirty="0">
                <a:latin typeface="Courier"/>
              </a:rPr>
              <a:t>) </a:t>
            </a:r>
            <a:r>
              <a:rPr lang="de-DE" sz="1600" dirty="0">
                <a:solidFill>
                  <a:srgbClr val="4070A0"/>
                </a:solidFill>
                <a:latin typeface="Courier"/>
              </a:rPr>
              <a:t>%&gt;%</a:t>
            </a:r>
            <a:r>
              <a:rPr lang="de-DE" sz="1600" dirty="0">
                <a:latin typeface="Courier"/>
              </a:rPr>
              <a:t> </a:t>
            </a:r>
            <a:r>
              <a:rPr lang="de-DE" sz="1600" dirty="0" err="1">
                <a:solidFill>
                  <a:srgbClr val="06287E"/>
                </a:solidFill>
                <a:latin typeface="Courier"/>
              </a:rPr>
              <a:t>fromJSON</a:t>
            </a:r>
            <a:r>
              <a:rPr lang="de-DE" sz="1600" dirty="0">
                <a:latin typeface="Courier"/>
              </a:rPr>
              <a:t>()</a:t>
            </a:r>
            <a:br>
              <a:rPr lang="de-DE" sz="1600" dirty="0"/>
            </a:br>
            <a:br>
              <a:rPr lang="de-DE" sz="1600" dirty="0"/>
            </a:br>
            <a:r>
              <a:rPr lang="de-DE" sz="1600" i="1" dirty="0">
                <a:solidFill>
                  <a:srgbClr val="60A0B0"/>
                </a:solidFill>
                <a:latin typeface="Courier"/>
              </a:rPr>
              <a:t># Read </a:t>
            </a:r>
            <a:r>
              <a:rPr lang="de-DE" sz="1600" i="1" dirty="0" err="1">
                <a:solidFill>
                  <a:srgbClr val="60A0B0"/>
                </a:solidFill>
                <a:latin typeface="Courier"/>
              </a:rPr>
              <a:t>content</a:t>
            </a:r>
            <a:r>
              <a:rPr lang="de-DE" sz="1600" i="1" dirty="0">
                <a:solidFill>
                  <a:srgbClr val="60A0B0"/>
                </a:solidFill>
                <a:latin typeface="Courier"/>
              </a:rPr>
              <a:t> (</a:t>
            </a:r>
            <a:r>
              <a:rPr lang="de-DE" sz="1600" i="1" dirty="0" err="1">
                <a:solidFill>
                  <a:srgbClr val="60A0B0"/>
                </a:solidFill>
                <a:latin typeface="Courier"/>
              </a:rPr>
              <a:t>mockup</a:t>
            </a:r>
            <a:r>
              <a:rPr lang="de-DE" sz="1600" i="1" dirty="0">
                <a:solidFill>
                  <a:srgbClr val="60A0B0"/>
                </a:solidFill>
                <a:latin typeface="Courier"/>
              </a:rPr>
              <a:t>)</a:t>
            </a:r>
          </a:p>
          <a:p>
            <a:pPr indent="0">
              <a:lnSpc>
                <a:spcPct val="90000"/>
              </a:lnSpc>
              <a:buNone/>
            </a:pPr>
            <a:r>
              <a:rPr lang="en-US" sz="1600" dirty="0">
                <a:latin typeface="Courier"/>
              </a:rPr>
              <a:t>for (row in 0:nrow(</a:t>
            </a:r>
            <a:r>
              <a:rPr lang="en-US" sz="1600" dirty="0" err="1">
                <a:latin typeface="Courier"/>
              </a:rPr>
              <a:t>price_response_n</a:t>
            </a:r>
            <a:r>
              <a:rPr lang="en-US" sz="1600" dirty="0">
                <a:latin typeface="Courier"/>
              </a:rPr>
              <a:t>)) {</a:t>
            </a:r>
            <a:br>
              <a:rPr lang="de-DE" sz="1600" dirty="0">
                <a:latin typeface="Courier"/>
              </a:rPr>
            </a:br>
            <a:r>
              <a:rPr lang="de-DE" sz="1600" dirty="0">
                <a:latin typeface="Courier"/>
              </a:rPr>
              <a:t>		</a:t>
            </a:r>
            <a:r>
              <a:rPr lang="de-DE" sz="1600" dirty="0" err="1">
                <a:latin typeface="Courier"/>
              </a:rPr>
              <a:t>id</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id</a:t>
            </a:r>
            <a:r>
              <a:rPr lang="de-DE" sz="1600" dirty="0">
                <a:solidFill>
                  <a:srgbClr val="4070A0"/>
                </a:solidFill>
                <a:latin typeface="Courier"/>
              </a:rPr>
              <a:t>"</a:t>
            </a:r>
            <a:r>
              <a:rPr lang="de-DE" sz="1600" dirty="0">
                <a:latin typeface="Courier"/>
              </a:rPr>
              <a:t>]</a:t>
            </a:r>
            <a:br>
              <a:rPr lang="de-DE" sz="1600" dirty="0"/>
            </a:br>
            <a:r>
              <a:rPr lang="de-DE" sz="1600" dirty="0"/>
              <a:t>		</a:t>
            </a:r>
            <a:r>
              <a:rPr lang="de-DE" sz="1600" dirty="0" err="1">
                <a:latin typeface="Courier"/>
              </a:rPr>
              <a:t>buy</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buys</a:t>
            </a:r>
            <a:r>
              <a:rPr lang="de-DE" sz="1600" dirty="0">
                <a:solidFill>
                  <a:srgbClr val="4070A0"/>
                </a:solidFill>
                <a:latin typeface="Courier"/>
              </a:rPr>
              <a:t>"</a:t>
            </a:r>
            <a:r>
              <a:rPr lang="de-DE" sz="1600" dirty="0">
                <a:latin typeface="Courier"/>
              </a:rPr>
              <a:t>]</a:t>
            </a:r>
          </a:p>
          <a:p>
            <a:pPr indent="0">
              <a:lnSpc>
                <a:spcPct val="90000"/>
              </a:lnSpc>
              <a:buNone/>
            </a:pPr>
            <a:r>
              <a:rPr lang="de-DE" sz="1600" dirty="0">
                <a:latin typeface="Courier"/>
              </a:rPr>
              <a:t>}</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preparation</a:t>
            </a:r>
          </a:p>
        </p:txBody>
      </p:sp>
      <p:sp>
        <p:nvSpPr>
          <p:cNvPr id="3" name="Content Placeholder 2"/>
          <p:cNvSpPr>
            <a:spLocks noGrp="1"/>
          </p:cNvSpPr>
          <p:nvPr>
            <p:ph idx="1"/>
          </p:nvPr>
        </p:nvSpPr>
        <p:spPr>
          <a:xfrm>
            <a:off x="827484" y="2072640"/>
            <a:ext cx="5427843" cy="817011"/>
          </a:xfrm>
        </p:spPr>
        <p:txBody>
          <a:bodyPr>
            <a:normAutofit/>
          </a:bodyPr>
          <a:lstStyle/>
          <a:p>
            <a:pPr marL="0" lvl="0" indent="0">
              <a:lnSpc>
                <a:spcPct val="90000"/>
              </a:lnSpc>
              <a:buNone/>
            </a:pPr>
            <a:r>
              <a:rPr lang="de-DE" sz="1200" dirty="0"/>
              <a:t>Die Daten liegen bis jetzt verteilt in drei Dateien. Diese müssen zuerst zusammengeführt werden. Danach sehen die Daten so aus:</a:t>
            </a:r>
          </a:p>
        </p:txBody>
      </p:sp>
      <p:sp>
        <p:nvSpPr>
          <p:cNvPr id="4" name="Textfeld 3">
            <a:extLst>
              <a:ext uri="{FF2B5EF4-FFF2-40B4-BE49-F238E27FC236}">
                <a16:creationId xmlns:a16="http://schemas.microsoft.com/office/drawing/2014/main" id="{29F8BB2B-1EA3-1E90-60ED-E771B0528A2B}"/>
              </a:ext>
            </a:extLst>
          </p:cNvPr>
          <p:cNvSpPr txBox="1"/>
          <p:nvPr/>
        </p:nvSpPr>
        <p:spPr>
          <a:xfrm>
            <a:off x="827484" y="2576476"/>
            <a:ext cx="6764807" cy="2246769"/>
          </a:xfrm>
          <a:prstGeom prst="rect">
            <a:avLst/>
          </a:prstGeom>
          <a:noFill/>
        </p:spPr>
        <p:txBody>
          <a:bodyPr wrap="square" rtlCol="0">
            <a:spAutoFit/>
          </a:bodyPr>
          <a:lstStyle/>
          <a:p>
            <a:r>
              <a:rPr lang="de-DE" sz="1000" dirty="0">
                <a:latin typeface="Courier"/>
              </a:rPr>
              <a:t>## </a:t>
            </a:r>
            <a:r>
              <a:rPr lang="de-DE" sz="1000" dirty="0" err="1">
                <a:latin typeface="Courier"/>
              </a:rPr>
              <a:t>Rows</a:t>
            </a:r>
            <a:r>
              <a:rPr lang="de-DE" sz="1000" dirty="0">
                <a:latin typeface="Courier"/>
              </a:rPr>
              <a:t>: 437,289
## Columns: 12
## $ </a:t>
            </a:r>
            <a:r>
              <a:rPr lang="de-DE" sz="1000" dirty="0" err="1">
                <a:latin typeface="Courier"/>
              </a:rPr>
              <a:t>name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Snowballs</a:t>
            </a:r>
            <a:r>
              <a:rPr lang="de-DE" sz="1000" dirty="0">
                <a:latin typeface="Courier"/>
              </a:rPr>
              <a: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a:t>
            </a:r>
            <a:r>
              <a:rPr lang="de-DE" sz="1000" dirty="0">
                <a:latin typeface="Courier"/>
              </a:rPr>
              <a:t>~
## $ type              &lt;</a:t>
            </a:r>
            <a:r>
              <a:rPr lang="de-DE" sz="1000" dirty="0" err="1">
                <a:latin typeface="Courier"/>
              </a:rPr>
              <a:t>chr</a:t>
            </a:r>
            <a:r>
              <a:rPr lang="de-DE" sz="1000" dirty="0">
                <a:latin typeface="Courier"/>
              </a:rPr>
              <a:t>&gt;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a:t>
            </a:r>
            <a:r>
              <a:rPr lang="de-DE" sz="1000" dirty="0">
                <a:latin typeface="Courier"/>
              </a:rPr>
              <a:t>~
## $ </a:t>
            </a:r>
            <a:r>
              <a:rPr lang="de-DE" sz="1000" dirty="0" err="1">
                <a:latin typeface="Courier"/>
              </a:rPr>
              <a:t>rarity</a:t>
            </a:r>
            <a:r>
              <a:rPr lang="de-DE" sz="1000" dirty="0">
                <a:latin typeface="Courier"/>
              </a:rPr>
              <a:t>            &lt;</a:t>
            </a:r>
            <a:r>
              <a:rPr lang="de-DE" sz="1000" dirty="0" err="1">
                <a:latin typeface="Courier"/>
              </a:rPr>
              <a:t>chr</a:t>
            </a:r>
            <a:r>
              <a:rPr lang="de-DE" sz="1000" dirty="0">
                <a:latin typeface="Courier"/>
              </a:rPr>
              <a:t>&gt; "Basic", "Basic", "Basic", "Basic", "Basic", "Basic"~
## $ </a:t>
            </a:r>
            <a:r>
              <a:rPr lang="de-DE" sz="1000" dirty="0" err="1">
                <a:latin typeface="Courier"/>
              </a:rPr>
              <a:t>vendor_value</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id</a:t>
            </a:r>
            <a:r>
              <a:rPr lang="de-DE" sz="1000" dirty="0">
                <a:latin typeface="Courier"/>
              </a:rPr>
              <a:t>                &lt;</a:t>
            </a:r>
            <a:r>
              <a:rPr lang="de-DE" sz="1000" dirty="0" err="1">
                <a:latin typeface="Courier"/>
              </a:rPr>
              <a:t>int</a:t>
            </a:r>
            <a:r>
              <a:rPr lang="de-DE" sz="1000" dirty="0">
                <a:latin typeface="Courier"/>
              </a:rPr>
              <a:t>&gt; 24, 24, 24, 24, 24, 24, 24, 24, 24, 24, 24, 24, 24, ~
## $ </a:t>
            </a:r>
            <a:r>
              <a:rPr lang="de-DE" sz="1000" dirty="0" err="1">
                <a:latin typeface="Courier"/>
              </a:rPr>
              <a:t>icon</a:t>
            </a:r>
            <a:r>
              <a:rPr lang="de-DE" sz="1000" dirty="0">
                <a:latin typeface="Courier"/>
              </a:rPr>
              <a:t>              &lt;</a:t>
            </a:r>
            <a:r>
              <a:rPr lang="de-DE" sz="1000" dirty="0" err="1">
                <a:latin typeface="Courier"/>
              </a:rPr>
              <a:t>chr</a:t>
            </a:r>
            <a:r>
              <a:rPr lang="de-DE" sz="1000" dirty="0">
                <a:latin typeface="Courier"/>
              </a:rPr>
              <a:t>&gt; "https://render.guildwars2.com/</a:t>
            </a:r>
            <a:r>
              <a:rPr lang="de-DE" sz="1000" dirty="0" err="1">
                <a:latin typeface="Courier"/>
              </a:rPr>
              <a:t>file</a:t>
            </a:r>
            <a:r>
              <a:rPr lang="de-DE" sz="1000" dirty="0">
                <a:latin typeface="Courier"/>
              </a:rPr>
              <a:t>/1D05D1EE04E16E69~
## $ </a:t>
            </a:r>
            <a:r>
              <a:rPr lang="de-DE" sz="1000" dirty="0" err="1">
                <a:latin typeface="Courier"/>
              </a:rPr>
              <a:t>level</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item_type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 $ </a:t>
            </a:r>
            <a:r>
              <a:rPr lang="de-DE" sz="1000" dirty="0" err="1">
                <a:latin typeface="Courier"/>
              </a:rPr>
              <a:t>item_weight_class</a:t>
            </a:r>
            <a:r>
              <a:rPr lang="de-DE" sz="1000" dirty="0">
                <a:latin typeface="Courier"/>
              </a:rPr>
              <a:t> &lt;</a:t>
            </a:r>
            <a:r>
              <a:rPr lang="de-DE" sz="1000" dirty="0" err="1">
                <a:latin typeface="Courier"/>
              </a:rPr>
              <a:t>chr</a:t>
            </a:r>
            <a:r>
              <a:rPr lang="de-DE" sz="1000" dirty="0">
                <a:latin typeface="Courier"/>
              </a:rPr>
              <a:t>&gt; NA, NA, NA, NA, NA, NA, NA, NA, NA, NA, NA, NA, NA, ~
## $ </a:t>
            </a:r>
            <a:r>
              <a:rPr lang="de-DE" sz="1000" dirty="0" err="1">
                <a:latin typeface="Courier"/>
              </a:rPr>
              <a:t>listings</a:t>
            </a:r>
            <a:r>
              <a:rPr lang="de-DE" sz="1000" dirty="0">
                <a:latin typeface="Courier"/>
              </a:rPr>
              <a:t>          &lt;</a:t>
            </a:r>
            <a:r>
              <a:rPr lang="de-DE" sz="1000" dirty="0" err="1">
                <a:latin typeface="Courier"/>
              </a:rPr>
              <a:t>int</a:t>
            </a:r>
            <a:r>
              <a:rPr lang="de-DE" sz="1000" dirty="0">
                <a:latin typeface="Courier"/>
              </a:rPr>
              <a:t>&gt; 1, 1, 4, 7, 5, 1, 3, 10, 1, 1, 1, 1, 1, 1, 1, 1, 1, ~
## $ </a:t>
            </a:r>
            <a:r>
              <a:rPr lang="de-DE" sz="1000" dirty="0" err="1">
                <a:latin typeface="Courier"/>
              </a:rPr>
              <a:t>unit_price</a:t>
            </a:r>
            <a:r>
              <a:rPr lang="de-DE" sz="1000" dirty="0">
                <a:latin typeface="Courier"/>
              </a:rPr>
              <a:t>        &lt;</a:t>
            </a:r>
            <a:r>
              <a:rPr lang="de-DE" sz="1000" dirty="0" err="1">
                <a:latin typeface="Courier"/>
              </a:rPr>
              <a:t>int</a:t>
            </a:r>
            <a:r>
              <a:rPr lang="de-DE" sz="1000" dirty="0">
                <a:latin typeface="Courier"/>
              </a:rPr>
              <a:t>&gt; 85, 81, 80, 77, 76, 75, 74, 72, 68, 67, 66, 65, 64, ~
## $ </a:t>
            </a:r>
            <a:r>
              <a:rPr lang="de-DE" sz="1000" dirty="0" err="1">
                <a:latin typeface="Courier"/>
              </a:rPr>
              <a:t>quantity</a:t>
            </a:r>
            <a:r>
              <a:rPr lang="de-DE" sz="1000" dirty="0">
                <a:latin typeface="Courier"/>
              </a:rPr>
              <a:t>          &lt;</a:t>
            </a:r>
            <a:r>
              <a:rPr lang="de-DE" sz="1000" dirty="0" err="1">
                <a:latin typeface="Courier"/>
              </a:rPr>
              <a:t>int</a:t>
            </a:r>
            <a:r>
              <a:rPr lang="de-DE" sz="1000" dirty="0">
                <a:latin typeface="Courier"/>
              </a:rPr>
              <a:t>&gt; 169, 62, 1000, 1578, 1024, 250, 630, 2365, 250, 250,~</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Da die Daten von einer API kommen, sind sie größtenteils schon aufbereitet. Allerdings lassen sich einige Variablen noch besser verarbeiten:</a:t>
            </a:r>
          </a:p>
          <a:p>
            <a:pPr marL="0" lvl="0" indent="0">
              <a:lnSpc>
                <a:spcPct val="90000"/>
              </a:lnSpc>
              <a:buNone/>
            </a:pPr>
            <a:endParaRPr lang="de-DE" sz="1400" dirty="0">
              <a:latin typeface="Courier"/>
            </a:endParaRPr>
          </a:p>
          <a:p>
            <a:pPr marL="0" lvl="0" indent="0">
              <a:lnSpc>
                <a:spcPct val="90000"/>
              </a:lnSpc>
              <a:buNone/>
            </a:pPr>
            <a:r>
              <a:rPr lang="de-DE" sz="1200" dirty="0" err="1">
                <a:latin typeface="Courier"/>
              </a:rPr>
              <a:t>df_sells</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latin typeface="Courier"/>
              </a:rPr>
              <a:t>df_sells</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drop_na</a:t>
            </a:r>
            <a:r>
              <a:rPr lang="de-DE" sz="1200" dirty="0">
                <a:latin typeface="Courier"/>
              </a:rPr>
              <a:t>(</a:t>
            </a:r>
            <a:r>
              <a:rPr lang="de-DE" sz="1200" dirty="0" err="1">
                <a:latin typeface="Courier"/>
              </a:rPr>
              <a:t>unit_price</a:t>
            </a:r>
            <a:r>
              <a:rPr lang="de-DE" sz="1200" dirty="0">
                <a:latin typeface="Courier"/>
              </a:rPr>
              <a:t>, </a:t>
            </a:r>
            <a:r>
              <a:rPr lang="de-DE" sz="1200" dirty="0" err="1">
                <a:latin typeface="Courier"/>
              </a:rPr>
              <a:t>quantity</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mutate</a:t>
            </a:r>
            <a:r>
              <a:rPr lang="de-DE" sz="1200" dirty="0">
                <a:latin typeface="Courier"/>
              </a:rPr>
              <a:t>(</a:t>
            </a:r>
            <a:r>
              <a:rPr lang="de-DE" sz="1200" dirty="0" err="1">
                <a:solidFill>
                  <a:srgbClr val="7D9029"/>
                </a:solidFill>
                <a:latin typeface="Courier"/>
              </a:rPr>
              <a:t>rarity</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rarity</a:t>
            </a:r>
            <a:r>
              <a:rPr lang="de-DE" sz="1200" dirty="0">
                <a:latin typeface="Courier"/>
              </a:rPr>
              <a:t>),</a:t>
            </a:r>
            <a:br>
              <a:rPr lang="de-DE" sz="1200" dirty="0"/>
            </a:br>
            <a:r>
              <a:rPr lang="de-DE" sz="1200" dirty="0">
                <a:latin typeface="Courier"/>
              </a:rPr>
              <a:t>         </a:t>
            </a:r>
            <a:r>
              <a:rPr lang="de-DE" sz="1200" dirty="0">
                <a:solidFill>
                  <a:srgbClr val="7D9029"/>
                </a:solidFill>
                <a:latin typeface="Courier"/>
              </a:rPr>
              <a:t>type =</a:t>
            </a:r>
            <a:r>
              <a:rPr lang="de-DE" sz="1200" dirty="0">
                <a:latin typeface="Courier"/>
              </a:rPr>
              <a:t> </a:t>
            </a:r>
            <a:r>
              <a:rPr lang="de-DE" sz="1200" dirty="0" err="1">
                <a:solidFill>
                  <a:srgbClr val="06287E"/>
                </a:solidFill>
                <a:latin typeface="Courier"/>
              </a:rPr>
              <a:t>as.factor</a:t>
            </a:r>
            <a:r>
              <a:rPr lang="de-DE" sz="1200" dirty="0">
                <a:latin typeface="Courier"/>
              </a:rPr>
              <a:t>(type),</a:t>
            </a:r>
            <a:br>
              <a:rPr lang="de-DE" sz="1200" dirty="0"/>
            </a:br>
            <a:r>
              <a:rPr lang="de-DE" sz="1200" dirty="0">
                <a:latin typeface="Courier"/>
              </a:rPr>
              <a:t>         </a:t>
            </a:r>
            <a:r>
              <a:rPr lang="de-DE" sz="1200" dirty="0" err="1">
                <a:solidFill>
                  <a:srgbClr val="7D9029"/>
                </a:solidFill>
                <a:latin typeface="Courier"/>
              </a:rPr>
              <a:t>item_type</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item_type</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item_weight_class</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item_weight_class</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unit_price_gold</a:t>
            </a:r>
            <a:r>
              <a:rPr lang="de-DE" sz="1200" dirty="0">
                <a:solidFill>
                  <a:srgbClr val="7D9029"/>
                </a:solidFill>
                <a:latin typeface="Courier"/>
              </a:rPr>
              <a:t> =</a:t>
            </a:r>
            <a:r>
              <a:rPr lang="de-DE" sz="1200" dirty="0">
                <a:latin typeface="Courier"/>
              </a:rPr>
              <a:t> </a:t>
            </a:r>
            <a:r>
              <a:rPr lang="de-DE" sz="1200" dirty="0" err="1">
                <a:latin typeface="Courier"/>
              </a:rPr>
              <a:t>unit_price</a:t>
            </a:r>
            <a:r>
              <a:rPr lang="de-DE" sz="1200" dirty="0">
                <a:latin typeface="Courier"/>
              </a:rPr>
              <a:t> </a:t>
            </a:r>
            <a:r>
              <a:rPr lang="de-DE" sz="1200" dirty="0">
                <a:solidFill>
                  <a:srgbClr val="4070A0"/>
                </a:solidFill>
                <a:latin typeface="Courier"/>
              </a:rPr>
              <a:t>/</a:t>
            </a:r>
            <a:r>
              <a:rPr lang="de-DE" sz="1200" dirty="0">
                <a:latin typeface="Courier"/>
              </a:rPr>
              <a:t> </a:t>
            </a:r>
            <a:r>
              <a:rPr lang="de-DE" sz="1200" dirty="0">
                <a:solidFill>
                  <a:srgbClr val="40A070"/>
                </a:solidFill>
                <a:latin typeface="Courier"/>
              </a:rPr>
              <a:t>10000</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select</a:t>
            </a:r>
            <a:r>
              <a:rPr lang="de-DE" sz="1200" dirty="0">
                <a:latin typeface="Courier"/>
              </a:rPr>
              <a:t>(</a:t>
            </a:r>
            <a:r>
              <a:rPr lang="de-DE" sz="1200" dirty="0">
                <a:solidFill>
                  <a:srgbClr val="4070A0"/>
                </a:solidFill>
                <a:latin typeface="Courier"/>
              </a:rPr>
              <a:t>-</a:t>
            </a:r>
            <a:r>
              <a:rPr lang="de-DE" sz="1200" dirty="0" err="1">
                <a:latin typeface="Courier"/>
              </a:rPr>
              <a:t>unit_price</a:t>
            </a:r>
            <a:r>
              <a:rPr lang="de-DE" sz="1200" dirty="0">
                <a:latin typeface="Courier"/>
              </a:rPr>
              <a: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chemeClr val="bg1"/>
                </a:solidFill>
              </a:rPr>
              <a:t>Angebot und Nachfrage</a:t>
            </a:r>
          </a:p>
        </p:txBody>
      </p:sp>
      <p:sp>
        <p:nvSpPr>
          <p:cNvPr id="11" name="Text Placeholder 2">
            <a:extLst>
              <a:ext uri="{FF2B5EF4-FFF2-40B4-BE49-F238E27FC236}">
                <a16:creationId xmlns:a16="http://schemas.microsoft.com/office/drawing/2014/main" id="{B480B316-80FC-B023-258E-B1F376F1E08F}"/>
              </a:ext>
            </a:extLst>
          </p:cNvPr>
          <p:cNvSpPr txBox="1">
            <a:spLocks/>
          </p:cNvSpPr>
          <p:nvPr/>
        </p:nvSpPr>
        <p:spPr>
          <a:xfrm>
            <a:off x="202953" y="1704845"/>
            <a:ext cx="4369047" cy="302022"/>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buFont typeface="Wingdings 3" charset="2"/>
              <a:buNone/>
            </a:pPr>
            <a:r>
              <a:rPr lang="de-DE" sz="1200" dirty="0">
                <a:latin typeface="+mn-lt"/>
              </a:rPr>
              <a:t>Für uns sind nur zwei Einträge relevant</a:t>
            </a:r>
          </a:p>
        </p:txBody>
      </p:sp>
      <p:pic>
        <p:nvPicPr>
          <p:cNvPr id="13" name="Picture 1" descr="fig:  images/buys.png">
            <a:extLst>
              <a:ext uri="{FF2B5EF4-FFF2-40B4-BE49-F238E27FC236}">
                <a16:creationId xmlns:a16="http://schemas.microsoft.com/office/drawing/2014/main" id="{82F3D149-2893-0C62-C7D1-EDD318E4FBA4}"/>
              </a:ext>
            </a:extLst>
          </p:cNvPr>
          <p:cNvPicPr>
            <a:picLocks noGrp="1" noChangeAspect="1"/>
          </p:cNvPicPr>
          <p:nvPr/>
        </p:nvPicPr>
        <p:blipFill>
          <a:blip r:embed="rId2"/>
          <a:stretch>
            <a:fillRect/>
          </a:stretch>
        </p:blipFill>
        <p:spPr bwMode="auto">
          <a:xfrm>
            <a:off x="1001762" y="2076297"/>
            <a:ext cx="2956019" cy="2769474"/>
          </a:xfrm>
          <a:prstGeom prst="rect">
            <a:avLst/>
          </a:prstGeom>
          <a:noFill/>
          <a:ln w="9525">
            <a:noFill/>
            <a:headEnd/>
            <a:tailEnd/>
          </a:ln>
        </p:spPr>
      </p:pic>
      <p:sp>
        <p:nvSpPr>
          <p:cNvPr id="15" name="TextBox 3">
            <a:extLst>
              <a:ext uri="{FF2B5EF4-FFF2-40B4-BE49-F238E27FC236}">
                <a16:creationId xmlns:a16="http://schemas.microsoft.com/office/drawing/2014/main" id="{131823CD-BC64-28FC-FA11-F9027677250F}"/>
              </a:ext>
            </a:extLst>
          </p:cNvPr>
          <p:cNvSpPr txBox="1"/>
          <p:nvPr/>
        </p:nvSpPr>
        <p:spPr>
          <a:xfrm>
            <a:off x="630381" y="4819875"/>
            <a:ext cx="4038600" cy="508000"/>
          </a:xfrm>
          <a:prstGeom prst="rect">
            <a:avLst/>
          </a:prstGeom>
          <a:noFill/>
        </p:spPr>
        <p:txBody>
          <a:bodyPr/>
          <a:lstStyle/>
          <a:p>
            <a:pPr marL="0" lvl="0" indent="0" algn="ctr">
              <a:buNone/>
            </a:pPr>
            <a:r>
              <a:rPr sz="1200" u="sng" dirty="0" err="1"/>
              <a:t>Höchster</a:t>
            </a:r>
            <a:r>
              <a:rPr sz="1200" u="sng" dirty="0"/>
              <a:t> </a:t>
            </a:r>
            <a:r>
              <a:rPr sz="1200" u="sng" dirty="0" err="1"/>
              <a:t>Kaufpreis</a:t>
            </a:r>
            <a:endParaRPr sz="1200" u="sng" dirty="0"/>
          </a:p>
        </p:txBody>
      </p:sp>
      <p:pic>
        <p:nvPicPr>
          <p:cNvPr id="16" name="Picture 1" descr="fig:  images/sells.png">
            <a:extLst>
              <a:ext uri="{FF2B5EF4-FFF2-40B4-BE49-F238E27FC236}">
                <a16:creationId xmlns:a16="http://schemas.microsoft.com/office/drawing/2014/main" id="{C1ED4255-5867-371D-5D36-1A98979E399F}"/>
              </a:ext>
            </a:extLst>
          </p:cNvPr>
          <p:cNvPicPr>
            <a:picLocks noGrp="1" noChangeAspect="1"/>
          </p:cNvPicPr>
          <p:nvPr/>
        </p:nvPicPr>
        <p:blipFill>
          <a:blip r:embed="rId3"/>
          <a:stretch>
            <a:fillRect/>
          </a:stretch>
        </p:blipFill>
        <p:spPr bwMode="auto">
          <a:xfrm>
            <a:off x="5299362" y="2049145"/>
            <a:ext cx="2956019" cy="2796626"/>
          </a:xfrm>
          <a:prstGeom prst="rect">
            <a:avLst/>
          </a:prstGeom>
          <a:noFill/>
          <a:ln w="9525">
            <a:noFill/>
            <a:headEnd/>
            <a:tailEnd/>
          </a:ln>
        </p:spPr>
      </p:pic>
      <p:sp>
        <p:nvSpPr>
          <p:cNvPr id="17" name="TextBox 3">
            <a:extLst>
              <a:ext uri="{FF2B5EF4-FFF2-40B4-BE49-F238E27FC236}">
                <a16:creationId xmlns:a16="http://schemas.microsoft.com/office/drawing/2014/main" id="{A90034A0-E373-7CE6-7CF2-3708A7DD8E77}"/>
              </a:ext>
            </a:extLst>
          </p:cNvPr>
          <p:cNvSpPr txBox="1"/>
          <p:nvPr/>
        </p:nvSpPr>
        <p:spPr>
          <a:xfrm>
            <a:off x="4808681" y="4819875"/>
            <a:ext cx="4038600" cy="508000"/>
          </a:xfrm>
          <a:prstGeom prst="rect">
            <a:avLst/>
          </a:prstGeom>
          <a:noFill/>
        </p:spPr>
        <p:txBody>
          <a:bodyPr/>
          <a:lstStyle/>
          <a:p>
            <a:pPr marL="0" lvl="0" indent="0" algn="ctr">
              <a:buNone/>
            </a:pPr>
            <a:r>
              <a:rPr sz="1200" dirty="0" err="1"/>
              <a:t>Niedrigster</a:t>
            </a:r>
            <a:r>
              <a:rPr sz="1200" dirty="0"/>
              <a:t> </a:t>
            </a:r>
            <a:r>
              <a:rPr sz="1200" dirty="0" err="1"/>
              <a:t>Verkaufspreis</a:t>
            </a:r>
            <a:endParaRPr sz="1200" dirty="0"/>
          </a:p>
        </p:txBody>
      </p:sp>
    </p:spTree>
    <p:extLst>
      <p:ext uri="{BB962C8B-B14F-4D97-AF65-F5344CB8AC3E}">
        <p14:creationId xmlns:p14="http://schemas.microsoft.com/office/powerpoint/2010/main" val="20818851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II</a:t>
            </a:r>
          </a:p>
        </p:txBody>
      </p:sp>
      <p:sp>
        <p:nvSpPr>
          <p:cNvPr id="3" name="Content Placeholder 2"/>
          <p:cNvSpPr>
            <a:spLocks noGrp="1"/>
          </p:cNvSpPr>
          <p:nvPr>
            <p:ph idx="1"/>
          </p:nvPr>
        </p:nvSpPr>
        <p:spPr>
          <a:xfrm>
            <a:off x="827484" y="2072640"/>
            <a:ext cx="6709905" cy="2613659"/>
          </a:xfrm>
        </p:spPr>
        <p:txBody>
          <a:bodyPr>
            <a:normAutofit/>
          </a:bodyPr>
          <a:lstStyle/>
          <a:p>
            <a:pPr lvl="0" indent="0">
              <a:buNone/>
            </a:pPr>
            <a:r>
              <a:rPr lang="en-US" sz="1200" dirty="0" err="1">
                <a:latin typeface="Courier"/>
              </a:rPr>
              <a:t>df_max_buys</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df_buys</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group_by</a:t>
            </a:r>
            <a:r>
              <a:rPr lang="en-US" sz="1200" dirty="0">
                <a:latin typeface="Courier"/>
              </a:rPr>
              <a:t>(name)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slice</a:t>
            </a:r>
            <a:r>
              <a:rPr lang="en-US" sz="1200" dirty="0">
                <a:latin typeface="Courier"/>
              </a:rPr>
              <a:t>(</a:t>
            </a:r>
            <a:r>
              <a:rPr lang="en-US" sz="1200" dirty="0" err="1">
                <a:solidFill>
                  <a:srgbClr val="06287E"/>
                </a:solidFill>
                <a:latin typeface="Courier"/>
              </a:rPr>
              <a:t>which.max</a:t>
            </a:r>
            <a:r>
              <a:rPr lang="en-US" sz="1200" dirty="0">
                <a:latin typeface="Courier"/>
              </a:rPr>
              <a:t>(</a:t>
            </a:r>
            <a:r>
              <a:rPr lang="en-US" sz="1200" dirty="0" err="1">
                <a:latin typeface="Courier"/>
              </a:rPr>
              <a:t>unit_price_gold</a:t>
            </a:r>
            <a:r>
              <a:rPr lang="en-US" sz="1200" dirty="0">
                <a:latin typeface="Courier"/>
              </a:rPr>
              <a:t>))</a:t>
            </a:r>
          </a:p>
          <a:p>
            <a:pPr marL="0" lvl="0" indent="0">
              <a:buNone/>
            </a:pPr>
            <a:endParaRPr lang="de-DE" sz="1200" dirty="0"/>
          </a:p>
          <a:p>
            <a:pPr marL="0" lvl="0" indent="0">
              <a:buNone/>
            </a:pPr>
            <a:r>
              <a:rPr sz="1200" dirty="0" err="1"/>
              <a:t>Damit</a:t>
            </a:r>
            <a:r>
              <a:rPr sz="1200" dirty="0"/>
              <a:t> </a:t>
            </a:r>
            <a:r>
              <a:rPr sz="1200" dirty="0" err="1"/>
              <a:t>wird</a:t>
            </a:r>
            <a:r>
              <a:rPr sz="1200" dirty="0"/>
              <a:t> das </a:t>
            </a:r>
            <a:r>
              <a:rPr sz="1200" dirty="0" err="1"/>
              <a:t>Datenset</a:t>
            </a:r>
            <a:r>
              <a:rPr sz="1200" dirty="0"/>
              <a:t> stark </a:t>
            </a:r>
            <a:r>
              <a:rPr sz="1200" dirty="0" err="1"/>
              <a:t>verringert</a:t>
            </a:r>
            <a:r>
              <a:rPr sz="1200" dirty="0"/>
              <a:t>:</a:t>
            </a:r>
          </a:p>
          <a:p>
            <a:pPr lvl="0"/>
            <a:r>
              <a:rPr sz="1200" dirty="0" err="1"/>
              <a:t>Kaufauktionen</a:t>
            </a:r>
            <a:r>
              <a:rPr sz="1200" dirty="0"/>
              <a:t> von 434</a:t>
            </a:r>
            <a:r>
              <a:rPr lang="de-DE" sz="1200" dirty="0"/>
              <a:t>.</a:t>
            </a:r>
            <a:r>
              <a:rPr sz="1200" dirty="0"/>
              <a:t>399 auf 17</a:t>
            </a:r>
            <a:r>
              <a:rPr lang="de-DE" sz="1200" dirty="0"/>
              <a:t>.</a:t>
            </a:r>
            <a:r>
              <a:rPr sz="1200" dirty="0"/>
              <a:t>535</a:t>
            </a:r>
          </a:p>
          <a:p>
            <a:pPr lvl="0"/>
            <a:r>
              <a:rPr sz="1200" dirty="0" err="1"/>
              <a:t>Verkaufsauktionen</a:t>
            </a:r>
            <a:r>
              <a:rPr sz="1200" dirty="0"/>
              <a:t> von 3</a:t>
            </a:r>
            <a:r>
              <a:rPr lang="de-DE" sz="1200" dirty="0"/>
              <a:t>.</a:t>
            </a:r>
            <a:r>
              <a:rPr sz="1200" dirty="0"/>
              <a:t>855</a:t>
            </a:r>
            <a:r>
              <a:rPr lang="de-DE" sz="1200" dirty="0"/>
              <a:t>.</a:t>
            </a:r>
            <a:r>
              <a:rPr sz="1200" dirty="0"/>
              <a:t>399 auf 18</a:t>
            </a:r>
            <a:r>
              <a:rPr lang="de-DE" sz="1200" dirty="0"/>
              <a:t>.</a:t>
            </a:r>
            <a:r>
              <a:rPr sz="1200" dirty="0"/>
              <a:t>656</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Profit</a:t>
            </a:r>
          </a:p>
        </p:txBody>
      </p:sp>
      <p:sp>
        <p:nvSpPr>
          <p:cNvPr id="3" name="Content Placeholder 2"/>
          <p:cNvSpPr>
            <a:spLocks noGrp="1"/>
          </p:cNvSpPr>
          <p:nvPr>
            <p:ph idx="1"/>
          </p:nvPr>
        </p:nvSpPr>
        <p:spPr>
          <a:xfrm>
            <a:off x="827484" y="2072640"/>
            <a:ext cx="6709905" cy="2613659"/>
          </a:xfrm>
        </p:spPr>
        <p:txBody>
          <a:bodyPr>
            <a:normAutofit fontScale="85000" lnSpcReduction="20000"/>
          </a:bodyPr>
          <a:lstStyle/>
          <a:p>
            <a:pPr marL="0" lvl="0" indent="0">
              <a:lnSpc>
                <a:spcPct val="90000"/>
              </a:lnSpc>
              <a:buNone/>
            </a:pPr>
            <a:r>
              <a:rPr lang="de-DE" sz="1400" dirty="0"/>
              <a:t>Das Auktionshaus erhebt Steuern:</a:t>
            </a:r>
          </a:p>
          <a:p>
            <a:pPr lvl="0">
              <a:lnSpc>
                <a:spcPct val="90000"/>
              </a:lnSpc>
            </a:pPr>
            <a:r>
              <a:rPr lang="de-DE" sz="1400" dirty="0"/>
              <a:t>- 5% für das Einstellen eines Angebots</a:t>
            </a:r>
          </a:p>
          <a:p>
            <a:pPr lvl="0">
              <a:lnSpc>
                <a:spcPct val="90000"/>
              </a:lnSpc>
            </a:pPr>
            <a:r>
              <a:rPr lang="de-DE" sz="1400" dirty="0"/>
              <a:t>- 10% beim Verkauf</a:t>
            </a:r>
          </a:p>
          <a:p>
            <a:pPr marL="0" lvl="0" indent="0">
              <a:lnSpc>
                <a:spcPct val="90000"/>
              </a:lnSpc>
              <a:buNone/>
            </a:pPr>
            <a:r>
              <a:rPr lang="de-DE" sz="1400" dirty="0"/>
              <a:t>Ein Beispiel:</a:t>
            </a:r>
          </a:p>
          <a:p>
            <a:pPr lvl="0">
              <a:lnSpc>
                <a:spcPct val="90000"/>
              </a:lnSpc>
            </a:pPr>
            <a:r>
              <a:rPr lang="de-DE" sz="1400" dirty="0"/>
              <a:t>- Kauf für 1,22 Silber</a:t>
            </a:r>
          </a:p>
          <a:p>
            <a:pPr lvl="0">
              <a:lnSpc>
                <a:spcPct val="90000"/>
              </a:lnSpc>
            </a:pPr>
            <a:r>
              <a:rPr lang="de-DE" sz="1400" dirty="0"/>
              <a:t>- Verkauf für 26,14 Silber</a:t>
            </a:r>
          </a:p>
          <a:p>
            <a:pPr lvl="1">
              <a:lnSpc>
                <a:spcPct val="90000"/>
              </a:lnSpc>
            </a:pPr>
            <a:r>
              <a:rPr lang="de-DE" sz="1400" dirty="0"/>
              <a:t>- 5% davon werden direkt abgezogen</a:t>
            </a:r>
          </a:p>
          <a:p>
            <a:pPr lvl="1">
              <a:lnSpc>
                <a:spcPct val="90000"/>
              </a:lnSpc>
            </a:pPr>
            <a:r>
              <a:rPr lang="de-DE" sz="1400" dirty="0"/>
              <a:t>- 10% davon werden bei Kauf abgezogen</a:t>
            </a:r>
          </a:p>
          <a:p>
            <a:pPr lvl="0">
              <a:lnSpc>
                <a:spcPct val="90000"/>
              </a:lnSpc>
            </a:pPr>
            <a:r>
              <a:rPr lang="de-DE" sz="1400" dirty="0"/>
              <a:t>- Wir bekommen 26,14 * 0,85 = 22,22 Silber</a:t>
            </a:r>
          </a:p>
          <a:p>
            <a:pPr lvl="0">
              <a:lnSpc>
                <a:spcPct val="90000"/>
              </a:lnSpc>
            </a:pPr>
            <a:endParaRPr lang="de-DE" sz="1400" dirty="0"/>
          </a:p>
          <a:p>
            <a:pPr marL="0" lvl="0" indent="0">
              <a:lnSpc>
                <a:spcPct val="90000"/>
              </a:lnSpc>
              <a:buNone/>
            </a:pPr>
            <a:r>
              <a:rPr lang="de-DE" sz="1400" dirty="0"/>
              <a:t>Abzüglich dem Kaufpreis von 1,22 Silber ergibt das ein Gewinn von 21 Silber.</a:t>
            </a: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2068</Words>
  <Application>Microsoft Office PowerPoint</Application>
  <PresentationFormat>Bildschirmpräsentation (16:9)</PresentationFormat>
  <Paragraphs>121</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Century Gothic</vt:lpstr>
      <vt:lpstr>Courier</vt:lpstr>
      <vt:lpstr>Wingdings 3</vt:lpstr>
      <vt:lpstr>Ion</vt:lpstr>
      <vt:lpstr>Geld verdienen mit Auktionen - am Beispiel eines Online Games</vt:lpstr>
      <vt:lpstr>Motivation</vt:lpstr>
      <vt:lpstr>Datenbeschaffung</vt:lpstr>
      <vt:lpstr>Daten als JSON von der API lesen</vt:lpstr>
      <vt:lpstr>Data preparation</vt:lpstr>
      <vt:lpstr>Data cleaning I</vt:lpstr>
      <vt:lpstr>Angebot und Nachfrage</vt:lpstr>
      <vt:lpstr>Data cleaning II</vt:lpstr>
      <vt:lpstr>Profit</vt:lpstr>
      <vt:lpstr>Berechnung des Profits</vt:lpstr>
      <vt:lpstr>Daten Überblick</vt:lpstr>
      <vt:lpstr>Data Split</vt:lpstr>
      <vt:lpstr>Abhänigkeiten</vt:lpstr>
      <vt:lpstr>Preisverteilung</vt:lpstr>
      <vt:lpstr>Clusteranalyse I</vt:lpstr>
      <vt:lpstr>Clusteranalyse II</vt:lpstr>
      <vt:lpstr>Beste Gegenstände nach ROI</vt:lpstr>
      <vt:lpstr>Zwischenüberlegung</vt:lpstr>
      <vt:lpstr>Features auswählen</vt:lpstr>
      <vt:lpstr>Modell aufbauen</vt:lpstr>
      <vt:lpstr>Ergebnis</vt:lpstr>
      <vt:lpstr>Einfluss der features auf das Ergebnis</vt:lpstr>
      <vt:lpstr>Tuning</vt:lpstr>
      <vt:lpstr>Ausführen auf neuen Daten</vt:lpstr>
      <vt:lpstr>Ergebnis</vt:lpstr>
      <vt:lpstr>Fazit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cp:lastModifiedBy>Zaiser, Lukas</cp:lastModifiedBy>
  <cp:revision>5</cp:revision>
  <dcterms:created xsi:type="dcterms:W3CDTF">2022-05-06T06:30:24Z</dcterms:created>
  <dcterms:modified xsi:type="dcterms:W3CDTF">2022-05-06T07:12:57Z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