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1439"/>
  </p:normalViewPr>
  <p:slideViewPr>
    <p:cSldViewPr snapToGrid="0">
      <p:cViewPr varScale="1">
        <p:scale>
          <a:sx n="110" d="100"/>
          <a:sy n="110" d="100"/>
        </p:scale>
        <p:origin x="1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30"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32"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34"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5"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0"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5"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9"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1"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2"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7"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9"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0"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1"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2"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3"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71"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75"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6"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0"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3"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6"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8"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00"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1"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2"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3"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4"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5"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B705C098-E4AB-4826-AE91-8C733D37FB3C}" type="datetime">
              <a:rPr lang="en-IN" sz="1200" b="0" strike="noStrike" spc="-1">
                <a:solidFill>
                  <a:srgbClr val="8B8B8B"/>
                </a:solidFill>
                <a:latin typeface="Calibri"/>
              </a:rPr>
              <a:t>18/08/23</a:t>
            </a:fld>
            <a:endParaRPr lang="en-IN"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9D694055-2B4E-48E2-83AA-107DCE62E92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lstStyle/>
          <a:p>
            <a:pPr>
              <a:lnSpc>
                <a:spcPct val="100000"/>
              </a:lnSpc>
            </a:pPr>
            <a:fld id="{558DD48E-D446-411A-8A3F-8036C9B66A1B}" type="datetime">
              <a:rPr lang="en-IN" sz="1200" b="0" strike="noStrike" spc="-1">
                <a:solidFill>
                  <a:srgbClr val="8B8B8B"/>
                </a:solidFill>
                <a:latin typeface="Calibri"/>
              </a:rPr>
              <a:t>18/08/23</a:t>
            </a:fld>
            <a:endParaRPr lang="en-IN" sz="1200" b="0" strike="noStrike" spc="-1">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412C916E-A583-457D-84FA-2CA041D99A61}" type="slidenum">
              <a:rPr lang="en-IN" sz="1200" b="0" strike="noStrike" spc="-1">
                <a:solidFill>
                  <a:srgbClr val="8B8B8B"/>
                </a:solidFill>
                <a:latin typeface="Calibri"/>
              </a:rPr>
              <a:t>‹#›</a:t>
            </a:fld>
            <a:endParaRPr lang="en-IN" sz="1200" b="0" strike="noStrike" spc="-1">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172F191B-A1AE-4037-9A77-6D13FF1DCA6D}" type="datetime">
              <a:rPr lang="en-IN" sz="1200" b="0" strike="noStrike" spc="-1">
                <a:solidFill>
                  <a:srgbClr val="8B8B8B"/>
                </a:solidFill>
                <a:latin typeface="Calibri"/>
              </a:rPr>
              <a:t>18/08/23</a:t>
            </a:fld>
            <a:endParaRPr lang="en-IN" sz="1200" b="0" strike="noStrike" spc="-1">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54D80E89-6FA8-4ED3-8C57-488F2397F087}" type="slidenum">
              <a:rPr lang="en-IN" sz="1200" b="0" strike="noStrike" spc="-1">
                <a:solidFill>
                  <a:srgbClr val="8B8B8B"/>
                </a:solidFill>
                <a:latin typeface="Calibri"/>
              </a:rPr>
              <a:t>‹#›</a:t>
            </a:fld>
            <a:endParaRPr lang="en-IN" sz="1200" b="0" strike="noStrike" spc="-1">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124" name="PlaceHolder 2"/>
          <p:cNvSpPr>
            <a:spLocks noGrp="1"/>
          </p:cNvSpPr>
          <p:nvPr>
            <p:ph type="body"/>
          </p:nvPr>
        </p:nvSpPr>
        <p:spPr>
          <a:xfrm>
            <a:off x="457200" y="1600200"/>
            <a:ext cx="4038120" cy="4525560"/>
          </a:xfrm>
          <a:prstGeom prst="rect">
            <a:avLst/>
          </a:prstGeom>
        </p:spPr>
        <p:txBody>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125" name="PlaceHolder 3"/>
          <p:cNvSpPr>
            <a:spLocks noGrp="1"/>
          </p:cNvSpPr>
          <p:nvPr>
            <p:ph type="body"/>
          </p:nvPr>
        </p:nvSpPr>
        <p:spPr>
          <a:xfrm>
            <a:off x="4648320" y="1600200"/>
            <a:ext cx="4038120" cy="4525560"/>
          </a:xfrm>
          <a:prstGeom prst="rect">
            <a:avLst/>
          </a:prstGeom>
        </p:spPr>
        <p:txBody>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126" name="PlaceHolder 4"/>
          <p:cNvSpPr>
            <a:spLocks noGrp="1"/>
          </p:cNvSpPr>
          <p:nvPr>
            <p:ph type="dt"/>
          </p:nvPr>
        </p:nvSpPr>
        <p:spPr>
          <a:xfrm>
            <a:off x="457200" y="6356520"/>
            <a:ext cx="2133360" cy="364680"/>
          </a:xfrm>
          <a:prstGeom prst="rect">
            <a:avLst/>
          </a:prstGeom>
        </p:spPr>
        <p:txBody>
          <a:bodyPr anchor="ctr"/>
          <a:lstStyle/>
          <a:p>
            <a:pPr>
              <a:lnSpc>
                <a:spcPct val="100000"/>
              </a:lnSpc>
            </a:pPr>
            <a:fld id="{A8AC338E-E95F-4A5C-B317-937EFC1E452B}" type="datetime">
              <a:rPr lang="en-IN" sz="1200" b="0" strike="noStrike" spc="-1">
                <a:solidFill>
                  <a:srgbClr val="8B8B8B"/>
                </a:solidFill>
                <a:latin typeface="Calibri"/>
              </a:rPr>
              <a:t>18/08/23</a:t>
            </a:fld>
            <a:endParaRPr lang="en-IN" sz="1200" b="0" strike="noStrike" spc="-1">
              <a:latin typeface="Times New Roman"/>
            </a:endParaRPr>
          </a:p>
        </p:txBody>
      </p:sp>
      <p:sp>
        <p:nvSpPr>
          <p:cNvPr id="127" name="PlaceHolder 5"/>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128"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36E9D751-F702-47BE-B2D9-B0500B39931E}"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166"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67" name="PlaceHolder 3"/>
          <p:cNvSpPr>
            <a:spLocks noGrp="1"/>
          </p:cNvSpPr>
          <p:nvPr>
            <p:ph type="dt"/>
          </p:nvPr>
        </p:nvSpPr>
        <p:spPr>
          <a:xfrm>
            <a:off x="457200" y="6356520"/>
            <a:ext cx="2133360" cy="364680"/>
          </a:xfrm>
          <a:prstGeom prst="rect">
            <a:avLst/>
          </a:prstGeom>
        </p:spPr>
        <p:txBody>
          <a:bodyPr anchor="ctr"/>
          <a:lstStyle/>
          <a:p>
            <a:pPr>
              <a:lnSpc>
                <a:spcPct val="100000"/>
              </a:lnSpc>
            </a:pPr>
            <a:fld id="{A0AB4EEC-0C80-4E6E-8991-5C6D35E940A3}" type="datetime">
              <a:rPr lang="en-IN" sz="1200" b="0" strike="noStrike" spc="-1">
                <a:solidFill>
                  <a:srgbClr val="8B8B8B"/>
                </a:solidFill>
                <a:latin typeface="Calibri"/>
              </a:rPr>
              <a:t>18/08/23</a:t>
            </a:fld>
            <a:endParaRPr lang="en-IN" sz="1200" b="0" strike="noStrike" spc="-1">
              <a:latin typeface="Times New Roman"/>
            </a:endParaRPr>
          </a:p>
        </p:txBody>
      </p:sp>
      <p:sp>
        <p:nvSpPr>
          <p:cNvPr id="168"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169"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C3A7E3C4-0436-4634-9973-DDA33EFE032A}"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9.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9.xml"/><Relationship Id="rId5" Type="http://schemas.openxmlformats.org/officeDocument/2006/relationships/image" Target="../media/image29.jpe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Association</a:t>
            </a:r>
          </a:p>
        </p:txBody>
      </p:sp>
      <p:sp>
        <p:nvSpPr>
          <p:cNvPr id="207" name="TextShape 2"/>
          <p:cNvSpPr txBox="1"/>
          <p:nvPr/>
        </p:nvSpPr>
        <p:spPr>
          <a:xfrm>
            <a:off x="1371600" y="3886200"/>
            <a:ext cx="6400440" cy="1752120"/>
          </a:xfrm>
          <a:prstGeom prst="rect">
            <a:avLst/>
          </a:prstGeom>
          <a:noFill/>
          <a:ln>
            <a:noFill/>
          </a:ln>
        </p:spPr>
        <p:txBody>
          <a:bodyPr/>
          <a:lstStyle/>
          <a:p>
            <a:pPr algn="ctr">
              <a:lnSpc>
                <a:spcPct val="100000"/>
              </a:lnSpc>
              <a:spcBef>
                <a:spcPts val="641"/>
              </a:spcBef>
            </a:pPr>
            <a:r>
              <a:rPr lang="en-IN" sz="3200" b="0" strike="noStrike" spc="-1">
                <a:solidFill>
                  <a:srgbClr val="8B8B8B"/>
                </a:solidFill>
                <a:latin typeface="Calibri"/>
              </a:rPr>
              <a:t>Nisheeth</a:t>
            </a:r>
            <a:endParaRPr lang="en-IN" sz="3200" b="0" strike="noStrike" spc="-1">
              <a:latin typeface="Arial"/>
            </a:endParaRPr>
          </a:p>
          <a:p>
            <a:pPr algn="ctr">
              <a:lnSpc>
                <a:spcPct val="100000"/>
              </a:lnSpc>
              <a:spcBef>
                <a:spcPts val="641"/>
              </a:spcBef>
            </a:pPr>
            <a:r>
              <a:rPr lang="en-IN" sz="3200" b="0" strike="noStrike" spc="-1">
                <a:solidFill>
                  <a:srgbClr val="8B8B8B"/>
                </a:solidFill>
                <a:latin typeface="Calibri"/>
              </a:rPr>
              <a:t>4</a:t>
            </a:r>
            <a:r>
              <a:rPr lang="en-IN" sz="3200" b="0" strike="noStrike" spc="-1" baseline="30000">
                <a:solidFill>
                  <a:srgbClr val="8B8B8B"/>
                </a:solidFill>
                <a:latin typeface="Calibri"/>
              </a:rPr>
              <a:t>th</a:t>
            </a:r>
            <a:r>
              <a:rPr lang="en-IN" sz="3200" b="0" strike="noStrike" spc="-1">
                <a:solidFill>
                  <a:srgbClr val="8B8B8B"/>
                </a:solidFill>
                <a:latin typeface="Calibri"/>
              </a:rPr>
              <a:t> January 2018</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Course policies</a:t>
            </a:r>
          </a:p>
        </p:txBody>
      </p:sp>
      <p:sp>
        <p:nvSpPr>
          <p:cNvPr id="244" name="TextShape 2"/>
          <p:cNvSpPr txBox="1"/>
          <p:nvPr/>
        </p:nvSpPr>
        <p:spPr>
          <a:xfrm>
            <a:off x="457200" y="1600200"/>
            <a:ext cx="8229240" cy="4525560"/>
          </a:xfrm>
          <a:prstGeom prst="rect">
            <a:avLst/>
          </a:prstGeom>
          <a:noFill/>
          <a:ln>
            <a:noFill/>
          </a:ln>
        </p:spPr>
        <p:txBody>
          <a:bodyPr>
            <a:normAutofit fontScale="85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Attendance is voluntary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But the class sessions will be the most important element of the course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You won’t be able to keep up with the course just by following the slides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Add-drop deadline is 12</a:t>
            </a:r>
            <a:r>
              <a:rPr lang="en-US" sz="3200" b="0" strike="noStrike" spc="-1" baseline="30000">
                <a:solidFill>
                  <a:srgbClr val="000000"/>
                </a:solidFill>
                <a:latin typeface="Calibri"/>
              </a:rPr>
              <a:t>th</a:t>
            </a:r>
            <a:r>
              <a:rPr lang="en-US" sz="3200" b="0" strike="noStrike" spc="-1">
                <a:solidFill>
                  <a:srgbClr val="000000"/>
                </a:solidFill>
                <a:latin typeface="Calibri"/>
              </a:rPr>
              <a:t> Jan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Drops beyond that will require instructor and DUGC permission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My permission can be taken for granted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Assuming good faith on your part (regular attendance and participation), the lowest possible grade you will get is C</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Course philosophy</a:t>
            </a:r>
          </a:p>
        </p:txBody>
      </p:sp>
      <p:sp>
        <p:nvSpPr>
          <p:cNvPr id="246" name="TextShape 2"/>
          <p:cNvSpPr txBox="1"/>
          <p:nvPr/>
        </p:nvSpPr>
        <p:spPr>
          <a:xfrm>
            <a:off x="457200" y="1600200"/>
            <a:ext cx="8229240" cy="4525560"/>
          </a:xfrm>
          <a:prstGeom prst="rect">
            <a:avLst/>
          </a:prstGeom>
          <a:noFill/>
          <a:ln>
            <a:noFill/>
          </a:ln>
        </p:spPr>
        <p:txBody>
          <a:bodyPr>
            <a:normAutofit fontScale="85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This is a science course, not an engineering course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Emphasis is on following the chain of understanding where it leads, not developing technical competence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We will cover a lot of topics, many unrelated to each other</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Quizzes will be very easy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If you have come to class and read the reading material, you will have no trouble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Collaboration in programming assignments is acceptable (with acknowledgement)</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There will be a lot of math</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But only math to read, not math to do</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Don’t let it scare you</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This module - foundations</a:t>
            </a:r>
          </a:p>
        </p:txBody>
      </p:sp>
      <p:sp>
        <p:nvSpPr>
          <p:cNvPr id="248"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Association (today)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Reinforcement (tomorrow)</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Classical cognitive architectures (Tuesday)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Modern cognitive architecture (Thursday)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Quiz + discussion (Friday)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Association</a:t>
            </a:r>
          </a:p>
        </p:txBody>
      </p:sp>
      <p:sp>
        <p:nvSpPr>
          <p:cNvPr id="250"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 computer stores information randomly. A mind contains concepts associatively</a:t>
            </a:r>
          </a:p>
        </p:txBody>
      </p:sp>
      <p:pic>
        <p:nvPicPr>
          <p:cNvPr id="251" name="Picture 2"/>
          <p:cNvPicPr/>
          <p:nvPr/>
        </p:nvPicPr>
        <p:blipFill>
          <a:blip r:embed="rId2"/>
          <a:stretch/>
        </p:blipFill>
        <p:spPr>
          <a:xfrm>
            <a:off x="1447920" y="2666880"/>
            <a:ext cx="6038640" cy="3723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Knowing concepts associatively</a:t>
            </a:r>
          </a:p>
        </p:txBody>
      </p:sp>
      <p:sp>
        <p:nvSpPr>
          <p:cNvPr id="253"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i="1" strike="noStrike" spc="-1">
                <a:solidFill>
                  <a:srgbClr val="000000"/>
                </a:solidFill>
                <a:latin typeface="Calibri"/>
              </a:rPr>
              <a:t>Related concepts </a:t>
            </a:r>
            <a:r>
              <a:rPr lang="en-US" sz="3200" b="0" strike="noStrike" spc="-1">
                <a:solidFill>
                  <a:srgbClr val="000000"/>
                </a:solidFill>
                <a:latin typeface="Calibri"/>
              </a:rPr>
              <a:t>are activated concurrently</a:t>
            </a:r>
          </a:p>
        </p:txBody>
      </p:sp>
      <p:pic>
        <p:nvPicPr>
          <p:cNvPr id="254" name="Picture 2"/>
          <p:cNvPicPr/>
          <p:nvPr/>
        </p:nvPicPr>
        <p:blipFill>
          <a:blip r:embed="rId2"/>
          <a:stretch/>
        </p:blipFill>
        <p:spPr>
          <a:xfrm>
            <a:off x="380880" y="2743200"/>
            <a:ext cx="8248320" cy="315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What is relatedness?</a:t>
            </a:r>
          </a:p>
        </p:txBody>
      </p:sp>
      <p:sp>
        <p:nvSpPr>
          <p:cNvPr id="256" name="TextShape 2"/>
          <p:cNvSpPr txBox="1"/>
          <p:nvPr/>
        </p:nvSpPr>
        <p:spPr>
          <a:xfrm>
            <a:off x="457200" y="1600200"/>
            <a:ext cx="4038120" cy="4525560"/>
          </a:xfrm>
          <a:prstGeom prst="rect">
            <a:avLst/>
          </a:prstGeom>
          <a:noFill/>
          <a:ln>
            <a:noFill/>
          </a:ln>
        </p:spPr>
        <p:txBody>
          <a:bodyPr>
            <a:normAutofit lnSpcReduction="100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Co-occurrence </a:t>
            </a:r>
            <a:r>
              <a:rPr lang="en-US" sz="2800" b="0" strike="noStrike" spc="-1">
                <a:solidFill>
                  <a:srgbClr val="000000"/>
                </a:solidFill>
                <a:latin typeface="Wingdings"/>
              </a:rPr>
              <a:t></a:t>
            </a:r>
            <a:r>
              <a:rPr lang="en-US" sz="2800" b="0" strike="noStrike" spc="-1">
                <a:solidFill>
                  <a:srgbClr val="000000"/>
                </a:solidFill>
                <a:latin typeface="Calibri"/>
              </a:rPr>
              <a:t> Among the first behavior invariants discovered</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Functionally unrelated concepts become related when they are presented together</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Pavlov’s dogs learned to </a:t>
            </a:r>
            <a:r>
              <a:rPr lang="en-US" sz="2800" b="0" i="1" strike="noStrike" spc="-1">
                <a:solidFill>
                  <a:srgbClr val="000000"/>
                </a:solidFill>
                <a:latin typeface="Calibri"/>
              </a:rPr>
              <a:t>associate</a:t>
            </a:r>
            <a:r>
              <a:rPr lang="en-US" sz="2800" b="0" strike="noStrike" spc="-1">
                <a:solidFill>
                  <a:srgbClr val="000000"/>
                </a:solidFill>
                <a:latin typeface="Calibri"/>
              </a:rPr>
              <a:t> sound with food.</a:t>
            </a:r>
          </a:p>
        </p:txBody>
      </p:sp>
      <p:pic>
        <p:nvPicPr>
          <p:cNvPr id="257" name="Picture 2"/>
          <p:cNvPicPr/>
          <p:nvPr/>
        </p:nvPicPr>
        <p:blipFill>
          <a:blip r:embed="rId2"/>
          <a:stretch/>
        </p:blipFill>
        <p:spPr>
          <a:xfrm>
            <a:off x="4343400" y="2362320"/>
            <a:ext cx="4638240" cy="2971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Associativity is at the heart of human learning</a:t>
            </a:r>
          </a:p>
        </p:txBody>
      </p:sp>
      <p:sp>
        <p:nvSpPr>
          <p:cNvPr id="259"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Spin a story that would make this student’s associative error plausible</a:t>
            </a:r>
          </a:p>
        </p:txBody>
      </p:sp>
      <p:pic>
        <p:nvPicPr>
          <p:cNvPr id="260" name="Picture 2"/>
          <p:cNvPicPr/>
          <p:nvPr/>
        </p:nvPicPr>
        <p:blipFill>
          <a:blip r:embed="rId2"/>
          <a:stretch/>
        </p:blipFill>
        <p:spPr>
          <a:xfrm>
            <a:off x="380880" y="2971800"/>
            <a:ext cx="8248320" cy="315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Studied systematically in conditioning experiments</a:t>
            </a:r>
          </a:p>
        </p:txBody>
      </p:sp>
      <p:sp>
        <p:nvSpPr>
          <p:cNvPr id="262"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Not all as interesting as Watson’s Little Albert experiment (pictured below)</a:t>
            </a:r>
          </a:p>
        </p:txBody>
      </p:sp>
      <p:pic>
        <p:nvPicPr>
          <p:cNvPr id="263" name="Picture 2"/>
          <p:cNvPicPr/>
          <p:nvPr/>
        </p:nvPicPr>
        <p:blipFill>
          <a:blip r:embed="rId2"/>
          <a:stretch/>
        </p:blipFill>
        <p:spPr>
          <a:xfrm>
            <a:off x="1447920" y="2811600"/>
            <a:ext cx="5915520" cy="3741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1"/>
          <p:cNvPicPr/>
          <p:nvPr/>
        </p:nvPicPr>
        <p:blipFill>
          <a:blip r:embed="rId2"/>
          <a:stretch/>
        </p:blipFill>
        <p:spPr>
          <a:xfrm>
            <a:off x="1658880" y="1643040"/>
            <a:ext cx="2251440" cy="3499560"/>
          </a:xfrm>
          <a:prstGeom prst="rect">
            <a:avLst/>
          </a:prstGeom>
          <a:ln>
            <a:noFill/>
          </a:ln>
        </p:spPr>
      </p:pic>
      <p:pic>
        <p:nvPicPr>
          <p:cNvPr id="265" name="Picture 2"/>
          <p:cNvPicPr/>
          <p:nvPr/>
        </p:nvPicPr>
        <p:blipFill>
          <a:blip r:embed="rId3"/>
          <a:stretch/>
        </p:blipFill>
        <p:spPr>
          <a:xfrm>
            <a:off x="5640120" y="2903400"/>
            <a:ext cx="2653560" cy="1575720"/>
          </a:xfrm>
          <a:prstGeom prst="rect">
            <a:avLst/>
          </a:prstGeom>
          <a:ln>
            <a:noFill/>
          </a:ln>
        </p:spPr>
      </p:pic>
      <p:pic>
        <p:nvPicPr>
          <p:cNvPr id="266" name="Picture 3"/>
          <p:cNvPicPr/>
          <p:nvPr/>
        </p:nvPicPr>
        <p:blipFill>
          <a:blip r:embed="rId4"/>
          <a:stretch/>
        </p:blipFill>
        <p:spPr>
          <a:xfrm>
            <a:off x="348120" y="1262880"/>
            <a:ext cx="4296240" cy="4377600"/>
          </a:xfrm>
          <a:prstGeom prst="rect">
            <a:avLst/>
          </a:prstGeom>
          <a:ln>
            <a:noFill/>
          </a:ln>
        </p:spPr>
      </p:pic>
      <p:sp>
        <p:nvSpPr>
          <p:cNvPr id="267" name="CustomShape 1"/>
          <p:cNvSpPr/>
          <p:nvPr/>
        </p:nvSpPr>
        <p:spPr>
          <a:xfrm>
            <a:off x="2320200" y="525600"/>
            <a:ext cx="6140160" cy="324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IN" sz="1600" b="0" strike="noStrike" spc="-1">
                <a:solidFill>
                  <a:srgbClr val="000000"/>
                </a:solidFill>
                <a:latin typeface="Arial"/>
                <a:ea typeface="Droid Sans Fallback"/>
              </a:rPr>
              <a:t>Appearance of stimulus is closely followed by a particular behavior</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1"/>
          <p:cNvPicPr/>
          <p:nvPr/>
        </p:nvPicPr>
        <p:blipFill>
          <a:blip r:embed="rId2"/>
          <a:stretch/>
        </p:blipFill>
        <p:spPr>
          <a:xfrm>
            <a:off x="1231920" y="1493280"/>
            <a:ext cx="2500200" cy="3582720"/>
          </a:xfrm>
          <a:prstGeom prst="rect">
            <a:avLst/>
          </a:prstGeom>
          <a:ln>
            <a:noFill/>
          </a:ln>
        </p:spPr>
      </p:pic>
      <p:pic>
        <p:nvPicPr>
          <p:cNvPr id="269" name="Picture 2"/>
          <p:cNvPicPr/>
          <p:nvPr/>
        </p:nvPicPr>
        <p:blipFill>
          <a:blip r:embed="rId3"/>
          <a:stretch/>
        </p:blipFill>
        <p:spPr>
          <a:xfrm>
            <a:off x="6220800" y="2405520"/>
            <a:ext cx="2183760" cy="1907640"/>
          </a:xfrm>
          <a:prstGeom prst="rect">
            <a:avLst/>
          </a:prstGeom>
          <a:ln>
            <a:noFill/>
          </a:ln>
        </p:spPr>
      </p:pic>
      <p:pic>
        <p:nvPicPr>
          <p:cNvPr id="270" name="Picture 3"/>
          <p:cNvPicPr/>
          <p:nvPr/>
        </p:nvPicPr>
        <p:blipFill>
          <a:blip r:embed="rId4"/>
          <a:stretch/>
        </p:blipFill>
        <p:spPr>
          <a:xfrm>
            <a:off x="497520" y="1056600"/>
            <a:ext cx="4229640" cy="48326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icture 2"/>
          <p:cNvPicPr/>
          <p:nvPr/>
        </p:nvPicPr>
        <p:blipFill>
          <a:blip r:embed="rId2"/>
          <a:stretch/>
        </p:blipFill>
        <p:spPr>
          <a:xfrm>
            <a:off x="2133720" y="380880"/>
            <a:ext cx="5028840" cy="4952520"/>
          </a:xfrm>
          <a:prstGeom prst="rect">
            <a:avLst/>
          </a:prstGeom>
          <a:ln>
            <a:noFill/>
          </a:ln>
        </p:spPr>
      </p:pic>
      <p:sp>
        <p:nvSpPr>
          <p:cNvPr id="209" name="CustomShape 1"/>
          <p:cNvSpPr/>
          <p:nvPr/>
        </p:nvSpPr>
        <p:spPr>
          <a:xfrm>
            <a:off x="1905120" y="5791320"/>
            <a:ext cx="5714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Welcome to CS786 -  a computational cognitive science course!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Picture 1"/>
          <p:cNvPicPr/>
          <p:nvPr/>
        </p:nvPicPr>
        <p:blipFill>
          <a:blip r:embed="rId2"/>
          <a:stretch/>
        </p:blipFill>
        <p:spPr>
          <a:xfrm>
            <a:off x="1161360" y="1576080"/>
            <a:ext cx="3068640" cy="4281840"/>
          </a:xfrm>
          <a:prstGeom prst="rect">
            <a:avLst/>
          </a:prstGeom>
          <a:ln>
            <a:noFill/>
          </a:ln>
        </p:spPr>
      </p:pic>
      <p:pic>
        <p:nvPicPr>
          <p:cNvPr id="272" name="Picture 2"/>
          <p:cNvPicPr/>
          <p:nvPr/>
        </p:nvPicPr>
        <p:blipFill>
          <a:blip r:embed="rId3"/>
          <a:stretch/>
        </p:blipFill>
        <p:spPr>
          <a:xfrm>
            <a:off x="5989680" y="1658880"/>
            <a:ext cx="2073240" cy="1575720"/>
          </a:xfrm>
          <a:prstGeom prst="rect">
            <a:avLst/>
          </a:prstGeom>
          <a:ln>
            <a:noFill/>
          </a:ln>
        </p:spPr>
      </p:pic>
      <p:pic>
        <p:nvPicPr>
          <p:cNvPr id="273" name="Picture 3"/>
          <p:cNvPicPr/>
          <p:nvPr/>
        </p:nvPicPr>
        <p:blipFill>
          <a:blip r:embed="rId4"/>
          <a:stretch/>
        </p:blipFill>
        <p:spPr>
          <a:xfrm>
            <a:off x="6386760" y="3755520"/>
            <a:ext cx="1492560" cy="1138320"/>
          </a:xfrm>
          <a:prstGeom prst="rect">
            <a:avLst/>
          </a:prstGeom>
          <a:ln>
            <a:noFill/>
          </a:ln>
        </p:spPr>
      </p:pic>
      <p:pic>
        <p:nvPicPr>
          <p:cNvPr id="274" name="Picture 4"/>
          <p:cNvPicPr/>
          <p:nvPr/>
        </p:nvPicPr>
        <p:blipFill>
          <a:blip r:embed="rId5"/>
          <a:stretch/>
        </p:blipFill>
        <p:spPr>
          <a:xfrm>
            <a:off x="430920" y="1560960"/>
            <a:ext cx="4296240" cy="4377600"/>
          </a:xfrm>
          <a:prstGeom prst="rect">
            <a:avLst/>
          </a:prstGeom>
          <a:ln>
            <a:noFill/>
          </a:ln>
        </p:spPr>
      </p:pic>
      <p:sp>
        <p:nvSpPr>
          <p:cNvPr id="275" name="CustomShape 1"/>
          <p:cNvSpPr/>
          <p:nvPr/>
        </p:nvSpPr>
        <p:spPr>
          <a:xfrm>
            <a:off x="6363360" y="4977000"/>
            <a:ext cx="2627280" cy="324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gn="r">
              <a:lnSpc>
                <a:spcPct val="100000"/>
              </a:lnSpc>
            </a:pPr>
            <a:r>
              <a:rPr lang="en-IN" sz="1600" b="0" strike="noStrike" spc="-1">
                <a:solidFill>
                  <a:srgbClr val="000000"/>
                </a:solidFill>
                <a:latin typeface="Arial"/>
                <a:ea typeface="Droid Sans Fallback"/>
              </a:rPr>
              <a:t>US: unconditioned stimulus</a:t>
            </a:r>
            <a:endParaRPr lang="en-IN" sz="1600" b="0" strike="noStrike" spc="-1">
              <a:latin typeface="Arial"/>
            </a:endParaRPr>
          </a:p>
        </p:txBody>
      </p:sp>
      <p:sp>
        <p:nvSpPr>
          <p:cNvPr id="276" name="CustomShape 2"/>
          <p:cNvSpPr/>
          <p:nvPr/>
        </p:nvSpPr>
        <p:spPr>
          <a:xfrm>
            <a:off x="6545160" y="2986200"/>
            <a:ext cx="2401920" cy="324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gn="r">
              <a:lnSpc>
                <a:spcPct val="100000"/>
              </a:lnSpc>
            </a:pPr>
            <a:r>
              <a:rPr lang="en-IN" sz="1600" b="0" strike="noStrike" spc="-1">
                <a:solidFill>
                  <a:srgbClr val="000000"/>
                </a:solidFill>
                <a:latin typeface="Arial"/>
                <a:ea typeface="Droid Sans Fallback"/>
              </a:rPr>
              <a:t>CS: conditioned stimulus</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2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2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80880" y="380880"/>
            <a:ext cx="8000640" cy="486360"/>
          </a:xfrm>
          <a:prstGeom prst="rect">
            <a:avLst/>
          </a:prstGeom>
          <a:solidFill>
            <a:srgbClr val="FF9966"/>
          </a:solid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600" b="1" strike="noStrike" spc="-1">
                <a:solidFill>
                  <a:srgbClr val="000000"/>
                </a:solidFill>
                <a:latin typeface="Calibri"/>
              </a:rPr>
              <a:t>Real-Life Examples of Classical Conditioning</a:t>
            </a:r>
            <a:endParaRPr lang="en-IN" sz="2600" b="0" strike="noStrike" spc="-1">
              <a:latin typeface="Arial"/>
            </a:endParaRPr>
          </a:p>
        </p:txBody>
      </p:sp>
      <p:sp>
        <p:nvSpPr>
          <p:cNvPr id="278" name="CustomShape 2"/>
          <p:cNvSpPr/>
          <p:nvPr/>
        </p:nvSpPr>
        <p:spPr>
          <a:xfrm>
            <a:off x="304920" y="1905120"/>
            <a:ext cx="8305560" cy="365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 </a:t>
            </a:r>
            <a:r>
              <a:rPr lang="en-IN" sz="1800" b="0" strike="noStrike" spc="-1">
                <a:solidFill>
                  <a:srgbClr val="000000"/>
                </a:solidFill>
                <a:latin typeface="Comic Sans MS"/>
              </a:rPr>
              <a:t>Coyotes killing sheep – problem to sheep farmers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Study conditioned coyotes not to eat the sheep</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Sheep meat (CS) sprinkled with a chemical (UCS) that would produce a stomachache (UCR)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After coyotes ate the treated meat, </a:t>
            </a:r>
            <a:endParaRPr lang="en-IN" sz="1800" b="0" strike="noStrike" spc="-1">
              <a:latin typeface="Arial"/>
            </a:endParaRPr>
          </a:p>
          <a:p>
            <a:pPr>
              <a:lnSpc>
                <a:spcPct val="100000"/>
              </a:lnSpc>
            </a:pPr>
            <a:r>
              <a:rPr lang="en-IN" sz="1800" b="0" strike="noStrike" spc="-1">
                <a:solidFill>
                  <a:srgbClr val="000000"/>
                </a:solidFill>
                <a:latin typeface="Comic Sans MS"/>
              </a:rPr>
              <a:t>they avoided the live sheep (CR)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This humane application of </a:t>
            </a:r>
            <a:r>
              <a:rPr lang="en-IN" sz="1800" b="0" u="sng" strike="noStrike" spc="-1">
                <a:solidFill>
                  <a:srgbClr val="000000"/>
                </a:solidFill>
                <a:uFillTx/>
                <a:latin typeface="Comic Sans MS"/>
              </a:rPr>
              <a:t>conditioned taste aversion</a:t>
            </a:r>
            <a:r>
              <a:rPr lang="en-IN" sz="1800" b="0" strike="noStrike" spc="-1">
                <a:solidFill>
                  <a:srgbClr val="000000"/>
                </a:solidFill>
                <a:latin typeface="Comic Sans MS"/>
              </a:rPr>
              <a:t> might be used to control other predators as well </a:t>
            </a:r>
            <a:br/>
            <a:endParaRPr lang="en-IN" sz="1800" b="0" strike="noStrike" spc="-1">
              <a:latin typeface="Arial"/>
            </a:endParaRPr>
          </a:p>
        </p:txBody>
      </p:sp>
      <p:sp>
        <p:nvSpPr>
          <p:cNvPr id="279" name="CustomShape 3"/>
          <p:cNvSpPr/>
          <p:nvPr/>
        </p:nvSpPr>
        <p:spPr>
          <a:xfrm>
            <a:off x="917640" y="1219320"/>
            <a:ext cx="7439760" cy="364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latin typeface="Comic Sans MS"/>
              </a:rPr>
              <a:t>Gustavson and Gustavson (1985) – Conditioned Taste Aversion </a:t>
            </a:r>
            <a:endParaRPr lang="en-IN" sz="1800" b="0" strike="noStrike" spc="-1">
              <a:latin typeface="Arial"/>
            </a:endParaRPr>
          </a:p>
        </p:txBody>
      </p:sp>
      <p:pic>
        <p:nvPicPr>
          <p:cNvPr id="280" name="Picture 7"/>
          <p:cNvPicPr/>
          <p:nvPr/>
        </p:nvPicPr>
        <p:blipFill>
          <a:blip r:embed="rId2"/>
          <a:stretch/>
        </p:blipFill>
        <p:spPr>
          <a:xfrm>
            <a:off x="7855560" y="1676520"/>
            <a:ext cx="1059480" cy="1371240"/>
          </a:xfrm>
          <a:prstGeom prst="rect">
            <a:avLst/>
          </a:prstGeom>
          <a:ln>
            <a:noFill/>
          </a:ln>
        </p:spPr>
      </p:pic>
      <p:pic>
        <p:nvPicPr>
          <p:cNvPr id="281" name="Picture 8"/>
          <p:cNvPicPr/>
          <p:nvPr/>
        </p:nvPicPr>
        <p:blipFill>
          <a:blip r:embed="rId3"/>
          <a:stretch/>
        </p:blipFill>
        <p:spPr>
          <a:xfrm>
            <a:off x="6934320" y="5105520"/>
            <a:ext cx="1980720" cy="1310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80880" y="380880"/>
            <a:ext cx="8000640" cy="486360"/>
          </a:xfrm>
          <a:prstGeom prst="rect">
            <a:avLst/>
          </a:prstGeom>
          <a:solidFill>
            <a:srgbClr val="FF9966"/>
          </a:solid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600" b="1" strike="noStrike" spc="-1">
                <a:solidFill>
                  <a:srgbClr val="000000"/>
                </a:solidFill>
                <a:latin typeface="Calibri"/>
              </a:rPr>
              <a:t>Real-Life Examples of Classical Conditioning</a:t>
            </a:r>
            <a:endParaRPr lang="en-IN" sz="2600" b="0" strike="noStrike" spc="-1">
              <a:latin typeface="Arial"/>
            </a:endParaRPr>
          </a:p>
        </p:txBody>
      </p:sp>
      <p:sp>
        <p:nvSpPr>
          <p:cNvPr id="283" name="CustomShape 2"/>
          <p:cNvSpPr/>
          <p:nvPr/>
        </p:nvSpPr>
        <p:spPr>
          <a:xfrm>
            <a:off x="304920" y="1905120"/>
            <a:ext cx="8305560" cy="338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 </a:t>
            </a:r>
            <a:r>
              <a:rPr lang="en-IN" sz="1800" b="0" strike="noStrike" spc="-1">
                <a:solidFill>
                  <a:srgbClr val="000000"/>
                </a:solidFill>
                <a:latin typeface="Comic Sans MS"/>
              </a:rPr>
              <a:t>Injected Guinea Pigs with Foreign agents (non lethal)</a:t>
            </a:r>
            <a:endParaRPr lang="en-IN" sz="1800" b="0" strike="noStrike" spc="-1">
              <a:latin typeface="Arial"/>
            </a:endParaRPr>
          </a:p>
          <a:p>
            <a:pPr>
              <a:lnSpc>
                <a:spcPct val="100000"/>
              </a:lnSpc>
            </a:pPr>
            <a:r>
              <a:rPr lang="en-IN" sz="1800" b="0" strike="noStrike" spc="-1">
                <a:solidFill>
                  <a:srgbClr val="000000"/>
                </a:solidFill>
                <a:latin typeface="Comic Sans MS"/>
              </a:rPr>
              <a:t> </a:t>
            </a:r>
            <a:r>
              <a:rPr lang="en-IN" sz="1800" b="0" strike="noStrike" spc="-1">
                <a:solidFill>
                  <a:srgbClr val="000000"/>
                </a:solidFill>
                <a:latin typeface="Wingdings"/>
              </a:rPr>
              <a:t></a:t>
            </a:r>
            <a:r>
              <a:rPr lang="en-IN" sz="1800" b="0" strike="noStrike" spc="-1">
                <a:solidFill>
                  <a:srgbClr val="000000"/>
                </a:solidFill>
                <a:latin typeface="Comic Sans MS"/>
              </a:rPr>
              <a:t> antibodies </a:t>
            </a:r>
            <a:r>
              <a:rPr lang="en-IN" sz="1800" b="0" strike="noStrike" spc="-1">
                <a:solidFill>
                  <a:srgbClr val="000000"/>
                </a:solidFill>
                <a:latin typeface="Wingdings"/>
              </a:rPr>
              <a:t></a:t>
            </a:r>
            <a:r>
              <a:rPr lang="en-IN" sz="1800" b="0" strike="noStrike" spc="-1">
                <a:solidFill>
                  <a:srgbClr val="000000"/>
                </a:solidFill>
                <a:latin typeface="Comic Sans MS"/>
              </a:rPr>
              <a:t> boost their immune system</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Then paired injections with Lights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Lights + Injections = better immunity</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Lights alone = better immunity</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omic Sans MS"/>
              </a:rPr>
              <a:t>Later Injected Cholera: animals with prior conditioning</a:t>
            </a:r>
            <a:endParaRPr lang="en-IN" sz="1800" b="0" strike="noStrike" spc="-1">
              <a:latin typeface="Arial"/>
            </a:endParaRPr>
          </a:p>
          <a:p>
            <a:pPr>
              <a:lnSpc>
                <a:spcPct val="100000"/>
              </a:lnSpc>
            </a:pPr>
            <a:r>
              <a:rPr lang="en-IN" sz="1800" b="0" strike="noStrike" spc="-1">
                <a:solidFill>
                  <a:srgbClr val="000000"/>
                </a:solidFill>
                <a:latin typeface="Comic Sans MS"/>
              </a:rPr>
              <a:t> better survival vs controls with no conditioning</a:t>
            </a:r>
            <a:br/>
            <a:endParaRPr lang="en-IN" sz="1800" b="0" strike="noStrike" spc="-1">
              <a:latin typeface="Arial"/>
            </a:endParaRPr>
          </a:p>
        </p:txBody>
      </p:sp>
      <p:sp>
        <p:nvSpPr>
          <p:cNvPr id="284" name="CustomShape 3"/>
          <p:cNvSpPr/>
          <p:nvPr/>
        </p:nvSpPr>
        <p:spPr>
          <a:xfrm>
            <a:off x="1120680" y="1143000"/>
            <a:ext cx="6470640" cy="364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latin typeface="Comic Sans MS"/>
              </a:rPr>
              <a:t>Metalmikov &amp; Chorine (1926, 1928) – Immune System </a:t>
            </a:r>
            <a:endParaRPr lang="en-IN" sz="1800" b="0" strike="noStrike" spc="-1">
              <a:latin typeface="Arial"/>
            </a:endParaRPr>
          </a:p>
        </p:txBody>
      </p:sp>
      <p:pic>
        <p:nvPicPr>
          <p:cNvPr id="285" name="MSj03719780000[1].wav"/>
          <p:cNvPicPr/>
          <p:nvPr/>
        </p:nvPicPr>
        <p:blipFill>
          <a:blip r:embed="rId2"/>
          <a:stretch/>
        </p:blipFill>
        <p:spPr>
          <a:xfrm>
            <a:off x="7696080" y="2819520"/>
            <a:ext cx="304560" cy="304560"/>
          </a:xfrm>
          <a:prstGeom prst="rect">
            <a:avLst/>
          </a:prstGeom>
          <a:ln>
            <a:noFill/>
          </a:ln>
        </p:spPr>
      </p:pic>
      <p:graphicFrame>
        <p:nvGraphicFramePr>
          <p:cNvPr id="286" name="Object 4"/>
          <p:cNvGraphicFramePr/>
          <p:nvPr/>
        </p:nvGraphicFramePr>
        <p:xfrm>
          <a:off x="6858000" y="2971800"/>
          <a:ext cx="609120" cy="609120"/>
        </p:xfrm>
        <a:graphic>
          <a:graphicData uri="http://schemas.openxmlformats.org/presentationml/2006/ole">
            <mc:AlternateContent xmlns:mc="http://schemas.openxmlformats.org/markup-compatibility/2006">
              <mc:Choice xmlns:v="urn:schemas-microsoft-com:vml" Requires="v">
                <p:oleObj r:id="rId3" imgW="0" imgH="0" progId="Package">
                  <p:embed/>
                </p:oleObj>
              </mc:Choice>
              <mc:Fallback>
                <p:oleObj r:id="rId3" imgW="0" imgH="0" progId="Package">
                  <p:embed/>
                  <p:pic>
                    <p:nvPicPr>
                      <p:cNvPr id="287" name="Object 6"/>
                      <p:cNvPicPr/>
                      <p:nvPr/>
                    </p:nvPicPr>
                    <p:blipFill>
                      <a:blip r:embed="rId4"/>
                      <a:stretch/>
                    </p:blipFill>
                    <p:spPr>
                      <a:xfrm>
                        <a:off x="6858000" y="2971800"/>
                        <a:ext cx="609120" cy="609120"/>
                      </a:xfrm>
                      <a:prstGeom prst="rect">
                        <a:avLst/>
                      </a:prstGeom>
                      <a:ln>
                        <a:noFill/>
                      </a:ln>
                    </p:spPr>
                  </p:pic>
                </p:oleObj>
              </mc:Fallback>
            </mc:AlternateContent>
          </a:graphicData>
        </a:graphic>
      </p:graphicFrame>
      <p:pic>
        <p:nvPicPr>
          <p:cNvPr id="288" name="Picture 7"/>
          <p:cNvPicPr/>
          <p:nvPr/>
        </p:nvPicPr>
        <p:blipFill>
          <a:blip r:embed="rId5"/>
          <a:stretch/>
        </p:blipFill>
        <p:spPr>
          <a:xfrm>
            <a:off x="6248520" y="3657600"/>
            <a:ext cx="1142640" cy="1029960"/>
          </a:xfrm>
          <a:prstGeom prst="rect">
            <a:avLst/>
          </a:prstGeom>
          <a:ln>
            <a:noFill/>
          </a:ln>
        </p:spPr>
      </p:pic>
      <p:pic>
        <p:nvPicPr>
          <p:cNvPr id="289" name="Picture 8"/>
          <p:cNvPicPr/>
          <p:nvPr/>
        </p:nvPicPr>
        <p:blipFill>
          <a:blip r:embed="rId6"/>
          <a:stretch/>
        </p:blipFill>
        <p:spPr>
          <a:xfrm>
            <a:off x="7315200" y="3505320"/>
            <a:ext cx="1122120" cy="14554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Class="mediacall" fill="hold" nodeType="afterEffect">
                                  <p:stCondLst>
                                    <p:cond delay="0"/>
                                  </p:stCondLst>
                                  <p:childTnLst>
                                    <p:cmd type="call">
                                      <p:cBhvr>
                                        <p:cTn id="6" dur="20920" fill="hold"/>
                                        <p:tgtEl>
                                          <p:spTgt spid="28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 name="Group 1"/>
          <p:cNvGrpSpPr/>
          <p:nvPr/>
        </p:nvGrpSpPr>
        <p:grpSpPr>
          <a:xfrm>
            <a:off x="380880" y="457200"/>
            <a:ext cx="8076960" cy="4266720"/>
            <a:chOff x="380880" y="457200"/>
            <a:chExt cx="8076960" cy="4266720"/>
          </a:xfrm>
        </p:grpSpPr>
        <p:grpSp>
          <p:nvGrpSpPr>
            <p:cNvPr id="291" name="Group 2"/>
            <p:cNvGrpSpPr/>
            <p:nvPr/>
          </p:nvGrpSpPr>
          <p:grpSpPr>
            <a:xfrm>
              <a:off x="386280" y="470520"/>
              <a:ext cx="8066160" cy="4240440"/>
              <a:chOff x="386280" y="470520"/>
              <a:chExt cx="8066160" cy="4240440"/>
            </a:xfrm>
          </p:grpSpPr>
          <p:sp>
            <p:nvSpPr>
              <p:cNvPr id="292" name="CustomShape 3"/>
              <p:cNvSpPr/>
              <p:nvPr/>
            </p:nvSpPr>
            <p:spPr>
              <a:xfrm>
                <a:off x="386280" y="470520"/>
                <a:ext cx="8066160" cy="424044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r>
                  <a:rPr lang="en-IN" sz="2800" b="0" strike="noStrike" spc="-1">
                    <a:solidFill>
                      <a:srgbClr val="000000"/>
                    </a:solidFill>
                    <a:latin typeface="Comic Sans MS"/>
                  </a:rPr>
                  <a:t>In </a:t>
                </a:r>
                <a:r>
                  <a:rPr lang="en-IN" sz="2800" b="0" i="1" strike="noStrike" spc="-1">
                    <a:solidFill>
                      <a:srgbClr val="000000"/>
                    </a:solidFill>
                    <a:latin typeface="Comic Sans MS"/>
                  </a:rPr>
                  <a:t>A Clockwork Orange</a:t>
                </a:r>
                <a:r>
                  <a:rPr lang="en-IN" sz="2800" b="0" strike="noStrike" spc="-1">
                    <a:solidFill>
                      <a:srgbClr val="000000"/>
                    </a:solidFill>
                    <a:latin typeface="Comic Sans MS"/>
                  </a:rPr>
                  <a:t>, a mass murderer, is strapped to a chair and forced to watch violent movies while he is injected with a drug that nauseates him. So he sits and gags and retches as he watches the movies. After hundreds of repetitions of this, he associates violence with nausea, and it limits his ability to be violent.</a:t>
                </a:r>
                <a:endParaRPr lang="en-IN" sz="2800" b="0" strike="noStrike" spc="-1">
                  <a:latin typeface="Arial"/>
                </a:endParaRPr>
              </a:p>
            </p:txBody>
          </p:sp>
          <p:sp>
            <p:nvSpPr>
              <p:cNvPr id="293" name="CustomShape 4"/>
              <p:cNvSpPr/>
              <p:nvPr/>
            </p:nvSpPr>
            <p:spPr>
              <a:xfrm>
                <a:off x="386280" y="470520"/>
                <a:ext cx="8066160" cy="4240440"/>
              </a:xfrm>
              <a:prstGeom prst="rect">
                <a:avLst/>
              </a:prstGeom>
              <a:noFill/>
              <a:ln w="38160">
                <a:solidFill>
                  <a:srgbClr val="A0A0A0"/>
                </a:solidFill>
                <a:miter/>
              </a:ln>
            </p:spPr>
            <p:style>
              <a:lnRef idx="0">
                <a:scrgbClr r="0" g="0" b="0"/>
              </a:lnRef>
              <a:fillRef idx="0">
                <a:scrgbClr r="0" g="0" b="0"/>
              </a:fillRef>
              <a:effectRef idx="0">
                <a:scrgbClr r="0" g="0" b="0"/>
              </a:effectRef>
              <a:fontRef idx="minor"/>
            </p:style>
          </p:sp>
        </p:grpSp>
        <p:sp>
          <p:nvSpPr>
            <p:cNvPr id="294" name="CustomShape 5"/>
            <p:cNvSpPr/>
            <p:nvPr/>
          </p:nvSpPr>
          <p:spPr>
            <a:xfrm>
              <a:off x="380880" y="457200"/>
              <a:ext cx="8076960" cy="4266720"/>
            </a:xfrm>
            <a:prstGeom prst="rect">
              <a:avLst/>
            </a:prstGeom>
            <a:noFill/>
            <a:ln w="38160">
              <a:solidFill>
                <a:srgbClr val="CC0000"/>
              </a:solidFill>
              <a:miter/>
            </a:ln>
          </p:spPr>
          <p:style>
            <a:lnRef idx="0">
              <a:scrgbClr r="0" g="0" b="0"/>
            </a:lnRef>
            <a:fillRef idx="0">
              <a:scrgbClr r="0" g="0" b="0"/>
            </a:fillRef>
            <a:effectRef idx="0">
              <a:scrgbClr r="0" g="0" b="0"/>
            </a:effectRef>
            <a:fontRef idx="minor"/>
          </p:style>
        </p:sp>
      </p:grpSp>
      <p:pic>
        <p:nvPicPr>
          <p:cNvPr id="295" name="Picture 15"/>
          <p:cNvPicPr/>
          <p:nvPr/>
        </p:nvPicPr>
        <p:blipFill>
          <a:blip r:embed="rId2"/>
          <a:stretch/>
        </p:blipFill>
        <p:spPr>
          <a:xfrm>
            <a:off x="4392000" y="4696200"/>
            <a:ext cx="2742840" cy="243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0" y="609480"/>
            <a:ext cx="9143640" cy="575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FFFFFF"/>
                </a:solidFill>
                <a:latin typeface="Calibri"/>
              </a:rPr>
              <a:t>Real-Life Examples of Classical Conditioning </a:t>
            </a:r>
            <a:endParaRPr lang="en-IN" sz="2600" b="0" strike="noStrike" spc="-1">
              <a:latin typeface="Arial"/>
            </a:endParaRPr>
          </a:p>
          <a:p>
            <a:pPr>
              <a:lnSpc>
                <a:spcPct val="100000"/>
              </a:lnSpc>
            </a:pPr>
            <a:endParaRPr lang="en-IN" sz="2600" b="0" strike="noStrike" spc="-1">
              <a:latin typeface="Arial"/>
            </a:endParaRPr>
          </a:p>
          <a:p>
            <a:pPr marL="457200" lvl="1" indent="-216000">
              <a:lnSpc>
                <a:spcPct val="100000"/>
              </a:lnSpc>
              <a:buClr>
                <a:srgbClr val="FFFFFF"/>
              </a:buClr>
              <a:buFont typeface="Symbol" charset="2"/>
              <a:buChar char=""/>
            </a:pPr>
            <a:r>
              <a:rPr lang="en-IN" sz="2800" b="1" strike="noStrike" spc="-1">
                <a:solidFill>
                  <a:srgbClr val="FFFFFF"/>
                </a:solidFill>
                <a:latin typeface="Comic Sans MS"/>
              </a:rPr>
              <a:t>Drug Tolerance</a:t>
            </a:r>
            <a:r>
              <a:rPr lang="en-IN" sz="2800" b="1" strike="noStrike" spc="-1">
                <a:solidFill>
                  <a:srgbClr val="000000"/>
                </a:solidFill>
                <a:latin typeface="Comic Sans MS"/>
              </a:rPr>
              <a:t>   Drug Overdose</a:t>
            </a:r>
            <a:endParaRPr lang="en-IN" sz="2800" b="0" strike="noStrike" spc="-1">
              <a:latin typeface="Arial"/>
            </a:endParaRPr>
          </a:p>
          <a:p>
            <a:pPr>
              <a:lnSpc>
                <a:spcPct val="100000"/>
              </a:lnSpc>
            </a:pPr>
            <a:endParaRPr lang="en-IN" sz="2800" b="0" strike="noStrike" spc="-1">
              <a:latin typeface="Arial"/>
            </a:endParaRPr>
          </a:p>
          <a:p>
            <a:pPr marL="914400" lvl="2" indent="-216000">
              <a:lnSpc>
                <a:spcPct val="100000"/>
              </a:lnSpc>
              <a:buClr>
                <a:srgbClr val="000000"/>
              </a:buClr>
              <a:buFont typeface="Symbol" charset="2"/>
              <a:buChar char=""/>
            </a:pPr>
            <a:r>
              <a:rPr lang="en-IN" sz="2800" b="0" strike="noStrike" spc="-1">
                <a:solidFill>
                  <a:srgbClr val="000000"/>
                </a:solidFill>
                <a:latin typeface="Comic Sans MS"/>
              </a:rPr>
              <a:t>drug users become increasingly less responsive  </a:t>
            </a:r>
            <a:endParaRPr lang="en-IN" sz="2800" b="0" strike="noStrike" spc="-1">
              <a:latin typeface="Arial"/>
            </a:endParaRPr>
          </a:p>
          <a:p>
            <a:pPr marL="914400">
              <a:lnSpc>
                <a:spcPct val="100000"/>
              </a:lnSpc>
            </a:pPr>
            <a:r>
              <a:rPr lang="en-IN" sz="2800" b="0" strike="noStrike" spc="-1">
                <a:solidFill>
                  <a:srgbClr val="000000"/>
                </a:solidFill>
                <a:latin typeface="Comic Sans MS"/>
              </a:rPr>
              <a:t> to the effects of the drug </a:t>
            </a:r>
            <a:endParaRPr lang="en-IN" sz="2800" b="0" strike="noStrike" spc="-1">
              <a:latin typeface="Arial"/>
            </a:endParaRPr>
          </a:p>
          <a:p>
            <a:pPr marL="914400" lvl="2" indent="-216000">
              <a:lnSpc>
                <a:spcPct val="100000"/>
              </a:lnSpc>
              <a:buClr>
                <a:srgbClr val="000000"/>
              </a:buClr>
              <a:buFont typeface="Symbol" charset="2"/>
              <a:buChar char=""/>
            </a:pPr>
            <a:r>
              <a:rPr lang="en-IN" sz="2800" b="0" strike="noStrike" spc="-1">
                <a:solidFill>
                  <a:srgbClr val="000000"/>
                </a:solidFill>
                <a:latin typeface="Comic Sans MS"/>
              </a:rPr>
              <a:t>tolerance is specific to specific environments (e.g. bedroom) </a:t>
            </a:r>
            <a:endParaRPr lang="en-IN" sz="2800" b="0" strike="noStrike" spc="-1">
              <a:latin typeface="Arial"/>
            </a:endParaRPr>
          </a:p>
          <a:p>
            <a:pPr marL="914400" lvl="2" indent="-216000">
              <a:lnSpc>
                <a:spcPct val="100000"/>
              </a:lnSpc>
              <a:buClr>
                <a:srgbClr val="000000"/>
              </a:buClr>
              <a:buFont typeface="Symbol" charset="2"/>
              <a:buChar char=""/>
            </a:pPr>
            <a:r>
              <a:rPr lang="en-IN" sz="2800" b="0" strike="noStrike" spc="-1">
                <a:solidFill>
                  <a:srgbClr val="000000"/>
                </a:solidFill>
                <a:latin typeface="Comic Sans MS"/>
              </a:rPr>
              <a:t>familiar environment becomes associated with a compensatory response (Physiology)</a:t>
            </a:r>
            <a:endParaRPr lang="en-IN" sz="2800" b="0" strike="noStrike" spc="-1">
              <a:latin typeface="Arial"/>
            </a:endParaRPr>
          </a:p>
          <a:p>
            <a:pPr marL="914400" lvl="2" indent="-216000">
              <a:lnSpc>
                <a:spcPct val="100000"/>
              </a:lnSpc>
              <a:buClr>
                <a:srgbClr val="000000"/>
              </a:buClr>
              <a:buFont typeface="Symbol" charset="2"/>
              <a:buChar char=""/>
            </a:pPr>
            <a:r>
              <a:rPr lang="en-IN" sz="2800" b="0" strike="noStrike" spc="-1">
                <a:solidFill>
                  <a:srgbClr val="000000"/>
                </a:solidFill>
                <a:latin typeface="Comic Sans MS"/>
              </a:rPr>
              <a:t>taking drug in unfamiliar environment leads to  lack of tolerance </a:t>
            </a:r>
            <a:r>
              <a:rPr lang="en-IN" sz="2800" b="0" strike="noStrike" spc="-1">
                <a:solidFill>
                  <a:srgbClr val="000000"/>
                </a:solidFill>
                <a:latin typeface="Wingdings"/>
              </a:rPr>
              <a:t></a:t>
            </a:r>
            <a:r>
              <a:rPr lang="en-IN" sz="2800" b="0" strike="noStrike" spc="-1">
                <a:solidFill>
                  <a:srgbClr val="000000"/>
                </a:solidFill>
                <a:latin typeface="Comic Sans MS"/>
              </a:rPr>
              <a:t> drug overdose</a:t>
            </a:r>
            <a:endParaRPr lang="en-IN" sz="2800" b="0" strike="noStrike" spc="-1">
              <a:latin typeface="Arial"/>
            </a:endParaRPr>
          </a:p>
          <a:p>
            <a:pPr>
              <a:lnSpc>
                <a:spcPct val="100000"/>
              </a:lnSpc>
            </a:pPr>
            <a:endParaRPr lang="en-IN" sz="2800" b="0" strike="noStrike" spc="-1">
              <a:latin typeface="Arial"/>
            </a:endParaRPr>
          </a:p>
        </p:txBody>
      </p:sp>
      <p:pic>
        <p:nvPicPr>
          <p:cNvPr id="297" name="Picture 4"/>
          <p:cNvPicPr/>
          <p:nvPr/>
        </p:nvPicPr>
        <p:blipFill>
          <a:blip r:embed="rId2"/>
          <a:stretch/>
        </p:blipFill>
        <p:spPr>
          <a:xfrm>
            <a:off x="7238880" y="228600"/>
            <a:ext cx="1360080" cy="1904760"/>
          </a:xfrm>
          <a:prstGeom prst="rect">
            <a:avLst/>
          </a:prstGeom>
          <a:ln>
            <a:noFill/>
          </a:ln>
        </p:spPr>
      </p:pic>
      <p:pic>
        <p:nvPicPr>
          <p:cNvPr id="298" name="Picture 5"/>
          <p:cNvPicPr/>
          <p:nvPr/>
        </p:nvPicPr>
        <p:blipFill>
          <a:blip r:embed="rId3"/>
          <a:stretch/>
        </p:blipFill>
        <p:spPr>
          <a:xfrm>
            <a:off x="6781680" y="5334120"/>
            <a:ext cx="1980720" cy="1079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Picture 2"/>
          <p:cNvPicPr/>
          <p:nvPr/>
        </p:nvPicPr>
        <p:blipFill>
          <a:blip r:embed="rId2"/>
          <a:stretch/>
        </p:blipFill>
        <p:spPr>
          <a:xfrm>
            <a:off x="380880" y="1295280"/>
            <a:ext cx="8305560" cy="4434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Clinical therapies</a:t>
            </a:r>
          </a:p>
        </p:txBody>
      </p:sp>
      <p:sp>
        <p:nvSpPr>
          <p:cNvPr id="301"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People keep trying to use conditioning-based methods, e.g. ‘flooding’ to treat phobias, fears and trauma-related disorders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Doesn’t work very well – fear conditioning is much stronger than fear extinction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For reasons that may become clearer as we go along</a:t>
            </a:r>
          </a:p>
          <a:p>
            <a:r>
              <a:rPr lang="en-US" sz="2800" b="0" strike="noStrike" spc="-1">
                <a:solidFill>
                  <a:srgbClr val="000000"/>
                </a:solidFill>
                <a:latin typeface="Calibri"/>
              </a:rPr>
              <a:t>Can you think why? response more resistant to extinction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Modeling classical conditioning</a:t>
            </a:r>
          </a:p>
        </p:txBody>
      </p:sp>
      <p:sp>
        <p:nvSpPr>
          <p:cNvPr id="303"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Most popular approach for years was the Rescorla-Wagner model</a:t>
            </a:r>
          </a:p>
          <a:p>
            <a:pPr>
              <a:lnSpc>
                <a:spcPct val="100000"/>
              </a:lnSpc>
              <a:spcBef>
                <a:spcPts val="641"/>
              </a:spcBef>
            </a:pPr>
            <a:endParaRPr lang="en-US" sz="3200" b="0" strike="noStrike" spc="-1">
              <a:solidFill>
                <a:srgbClr val="000000"/>
              </a:solidFill>
              <a:latin typeface="Calibri"/>
            </a:endParaRPr>
          </a:p>
          <a:p>
            <a:pPr>
              <a:lnSpc>
                <a:spcPct val="100000"/>
              </a:lnSpc>
              <a:spcBef>
                <a:spcPts val="641"/>
              </a:spcBef>
            </a:pPr>
            <a:endParaRPr lang="en-US" sz="3200" b="0" strike="noStrike" spc="-1">
              <a:solidFill>
                <a:srgbClr val="000000"/>
              </a:solidFill>
              <a:latin typeface="Calibri"/>
            </a:endParaRPr>
          </a:p>
          <a:p>
            <a:pPr>
              <a:lnSpc>
                <a:spcPct val="100000"/>
              </a:lnSpc>
              <a:spcBef>
                <a:spcPts val="641"/>
              </a:spcBef>
            </a:pP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Could reproduce a number of empirical observations in classical conditioning experiments</a:t>
            </a:r>
          </a:p>
          <a:p>
            <a:pPr>
              <a:lnSpc>
                <a:spcPct val="100000"/>
              </a:lnSpc>
              <a:spcBef>
                <a:spcPts val="641"/>
              </a:spcBef>
            </a:pPr>
            <a:endParaRPr lang="en-US" sz="3200" b="0" strike="noStrike" spc="-1">
              <a:solidFill>
                <a:srgbClr val="000000"/>
              </a:solidFill>
              <a:latin typeface="Calibri"/>
            </a:endParaRPr>
          </a:p>
        </p:txBody>
      </p:sp>
      <p:pic>
        <p:nvPicPr>
          <p:cNvPr id="304" name="Picture 2"/>
          <p:cNvPicPr/>
          <p:nvPr/>
        </p:nvPicPr>
        <p:blipFill>
          <a:blip r:embed="rId2"/>
          <a:stretch/>
        </p:blipFill>
        <p:spPr>
          <a:xfrm>
            <a:off x="1981080" y="2895480"/>
            <a:ext cx="3200040" cy="435960"/>
          </a:xfrm>
          <a:prstGeom prst="rect">
            <a:avLst/>
          </a:prstGeom>
          <a:ln w="9360">
            <a:noFill/>
          </a:ln>
        </p:spPr>
      </p:pic>
      <p:pic>
        <p:nvPicPr>
          <p:cNvPr id="305" name="Picture 3"/>
          <p:cNvPicPr/>
          <p:nvPr/>
        </p:nvPicPr>
        <p:blipFill>
          <a:blip r:embed="rId3"/>
          <a:stretch/>
        </p:blipFill>
        <p:spPr>
          <a:xfrm>
            <a:off x="1981080" y="3733920"/>
            <a:ext cx="2460240" cy="380520"/>
          </a:xfrm>
          <a:prstGeom prst="rect">
            <a:avLst/>
          </a:prstGeom>
          <a:ln w="9360">
            <a:noFill/>
          </a:ln>
        </p:spPr>
      </p:pic>
      <p:sp>
        <p:nvSpPr>
          <p:cNvPr id="306" name="CustomShape 3"/>
          <p:cNvSpPr/>
          <p:nvPr/>
        </p:nvSpPr>
        <p:spPr>
          <a:xfrm>
            <a:off x="457200" y="6172200"/>
            <a:ext cx="7467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http://users.ipfw.edu/abbott/314/Rescorla2.htm</a:t>
            </a:r>
            <a:endParaRPr lang="en-IN" sz="1800" b="0" strike="noStrike" spc="-1">
              <a:latin typeface="Arial"/>
            </a:endParaRPr>
          </a:p>
        </p:txBody>
      </p:sp>
      <p:sp>
        <p:nvSpPr>
          <p:cNvPr id="307" name="CustomShape 4"/>
          <p:cNvSpPr/>
          <p:nvPr/>
        </p:nvSpPr>
        <p:spPr>
          <a:xfrm>
            <a:off x="5638680" y="2819520"/>
            <a:ext cx="2285640" cy="95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Some versions replace V</a:t>
            </a:r>
            <a:r>
              <a:rPr lang="en-IN" sz="1800" b="0" strike="noStrike" spc="-1" baseline="-25000">
                <a:solidFill>
                  <a:srgbClr val="000000"/>
                </a:solidFill>
                <a:latin typeface="Calibri"/>
              </a:rPr>
              <a:t>tot</a:t>
            </a:r>
            <a:r>
              <a:rPr lang="en-IN" sz="1800" b="0" strike="noStrike" spc="-1">
                <a:solidFill>
                  <a:srgbClr val="000000"/>
                </a:solidFill>
                <a:latin typeface="Calibri"/>
              </a:rPr>
              <a:t> with V</a:t>
            </a:r>
            <a:r>
              <a:rPr lang="en-IN" sz="1800" b="0" strike="noStrike" spc="-1" baseline="-25000">
                <a:solidFill>
                  <a:srgbClr val="000000"/>
                </a:solidFill>
                <a:latin typeface="Calibri"/>
              </a:rPr>
              <a:t>x</a:t>
            </a:r>
            <a:r>
              <a:rPr lang="en-IN" sz="1800" b="0" strike="noStrike" spc="-1">
                <a:solidFill>
                  <a:srgbClr val="000000"/>
                </a:solidFill>
                <a:latin typeface="Calibri"/>
              </a:rPr>
              <a:t>; what is the difference?</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p:nvPr/>
        </p:nvPicPr>
        <p:blipFill>
          <a:blip r:embed="rId2"/>
          <a:stretch/>
        </p:blipFill>
        <p:spPr>
          <a:xfrm>
            <a:off x="0" y="0"/>
            <a:ext cx="9143640" cy="686016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 name="Picture 1"/>
          <p:cNvPicPr/>
          <p:nvPr/>
        </p:nvPicPr>
        <p:blipFill>
          <a:blip r:embed="rId2"/>
          <a:stretch/>
        </p:blipFill>
        <p:spPr>
          <a:xfrm>
            <a:off x="1161360" y="1576080"/>
            <a:ext cx="3068640" cy="4281840"/>
          </a:xfrm>
          <a:prstGeom prst="rect">
            <a:avLst/>
          </a:prstGeom>
          <a:ln>
            <a:noFill/>
          </a:ln>
        </p:spPr>
      </p:pic>
      <p:pic>
        <p:nvPicPr>
          <p:cNvPr id="310" name="Picture 2"/>
          <p:cNvPicPr/>
          <p:nvPr/>
        </p:nvPicPr>
        <p:blipFill>
          <a:blip r:embed="rId3"/>
          <a:stretch/>
        </p:blipFill>
        <p:spPr>
          <a:xfrm>
            <a:off x="5989680" y="1658880"/>
            <a:ext cx="2073240" cy="1575720"/>
          </a:xfrm>
          <a:prstGeom prst="rect">
            <a:avLst/>
          </a:prstGeom>
          <a:ln>
            <a:noFill/>
          </a:ln>
        </p:spPr>
      </p:pic>
      <p:pic>
        <p:nvPicPr>
          <p:cNvPr id="311" name="Picture 3"/>
          <p:cNvPicPr/>
          <p:nvPr/>
        </p:nvPicPr>
        <p:blipFill>
          <a:blip r:embed="rId4"/>
          <a:stretch/>
        </p:blipFill>
        <p:spPr>
          <a:xfrm>
            <a:off x="6386760" y="3755520"/>
            <a:ext cx="1492560" cy="1138320"/>
          </a:xfrm>
          <a:prstGeom prst="rect">
            <a:avLst/>
          </a:prstGeom>
          <a:ln>
            <a:noFill/>
          </a:ln>
        </p:spPr>
      </p:pic>
      <p:sp>
        <p:nvSpPr>
          <p:cNvPr id="31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What RW could explain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2"/>
          <p:cNvPicPr/>
          <p:nvPr/>
        </p:nvPicPr>
        <p:blipFill>
          <a:blip r:embed="rId2"/>
          <a:stretch/>
        </p:blipFill>
        <p:spPr>
          <a:xfrm>
            <a:off x="457200" y="762120"/>
            <a:ext cx="3966840" cy="5028840"/>
          </a:xfrm>
          <a:prstGeom prst="rect">
            <a:avLst/>
          </a:prstGeom>
          <a:ln>
            <a:noFill/>
          </a:ln>
        </p:spPr>
      </p:pic>
      <p:sp>
        <p:nvSpPr>
          <p:cNvPr id="211" name="CustomShape 1"/>
          <p:cNvSpPr/>
          <p:nvPr/>
        </p:nvSpPr>
        <p:spPr>
          <a:xfrm flipV="1">
            <a:off x="5943600" y="365760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2" name="CustomShape 2"/>
          <p:cNvSpPr/>
          <p:nvPr/>
        </p:nvSpPr>
        <p:spPr>
          <a:xfrm flipV="1">
            <a:off x="6553080" y="365760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3" name="CustomShape 3"/>
          <p:cNvSpPr/>
          <p:nvPr/>
        </p:nvSpPr>
        <p:spPr>
          <a:xfrm flipV="1">
            <a:off x="7238880" y="365760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4" name="CustomShape 4"/>
          <p:cNvSpPr/>
          <p:nvPr/>
        </p:nvSpPr>
        <p:spPr>
          <a:xfrm>
            <a:off x="5943600" y="12952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5" name="CustomShape 5"/>
          <p:cNvSpPr/>
          <p:nvPr/>
        </p:nvSpPr>
        <p:spPr>
          <a:xfrm>
            <a:off x="6553080" y="12952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 name="CustomShape 6"/>
          <p:cNvSpPr/>
          <p:nvPr/>
        </p:nvSpPr>
        <p:spPr>
          <a:xfrm>
            <a:off x="7238880" y="12952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7" name="CustomShape 7"/>
          <p:cNvSpPr/>
          <p:nvPr/>
        </p:nvSpPr>
        <p:spPr>
          <a:xfrm>
            <a:off x="6172200" y="849960"/>
            <a:ext cx="761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Mind</a:t>
            </a:r>
            <a:endParaRPr lang="en-IN" sz="1800" b="0" strike="noStrike" spc="-1">
              <a:latin typeface="Arial"/>
            </a:endParaRPr>
          </a:p>
        </p:txBody>
      </p:sp>
      <p:sp>
        <p:nvSpPr>
          <p:cNvPr id="218" name="CustomShape 8"/>
          <p:cNvSpPr/>
          <p:nvPr/>
        </p:nvSpPr>
        <p:spPr>
          <a:xfrm>
            <a:off x="6172200" y="4964760"/>
            <a:ext cx="761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World</a:t>
            </a:r>
            <a:endParaRPr lang="en-IN" sz="1800" b="0" strike="noStrike" spc="-1">
              <a:latin typeface="Arial"/>
            </a:endParaRPr>
          </a:p>
        </p:txBody>
      </p:sp>
      <p:sp>
        <p:nvSpPr>
          <p:cNvPr id="219" name="CustomShape 9"/>
          <p:cNvSpPr/>
          <p:nvPr/>
        </p:nvSpPr>
        <p:spPr>
          <a:xfrm>
            <a:off x="5715000" y="2819520"/>
            <a:ext cx="1752120" cy="609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Cognition</a:t>
            </a:r>
            <a:endParaRPr lang="en-IN" sz="1800" b="0" strike="noStrike" spc="-1">
              <a:latin typeface="Arial"/>
            </a:endParaRPr>
          </a:p>
        </p:txBody>
      </p:sp>
      <p:sp>
        <p:nvSpPr>
          <p:cNvPr id="220" name="CustomShape 10"/>
          <p:cNvSpPr/>
          <p:nvPr/>
        </p:nvSpPr>
        <p:spPr>
          <a:xfrm>
            <a:off x="838080" y="6095880"/>
            <a:ext cx="73148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Cognition is the process by which the observer assembles what is observed into knowledge based on what the observer already knows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Picture 1"/>
          <p:cNvPicPr/>
          <p:nvPr/>
        </p:nvPicPr>
        <p:blipFill>
          <a:blip r:embed="rId2"/>
          <a:stretch/>
        </p:blipFill>
        <p:spPr>
          <a:xfrm>
            <a:off x="3069000" y="1410120"/>
            <a:ext cx="3068640" cy="4281840"/>
          </a:xfrm>
          <a:prstGeom prst="rect">
            <a:avLst/>
          </a:prstGeom>
          <a:ln>
            <a:noFill/>
          </a:ln>
        </p:spPr>
      </p:pic>
      <p:pic>
        <p:nvPicPr>
          <p:cNvPr id="314" name="Picture 2"/>
          <p:cNvPicPr/>
          <p:nvPr/>
        </p:nvPicPr>
        <p:blipFill>
          <a:blip r:embed="rId3"/>
          <a:stretch/>
        </p:blipFill>
        <p:spPr>
          <a:xfrm>
            <a:off x="6185520" y="1493280"/>
            <a:ext cx="2073240" cy="1575720"/>
          </a:xfrm>
          <a:prstGeom prst="rect">
            <a:avLst/>
          </a:prstGeom>
          <a:ln>
            <a:noFill/>
          </a:ln>
        </p:spPr>
      </p:pic>
      <p:pic>
        <p:nvPicPr>
          <p:cNvPr id="315" name="Picture 3"/>
          <p:cNvPicPr/>
          <p:nvPr/>
        </p:nvPicPr>
        <p:blipFill>
          <a:blip r:embed="rId4"/>
          <a:stretch/>
        </p:blipFill>
        <p:spPr>
          <a:xfrm>
            <a:off x="6549840" y="3755520"/>
            <a:ext cx="1492560" cy="1138320"/>
          </a:xfrm>
          <a:prstGeom prst="rect">
            <a:avLst/>
          </a:prstGeom>
          <a:ln>
            <a:noFill/>
          </a:ln>
        </p:spPr>
      </p:pic>
      <p:pic>
        <p:nvPicPr>
          <p:cNvPr id="316" name="Picture 4"/>
          <p:cNvPicPr/>
          <p:nvPr/>
        </p:nvPicPr>
        <p:blipFill>
          <a:blip r:embed="rId3"/>
          <a:stretch/>
        </p:blipFill>
        <p:spPr>
          <a:xfrm>
            <a:off x="331920" y="1327320"/>
            <a:ext cx="2073240" cy="1575720"/>
          </a:xfrm>
          <a:prstGeom prst="rect">
            <a:avLst/>
          </a:prstGeom>
          <a:ln>
            <a:noFill/>
          </a:ln>
        </p:spPr>
      </p:pic>
      <p:sp>
        <p:nvSpPr>
          <p:cNvPr id="317" name="CustomShape 1"/>
          <p:cNvSpPr/>
          <p:nvPr/>
        </p:nvSpPr>
        <p:spPr>
          <a:xfrm>
            <a:off x="743760" y="2921040"/>
            <a:ext cx="1315080" cy="324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IN" sz="1600" b="0" strike="noStrike" spc="-1">
                <a:solidFill>
                  <a:srgbClr val="000000"/>
                </a:solidFill>
                <a:latin typeface="Arial"/>
                <a:ea typeface="Droid Sans Fallback"/>
              </a:rPr>
              <a:t>Pre-exposed</a:t>
            </a:r>
            <a:endParaRPr lang="en-IN" sz="1600" b="0" strike="noStrike" spc="-1">
              <a:latin typeface="Arial"/>
            </a:endParaRPr>
          </a:p>
        </p:txBody>
      </p:sp>
      <p:pic>
        <p:nvPicPr>
          <p:cNvPr id="318" name="Picture 6"/>
          <p:cNvPicPr/>
          <p:nvPr/>
        </p:nvPicPr>
        <p:blipFill>
          <a:blip r:embed="rId5"/>
          <a:stretch/>
        </p:blipFill>
        <p:spPr>
          <a:xfrm>
            <a:off x="2747880" y="2964240"/>
            <a:ext cx="3389400" cy="2728080"/>
          </a:xfrm>
          <a:prstGeom prst="rect">
            <a:avLst/>
          </a:prstGeom>
          <a:ln>
            <a:noFill/>
          </a:ln>
        </p:spPr>
      </p:pic>
      <p:sp>
        <p:nvSpPr>
          <p:cNvPr id="319" name="CustomShape 2"/>
          <p:cNvSpPr/>
          <p:nvPr/>
        </p:nvSpPr>
        <p:spPr>
          <a:xfrm>
            <a:off x="3325680" y="5889600"/>
            <a:ext cx="2142720" cy="38592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IN" sz="2000" b="1" strike="noStrike" spc="-1">
                <a:solidFill>
                  <a:srgbClr val="FF3333"/>
                </a:solidFill>
                <a:latin typeface="Arial"/>
                <a:ea typeface="Droid Sans Fallback"/>
              </a:rPr>
              <a:t>Latent inhibition</a:t>
            </a:r>
            <a:endParaRPr lang="en-IN" sz="2000" b="0" strike="noStrike" spc="-1">
              <a:latin typeface="Arial"/>
            </a:endParaRPr>
          </a:p>
        </p:txBody>
      </p:sp>
      <p:sp>
        <p:nvSpPr>
          <p:cNvPr id="320" name="TextShape 3"/>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What it couldn’t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Picture 1"/>
          <p:cNvPicPr/>
          <p:nvPr/>
        </p:nvPicPr>
        <p:blipFill>
          <a:blip r:embed="rId2"/>
          <a:stretch/>
        </p:blipFill>
        <p:spPr>
          <a:xfrm>
            <a:off x="67320" y="754560"/>
            <a:ext cx="8973360" cy="5482800"/>
          </a:xfrm>
          <a:prstGeom prst="rect">
            <a:avLst/>
          </a:prstGeom>
          <a:ln>
            <a:noFill/>
          </a:ln>
        </p:spPr>
      </p:pic>
      <p:sp>
        <p:nvSpPr>
          <p:cNvPr id="322" name="CustomShape 1"/>
          <p:cNvSpPr/>
          <p:nvPr/>
        </p:nvSpPr>
        <p:spPr>
          <a:xfrm>
            <a:off x="533520" y="6400800"/>
            <a:ext cx="7238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https://en.wikipedia.org/wiki/Rescorla%E2%80%93Wagner_model</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 name="Picture Placeholder 1"/>
          <p:cNvPicPr/>
          <p:nvPr/>
        </p:nvPicPr>
        <p:blipFill>
          <a:blip r:embed="rId2"/>
          <a:stretch/>
        </p:blipFill>
        <p:spPr>
          <a:xfrm>
            <a:off x="165960" y="1410120"/>
            <a:ext cx="8625960" cy="5142600"/>
          </a:xfrm>
          <a:prstGeom prst="rect">
            <a:avLst/>
          </a:prstGeom>
          <a:ln>
            <a:noFill/>
          </a:ln>
        </p:spPr>
      </p:pic>
      <p:sp>
        <p:nvSpPr>
          <p:cNvPr id="324" name="TextShape 1"/>
          <p:cNvSpPr txBox="1"/>
          <p:nvPr/>
        </p:nvSpPr>
        <p:spPr>
          <a:xfrm>
            <a:off x="457200" y="129600"/>
            <a:ext cx="8229240" cy="14324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Bayesian models of classical conditioning</a:t>
            </a:r>
          </a:p>
        </p:txBody>
      </p:sp>
      <p:sp>
        <p:nvSpPr>
          <p:cNvPr id="325" name="CustomShape 2"/>
          <p:cNvSpPr/>
          <p:nvPr/>
        </p:nvSpPr>
        <p:spPr>
          <a:xfrm>
            <a:off x="304920" y="5867280"/>
            <a:ext cx="8000640" cy="837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Picture 1"/>
          <p:cNvPicPr/>
          <p:nvPr/>
        </p:nvPicPr>
        <p:blipFill>
          <a:blip r:embed="rId2"/>
          <a:stretch/>
        </p:blipFill>
        <p:spPr>
          <a:xfrm>
            <a:off x="663480" y="746640"/>
            <a:ext cx="7630560" cy="5391720"/>
          </a:xfrm>
          <a:prstGeom prst="rect">
            <a:avLst/>
          </a:prstGeom>
          <a:ln>
            <a:noFill/>
          </a:ln>
        </p:spPr>
      </p:pic>
      <p:sp>
        <p:nvSpPr>
          <p:cNvPr id="327" name="CustomShape 1"/>
          <p:cNvSpPr/>
          <p:nvPr/>
        </p:nvSpPr>
        <p:spPr>
          <a:xfrm>
            <a:off x="228600" y="632448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https://link.springer.com/article/10.3758/s13420-012-0080-8</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icture 1"/>
          <p:cNvPicPr/>
          <p:nvPr/>
        </p:nvPicPr>
        <p:blipFill>
          <a:blip r:embed="rId2"/>
          <a:stretch/>
        </p:blipFill>
        <p:spPr>
          <a:xfrm>
            <a:off x="414720" y="82800"/>
            <a:ext cx="8496000" cy="67744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Problems for Bayesian conditioning models</a:t>
            </a:r>
          </a:p>
        </p:txBody>
      </p:sp>
      <p:sp>
        <p:nvSpPr>
          <p:cNvPr id="330"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How to incorporate the role of time?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How to incorporate the role of attention and salience?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How to model the process by which animals learn the higher-order structure within latent causes?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Summary</a:t>
            </a:r>
          </a:p>
        </p:txBody>
      </p:sp>
      <p:sp>
        <p:nvSpPr>
          <p:cNvPr id="332"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 mind learns by association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Associates novel with known, based on a number of ways of relation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Association of novel to known causes generalization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Association of known with known causes reinforcement</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We will talk about reinforcement next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Does cognition have a cold start problem?</a:t>
            </a:r>
          </a:p>
        </p:txBody>
      </p:sp>
      <p:pic>
        <p:nvPicPr>
          <p:cNvPr id="222" name="Picture 2"/>
          <p:cNvPicPr/>
          <p:nvPr/>
        </p:nvPicPr>
        <p:blipFill>
          <a:blip r:embed="rId2"/>
          <a:stretch/>
        </p:blipFill>
        <p:spPr>
          <a:xfrm>
            <a:off x="2133720" y="1790640"/>
            <a:ext cx="4285800" cy="4076280"/>
          </a:xfrm>
          <a:prstGeom prst="rect">
            <a:avLst/>
          </a:prstGeom>
          <a:ln>
            <a:noFill/>
          </a:ln>
        </p:spPr>
      </p:pic>
      <p:sp>
        <p:nvSpPr>
          <p:cNvPr id="223" name="CustomShape 2"/>
          <p:cNvSpPr/>
          <p:nvPr/>
        </p:nvSpPr>
        <p:spPr>
          <a:xfrm>
            <a:off x="838080" y="6095880"/>
            <a:ext cx="72385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Developmental psychologists have found that even newborns come with a large bag of phenotypic and genetic experience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Cognition and computation</a:t>
            </a:r>
          </a:p>
        </p:txBody>
      </p:sp>
      <p:sp>
        <p:nvSpPr>
          <p:cNvPr id="225" name="TextShape 2"/>
          <p:cNvSpPr txBox="1"/>
          <p:nvPr/>
        </p:nvSpPr>
        <p:spPr>
          <a:xfrm>
            <a:off x="457200" y="1600200"/>
            <a:ext cx="4038120" cy="4525560"/>
          </a:xfrm>
          <a:prstGeom prst="rect">
            <a:avLst/>
          </a:prstGeom>
          <a:noFill/>
          <a:ln>
            <a:noFill/>
          </a:ln>
        </p:spPr>
        <p:txBody>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Cognition is fundamentally path-dependent</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Purely analytic approaches fare poorly with path-dependence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Computation maps on to cognitive path-dependence well</a:t>
            </a:r>
          </a:p>
        </p:txBody>
      </p:sp>
      <p:sp>
        <p:nvSpPr>
          <p:cNvPr id="226" name="CustomShape 3"/>
          <p:cNvSpPr/>
          <p:nvPr/>
        </p:nvSpPr>
        <p:spPr>
          <a:xfrm flipV="1">
            <a:off x="5943600" y="45604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7" name="CustomShape 4"/>
          <p:cNvSpPr/>
          <p:nvPr/>
        </p:nvSpPr>
        <p:spPr>
          <a:xfrm flipV="1">
            <a:off x="6553080" y="45604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8" name="CustomShape 5"/>
          <p:cNvSpPr/>
          <p:nvPr/>
        </p:nvSpPr>
        <p:spPr>
          <a:xfrm flipV="1">
            <a:off x="7238880" y="456048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 name="CustomShape 6"/>
          <p:cNvSpPr/>
          <p:nvPr/>
        </p:nvSpPr>
        <p:spPr>
          <a:xfrm>
            <a:off x="5943600" y="219816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 name="CustomShape 7"/>
          <p:cNvSpPr/>
          <p:nvPr/>
        </p:nvSpPr>
        <p:spPr>
          <a:xfrm>
            <a:off x="6553080" y="219816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1" name="CustomShape 8"/>
          <p:cNvSpPr/>
          <p:nvPr/>
        </p:nvSpPr>
        <p:spPr>
          <a:xfrm>
            <a:off x="7238880" y="2198160"/>
            <a:ext cx="360" cy="12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 name="CustomShape 9"/>
          <p:cNvSpPr/>
          <p:nvPr/>
        </p:nvSpPr>
        <p:spPr>
          <a:xfrm>
            <a:off x="6172200" y="1752480"/>
            <a:ext cx="761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Mind</a:t>
            </a:r>
            <a:endParaRPr lang="en-IN" sz="1800" b="0" strike="noStrike" spc="-1">
              <a:latin typeface="Arial"/>
            </a:endParaRPr>
          </a:p>
        </p:txBody>
      </p:sp>
      <p:sp>
        <p:nvSpPr>
          <p:cNvPr id="233" name="CustomShape 10"/>
          <p:cNvSpPr/>
          <p:nvPr/>
        </p:nvSpPr>
        <p:spPr>
          <a:xfrm>
            <a:off x="6172200" y="5867280"/>
            <a:ext cx="761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World</a:t>
            </a:r>
            <a:endParaRPr lang="en-IN" sz="1800" b="0" strike="noStrike" spc="-1">
              <a:latin typeface="Arial"/>
            </a:endParaRPr>
          </a:p>
        </p:txBody>
      </p:sp>
      <p:sp>
        <p:nvSpPr>
          <p:cNvPr id="234" name="CustomShape 11"/>
          <p:cNvSpPr/>
          <p:nvPr/>
        </p:nvSpPr>
        <p:spPr>
          <a:xfrm>
            <a:off x="5715000" y="3722040"/>
            <a:ext cx="1752120" cy="609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Cognition</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About me</a:t>
            </a:r>
          </a:p>
        </p:txBody>
      </p:sp>
      <p:sp>
        <p:nvSpPr>
          <p:cNvPr id="236"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I’m Nisheeth</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 sit in KD303</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Office hours for this course will be Friday 1500-1700?</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Informal office hours right after the class everyday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Email : nsrivast at cse.iitk.ac.in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Phone: 7916</a:t>
            </a:r>
          </a:p>
          <a:p>
            <a:pPr marL="343080" indent="-342720">
              <a:lnSpc>
                <a:spcPct val="100000"/>
              </a:lnSpc>
              <a:spcBef>
                <a:spcPts val="641"/>
              </a:spcBef>
            </a:pPr>
            <a:r>
              <a:rPr lang="en-US" sz="3200" b="0" strike="noStrike" spc="-1">
                <a:solidFill>
                  <a:srgbClr val="000000"/>
                </a:solidFill>
                <a:latin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Course details</a:t>
            </a:r>
          </a:p>
        </p:txBody>
      </p:sp>
      <p:sp>
        <p:nvSpPr>
          <p:cNvPr id="238" name="TextShape 2"/>
          <p:cNvSpPr txBox="1"/>
          <p:nvPr/>
        </p:nvSpPr>
        <p:spPr>
          <a:xfrm>
            <a:off x="457200" y="1600200"/>
            <a:ext cx="8229240" cy="4525560"/>
          </a:xfrm>
          <a:prstGeom prst="rect">
            <a:avLst/>
          </a:prstGeom>
          <a:noFill/>
          <a:ln>
            <a:noFill/>
          </a:ln>
        </p:spPr>
        <p:txBody>
          <a:bodyPr>
            <a:normAutofit fontScale="85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CS786</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 TThF 0800-0850</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KD101</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7 quizzes (best 6 of 7 contribute 10% to course grade each)</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May include take home programming components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Programming prep needed</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ESC101</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Courage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No midsem or endsem</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20% grade for class participation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20% grade for experiment participation</a:t>
            </a:r>
          </a:p>
          <a:p>
            <a:pPr>
              <a:lnSpc>
                <a:spcPct val="100000"/>
              </a:lnSpc>
              <a:spcBef>
                <a:spcPts val="641"/>
              </a:spcBef>
            </a:pPr>
            <a:endParaRPr lang="en-US" sz="3200" b="0" strike="noStrike" spc="-1">
              <a:solidFill>
                <a:srgbClr val="000000"/>
              </a:solidFill>
              <a:latin typeface="Calibri"/>
            </a:endParaRPr>
          </a:p>
          <a:p>
            <a:pPr>
              <a:lnSpc>
                <a:spcPct val="100000"/>
              </a:lnSpc>
              <a:spcBef>
                <a:spcPts val="641"/>
              </a:spcBef>
            </a:pPr>
            <a:endParaRPr lang="en-US" sz="3200" b="0" strike="noStrike" spc="-1">
              <a:solidFill>
                <a:srgbClr val="000000"/>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Course structure</a:t>
            </a:r>
          </a:p>
        </p:txBody>
      </p:sp>
      <p:sp>
        <p:nvSpPr>
          <p:cNvPr id="240" name="TextShape 2"/>
          <p:cNvSpPr txBox="1"/>
          <p:nvPr/>
        </p:nvSpPr>
        <p:spPr>
          <a:xfrm>
            <a:off x="457200" y="1600200"/>
            <a:ext cx="8229240" cy="4525560"/>
          </a:xfrm>
          <a:prstGeom prst="rect">
            <a:avLst/>
          </a:prstGeom>
          <a:noFill/>
          <a:ln>
            <a:noFill/>
          </a:ln>
        </p:spPr>
        <p:txBody>
          <a:bodyPr>
            <a:normAutofit fontScale="70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Sequence of seven modules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Each module will last two weeks = 6 lectures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Split into 5 lectures + 1 quiz-cum-discussion hour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Quiz will sometimes have a take-home programming component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Can ask TAs for help with programming problems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Reading material will be assigned as web-links within each lecture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If you don’t read, you won’t be able to contribute in the discussion hour, which will draw upon these readings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Students are also encouraged to suggest their own readings; I will add them to the list if they seem relevant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Don’t have to read all the material assigned, but the more you do, the more fun you will have in the discussion hour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Course content</a:t>
            </a:r>
          </a:p>
        </p:txBody>
      </p:sp>
      <p:sp>
        <p:nvSpPr>
          <p:cNvPr id="242" name="TextShape 2"/>
          <p:cNvSpPr txBox="1"/>
          <p:nvPr/>
        </p:nvSpPr>
        <p:spPr>
          <a:xfrm>
            <a:off x="457200" y="1600200"/>
            <a:ext cx="8229240" cy="4525560"/>
          </a:xfrm>
          <a:prstGeom prst="rect">
            <a:avLst/>
          </a:prstGeom>
          <a:noFill/>
          <a:ln>
            <a:noFill/>
          </a:ln>
        </p:spPr>
        <p:txBody>
          <a:bodyPr>
            <a:normAutofit fontScale="625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Organizational principles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Foundations</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Association</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Reinforcement</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Hierarchy</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Perception-action-control loop</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Knowledge representation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Similarity and categorization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Perception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Memory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Knowledge processing</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Decision-making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From knowledge to behavior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Motor control</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Language</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4047</TotalTime>
  <Words>1134</Words>
  <Application>Microsoft Macintosh PowerPoint</Application>
  <PresentationFormat>On-screen Show (4:3)</PresentationFormat>
  <Paragraphs>168</Paragraphs>
  <Slides>36</Slides>
  <Notes>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36</vt:i4>
      </vt:variant>
    </vt:vector>
  </HeadingPairs>
  <TitlesOfParts>
    <vt:vector size="48" baseType="lpstr">
      <vt:lpstr>Arial</vt:lpstr>
      <vt:lpstr>Calibri</vt:lpstr>
      <vt:lpstr>Comic Sans MS</vt:lpstr>
      <vt:lpstr>Symbol</vt:lpstr>
      <vt:lpstr>Times New Roman</vt:lpstr>
      <vt:lpstr>Wingdings</vt:lpstr>
      <vt:lpstr>Office Theme</vt:lpstr>
      <vt:lpstr>Office Theme</vt:lpstr>
      <vt:lpstr>Office Theme</vt:lpstr>
      <vt:lpstr>Office Theme</vt:lpstr>
      <vt:lpstr>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cognitive science</dc:title>
  <dc:subject/>
  <dc:creator>nisheeth</dc:creator>
  <dc:description/>
  <cp:lastModifiedBy>LZ</cp:lastModifiedBy>
  <cp:revision>207</cp:revision>
  <dcterms:created xsi:type="dcterms:W3CDTF">2017-12-31T08:33:27Z</dcterms:created>
  <dcterms:modified xsi:type="dcterms:W3CDTF">2023-08-18T18:25:25Z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ies>
</file>