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3"/>
  </p:sldMasterIdLst>
  <p:notesMasterIdLst>
    <p:notesMasterId r:id="rId13"/>
  </p:notesMasterIdLst>
  <p:sldIdLst>
    <p:sldId id="256" r:id="rId4"/>
    <p:sldId id="1917" r:id="rId5"/>
    <p:sldId id="1920" r:id="rId6"/>
    <p:sldId id="1918" r:id="rId7"/>
    <p:sldId id="1905" r:id="rId8"/>
    <p:sldId id="1886" r:id="rId9"/>
    <p:sldId id="1922" r:id="rId10"/>
    <p:sldId id="1923" r:id="rId11"/>
    <p:sldId id="1881"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75" autoAdjust="0"/>
    <p:restoredTop sz="83068" autoAdjust="0"/>
  </p:normalViewPr>
  <p:slideViewPr>
    <p:cSldViewPr>
      <p:cViewPr varScale="1">
        <p:scale>
          <a:sx n="119" d="100"/>
          <a:sy n="119" d="100"/>
        </p:scale>
        <p:origin x="1312" y="17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0C50C-F46C-8A4B-8A41-6A6FBB958D92}" type="datetimeFigureOut">
              <a:rPr lang="en-US" smtClean="0"/>
              <a:t>4/29/25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3D443-CBAC-934A-8506-FB4DF260D863}" type="slidenum">
              <a:rPr lang="en-US" smtClean="0"/>
              <a:t>‹#›</a:t>
            </a:fld>
            <a:endParaRPr lang="en-US"/>
          </a:p>
        </p:txBody>
      </p:sp>
    </p:spTree>
    <p:extLst>
      <p:ext uri="{BB962C8B-B14F-4D97-AF65-F5344CB8AC3E}">
        <p14:creationId xmlns:p14="http://schemas.microsoft.com/office/powerpoint/2010/main" val="75689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sca_esv=cdf2793c44a7e080&amp;rlz=1C5GCCM_en&amp;q=formaldehyde&amp;sa=X&amp;sqi=2&amp;ved=2ahUKEwi3oOqRs_uMAxW-EVkFHUB2EJkQxccNegQIfhAB&amp;mstk=AUtExfDMR825V_pyL0HoNjtVBLWXepYSsVmyblfT_IAqNN6sWOTohlY871PmnJ7z7NOmcEDKgdU3EnzdMNYLLKd-pzI7kN6s0ZRqfRZGRZh3YLar0pCzOX0blGWEWhIrA7e-W-tmyNFLYaw3N4RI0039RRlou2xWR4ZDQ91EJnEjfYzbk2gmpm9kc4zlMRO2YBssFo39&amp;csui=3"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google.com/search?sca_esv=cdf2793c44a7e080&amp;rlz=1C5GCCM_en&amp;q=acetic+acid&amp;sa=X&amp;sqi=2&amp;ved=2ahUKEwi3oOqRs_uMAxW-EVkFHUB2EJkQxccNegQIfhAC&amp;mstk=AUtExfDMR825V_pyL0HoNjtVBLWXepYSsVmyblfT_IAqNN6sWOTohlY871PmnJ7z7NOmcEDKgdU3EnzdMNYLLKd-pzI7kN6s0ZRqfRZGRZh3YLar0pCzOX0blGWEWhIrA7e-W-tmyNFLYaw3N4RI0039RRlou2xWR4ZDQ91EJnEjfYzbk2gmpm9kc4zlMRO2YBssFo39&amp;csui=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7D52B-6754-9EDB-9119-843083B3DA8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532BA23-1D62-48AB-55BE-C4AC1BE3461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FF6F2CA-F01A-7164-191D-11906B22EF3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I am doing a research, focusing on improving methanol production by using methanotrophs. (Methanotrophs could oxidize methane into CO2, and generate a series of soluble intermediate metabolites, such as methanol which is useful in industry. MeOH </a:t>
            </a:r>
            <a:r>
              <a:rPr lang="en-US" b="0" i="0" dirty="0">
                <a:solidFill>
                  <a:srgbClr val="545D7E"/>
                </a:solidFill>
                <a:effectLst/>
                <a:latin typeface="Google Sans"/>
              </a:rPr>
              <a:t>is a key component in the production of other </a:t>
            </a:r>
            <a:r>
              <a:rPr lang="en-US" sz="1200" b="0" i="0" kern="1200" dirty="0">
                <a:solidFill>
                  <a:srgbClr val="545D7E"/>
                </a:solidFill>
                <a:effectLst/>
                <a:latin typeface="Google Sans"/>
                <a:ea typeface="+mn-ea"/>
                <a:cs typeface="+mn-cs"/>
              </a:rPr>
              <a:t>important chemicals like </a:t>
            </a:r>
            <a:r>
              <a:rPr lang="en-US" sz="1200" b="0" i="0" kern="1200" dirty="0">
                <a:solidFill>
                  <a:srgbClr val="545D7E"/>
                </a:solidFill>
                <a:effectLst/>
                <a:latin typeface="Google Sans"/>
                <a:ea typeface="+mn-ea"/>
                <a:cs typeface="+mn-cs"/>
                <a:hlinkClick r:id="rId3">
                  <a:extLst>
                    <a:ext uri="{A12FA001-AC4F-418D-AE19-62706E023703}">
                      <ahyp:hlinkClr xmlns:ahyp="http://schemas.microsoft.com/office/drawing/2018/hyperlinkcolor" val="tx"/>
                    </a:ext>
                  </a:extLst>
                </a:hlinkClick>
              </a:rPr>
              <a:t>formaldehyde</a:t>
            </a:r>
            <a:r>
              <a:rPr lang="en-US" sz="1200" b="0" i="0" kern="1200" dirty="0">
                <a:solidFill>
                  <a:srgbClr val="545D7E"/>
                </a:solidFill>
                <a:effectLst/>
                <a:latin typeface="Google Sans"/>
                <a:ea typeface="+mn-ea"/>
                <a:cs typeface="+mn-cs"/>
              </a:rPr>
              <a:t> and </a:t>
            </a:r>
            <a:r>
              <a:rPr lang="en-US" sz="1200" b="0" i="0" kern="1200" dirty="0">
                <a:solidFill>
                  <a:srgbClr val="545D7E"/>
                </a:solidFill>
                <a:effectLst/>
                <a:latin typeface="Google Sans"/>
                <a:ea typeface="+mn-ea"/>
                <a:cs typeface="+mn-cs"/>
                <a:hlinkClick r:id="rId4">
                  <a:extLst>
                    <a:ext uri="{A12FA001-AC4F-418D-AE19-62706E023703}">
                      <ahyp:hlinkClr xmlns:ahyp="http://schemas.microsoft.com/office/drawing/2018/hyperlinkcolor" val="tx"/>
                    </a:ext>
                  </a:extLst>
                </a:hlinkClick>
              </a:rPr>
              <a:t>acetic acid</a:t>
            </a:r>
            <a:r>
              <a:rPr lang="en-US" sz="1200" b="0" i="0" kern="1200" dirty="0">
                <a:solidFill>
                  <a:srgbClr val="545D7E"/>
                </a:solidFill>
                <a:effectLst/>
                <a:latin typeface="Google Sans"/>
                <a:ea typeface="+mn-ea"/>
                <a:cs typeface="+mn-cs"/>
              </a:rPr>
              <a:t>. These </a:t>
            </a:r>
            <a:r>
              <a:rPr lang="en-US" b="0" i="0" dirty="0">
                <a:solidFill>
                  <a:srgbClr val="545D7E"/>
                </a:solidFill>
                <a:effectLst/>
                <a:latin typeface="Google Sans"/>
              </a:rPr>
              <a:t>chemicals are then used in the production of various products like plastics, resins, and textiles.)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Since I expect to analyze the microbial community and potential methanotrophs at the end, I chose this paper: “ ” to do the microbial analysis and help me understand the microbial structures and functional bacteria in their bioreactor systems.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In this study, they acclimated a mixed culture to deal with simultaneous nitrification-denitrification coupled to methane oxidation in a laboratory-scale hollow-fiber membrane biofilm reactor. (Fig. 1. Schematic diagram of the laboratory-scale hollow-fiber membrane biofilm reactor and the photo of the laboratory-scale hollow-fiber membrane biofilm reactor.)</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a:t>
            </a:r>
            <a:r>
              <a:rPr lang="en-US" dirty="0">
                <a:latin typeface="Calibri" panose="020F0502020204030204" pitchFamily="34" charset="0"/>
                <a:cs typeface="Calibri" panose="020F0502020204030204" pitchFamily="34" charset="0"/>
              </a:rPr>
              <a:t> series of batch experiments were conducted to test methane oxidation coupled to nitrate denitrification (AME-D3), nitrite denitrification (AME-D2), and simultaneous nitrification and denitrification (ME-SND).</a:t>
            </a:r>
            <a:endParaRPr lang="en-US" altLang="zh-CN" dirty="0"/>
          </a:p>
        </p:txBody>
      </p:sp>
      <p:sp>
        <p:nvSpPr>
          <p:cNvPr id="4" name="灯片编号占位符 3">
            <a:extLst>
              <a:ext uri="{FF2B5EF4-FFF2-40B4-BE49-F238E27FC236}">
                <a16:creationId xmlns:a16="http://schemas.microsoft.com/office/drawing/2014/main" id="{939D90E9-FD07-BC80-5F50-BCCC7A52367B}"/>
              </a:ext>
            </a:extLst>
          </p:cNvPr>
          <p:cNvSpPr>
            <a:spLocks noGrp="1"/>
          </p:cNvSpPr>
          <p:nvPr>
            <p:ph type="sldNum" sz="quarter" idx="5"/>
          </p:nvPr>
        </p:nvSpPr>
        <p:spPr/>
        <p:txBody>
          <a:bodyPr/>
          <a:lstStyle/>
          <a:p>
            <a:fld id="{3153D443-CBAC-934A-8506-FB4DF260D863}" type="slidenum">
              <a:rPr lang="en-US" smtClean="0"/>
              <a:t>2</a:t>
            </a:fld>
            <a:endParaRPr lang="en-US"/>
          </a:p>
        </p:txBody>
      </p:sp>
    </p:spTree>
    <p:extLst>
      <p:ext uri="{BB962C8B-B14F-4D97-AF65-F5344CB8AC3E}">
        <p14:creationId xmlns:p14="http://schemas.microsoft.com/office/powerpoint/2010/main" val="38811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93E6-0A9D-A1FC-B4CA-B740BF0A91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6FECD6B-93D3-2240-E3B9-F1E3D32FE07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38F99-7CCC-41AB-785D-2A0743FD93C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Calibri" panose="020F0502020204030204" pitchFamily="34" charset="0"/>
                <a:cs typeface="Calibri" panose="020F0502020204030204" pitchFamily="34" charset="0"/>
              </a:rPr>
              <a:t>Many studies show that oxygen concentration could impact the microbial community in the bioreactor systems. But we want to know how do the microbial community and dominant species change with oxygen concentration gradient.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Calibri" panose="020F0502020204030204" pitchFamily="34" charset="0"/>
                <a:cs typeface="Calibri" panose="020F0502020204030204" pitchFamily="34" charset="0"/>
              </a:rPr>
              <a:t>The goal: Re-running 16S rRNA sequencing to analyze the microbial community composition in methane-driven ammonia removal systems.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F2328"/>
                </a:solidFill>
                <a:effectLst/>
                <a:latin typeface="-apple-system"/>
              </a:rPr>
              <a:t>The results will help refine our understanding of functional microbial interactions in wastewater treatment and optimize bioreactor performance for nitrogen removal.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4A4A7F00-B821-831A-7D30-5E60BB468244}"/>
              </a:ext>
            </a:extLst>
          </p:cNvPr>
          <p:cNvSpPr>
            <a:spLocks noGrp="1"/>
          </p:cNvSpPr>
          <p:nvPr>
            <p:ph type="sldNum" sz="quarter" idx="5"/>
          </p:nvPr>
        </p:nvSpPr>
        <p:spPr/>
        <p:txBody>
          <a:bodyPr/>
          <a:lstStyle/>
          <a:p>
            <a:fld id="{3153D443-CBAC-934A-8506-FB4DF260D863}" type="slidenum">
              <a:rPr lang="en-US" smtClean="0"/>
              <a:t>3</a:t>
            </a:fld>
            <a:endParaRPr lang="en-US"/>
          </a:p>
        </p:txBody>
      </p:sp>
    </p:spTree>
    <p:extLst>
      <p:ext uri="{BB962C8B-B14F-4D97-AF65-F5344CB8AC3E}">
        <p14:creationId xmlns:p14="http://schemas.microsoft.com/office/powerpoint/2010/main" val="266006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5FFA3-BDCA-A15A-E69B-65363CD00F8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893113-D4E8-245C-2F0A-E7C76750A28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369169-02AC-107C-41E4-31A8B1A7AA76}"/>
              </a:ext>
            </a:extLst>
          </p:cNvPr>
          <p:cNvSpPr>
            <a:spLocks noGrp="1"/>
          </p:cNvSpPr>
          <p:nvPr>
            <p:ph type="body" idx="1"/>
          </p:nvPr>
        </p:nvSpPr>
        <p:spPr/>
        <p:txBody>
          <a:bodyPr/>
          <a:lstStyle/>
          <a:p>
            <a:r>
              <a:rPr lang="en-US" sz="1200" b="0" i="0" dirty="0">
                <a:solidFill>
                  <a:srgbClr val="333333"/>
                </a:solidFill>
                <a:effectLst/>
                <a:latin typeface="Helvetica Neue" panose="02000503000000020004" pitchFamily="2" charset="0"/>
              </a:rPr>
              <a:t>All the samples were grouped by oxygen level. The </a:t>
            </a:r>
            <a:r>
              <a:rPr lang="en-US" b="0" i="0" dirty="0">
                <a:solidFill>
                  <a:srgbClr val="666666"/>
                </a:solidFill>
                <a:effectLst/>
                <a:latin typeface="Open Sans" panose="020F0502020204030204" pitchFamily="34" charset="0"/>
              </a:rPr>
              <a:t>question regarding alpha diversity is related to </a:t>
            </a:r>
            <a:r>
              <a:rPr lang="en-US" sz="1200" b="0" i="0" dirty="0">
                <a:solidFill>
                  <a:srgbClr val="333333"/>
                </a:solidFill>
                <a:effectLst/>
                <a:latin typeface="Helvetica Neue" panose="02000503000000020004" pitchFamily="2" charset="0"/>
              </a:rPr>
              <a:t>oxygen level</a:t>
            </a:r>
            <a:r>
              <a:rPr lang="en-US" b="0" i="0" dirty="0">
                <a:solidFill>
                  <a:srgbClr val="666666"/>
                </a:solidFill>
                <a:effectLst/>
                <a:latin typeface="Open Sans" panose="020F0502020204030204" pitchFamily="34" charset="0"/>
              </a:rPr>
              <a:t>, which roughly correlates with collection data. </a:t>
            </a:r>
            <a:endParaRPr lang="en-US" sz="1200" b="0" i="0" dirty="0">
              <a:solidFill>
                <a:srgbClr val="333333"/>
              </a:solidFill>
              <a:effectLst/>
              <a:latin typeface="Helvetica Neue" panose="02000503000000020004" pitchFamily="2" charset="0"/>
            </a:endParaRPr>
          </a:p>
          <a:p>
            <a:r>
              <a:rPr lang="en-US" sz="1200" b="0" i="1" dirty="0">
                <a:solidFill>
                  <a:srgbClr val="333333"/>
                </a:solidFill>
                <a:effectLst/>
                <a:latin typeface="Helvetica Neue" panose="02000503000000020004" pitchFamily="2" charset="0"/>
              </a:rPr>
              <a:t>Richness (q = 0</a:t>
            </a:r>
            <a:r>
              <a:rPr lang="en-US" sz="1200" b="0" i="0" dirty="0">
                <a:solidFill>
                  <a:srgbClr val="333333"/>
                </a:solidFill>
                <a:effectLst/>
                <a:latin typeface="Helvetica Neue" panose="02000503000000020004" pitchFamily="2" charset="0"/>
              </a:rPr>
              <a:t>): Samples exposed to lower oxygen concentrations exhibited substantially higher richness, indicating that more ASV types were present. This suggests low oxygen levels promotes taxonomic diversity.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a:solidFill>
                  <a:srgbClr val="333333"/>
                </a:solidFill>
                <a:effectLst/>
                <a:latin typeface="Helvetica Neue" panose="02000503000000020004" pitchFamily="2" charset="0"/>
              </a:rPr>
              <a:t>Shannon Diversity (q = 1</a:t>
            </a:r>
            <a:r>
              <a:rPr lang="en-US" sz="1200" b="0" i="0" dirty="0">
                <a:solidFill>
                  <a:srgbClr val="333333"/>
                </a:solidFill>
                <a:effectLst/>
                <a:latin typeface="Helvetica Neue" panose="02000503000000020004" pitchFamily="2" charset="0"/>
              </a:rPr>
              <a:t>): …This suggests that while more taxa are present at low oxygen, their relative abundances are not evenly distributed.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dirty="0">
                <a:solidFill>
                  <a:srgbClr val="333333"/>
                </a:solidFill>
                <a:effectLst/>
                <a:latin typeface="Calibri" panose="020F0502020204030204" pitchFamily="34" charset="0"/>
                <a:cs typeface="Calibri" panose="020F0502020204030204" pitchFamily="34" charset="0"/>
              </a:rPr>
              <a:t>Simpson Diversity (q = 2</a:t>
            </a:r>
            <a:r>
              <a:rPr lang="en-US" sz="1200" b="0" i="0" dirty="0">
                <a:solidFill>
                  <a:srgbClr val="333333"/>
                </a:solidFill>
                <a:effectLst/>
                <a:latin typeface="Calibri" panose="020F0502020204030204" pitchFamily="34" charset="0"/>
                <a:cs typeface="Calibri" panose="020F0502020204030204" pitchFamily="34" charset="0"/>
              </a:rPr>
              <a:t>): </a:t>
            </a:r>
          </a:p>
          <a:p>
            <a:endParaRPr lang="zh-CN" altLang="en-US" b="0" dirty="0"/>
          </a:p>
        </p:txBody>
      </p:sp>
      <p:sp>
        <p:nvSpPr>
          <p:cNvPr id="4" name="灯片编号占位符 3">
            <a:extLst>
              <a:ext uri="{FF2B5EF4-FFF2-40B4-BE49-F238E27FC236}">
                <a16:creationId xmlns:a16="http://schemas.microsoft.com/office/drawing/2014/main" id="{E8F590E2-9EA3-F46D-095C-86D5DCE39BD4}"/>
              </a:ext>
            </a:extLst>
          </p:cNvPr>
          <p:cNvSpPr>
            <a:spLocks noGrp="1"/>
          </p:cNvSpPr>
          <p:nvPr>
            <p:ph type="sldNum" sz="quarter" idx="5"/>
          </p:nvPr>
        </p:nvSpPr>
        <p:spPr/>
        <p:txBody>
          <a:bodyPr/>
          <a:lstStyle/>
          <a:p>
            <a:fld id="{3153D443-CBAC-934A-8506-FB4DF260D863}" type="slidenum">
              <a:rPr lang="en-US" smtClean="0"/>
              <a:t>4</a:t>
            </a:fld>
            <a:endParaRPr lang="en-US"/>
          </a:p>
        </p:txBody>
      </p:sp>
    </p:spTree>
    <p:extLst>
      <p:ext uri="{BB962C8B-B14F-4D97-AF65-F5344CB8AC3E}">
        <p14:creationId xmlns:p14="http://schemas.microsoft.com/office/powerpoint/2010/main" val="319955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panose="02000503000000020004" pitchFamily="2" charset="0"/>
              </a:rPr>
              <a:t>This question focused on abundance-based and presence/absence-based differences in community structure, with some attention to phylogenetic relationships, depending on the diversity metrics 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panose="02000503000000020004" pitchFamily="2" charset="0"/>
              </a:rPr>
              <a:t>#1Hy: </a:t>
            </a:r>
            <a:r>
              <a:rPr lang="en-US" b="0" i="0" dirty="0">
                <a:solidFill>
                  <a:srgbClr val="333333"/>
                </a:solidFill>
                <a:effectLst/>
                <a:latin typeface="Calibri" panose="020F0502020204030204" pitchFamily="34" charset="0"/>
                <a:cs typeface="Calibri" panose="020F0502020204030204" pitchFamily="34" charset="0"/>
              </a:rPr>
              <a:t>As oxygen increases or decreases, microbial communities become more dissimilar (e.g., higher Bray-Curtis distances). There is an inverse relationship between oxygen concentration and microbial diversity.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666666"/>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Open Sans" panose="020B0606030504020204" pitchFamily="34" charset="0"/>
              </a:rPr>
              <a:t>Beta diversity refers to the similarity or dissimilarity.</a:t>
            </a:r>
          </a:p>
        </p:txBody>
      </p:sp>
      <p:sp>
        <p:nvSpPr>
          <p:cNvPr id="4" name="灯片编号占位符 3"/>
          <p:cNvSpPr>
            <a:spLocks noGrp="1"/>
          </p:cNvSpPr>
          <p:nvPr>
            <p:ph type="sldNum" sz="quarter" idx="5"/>
          </p:nvPr>
        </p:nvSpPr>
        <p:spPr/>
        <p:txBody>
          <a:bodyPr/>
          <a:lstStyle/>
          <a:p>
            <a:fld id="{3153D443-CBAC-934A-8506-FB4DF260D863}" type="slidenum">
              <a:rPr lang="en-US" smtClean="0"/>
              <a:t>5</a:t>
            </a:fld>
            <a:endParaRPr lang="en-US"/>
          </a:p>
        </p:txBody>
      </p:sp>
    </p:spTree>
    <p:extLst>
      <p:ext uri="{BB962C8B-B14F-4D97-AF65-F5344CB8AC3E}">
        <p14:creationId xmlns:p14="http://schemas.microsoft.com/office/powerpoint/2010/main" val="2692480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66666"/>
                </a:solidFill>
                <a:effectLst/>
                <a:latin typeface="Open Sans" panose="020B0606030504020204" pitchFamily="34" charset="0"/>
              </a:rPr>
              <a:t>To visualize the community data, I used two unconstrained ordinations -- </a:t>
            </a:r>
            <a:r>
              <a:rPr lang="en-US" b="0" i="0" dirty="0" err="1">
                <a:solidFill>
                  <a:srgbClr val="333333"/>
                </a:solidFill>
                <a:effectLst/>
                <a:latin typeface="Helvetica Neue" panose="02000503000000020004" pitchFamily="2" charset="0"/>
              </a:rPr>
              <a:t>PCoA</a:t>
            </a:r>
            <a:r>
              <a:rPr lang="en-US" b="0" i="0" dirty="0">
                <a:solidFill>
                  <a:srgbClr val="333333"/>
                </a:solidFill>
                <a:effectLst/>
                <a:latin typeface="Helvetica Neue" panose="02000503000000020004" pitchFamily="2" charset="0"/>
              </a:rPr>
              <a:t> (Principal Coordinates Analysis) and </a:t>
            </a:r>
            <a:r>
              <a:rPr lang="en-US" b="0" i="0" dirty="0">
                <a:solidFill>
                  <a:srgbClr val="666666"/>
                </a:solidFill>
                <a:effectLst/>
                <a:latin typeface="Open Sans" panose="020B0606030504020204" pitchFamily="34" charset="0"/>
              </a:rPr>
              <a:t>NMDS (</a:t>
            </a:r>
            <a:r>
              <a:rPr lang="en-US" b="0" i="0" dirty="0">
                <a:solidFill>
                  <a:srgbClr val="333333"/>
                </a:solidFill>
                <a:effectLst/>
                <a:latin typeface="Helvetica Neue" panose="02000503000000020004" pitchFamily="2" charset="0"/>
              </a:rPr>
              <a:t>Non-Metric Multidimensional Scaling).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Helvetica Neue" panose="02000503000000020004" pitchFamily="2" charset="0"/>
              </a:rPr>
              <a:t>They are</a:t>
            </a:r>
            <a:r>
              <a:rPr lang="en-US" b="0" i="0" dirty="0">
                <a:solidFill>
                  <a:srgbClr val="666666"/>
                </a:solidFill>
                <a:effectLst/>
                <a:latin typeface="Open Sans" panose="020B0606030504020204" pitchFamily="34" charset="0"/>
              </a:rPr>
              <a:t> specifically designed to work with dissimilarity (or distance) matrices. The distance between points reflects how different the communities are.</a:t>
            </a:r>
            <a:endParaRPr lang="en-US" b="0" i="0" dirty="0">
              <a:solidFill>
                <a:srgbClr val="333333"/>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Helvetica Neue" panose="02000503000000020004" pitchFamily="2" charset="0"/>
            </a:endParaRPr>
          </a:p>
          <a:p>
            <a:r>
              <a:rPr lang="en-US" b="0" i="0" dirty="0">
                <a:solidFill>
                  <a:srgbClr val="333333"/>
                </a:solidFill>
                <a:effectLst/>
                <a:latin typeface="Helvetica Neue" panose="02000503000000020004" pitchFamily="2" charset="0"/>
              </a:rPr>
              <a:t>Panel A: Sorensen dissimilarity (presence/absence-based; *</a:t>
            </a:r>
            <a:r>
              <a:rPr lang="en-US" b="0" i="0" dirty="0">
                <a:solidFill>
                  <a:srgbClr val="666666"/>
                </a:solidFill>
                <a:effectLst/>
                <a:latin typeface="Open Sans" panose="020B0606030504020204" pitchFamily="34" charset="0"/>
              </a:rPr>
              <a:t>Do the two environments share the same microbes, regardless of abundance?</a:t>
            </a:r>
            <a:r>
              <a:rPr lang="en-US" b="0" i="0" dirty="0">
                <a:solidFill>
                  <a:srgbClr val="333333"/>
                </a:solidFill>
                <a:effectLst/>
                <a:latin typeface="Helvetica Neue" panose="02000503000000020004" pitchFamily="2" charset="0"/>
              </a:rPr>
              <a:t>) </a:t>
            </a:r>
          </a:p>
          <a:p>
            <a:r>
              <a:rPr lang="en-US" b="0" i="0" dirty="0">
                <a:solidFill>
                  <a:srgbClr val="333333"/>
                </a:solidFill>
                <a:effectLst/>
                <a:latin typeface="Helvetica Neue" panose="02000503000000020004" pitchFamily="2" charset="0"/>
              </a:rPr>
              <a:t>Panel B: Bray-Curtis dissimilarity (abundance-weighted; *</a:t>
            </a:r>
            <a:r>
              <a:rPr lang="en-US" b="0" i="0" dirty="0">
                <a:solidFill>
                  <a:srgbClr val="666666"/>
                </a:solidFill>
                <a:effectLst/>
                <a:latin typeface="Open Sans" panose="020B0606030504020204" pitchFamily="34" charset="0"/>
              </a:rPr>
              <a:t>How does abundance differ between communities?</a:t>
            </a:r>
            <a:r>
              <a:rPr lang="en-US" b="0" i="0" dirty="0">
                <a:solidFill>
                  <a:srgbClr val="333333"/>
                </a:solidFill>
                <a:effectLst/>
                <a:latin typeface="Helvetica Neue" panose="02000503000000020004" pitchFamily="2" charset="0"/>
              </a:rPr>
              <a:t>)</a:t>
            </a:r>
          </a:p>
          <a:p>
            <a:endParaRPr lang="en-US" sz="1200" b="0" i="0" dirty="0">
              <a:solidFill>
                <a:srgbClr val="333333"/>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Both </a:t>
            </a:r>
            <a:r>
              <a:rPr lang="en-US" sz="1200" b="0" dirty="0" err="1"/>
              <a:t>PCoA</a:t>
            </a:r>
            <a:r>
              <a:rPr lang="en-US" sz="1200" b="0" dirty="0"/>
              <a:t> and NMDS approaches show broadly similar patterns. </a:t>
            </a:r>
            <a:endParaRPr lang="en-US" sz="1200" b="0" i="0" dirty="0">
              <a:solidFill>
                <a:srgbClr val="333333"/>
              </a:solidFill>
              <a:effectLst/>
              <a:latin typeface="Helvetica Neue" panose="02000503000000020004" pitchFamily="2" charset="0"/>
            </a:endParaRPr>
          </a:p>
          <a:p>
            <a:r>
              <a:rPr lang="en-US" sz="1200" b="0" dirty="0"/>
              <a:t>A&amp;C: Samples show moderate separation based on both oxygen level (color gradient) and collection date (shape). </a:t>
            </a:r>
            <a:r>
              <a:rPr lang="en-US" sz="2800" b="0" dirty="0"/>
              <a:t>However, points are relatively more dispersed, indicating there are some overlap between groups based on community </a:t>
            </a:r>
            <a:r>
              <a:rPr lang="en-US" sz="2800" b="0" i="1" dirty="0"/>
              <a:t>presence/absence</a:t>
            </a:r>
            <a:r>
              <a:rPr lang="en-US" sz="2800" b="0" dirty="0"/>
              <a:t> patterns.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t>B&amp;D: Samples exhibit stronger spatial separation, with tighter grouping by oxygen levels. The Bray-Curtis </a:t>
            </a:r>
            <a:r>
              <a:rPr lang="en-US" sz="2800" b="0" dirty="0" err="1"/>
              <a:t>PCoA</a:t>
            </a:r>
            <a:r>
              <a:rPr lang="en-US" sz="2800" b="0" dirty="0"/>
              <a:t> shows that Axis 1 explains a relatively larger portion of variation (~25.4%) </a:t>
            </a:r>
            <a:r>
              <a:rPr lang="en-US" sz="4000" b="0" i="0" dirty="0">
                <a:solidFill>
                  <a:srgbClr val="666666"/>
                </a:solidFill>
                <a:effectLst/>
                <a:latin typeface="Open Sans" panose="020B0606030504020204" pitchFamily="34" charset="0"/>
              </a:rPr>
              <a:t>than Sorensen (~19.8%)</a:t>
            </a:r>
            <a:r>
              <a:rPr lang="en-US" sz="2800" b="0" dirty="0"/>
              <a:t>, suggesting that </a:t>
            </a:r>
            <a:r>
              <a:rPr lang="en-US" sz="4000" b="0" i="0" dirty="0">
                <a:solidFill>
                  <a:srgbClr val="666666"/>
                </a:solidFill>
                <a:effectLst/>
                <a:latin typeface="Open Sans" panose="020B0606030504020204" pitchFamily="34" charset="0"/>
              </a:rPr>
              <a:t>abundance differences among taxa matter in this system.</a:t>
            </a:r>
            <a:endParaRPr lang="en-US" sz="28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t>In summary: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t>Bray-Curtis </a:t>
            </a:r>
            <a:r>
              <a:rPr lang="en-US" sz="2800" b="0" dirty="0" err="1"/>
              <a:t>PCoA</a:t>
            </a:r>
            <a:r>
              <a:rPr lang="en-US" sz="2800" b="0" dirty="0"/>
              <a:t> (B) seems to best resolve differences among samples, indicating that abundance-based differences are an important driver of microbial community structure in the systems. </a:t>
            </a:r>
          </a:p>
          <a:p>
            <a:pPr>
              <a:buNone/>
            </a:pPr>
            <a:r>
              <a:rPr lang="en-US" sz="2800" b="0" dirty="0"/>
              <a:t>- Oxygen level appears to have a strong influence — possibly due to different microbial metabolic requirements (e.g., aerobic vs anaerobic taxa).</a:t>
            </a:r>
          </a:p>
          <a:p>
            <a:r>
              <a:rPr lang="en-US" sz="2800" b="0" dirty="0"/>
              <a:t>- Collection date likely reflects temporal environmental shifts, seasonal variation, or ecological succession.</a:t>
            </a:r>
          </a:p>
        </p:txBody>
      </p:sp>
      <p:sp>
        <p:nvSpPr>
          <p:cNvPr id="4" name="灯片编号占位符 3"/>
          <p:cNvSpPr>
            <a:spLocks noGrp="1"/>
          </p:cNvSpPr>
          <p:nvPr>
            <p:ph type="sldNum" sz="quarter" idx="5"/>
          </p:nvPr>
        </p:nvSpPr>
        <p:spPr/>
        <p:txBody>
          <a:bodyPr/>
          <a:lstStyle/>
          <a:p>
            <a:fld id="{3153D443-CBAC-934A-8506-FB4DF260D863}" type="slidenum">
              <a:rPr lang="en-US" smtClean="0"/>
              <a:t>6</a:t>
            </a:fld>
            <a:endParaRPr lang="en-US"/>
          </a:p>
        </p:txBody>
      </p:sp>
    </p:spTree>
    <p:extLst>
      <p:ext uri="{BB962C8B-B14F-4D97-AF65-F5344CB8AC3E}">
        <p14:creationId xmlns:p14="http://schemas.microsoft.com/office/powerpoint/2010/main" val="266810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F61AC-764C-1919-13B4-A3D8F6843A6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46D1CA0-8D45-4E84-F261-8161281C738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4EC846-F759-14D9-C5FA-7EF37D8122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t>This figure shows </a:t>
            </a:r>
            <a:r>
              <a:rPr lang="en-US" sz="4000" b="0" i="0" dirty="0">
                <a:solidFill>
                  <a:srgbClr val="666666"/>
                </a:solidFill>
                <a:effectLst/>
                <a:latin typeface="Open Sans" panose="020B0606030504020204" pitchFamily="34" charset="0"/>
              </a:rPr>
              <a:t>the relative abundance of the </a:t>
            </a:r>
            <a:r>
              <a:rPr lang="en-US" sz="4000" b="0" dirty="0">
                <a:solidFill>
                  <a:schemeClr val="accent1">
                    <a:lumMod val="50000"/>
                  </a:schemeClr>
                </a:solidFill>
                <a:latin typeface="+mn-lt"/>
              </a:rPr>
              <a:t>Pseudomonadota across oxygen level and collection date</a:t>
            </a:r>
            <a:r>
              <a:rPr lang="en-US" sz="4000" b="0" i="0" dirty="0">
                <a:solidFill>
                  <a:srgbClr val="666666"/>
                </a:solidFill>
                <a:effectLst/>
                <a:latin typeface="Open Sans" panose="020B0606030504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i="0" dirty="0">
                <a:solidFill>
                  <a:srgbClr val="666666"/>
                </a:solidFill>
                <a:effectLst/>
                <a:latin typeface="Open Sans" panose="020B0606030504020204" pitchFamily="34" charset="0"/>
              </a:rPr>
              <a:t>Panel A: It’s clear that </a:t>
            </a:r>
            <a:r>
              <a:rPr lang="en-US" sz="5400" b="0" i="0" dirty="0">
                <a:solidFill>
                  <a:srgbClr val="333333"/>
                </a:solidFill>
                <a:effectLst/>
                <a:latin typeface="Helvetica Neue" panose="02000503000000020004" pitchFamily="2" charset="0"/>
              </a:rPr>
              <a:t>relative abundance is consistently high across all oxygen levels, but there is a slight increasing trend from low (5) to higher (25) oxygen concentrations.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333333"/>
                </a:solidFill>
                <a:effectLst/>
                <a:latin typeface="Helvetica Neue" panose="02000503000000020004" pitchFamily="2" charset="0"/>
              </a:rPr>
              <a:t>Panel B: Over time, Pseudomonadota abundance peaks around mid-sampling dates and slightly decreases toward the later sampling points. However, the abundance remains relatively high across all collection dates, indicating that Pseudomonadota are a stable, dominant group in these microbial communities throughout the sampling period.</a:t>
            </a:r>
            <a:endParaRPr lang="en-US" sz="5400" b="0" i="0" u="sng" dirty="0">
              <a:solidFill>
                <a:srgbClr val="333333"/>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u="sng" dirty="0">
                <a:solidFill>
                  <a:srgbClr val="333333"/>
                </a:solidFill>
                <a:effectLst/>
                <a:latin typeface="Helvetica Neue" panose="02000503000000020004" pitchFamily="2" charset="0"/>
              </a:rPr>
              <a:t>The results correspond with the results showed in the paper: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333333"/>
                </a:solidFill>
                <a:effectLst/>
                <a:latin typeface="Helvetica Neue" panose="02000503000000020004" pitchFamily="2" charset="0"/>
              </a:rPr>
              <a:t>- Pseudomonas is a multi-functional genus containing many species that have anaerobic or aerobic denitrification abilities.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400" b="0" i="0" dirty="0">
              <a:solidFill>
                <a:srgbClr val="333333"/>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333333"/>
                </a:solidFill>
                <a:effectLst/>
                <a:latin typeface="Helvetica Neue" panose="02000503000000020004" pitchFamily="2" charset="0"/>
              </a:rPr>
              <a:t>Now let’s </a:t>
            </a:r>
            <a:r>
              <a:rPr lang="en-US" sz="7200" b="0" i="0" dirty="0">
                <a:solidFill>
                  <a:srgbClr val="666666"/>
                </a:solidFill>
                <a:effectLst/>
                <a:latin typeface="Open Sans" panose="020B0606030504020204" pitchFamily="34" charset="0"/>
              </a:rPr>
              <a:t>look at two important genera: </a:t>
            </a:r>
            <a:r>
              <a:rPr lang="en-US" sz="7200" b="0" i="0" dirty="0" err="1">
                <a:solidFill>
                  <a:srgbClr val="666666"/>
                </a:solidFill>
                <a:effectLst/>
                <a:latin typeface="Open Sans" panose="020B0606030504020204" pitchFamily="34" charset="0"/>
              </a:rPr>
              <a:t>Comamonas</a:t>
            </a:r>
            <a:r>
              <a:rPr lang="en-US" sz="7200" b="0" i="0" dirty="0">
                <a:solidFill>
                  <a:srgbClr val="666666"/>
                </a:solidFill>
                <a:effectLst/>
                <a:latin typeface="Open Sans" panose="020B0606030504020204" pitchFamily="34" charset="0"/>
              </a:rPr>
              <a:t> and </a:t>
            </a:r>
            <a:r>
              <a:rPr lang="en-US" sz="7200" b="0" i="0" dirty="0" err="1">
                <a:solidFill>
                  <a:srgbClr val="666666"/>
                </a:solidFill>
                <a:effectLst/>
                <a:latin typeface="Open Sans" panose="020B0606030504020204" pitchFamily="34" charset="0"/>
              </a:rPr>
              <a:t>Methylobacter</a:t>
            </a:r>
            <a:r>
              <a:rPr lang="en-US" sz="7200" b="0" i="0" dirty="0">
                <a:solidFill>
                  <a:srgbClr val="666666"/>
                </a:solidFill>
                <a:effectLst/>
                <a:latin typeface="Open Sans" panose="020B06060305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200" b="0" i="0" dirty="0">
                <a:solidFill>
                  <a:srgbClr val="666666"/>
                </a:solidFill>
                <a:effectLst/>
                <a:latin typeface="Open Sans" panose="020B0606030504020204" pitchFamily="34" charset="0"/>
              </a:rPr>
              <a:t>Panel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200" b="0" i="0" dirty="0">
                <a:solidFill>
                  <a:srgbClr val="333333"/>
                </a:solidFill>
                <a:effectLst/>
                <a:latin typeface="Helvetica Neue" panose="02000503000000020004" pitchFamily="2" charset="0"/>
              </a:rPr>
              <a:t>- Many strains of </a:t>
            </a:r>
            <a:r>
              <a:rPr lang="en-US" sz="7200" b="0" i="0" dirty="0" err="1">
                <a:solidFill>
                  <a:srgbClr val="333333"/>
                </a:solidFill>
                <a:effectLst/>
                <a:latin typeface="Helvetica Neue" panose="02000503000000020004" pitchFamily="2" charset="0"/>
              </a:rPr>
              <a:t>Comamonas</a:t>
            </a:r>
            <a:r>
              <a:rPr lang="en-US" sz="7200" b="0" i="0" dirty="0">
                <a:solidFill>
                  <a:srgbClr val="333333"/>
                </a:solidFill>
                <a:effectLst/>
                <a:latin typeface="Helvetica Neue" panose="02000503000000020004" pitchFamily="2" charset="0"/>
              </a:rPr>
              <a:t> are </a:t>
            </a:r>
            <a:r>
              <a:rPr lang="en-US" sz="7200" b="0" i="0" dirty="0" err="1">
                <a:solidFill>
                  <a:srgbClr val="333333"/>
                </a:solidFill>
                <a:effectLst/>
                <a:latin typeface="Helvetica Neue" panose="02000503000000020004" pitchFamily="2" charset="0"/>
              </a:rPr>
              <a:t>denitrifiers</a:t>
            </a:r>
            <a:r>
              <a:rPr lang="en-US" sz="7200" b="0" i="0" dirty="0">
                <a:solidFill>
                  <a:srgbClr val="333333"/>
                </a:solidFill>
                <a:effectLst/>
                <a:latin typeface="Helvetica Neue" panose="02000503000000020004" pitchFamily="2" charset="0"/>
              </a:rPr>
              <a:t>, some of which conduct conventional anaerobic heterotrophic denitrification, and some of which play a role in aerobic denitrification. </a:t>
            </a:r>
            <a:endParaRPr lang="en-US" sz="7200" b="0" i="0" dirty="0">
              <a:solidFill>
                <a:srgbClr val="666666"/>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333333"/>
                </a:solidFill>
                <a:effectLst/>
                <a:latin typeface="Helvetica Neue" panose="02000503000000020004" pitchFamily="2" charset="0"/>
              </a:rPr>
              <a:t>- </a:t>
            </a:r>
            <a:r>
              <a:rPr lang="en-US" sz="5400" b="0" i="0" dirty="0" err="1">
                <a:solidFill>
                  <a:srgbClr val="333333"/>
                </a:solidFill>
                <a:effectLst/>
                <a:latin typeface="Helvetica Neue" panose="02000503000000020004" pitchFamily="2" charset="0"/>
              </a:rPr>
              <a:t>Methylobacter</a:t>
            </a:r>
            <a:r>
              <a:rPr lang="en-US" sz="5400" b="0" i="0" dirty="0">
                <a:solidFill>
                  <a:srgbClr val="333333"/>
                </a:solidFill>
                <a:effectLst/>
                <a:latin typeface="Helvetica Neue" panose="02000503000000020004" pitchFamily="2" charset="0"/>
              </a:rPr>
              <a:t> has been found to be an active methanotroph at relatively high oxygen concentrations.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b="0" i="0" dirty="0">
                <a:solidFill>
                  <a:srgbClr val="666666"/>
                </a:solidFill>
                <a:effectLst/>
                <a:latin typeface="Open Sans" panose="020B0606030504020204" pitchFamily="34" charset="0"/>
              </a:rPr>
              <a:t>Panel 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333333"/>
                </a:solidFill>
                <a:effectLst/>
                <a:latin typeface="Helvetica Neue" panose="02000503000000020004" pitchFamily="2" charset="0"/>
              </a:rPr>
              <a:t>- </a:t>
            </a:r>
            <a:r>
              <a:rPr lang="en-US" sz="5400" b="0" i="0" dirty="0" err="1">
                <a:solidFill>
                  <a:srgbClr val="333333"/>
                </a:solidFill>
                <a:effectLst/>
                <a:latin typeface="Helvetica Neue" panose="02000503000000020004" pitchFamily="2" charset="0"/>
              </a:rPr>
              <a:t>Comamonas</a:t>
            </a:r>
            <a:r>
              <a:rPr lang="en-US" sz="5400" b="0" i="0" dirty="0">
                <a:solidFill>
                  <a:srgbClr val="333333"/>
                </a:solidFill>
                <a:effectLst/>
                <a:latin typeface="Helvetica Neue" panose="02000503000000020004" pitchFamily="2" charset="0"/>
              </a:rPr>
              <a:t> shows temporal fluctuations, suggesting that transient environmental conditions (nutrient pulses, temperature shifts) may strongly influence its abundance.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5400" b="0" i="0" dirty="0">
                <a:solidFill>
                  <a:srgbClr val="333333"/>
                </a:solidFill>
                <a:effectLst/>
                <a:latin typeface="Helvetica Neue" panose="02000503000000020004" pitchFamily="2" charset="0"/>
              </a:rPr>
              <a:t>- </a:t>
            </a:r>
            <a:r>
              <a:rPr lang="en-US" sz="5400" b="0" i="0" dirty="0" err="1">
                <a:solidFill>
                  <a:srgbClr val="333333"/>
                </a:solidFill>
                <a:effectLst/>
                <a:latin typeface="Helvetica Neue" panose="02000503000000020004" pitchFamily="2" charset="0"/>
              </a:rPr>
              <a:t>Methylobacter</a:t>
            </a:r>
            <a:r>
              <a:rPr lang="en-US" sz="5400" b="0" i="0" dirty="0">
                <a:solidFill>
                  <a:srgbClr val="333333"/>
                </a:solidFill>
                <a:effectLst/>
                <a:latin typeface="Helvetica Neue" panose="02000503000000020004" pitchFamily="2" charset="0"/>
              </a:rPr>
              <a:t> is not plotted in the time series, possibly due to filtering or low detection frequency on some dates.</a:t>
            </a:r>
            <a:endParaRPr lang="en-US" sz="4000" b="0" i="0" dirty="0">
              <a:solidFill>
                <a:srgbClr val="666666"/>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dirty="0"/>
          </a:p>
        </p:txBody>
      </p:sp>
      <p:sp>
        <p:nvSpPr>
          <p:cNvPr id="4" name="灯片编号占位符 3">
            <a:extLst>
              <a:ext uri="{FF2B5EF4-FFF2-40B4-BE49-F238E27FC236}">
                <a16:creationId xmlns:a16="http://schemas.microsoft.com/office/drawing/2014/main" id="{DB652DB2-E2DD-78E9-63DC-71B1114AB006}"/>
              </a:ext>
            </a:extLst>
          </p:cNvPr>
          <p:cNvSpPr>
            <a:spLocks noGrp="1"/>
          </p:cNvSpPr>
          <p:nvPr>
            <p:ph type="sldNum" sz="quarter" idx="5"/>
          </p:nvPr>
        </p:nvSpPr>
        <p:spPr/>
        <p:txBody>
          <a:bodyPr/>
          <a:lstStyle/>
          <a:p>
            <a:fld id="{3153D443-CBAC-934A-8506-FB4DF260D863}" type="slidenum">
              <a:rPr lang="en-US" smtClean="0"/>
              <a:t>7</a:t>
            </a:fld>
            <a:endParaRPr lang="en-US"/>
          </a:p>
        </p:txBody>
      </p:sp>
    </p:spTree>
    <p:extLst>
      <p:ext uri="{BB962C8B-B14F-4D97-AF65-F5344CB8AC3E}">
        <p14:creationId xmlns:p14="http://schemas.microsoft.com/office/powerpoint/2010/main" val="224470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4FD7F-9ABF-A6F3-B0AA-60C4DB235E2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6E4836-F350-CD42-D811-92BACD266D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BFC1341-D91E-9AFB-5D8E-03408FBB765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dirty="0"/>
          </a:p>
        </p:txBody>
      </p:sp>
      <p:sp>
        <p:nvSpPr>
          <p:cNvPr id="4" name="灯片编号占位符 3">
            <a:extLst>
              <a:ext uri="{FF2B5EF4-FFF2-40B4-BE49-F238E27FC236}">
                <a16:creationId xmlns:a16="http://schemas.microsoft.com/office/drawing/2014/main" id="{DE9236E4-A4BE-4FF1-8978-F7A15D84D650}"/>
              </a:ext>
            </a:extLst>
          </p:cNvPr>
          <p:cNvSpPr>
            <a:spLocks noGrp="1"/>
          </p:cNvSpPr>
          <p:nvPr>
            <p:ph type="sldNum" sz="quarter" idx="5"/>
          </p:nvPr>
        </p:nvSpPr>
        <p:spPr/>
        <p:txBody>
          <a:bodyPr/>
          <a:lstStyle/>
          <a:p>
            <a:fld id="{3153D443-CBAC-934A-8506-FB4DF260D863}" type="slidenum">
              <a:rPr lang="en-US" smtClean="0"/>
              <a:t>8</a:t>
            </a:fld>
            <a:endParaRPr lang="en-US"/>
          </a:p>
        </p:txBody>
      </p:sp>
    </p:spTree>
    <p:extLst>
      <p:ext uri="{BB962C8B-B14F-4D97-AF65-F5344CB8AC3E}">
        <p14:creationId xmlns:p14="http://schemas.microsoft.com/office/powerpoint/2010/main" val="308160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highlight>
                <a:srgbClr val="FFFFFF"/>
              </a:highlight>
              <a:latin typeface="Roboto"/>
              <a:ea typeface="宋体"/>
              <a:cs typeface="Roboto"/>
            </a:endParaRPr>
          </a:p>
        </p:txBody>
      </p:sp>
      <p:sp>
        <p:nvSpPr>
          <p:cNvPr id="4" name="灯片编号占位符 3"/>
          <p:cNvSpPr>
            <a:spLocks noGrp="1"/>
          </p:cNvSpPr>
          <p:nvPr>
            <p:ph type="sldNum" sz="quarter" idx="5"/>
          </p:nvPr>
        </p:nvSpPr>
        <p:spPr/>
        <p:txBody>
          <a:bodyPr/>
          <a:lstStyle/>
          <a:p>
            <a:fld id="{932A9BC3-DC84-564E-B62B-5CEEEF5648E8}" type="slidenum">
              <a:rPr lang="en-US" smtClean="0"/>
              <a:t>9</a:t>
            </a:fld>
            <a:endParaRPr lang="en-US"/>
          </a:p>
        </p:txBody>
      </p:sp>
    </p:spTree>
    <p:extLst>
      <p:ext uri="{BB962C8B-B14F-4D97-AF65-F5344CB8AC3E}">
        <p14:creationId xmlns:p14="http://schemas.microsoft.com/office/powerpoint/2010/main" val="1822464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B1914D-3D51-4E0A-8224-C9CFB6E39217}" type="datetime1">
              <a:rPr lang="en-US" altLang="zh-CN"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3" name="Title 18">
            <a:extLst>
              <a:ext uri="{FF2B5EF4-FFF2-40B4-BE49-F238E27FC236}">
                <a16:creationId xmlns:a16="http://schemas.microsoft.com/office/drawing/2014/main" id="{DC0A9285-546C-824E-BB82-80DD4A7E5723}"/>
              </a:ext>
            </a:extLst>
          </p:cNvPr>
          <p:cNvSpPr>
            <a:spLocks noGrp="1"/>
          </p:cNvSpPr>
          <p:nvPr>
            <p:ph type="title" hasCustomPrompt="1"/>
          </p:nvPr>
        </p:nvSpPr>
        <p:spPr>
          <a:xfrm>
            <a:off x="304272" y="2561844"/>
            <a:ext cx="4777596" cy="829533"/>
          </a:xfrm>
          <a:noFill/>
        </p:spPr>
        <p:txBody>
          <a:bodyPr lIns="182880" tIns="182880" rIns="182880" anchor="t">
            <a:normAutofit/>
          </a:bodyPr>
          <a:lstStyle>
            <a:lvl1pPr algn="l">
              <a:defRPr sz="3200" baseline="0">
                <a:solidFill>
                  <a:schemeClr val="tx1"/>
                </a:solidFill>
              </a:defRPr>
            </a:lvl1pPr>
          </a:lstStyle>
          <a:p>
            <a:r>
              <a:rPr lang="en-US" dirty="0"/>
              <a:t>Click to add title</a:t>
            </a:r>
          </a:p>
        </p:txBody>
      </p:sp>
      <p:pic>
        <p:nvPicPr>
          <p:cNvPr id="10" name="Picture 9">
            <a:extLst>
              <a:ext uri="{FF2B5EF4-FFF2-40B4-BE49-F238E27FC236}">
                <a16:creationId xmlns:a16="http://schemas.microsoft.com/office/drawing/2014/main" id="{C6A6C757-F494-C249-B435-958A389BFC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50117" y="590550"/>
            <a:ext cx="994225" cy="999600"/>
          </a:xfrm>
          <a:prstGeom prst="rect">
            <a:avLst/>
          </a:prstGeom>
        </p:spPr>
      </p:pic>
      <p:sp>
        <p:nvSpPr>
          <p:cNvPr id="11" name="Rectangle 10">
            <a:extLst>
              <a:ext uri="{FF2B5EF4-FFF2-40B4-BE49-F238E27FC236}">
                <a16:creationId xmlns:a16="http://schemas.microsoft.com/office/drawing/2014/main" id="{2703C8E5-147E-4644-A094-238B240D41B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47470F22-3D51-8D47-9BDC-3F4D49D359C4}"/>
              </a:ext>
            </a:extLst>
          </p:cNvPr>
          <p:cNvSpPr>
            <a:spLocks noGrp="1"/>
          </p:cNvSpPr>
          <p:nvPr>
            <p:ph type="body" sz="quarter" idx="13" hasCustomPrompt="1"/>
          </p:nvPr>
        </p:nvSpPr>
        <p:spPr>
          <a:xfrm>
            <a:off x="304800" y="3486150"/>
            <a:ext cx="4776788" cy="762000"/>
          </a:xfrm>
        </p:spPr>
        <p:txBody>
          <a:bodyPr lIns="182880" tIns="0" rIns="182880" bIns="0">
            <a:noAutofit/>
          </a:bodyPr>
          <a:lstStyle>
            <a:lvl1pPr marL="0" indent="0">
              <a:buNone/>
              <a:defRPr sz="1800">
                <a:solidFill>
                  <a:schemeClr val="tx1"/>
                </a:solidFill>
              </a:defRPr>
            </a:lvl1pPr>
          </a:lstStyle>
          <a:p>
            <a:pPr lvl="0"/>
            <a:r>
              <a:rPr lang="en-US" dirty="0"/>
              <a:t>Click to add text</a:t>
            </a:r>
          </a:p>
        </p:txBody>
      </p:sp>
    </p:spTree>
    <p:extLst>
      <p:ext uri="{BB962C8B-B14F-4D97-AF65-F5344CB8AC3E}">
        <p14:creationId xmlns:p14="http://schemas.microsoft.com/office/powerpoint/2010/main" val="243152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108DAC-6CCD-41F1-8312-909BA1244480}" type="datetime1">
              <a:rPr lang="en-US" altLang="zh-CN"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14" name="Text Placeholder 13"/>
          <p:cNvSpPr>
            <a:spLocks noGrp="1"/>
          </p:cNvSpPr>
          <p:nvPr>
            <p:ph type="body" sz="quarter" idx="13" hasCustomPrompt="1"/>
          </p:nvPr>
        </p:nvSpPr>
        <p:spPr>
          <a:xfrm>
            <a:off x="0" y="1985433"/>
            <a:ext cx="9144000" cy="1491725"/>
          </a:xfrm>
        </p:spPr>
        <p:txBody>
          <a:bodyPr>
            <a:noAutofit/>
          </a:bodyPr>
          <a:lstStyle>
            <a:lvl1pPr marL="0" indent="0" algn="ctr">
              <a:buNone/>
              <a:defRPr sz="2800">
                <a:solidFill>
                  <a:schemeClr val="accent2"/>
                </a:solidFill>
              </a:defRPr>
            </a:lvl1pPr>
          </a:lstStyle>
          <a:p>
            <a:pPr lvl="0"/>
            <a:r>
              <a:rPr lang="en-US" dirty="0"/>
              <a:t>Click to add text</a:t>
            </a:r>
          </a:p>
        </p:txBody>
      </p:sp>
      <p:pic>
        <p:nvPicPr>
          <p:cNvPr id="10" name="Picture 9" descr="cu screen b31b1b.psd">
            <a:extLst>
              <a:ext uri="{FF2B5EF4-FFF2-40B4-BE49-F238E27FC236}">
                <a16:creationId xmlns:a16="http://schemas.microsoft.com/office/drawing/2014/main" id="{2F0129F0-F30E-CA46-95D8-485C2699B0E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70374"/>
          <a:stretch/>
        </p:blipFill>
        <p:spPr>
          <a:xfrm>
            <a:off x="182033" y="402168"/>
            <a:ext cx="1113367" cy="1019803"/>
          </a:xfrm>
          <a:prstGeom prst="rect">
            <a:avLst/>
          </a:prstGeom>
        </p:spPr>
      </p:pic>
      <p:sp>
        <p:nvSpPr>
          <p:cNvPr id="9" name="Rectangle 8">
            <a:extLst>
              <a:ext uri="{FF2B5EF4-FFF2-40B4-BE49-F238E27FC236}">
                <a16:creationId xmlns:a16="http://schemas.microsoft.com/office/drawing/2014/main" id="{DC174D41-7CC7-7D41-8BF1-2412C5E9353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Text Placeholder 19">
            <a:extLst>
              <a:ext uri="{FF2B5EF4-FFF2-40B4-BE49-F238E27FC236}">
                <a16:creationId xmlns:a16="http://schemas.microsoft.com/office/drawing/2014/main" id="{EE059B75-688C-714C-A731-B1FA0FCA36C8}"/>
              </a:ext>
            </a:extLst>
          </p:cNvPr>
          <p:cNvSpPr>
            <a:spLocks noGrp="1"/>
          </p:cNvSpPr>
          <p:nvPr>
            <p:ph type="body" sz="quarter" idx="14" hasCustomPrompt="1"/>
          </p:nvPr>
        </p:nvSpPr>
        <p:spPr>
          <a:xfrm>
            <a:off x="0" y="1276350"/>
            <a:ext cx="9144000" cy="685800"/>
          </a:xfrm>
        </p:spPr>
        <p:txBody>
          <a:bodyPr anchor="ctr">
            <a:noAutofit/>
          </a:bodyPr>
          <a:lstStyle>
            <a:lvl1pPr marL="0" indent="0" algn="ctr" defTabSz="914377" rtl="0" eaLnBrk="1" latinLnBrk="0" hangingPunct="1">
              <a:spcBef>
                <a:spcPct val="0"/>
              </a:spcBef>
              <a:buNone/>
              <a:defRPr lang="en-US" sz="3200" kern="1200" dirty="0" smtClean="0">
                <a:solidFill>
                  <a:schemeClr val="accent3"/>
                </a:solidFill>
                <a:latin typeface="+mj-lt"/>
                <a:ea typeface="+mj-ea"/>
                <a:cs typeface="+mj-cs"/>
              </a:defRPr>
            </a:lvl1pPr>
            <a:lvl2pPr marL="0" indent="0" algn="ctr" defTabSz="914377" rtl="0" eaLnBrk="1" latinLnBrk="0" hangingPunct="1">
              <a:spcBef>
                <a:spcPct val="0"/>
              </a:spcBef>
              <a:buNone/>
              <a:defRPr lang="en-US" sz="3200" kern="1200" dirty="0" smtClean="0">
                <a:solidFill>
                  <a:schemeClr val="accent3"/>
                </a:solidFill>
                <a:latin typeface="+mj-lt"/>
                <a:ea typeface="+mj-ea"/>
                <a:cs typeface="+mj-cs"/>
              </a:defRPr>
            </a:lvl2pPr>
            <a:lvl3pPr marL="0" indent="0" algn="ctr" defTabSz="914377" rtl="0" eaLnBrk="1" latinLnBrk="0" hangingPunct="1">
              <a:spcBef>
                <a:spcPct val="0"/>
              </a:spcBef>
              <a:buNone/>
              <a:defRPr lang="en-US" sz="3200" kern="1200" dirty="0" smtClean="0">
                <a:solidFill>
                  <a:schemeClr val="accent3"/>
                </a:solidFill>
                <a:latin typeface="+mj-lt"/>
                <a:ea typeface="+mj-ea"/>
                <a:cs typeface="+mj-cs"/>
              </a:defRPr>
            </a:lvl3pPr>
            <a:lvl4pPr marL="0" indent="0" algn="ctr" defTabSz="914377" rtl="0" eaLnBrk="1" latinLnBrk="0" hangingPunct="1">
              <a:spcBef>
                <a:spcPct val="0"/>
              </a:spcBef>
              <a:buNone/>
              <a:defRPr lang="en-US" sz="3200" kern="1200" dirty="0" smtClean="0">
                <a:solidFill>
                  <a:schemeClr val="accent3"/>
                </a:solidFill>
                <a:latin typeface="+mj-lt"/>
                <a:ea typeface="+mj-ea"/>
                <a:cs typeface="+mj-cs"/>
              </a:defRPr>
            </a:lvl4pPr>
            <a:lvl5pPr marL="0" indent="0" algn="ctr" defTabSz="914377" rtl="0" eaLnBrk="1" latinLnBrk="0" hangingPunct="1">
              <a:spcBef>
                <a:spcPct val="0"/>
              </a:spcBef>
              <a:buNone/>
              <a:defRPr lang="en-US" sz="3200" kern="1200" dirty="0">
                <a:solidFill>
                  <a:schemeClr val="accent3"/>
                </a:solidFill>
                <a:latin typeface="+mj-lt"/>
                <a:ea typeface="+mj-ea"/>
                <a:cs typeface="+mj-cs"/>
              </a:defRPr>
            </a:lvl5pPr>
          </a:lstStyle>
          <a:p>
            <a:pPr lvl="0"/>
            <a:r>
              <a:rPr lang="en-US" dirty="0"/>
              <a:t>Click to add title</a:t>
            </a:r>
          </a:p>
        </p:txBody>
      </p:sp>
    </p:spTree>
    <p:extLst>
      <p:ext uri="{BB962C8B-B14F-4D97-AF65-F5344CB8AC3E}">
        <p14:creationId xmlns:p14="http://schemas.microsoft.com/office/powerpoint/2010/main" val="54029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A921A7-AF67-4965-A1EF-AC8DCF7CC5B2}" type="datetime1">
              <a:rPr lang="en-US" altLang="zh-CN"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5554C-9387-4378-80C2-5F7076CAC952}" type="slidenum">
              <a:rPr lang="en-US" smtClean="0"/>
              <a:t>‹#›</a:t>
            </a:fld>
            <a:endParaRPr lang="en-US"/>
          </a:p>
        </p:txBody>
      </p:sp>
      <p:sp>
        <p:nvSpPr>
          <p:cNvPr id="3" name="Text Placeholder 2"/>
          <p:cNvSpPr>
            <a:spLocks noGrp="1"/>
          </p:cNvSpPr>
          <p:nvPr>
            <p:ph type="body" sz="quarter" idx="13" hasCustomPrompt="1"/>
          </p:nvPr>
        </p:nvSpPr>
        <p:spPr>
          <a:xfrm>
            <a:off x="285753" y="1428750"/>
            <a:ext cx="8678863" cy="2884887"/>
          </a:xfrm>
        </p:spPr>
        <p:txBody>
          <a:bodyPr>
            <a:noAutofit/>
          </a:bodyPr>
          <a:lstStyle>
            <a:lvl1pPr>
              <a:defRPr sz="2800"/>
            </a:lvl1pPr>
            <a:lvl2pPr>
              <a:defRPr sz="2400"/>
            </a:lvl2pPr>
            <a:lvl3pPr>
              <a:defRPr sz="2000"/>
            </a:lvl3pPr>
            <a:lvl4pPr>
              <a:defRPr sz="1800"/>
            </a:lvl4pPr>
            <a:lvl5pPr>
              <a:defRPr sz="1800"/>
            </a:lvl5pPr>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a:xfrm>
            <a:off x="285750" y="800100"/>
            <a:ext cx="8677656" cy="514350"/>
          </a:xfrm>
        </p:spPr>
        <p:txBody>
          <a:bodyPr>
            <a:noAutofit/>
          </a:bodyPr>
          <a:lstStyle>
            <a:lvl1pPr algn="l">
              <a:defRPr/>
            </a:lvl1pPr>
          </a:lstStyle>
          <a:p>
            <a:r>
              <a:rPr lang="en-US" dirty="0"/>
              <a:t>Click to add text</a:t>
            </a:r>
          </a:p>
        </p:txBody>
      </p:sp>
      <p:sp>
        <p:nvSpPr>
          <p:cNvPr id="9" name="Rectangle 8">
            <a:extLst>
              <a:ext uri="{FF2B5EF4-FFF2-40B4-BE49-F238E27FC236}">
                <a16:creationId xmlns:a16="http://schemas.microsoft.com/office/drawing/2014/main" id="{7F3ACDC8-27DC-0145-A868-75822BC87982}"/>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cu white lrg.psd">
            <a:extLst>
              <a:ext uri="{FF2B5EF4-FFF2-40B4-BE49-F238E27FC236}">
                <a16:creationId xmlns:a16="http://schemas.microsoft.com/office/drawing/2014/main" id="{6E01EECD-840D-AC48-AFCC-03304D0069F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48127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5903BD9-121C-4B46-82D8-5DB4B08F531C}" type="datetime1">
              <a:rPr lang="en-US" altLang="zh-CN" smtClean="0"/>
              <a:t>4/29/25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4" name="Title 13"/>
          <p:cNvSpPr>
            <a:spLocks noGrp="1"/>
          </p:cNvSpPr>
          <p:nvPr>
            <p:ph type="title" hasCustomPrompt="1"/>
          </p:nvPr>
        </p:nvSpPr>
        <p:spPr>
          <a:xfrm>
            <a:off x="287899" y="461820"/>
            <a:ext cx="8534400" cy="646331"/>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05" y="1200150"/>
            <a:ext cx="8534400" cy="1600200"/>
          </a:xfrm>
        </p:spPr>
        <p:txBody>
          <a:bodyPr numCol="2"/>
          <a:lstStyle/>
          <a:p>
            <a:pPr lvl="0"/>
            <a:r>
              <a:rPr lang="en-US" dirty="0"/>
              <a:t>Click to edit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2B375926-5564-7F41-982B-2CA540DB949F}"/>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FDCB217E-A06D-974D-8E3A-ED42CE06B2C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
        <p:nvSpPr>
          <p:cNvPr id="8" name="Content Placeholder 7">
            <a:extLst>
              <a:ext uri="{FF2B5EF4-FFF2-40B4-BE49-F238E27FC236}">
                <a16:creationId xmlns:a16="http://schemas.microsoft.com/office/drawing/2014/main" id="{B9CB0402-D9EA-C84A-BBAD-7D05BA746916}"/>
              </a:ext>
            </a:extLst>
          </p:cNvPr>
          <p:cNvSpPr>
            <a:spLocks noGrp="1"/>
          </p:cNvSpPr>
          <p:nvPr>
            <p:ph sz="quarter" idx="15" hasCustomPrompt="1"/>
          </p:nvPr>
        </p:nvSpPr>
        <p:spPr>
          <a:xfrm>
            <a:off x="287338" y="2876550"/>
            <a:ext cx="8535987" cy="1752600"/>
          </a:xfrm>
        </p:spPr>
        <p:txBody>
          <a:bodyPr anchor="ctr" anchorCtr="0"/>
          <a:lstStyle>
            <a:lvl1pPr marL="0" indent="0" algn="ctr">
              <a:buNone/>
              <a:defRPr/>
            </a:lvl1pPr>
          </a:lstStyle>
          <a:p>
            <a:pPr lvl="0"/>
            <a:r>
              <a:rPr lang="en-US" dirty="0"/>
              <a:t>Graphic</a:t>
            </a:r>
          </a:p>
        </p:txBody>
      </p:sp>
    </p:spTree>
    <p:extLst>
      <p:ext uri="{BB962C8B-B14F-4D97-AF65-F5344CB8AC3E}">
        <p14:creationId xmlns:p14="http://schemas.microsoft.com/office/powerpoint/2010/main" val="109238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 Graphic">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D5A12B-8706-4A00-AB10-CAD1E223E062}" type="datetime1">
              <a:rPr lang="en-US" altLang="zh-CN" smtClean="0"/>
              <a:t>4/29/25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2" name="TextBox 11"/>
          <p:cNvSpPr txBox="1"/>
          <p:nvPr userDrawn="1"/>
        </p:nvSpPr>
        <p:spPr>
          <a:xfrm>
            <a:off x="438726" y="3567547"/>
            <a:ext cx="8258850" cy="584775"/>
          </a:xfrm>
          <a:prstGeom prst="rect">
            <a:avLst/>
          </a:prstGeom>
          <a:noFill/>
        </p:spPr>
        <p:txBody>
          <a:bodyPr wrap="square" rtlCol="0">
            <a:spAutoFit/>
          </a:bodyPr>
          <a:lstStyle/>
          <a:p>
            <a:pPr lvl="0" algn="ctr"/>
            <a:r>
              <a:rPr lang="en-US" sz="3200" dirty="0">
                <a:solidFill>
                  <a:schemeClr val="bg1"/>
                </a:solidFill>
                <a:latin typeface="Helvetica"/>
                <a:cs typeface="Helvetica"/>
              </a:rPr>
              <a:t>Photos, illustrations, graphics here.</a:t>
            </a:r>
            <a:endParaRPr lang="en-US" sz="1800" dirty="0">
              <a:solidFill>
                <a:schemeClr val="bg1"/>
              </a:solidFill>
            </a:endParaRPr>
          </a:p>
        </p:txBody>
      </p:sp>
      <p:sp>
        <p:nvSpPr>
          <p:cNvPr id="13" name="Content Placeholder 12"/>
          <p:cNvSpPr>
            <a:spLocks noGrp="1"/>
          </p:cNvSpPr>
          <p:nvPr>
            <p:ph sz="quarter" idx="13" hasCustomPrompt="1"/>
          </p:nvPr>
        </p:nvSpPr>
        <p:spPr>
          <a:xfrm>
            <a:off x="4800605" y="1085850"/>
            <a:ext cx="4050507" cy="3657600"/>
          </a:xfrm>
        </p:spPr>
        <p:txBody>
          <a:bodyPr anchor="ctr" anchorCtr="0"/>
          <a:lstStyle>
            <a:lvl1pPr marL="0" indent="0" algn="ctr">
              <a:buNone/>
              <a:defRPr/>
            </a:lvl1pPr>
          </a:lstStyle>
          <a:p>
            <a:pPr lvl="0"/>
            <a:r>
              <a:rPr lang="en-US" dirty="0"/>
              <a:t>Graphic</a:t>
            </a:r>
          </a:p>
        </p:txBody>
      </p:sp>
      <p:sp>
        <p:nvSpPr>
          <p:cNvPr id="14" name="Title 13"/>
          <p:cNvSpPr>
            <a:spLocks noGrp="1"/>
          </p:cNvSpPr>
          <p:nvPr>
            <p:ph type="title" hasCustomPrompt="1"/>
          </p:nvPr>
        </p:nvSpPr>
        <p:spPr>
          <a:xfrm>
            <a:off x="287899" y="461818"/>
            <a:ext cx="6554707" cy="452582"/>
          </a:xfrm>
        </p:spPr>
        <p:txBody>
          <a:bodyPr/>
          <a:lstStyle>
            <a:lvl1pPr algn="l">
              <a:defRPr/>
            </a:lvl1pPr>
          </a:lstStyle>
          <a:p>
            <a:r>
              <a:rPr lang="en-US" dirty="0"/>
              <a:t>Click to add title</a:t>
            </a:r>
          </a:p>
        </p:txBody>
      </p:sp>
      <p:sp>
        <p:nvSpPr>
          <p:cNvPr id="16" name="Text Placeholder 15"/>
          <p:cNvSpPr>
            <a:spLocks noGrp="1"/>
          </p:cNvSpPr>
          <p:nvPr>
            <p:ph type="body" sz="quarter" idx="14" hasCustomPrompt="1"/>
          </p:nvPr>
        </p:nvSpPr>
        <p:spPr>
          <a:xfrm>
            <a:off x="289410" y="1085850"/>
            <a:ext cx="4358795" cy="3657600"/>
          </a:xfrm>
        </p:spPr>
        <p:txBody>
          <a:bodyPr numCol="1"/>
          <a:lstStyle/>
          <a:p>
            <a:pPr lvl="0"/>
            <a:r>
              <a:rPr lang="en-US" dirty="0"/>
              <a:t>Click to add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DFF9335A-E71C-3044-BC65-4FC387DA27B6}"/>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u white lrg.psd">
            <a:extLst>
              <a:ext uri="{FF2B5EF4-FFF2-40B4-BE49-F238E27FC236}">
                <a16:creationId xmlns:a16="http://schemas.microsoft.com/office/drawing/2014/main" id="{497F341F-F847-2445-8EF5-47EF63BEE8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242311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1EDFA9F-687F-4FFB-B2D6-DE3030521B1A}" type="datetime1">
              <a:rPr lang="en-US" altLang="zh-CN"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5554C-9387-4378-80C2-5F7076CAC952}" type="slidenum">
              <a:rPr lang="en-US" smtClean="0"/>
              <a:t>‹#›</a:t>
            </a:fld>
            <a:endParaRPr lang="en-US"/>
          </a:p>
        </p:txBody>
      </p:sp>
      <p:sp>
        <p:nvSpPr>
          <p:cNvPr id="2" name="Title 1"/>
          <p:cNvSpPr>
            <a:spLocks noGrp="1"/>
          </p:cNvSpPr>
          <p:nvPr>
            <p:ph type="title" hasCustomPrompt="1"/>
          </p:nvPr>
        </p:nvSpPr>
        <p:spPr>
          <a:xfrm>
            <a:off x="838200" y="569785"/>
            <a:ext cx="7467600" cy="403957"/>
          </a:xfrm>
        </p:spPr>
        <p:txBody>
          <a:bodyPr/>
          <a:lstStyle/>
          <a:p>
            <a:r>
              <a:rPr lang="en-US" dirty="0"/>
              <a:t>Click to add title</a:t>
            </a:r>
          </a:p>
        </p:txBody>
      </p:sp>
      <p:sp>
        <p:nvSpPr>
          <p:cNvPr id="13" name="Content Placeholder 12"/>
          <p:cNvSpPr>
            <a:spLocks noGrp="1"/>
          </p:cNvSpPr>
          <p:nvPr>
            <p:ph sz="quarter" idx="14" hasCustomPrompt="1"/>
          </p:nvPr>
        </p:nvSpPr>
        <p:spPr>
          <a:xfrm>
            <a:off x="838200" y="1123950"/>
            <a:ext cx="7467600" cy="3448050"/>
          </a:xfrm>
        </p:spPr>
        <p:txBody>
          <a:bodyPr anchor="ctr" anchorCtr="0"/>
          <a:lstStyle>
            <a:lvl1pPr marL="0" indent="0" algn="ctr">
              <a:buNone/>
              <a:defRPr/>
            </a:lvl1pPr>
          </a:lstStyle>
          <a:p>
            <a:pPr lvl="0"/>
            <a:r>
              <a:rPr lang="en-US" dirty="0"/>
              <a:t>Graphic</a:t>
            </a:r>
          </a:p>
        </p:txBody>
      </p:sp>
      <p:sp>
        <p:nvSpPr>
          <p:cNvPr id="12" name="Rectangle 11">
            <a:extLst>
              <a:ext uri="{FF2B5EF4-FFF2-40B4-BE49-F238E27FC236}">
                <a16:creationId xmlns:a16="http://schemas.microsoft.com/office/drawing/2014/main" id="{04D4C3B8-C72A-234F-801D-62CC4EFC1473}"/>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Picture 13" descr="cu white lrg.psd">
            <a:extLst>
              <a:ext uri="{FF2B5EF4-FFF2-40B4-BE49-F238E27FC236}">
                <a16:creationId xmlns:a16="http://schemas.microsoft.com/office/drawing/2014/main" id="{0424A742-A864-314F-80E6-E197D7DB73D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9543" r="-704"/>
          <a:stretch/>
        </p:blipFill>
        <p:spPr>
          <a:xfrm>
            <a:off x="4103639" y="-95250"/>
            <a:ext cx="929024" cy="354268"/>
          </a:xfrm>
          <a:prstGeom prst="rect">
            <a:avLst/>
          </a:prstGeom>
        </p:spPr>
      </p:pic>
    </p:spTree>
    <p:extLst>
      <p:ext uri="{BB962C8B-B14F-4D97-AF65-F5344CB8AC3E}">
        <p14:creationId xmlns:p14="http://schemas.microsoft.com/office/powerpoint/2010/main" val="137150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losing Slid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6222655-7E6C-49FF-AA82-040948D5C116}" type="datetime1">
              <a:rPr lang="en-US" altLang="zh-CN" smtClean="0"/>
              <a:t>4/29/25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5554C-9387-4378-80C2-5F7076CAC952}" type="slidenum">
              <a:rPr lang="en-US" smtClean="0"/>
              <a:t>‹#›</a:t>
            </a:fld>
            <a:endParaRPr lang="en-US"/>
          </a:p>
        </p:txBody>
      </p:sp>
      <p:sp>
        <p:nvSpPr>
          <p:cNvPr id="11" name="Text Placeholder 9">
            <a:extLst>
              <a:ext uri="{FF2B5EF4-FFF2-40B4-BE49-F238E27FC236}">
                <a16:creationId xmlns:a16="http://schemas.microsoft.com/office/drawing/2014/main" id="{7E419631-6A90-1D4B-9AC3-E03C8AA89D35}"/>
              </a:ext>
            </a:extLst>
          </p:cNvPr>
          <p:cNvSpPr>
            <a:spLocks noGrp="1"/>
          </p:cNvSpPr>
          <p:nvPr>
            <p:ph type="body" sz="quarter" idx="14" hasCustomPrompt="1"/>
          </p:nvPr>
        </p:nvSpPr>
        <p:spPr>
          <a:xfrm>
            <a:off x="346286" y="2197058"/>
            <a:ext cx="2498725" cy="679492"/>
          </a:xfrm>
          <a:noFill/>
        </p:spPr>
        <p:txBody>
          <a:bodyPr lIns="182880" tIns="91440" rIns="182880"/>
          <a:lstStyle>
            <a:lvl1pPr marL="0" indent="0">
              <a:buNone/>
              <a:defRPr baseline="0">
                <a:solidFill>
                  <a:schemeClr val="tx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Thank You</a:t>
            </a:r>
          </a:p>
        </p:txBody>
      </p:sp>
      <p:pic>
        <p:nvPicPr>
          <p:cNvPr id="6" name="Picture 5">
            <a:extLst>
              <a:ext uri="{FF2B5EF4-FFF2-40B4-BE49-F238E27FC236}">
                <a16:creationId xmlns:a16="http://schemas.microsoft.com/office/drawing/2014/main" id="{6C464510-7A77-DB43-9098-69BAB517231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9627" y="590550"/>
            <a:ext cx="1019218" cy="1024728"/>
          </a:xfrm>
          <a:prstGeom prst="rect">
            <a:avLst/>
          </a:prstGeom>
        </p:spPr>
      </p:pic>
      <p:sp>
        <p:nvSpPr>
          <p:cNvPr id="8" name="Rectangle 7">
            <a:extLst>
              <a:ext uri="{FF2B5EF4-FFF2-40B4-BE49-F238E27FC236}">
                <a16:creationId xmlns:a16="http://schemas.microsoft.com/office/drawing/2014/main" id="{9306357B-88AF-5E41-A0F9-506D230E0D01}"/>
              </a:ext>
            </a:extLst>
          </p:cNvPr>
          <p:cNvSpPr/>
          <p:nvPr userDrawn="1"/>
        </p:nvSpPr>
        <p:spPr>
          <a:xfrm>
            <a:off x="0" y="0"/>
            <a:ext cx="9144000" cy="166688"/>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4116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555798F-55DE-4168-9376-FA5C10B1C914}" type="datetime1">
              <a:rPr lang="en-US" altLang="zh-CN" smtClean="0"/>
              <a:t>4/29/25</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315554C-9387-4378-80C2-5F7076CAC952}" type="slidenum">
              <a:rPr lang="en-US" smtClean="0"/>
              <a:t>‹#›</a:t>
            </a:fld>
            <a:endParaRPr lang="en-US"/>
          </a:p>
        </p:txBody>
      </p:sp>
    </p:spTree>
    <p:extLst>
      <p:ext uri="{BB962C8B-B14F-4D97-AF65-F5344CB8AC3E}">
        <p14:creationId xmlns:p14="http://schemas.microsoft.com/office/powerpoint/2010/main" val="145900525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65" r:id="rId5"/>
    <p:sldLayoutId id="2147483657" r:id="rId6"/>
    <p:sldLayoutId id="2147483669"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377" rtl="0" eaLnBrk="1" latinLnBrk="0" hangingPunct="1">
        <a:spcBef>
          <a:spcPct val="0"/>
        </a:spcBef>
        <a:buNone/>
        <a:defRPr sz="3200" kern="1200">
          <a:solidFill>
            <a:schemeClr val="accent3"/>
          </a:solidFill>
          <a:latin typeface="+mj-lt"/>
          <a:ea typeface="+mj-ea"/>
          <a:cs typeface="+mj-cs"/>
        </a:defRPr>
      </a:lvl1pPr>
    </p:titleStyle>
    <p:bodyStyle>
      <a:lvl1pPr marL="342891" indent="-342891" algn="l" defTabSz="914377" rtl="0" eaLnBrk="1" latinLnBrk="0" hangingPunct="1">
        <a:spcBef>
          <a:spcPct val="20000"/>
        </a:spcBef>
        <a:buFont typeface="Arial" panose="020B0604020202020204" pitchFamily="34" charset="0"/>
        <a:buChar char="•"/>
        <a:defRPr sz="3200" kern="1200">
          <a:solidFill>
            <a:schemeClr val="accent2"/>
          </a:solidFill>
          <a:latin typeface="+mn-lt"/>
          <a:ea typeface="+mn-ea"/>
          <a:cs typeface="+mn-cs"/>
        </a:defRPr>
      </a:lvl1pPr>
      <a:lvl2pPr marL="742932" indent="-285744" algn="l" defTabSz="914377" rtl="0" eaLnBrk="1" latinLnBrk="0" hangingPunct="1">
        <a:spcBef>
          <a:spcPct val="20000"/>
        </a:spcBef>
        <a:buFont typeface="Arial" panose="020B0604020202020204" pitchFamily="34" charset="0"/>
        <a:buChar char="–"/>
        <a:defRPr sz="2800" kern="1200">
          <a:solidFill>
            <a:schemeClr val="accent2"/>
          </a:solidFill>
          <a:latin typeface="+mn-lt"/>
          <a:ea typeface="+mn-ea"/>
          <a:cs typeface="+mn-cs"/>
        </a:defRPr>
      </a:lvl2pPr>
      <a:lvl3pPr marL="1142971" indent="-228594" algn="l" defTabSz="914377" rtl="0" eaLnBrk="1" latinLnBrk="0" hangingPunct="1">
        <a:spcBef>
          <a:spcPct val="20000"/>
        </a:spcBef>
        <a:buFont typeface="Arial" panose="020B0604020202020204" pitchFamily="34" charset="0"/>
        <a:buChar char="•"/>
        <a:defRPr sz="2400" kern="1200">
          <a:solidFill>
            <a:schemeClr val="accent2"/>
          </a:solidFill>
          <a:latin typeface="+mn-lt"/>
          <a:ea typeface="+mn-ea"/>
          <a:cs typeface="+mn-cs"/>
        </a:defRPr>
      </a:lvl3pPr>
      <a:lvl4pPr marL="1600160"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4pPr>
      <a:lvl5pPr marL="2057349" indent="-228594" algn="l" defTabSz="914377" rtl="0" eaLnBrk="1" latinLnBrk="0" hangingPunct="1">
        <a:spcBef>
          <a:spcPct val="20000"/>
        </a:spcBef>
        <a:buFont typeface="Arial" panose="020B0604020202020204" pitchFamily="34" charset="0"/>
        <a:buChar char="»"/>
        <a:defRPr sz="2000" kern="1200">
          <a:solidFill>
            <a:schemeClr val="accent2"/>
          </a:solidFill>
          <a:latin typeface="+mn-lt"/>
          <a:ea typeface="+mn-ea"/>
          <a:cs typeface="+mn-cs"/>
        </a:defRPr>
      </a:lvl5pPr>
      <a:lvl6pPr marL="2514537"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1016/j.watres.2020.116555"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A03E8-8112-1F9D-678D-F402D43E5E31}"/>
              </a:ext>
            </a:extLst>
          </p:cNvPr>
          <p:cNvSpPr>
            <a:spLocks noGrp="1"/>
          </p:cNvSpPr>
          <p:nvPr>
            <p:ph type="title"/>
          </p:nvPr>
        </p:nvSpPr>
        <p:spPr>
          <a:xfrm>
            <a:off x="1447800" y="1437491"/>
            <a:ext cx="7543800" cy="1600200"/>
          </a:xfrm>
        </p:spPr>
        <p:txBody>
          <a:bodyPr>
            <a:normAutofit fontScale="90000"/>
          </a:bodyPr>
          <a:lstStyle/>
          <a:p>
            <a:r>
              <a:rPr lang="en-US" b="1" i="0" dirty="0">
                <a:solidFill>
                  <a:srgbClr val="1F2328"/>
                </a:solidFill>
                <a:effectLst/>
                <a:latin typeface="Calibri" panose="020F0502020204030204" pitchFamily="34" charset="0"/>
                <a:cs typeface="Calibri" panose="020F0502020204030204" pitchFamily="34" charset="0"/>
              </a:rPr>
              <a:t>Re-evaluating Microbial Community Dynamics in Methane-Driven Ammonia Removal</a:t>
            </a:r>
            <a:endParaRPr lang="zh-CN" altLang="en-US" b="1" dirty="0">
              <a:latin typeface="Calibri" panose="020F0502020204030204" pitchFamily="34" charset="0"/>
              <a:cs typeface="Calibri" panose="020F0502020204030204" pitchFamily="34" charset="0"/>
            </a:endParaRPr>
          </a:p>
        </p:txBody>
      </p:sp>
      <p:sp>
        <p:nvSpPr>
          <p:cNvPr id="3" name="文本占位符 2">
            <a:extLst>
              <a:ext uri="{FF2B5EF4-FFF2-40B4-BE49-F238E27FC236}">
                <a16:creationId xmlns:a16="http://schemas.microsoft.com/office/drawing/2014/main" id="{87CB645E-DF1D-BCA8-23BD-2A6D0FCF462D}"/>
              </a:ext>
            </a:extLst>
          </p:cNvPr>
          <p:cNvSpPr>
            <a:spLocks noGrp="1"/>
          </p:cNvSpPr>
          <p:nvPr>
            <p:ph type="body" sz="quarter" idx="13"/>
          </p:nvPr>
        </p:nvSpPr>
        <p:spPr>
          <a:xfrm>
            <a:off x="1600200" y="3284015"/>
            <a:ext cx="6484088" cy="990600"/>
          </a:xfrm>
        </p:spPr>
        <p:txBody>
          <a:bodyPr/>
          <a:lstStyle/>
          <a:p>
            <a:pPr algn="ctr"/>
            <a:r>
              <a:rPr lang="en-US" altLang="zh-CN" dirty="0">
                <a:latin typeface="Calibri" panose="020F0502020204030204" pitchFamily="34" charset="0"/>
                <a:cs typeface="Calibri" panose="020F0502020204030204" pitchFamily="34" charset="0"/>
              </a:rPr>
              <a:t>Liangzi Zheng</a:t>
            </a:r>
          </a:p>
          <a:p>
            <a:pPr algn="ctr"/>
            <a:r>
              <a:rPr lang="en-US" altLang="zh-CN" dirty="0">
                <a:latin typeface="Calibri" panose="020F0502020204030204" pitchFamily="34" charset="0"/>
                <a:cs typeface="Calibri" panose="020F0502020204030204" pitchFamily="34" charset="0"/>
              </a:rPr>
              <a:t>PhD student in Environmental Processes (CEE)</a:t>
            </a:r>
          </a:p>
          <a:p>
            <a:pPr algn="ctr"/>
            <a:r>
              <a:rPr lang="en-US" altLang="zh-CN" dirty="0">
                <a:latin typeface="Calibri" panose="020F0502020204030204" pitchFamily="34" charset="0"/>
                <a:cs typeface="Calibri" panose="020F0502020204030204" pitchFamily="34" charset="0"/>
              </a:rPr>
              <a:t>April 30, 2025</a:t>
            </a:r>
          </a:p>
        </p:txBody>
      </p:sp>
      <p:sp>
        <p:nvSpPr>
          <p:cNvPr id="6" name="灯片编号占位符 5">
            <a:extLst>
              <a:ext uri="{FF2B5EF4-FFF2-40B4-BE49-F238E27FC236}">
                <a16:creationId xmlns:a16="http://schemas.microsoft.com/office/drawing/2014/main" id="{7F54C5B7-FFC8-C100-53D0-A056D77B4DA5}"/>
              </a:ext>
            </a:extLst>
          </p:cNvPr>
          <p:cNvSpPr>
            <a:spLocks noGrp="1"/>
          </p:cNvSpPr>
          <p:nvPr>
            <p:ph type="sldNum" sz="quarter" idx="12"/>
          </p:nvPr>
        </p:nvSpPr>
        <p:spPr/>
        <p:txBody>
          <a:bodyPr/>
          <a:lstStyle/>
          <a:p>
            <a:fld id="{6315554C-9387-4378-80C2-5F7076CAC952}" type="slidenum">
              <a:rPr lang="en-US" smtClean="0"/>
              <a:t>1</a:t>
            </a:fld>
            <a:endParaRPr lang="en-US"/>
          </a:p>
        </p:txBody>
      </p:sp>
      <p:sp>
        <p:nvSpPr>
          <p:cNvPr id="4" name="TextBox 3">
            <a:extLst>
              <a:ext uri="{FF2B5EF4-FFF2-40B4-BE49-F238E27FC236}">
                <a16:creationId xmlns:a16="http://schemas.microsoft.com/office/drawing/2014/main" id="{FEC2698F-4BCA-AA93-DEDB-6BD32812FEA4}"/>
              </a:ext>
            </a:extLst>
          </p:cNvPr>
          <p:cNvSpPr txBox="1"/>
          <p:nvPr/>
        </p:nvSpPr>
        <p:spPr>
          <a:xfrm>
            <a:off x="3124200" y="160013"/>
            <a:ext cx="6019800" cy="646331"/>
          </a:xfrm>
          <a:prstGeom prst="rect">
            <a:avLst/>
          </a:prstGeom>
          <a:noFill/>
        </p:spPr>
        <p:txBody>
          <a:bodyPr wrap="square" rtlCol="0">
            <a:spAutoFit/>
          </a:bodyPr>
          <a:lstStyle/>
          <a:p>
            <a:r>
              <a:rPr lang="en-US" altLang="zh-CN" dirty="0">
                <a:latin typeface="Calibri" panose="020F0502020204030204" pitchFamily="34" charset="0"/>
                <a:cs typeface="Calibri" panose="020F0502020204030204" pitchFamily="34" charset="0"/>
              </a:rPr>
              <a:t>BIOMI 6300: Computational Approaches for Microbial Systems</a:t>
            </a:r>
          </a:p>
          <a:p>
            <a:r>
              <a:rPr lang="en-US" i="0" u="none" strike="noStrike" dirty="0">
                <a:solidFill>
                  <a:srgbClr val="000000"/>
                </a:solidFill>
                <a:effectLst/>
                <a:latin typeface="Calibri" panose="020F0502020204030204" pitchFamily="34" charset="0"/>
                <a:cs typeface="Calibri" panose="020F0502020204030204" pitchFamily="34" charset="0"/>
              </a:rPr>
              <a:t>Instructor: Dr. Mar L. Schmidt</a:t>
            </a: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293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58D7D-433C-FA13-8E8F-48872DAA842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90BD808-BCD7-5BBB-D110-AA89CBA50E69}"/>
              </a:ext>
            </a:extLst>
          </p:cNvPr>
          <p:cNvSpPr>
            <a:spLocks noGrp="1"/>
          </p:cNvSpPr>
          <p:nvPr>
            <p:ph type="body" sz="quarter" idx="13"/>
          </p:nvPr>
        </p:nvSpPr>
        <p:spPr>
          <a:xfrm>
            <a:off x="274320" y="720687"/>
            <a:ext cx="8301228" cy="670322"/>
          </a:xfrm>
        </p:spPr>
        <p:txBody>
          <a:bodyPr/>
          <a:lstStyle/>
          <a:p>
            <a:pPr marL="0" indent="0">
              <a:buNone/>
            </a:pPr>
            <a:r>
              <a:rPr lang="en-US" sz="1200" b="1" dirty="0">
                <a:effectLst/>
                <a:latin typeface="Calibri" panose="020F0502020204030204" pitchFamily="34" charset="0"/>
                <a:cs typeface="Calibri" panose="020F0502020204030204" pitchFamily="34" charset="0"/>
              </a:rPr>
              <a:t>Cao, Qin, </a:t>
            </a:r>
            <a:r>
              <a:rPr lang="en-US" sz="1200" b="1" dirty="0" err="1">
                <a:effectLst/>
                <a:latin typeface="Calibri" panose="020F0502020204030204" pitchFamily="34" charset="0"/>
                <a:cs typeface="Calibri" panose="020F0502020204030204" pitchFamily="34" charset="0"/>
              </a:rPr>
              <a:t>Xiaochuan</a:t>
            </a:r>
            <a:r>
              <a:rPr lang="en-US" sz="1200" b="1" dirty="0">
                <a:effectLst/>
                <a:latin typeface="Calibri" panose="020F0502020204030204" pitchFamily="34" charset="0"/>
                <a:cs typeface="Calibri" panose="020F0502020204030204" pitchFamily="34" charset="0"/>
              </a:rPr>
              <a:t> Li, </a:t>
            </a:r>
            <a:r>
              <a:rPr lang="en-US" sz="1200" b="1" dirty="0" err="1">
                <a:effectLst/>
                <a:latin typeface="Calibri" panose="020F0502020204030204" pitchFamily="34" charset="0"/>
                <a:cs typeface="Calibri" panose="020F0502020204030204" pitchFamily="34" charset="0"/>
              </a:rPr>
              <a:t>Huier</a:t>
            </a:r>
            <a:r>
              <a:rPr lang="en-US" sz="1200" b="1" dirty="0">
                <a:effectLst/>
                <a:latin typeface="Calibri" panose="020F0502020204030204" pitchFamily="34" charset="0"/>
                <a:cs typeface="Calibri" panose="020F0502020204030204" pitchFamily="34" charset="0"/>
              </a:rPr>
              <a:t> Jiang, Han Wu, </a:t>
            </a:r>
            <a:r>
              <a:rPr lang="en-US" sz="1200" b="1" dirty="0" err="1">
                <a:effectLst/>
                <a:latin typeface="Calibri" panose="020F0502020204030204" pitchFamily="34" charset="0"/>
                <a:cs typeface="Calibri" panose="020F0502020204030204" pitchFamily="34" charset="0"/>
              </a:rPr>
              <a:t>Zhijie</a:t>
            </a:r>
            <a:r>
              <a:rPr lang="en-US" sz="1200" b="1" dirty="0">
                <a:effectLst/>
                <a:latin typeface="Calibri" panose="020F0502020204030204" pitchFamily="34" charset="0"/>
                <a:cs typeface="Calibri" panose="020F0502020204030204" pitchFamily="34" charset="0"/>
              </a:rPr>
              <a:t> Xie, Xiaoyi Zhang, Na Li, et al. </a:t>
            </a:r>
          </a:p>
          <a:p>
            <a:pPr marL="0" indent="0">
              <a:buNone/>
            </a:pPr>
            <a:r>
              <a:rPr lang="en-US" sz="1200" b="1" dirty="0">
                <a:effectLst/>
                <a:latin typeface="Calibri" panose="020F0502020204030204" pitchFamily="34" charset="0"/>
                <a:cs typeface="Calibri" panose="020F0502020204030204" pitchFamily="34" charset="0"/>
              </a:rPr>
              <a:t>“Ammonia Removal through Combined Methane Oxidation and Nitrification-Denitrification and the Interactions among Functional Microorganisms.” </a:t>
            </a:r>
            <a:r>
              <a:rPr lang="en-US" sz="1200" b="1" i="1" dirty="0">
                <a:effectLst/>
                <a:latin typeface="Calibri" panose="020F0502020204030204" pitchFamily="34" charset="0"/>
                <a:cs typeface="Calibri" panose="020F0502020204030204" pitchFamily="34" charset="0"/>
              </a:rPr>
              <a:t>Water Research</a:t>
            </a:r>
            <a:r>
              <a:rPr lang="en-US" sz="1200" b="1" dirty="0">
                <a:effectLst/>
                <a:latin typeface="Calibri" panose="020F0502020204030204" pitchFamily="34" charset="0"/>
                <a:cs typeface="Calibri" panose="020F0502020204030204" pitchFamily="34" charset="0"/>
              </a:rPr>
              <a:t> 188 (January 1, 2021): 116555. </a:t>
            </a:r>
            <a:r>
              <a:rPr lang="en-US" sz="1200" b="1" dirty="0">
                <a:effectLst/>
                <a:latin typeface="Calibri" panose="020F0502020204030204" pitchFamily="34" charset="0"/>
                <a:cs typeface="Calibri" panose="020F0502020204030204" pitchFamily="34" charset="0"/>
                <a:hlinkClick r:id="rId3"/>
              </a:rPr>
              <a:t>https://doi.org/10.1016/j.watres.2020.116555</a:t>
            </a:r>
            <a:r>
              <a:rPr lang="en-US" sz="1200" b="1" dirty="0">
                <a:effectLst/>
                <a:latin typeface="Calibri" panose="020F0502020204030204" pitchFamily="34" charset="0"/>
                <a:cs typeface="Calibri" panose="020F0502020204030204" pitchFamily="34" charset="0"/>
              </a:rPr>
              <a:t>.</a:t>
            </a:r>
          </a:p>
          <a:p>
            <a:pPr marL="0" indent="0">
              <a:buNone/>
            </a:pPr>
            <a:endParaRPr lang="en-US" sz="1200" b="1" dirty="0">
              <a:latin typeface="Calibri" panose="020F0502020204030204" pitchFamily="34" charset="0"/>
              <a:cs typeface="Calibri" panose="020F0502020204030204" pitchFamily="34" charset="0"/>
            </a:endParaRPr>
          </a:p>
          <a:p>
            <a:pPr marL="0" indent="0">
              <a:buNone/>
            </a:pPr>
            <a:endParaRPr lang="en-US" sz="1200" b="1"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1F3072C1-D551-7DFE-7795-B193AE9264AD}"/>
              </a:ext>
            </a:extLst>
          </p:cNvPr>
          <p:cNvSpPr>
            <a:spLocks noGrp="1"/>
          </p:cNvSpPr>
          <p:nvPr>
            <p:ph type="title"/>
          </p:nvPr>
        </p:nvSpPr>
        <p:spPr>
          <a:xfrm>
            <a:off x="233172" y="209550"/>
            <a:ext cx="8677656" cy="514350"/>
          </a:xfrm>
        </p:spPr>
        <p:txBody>
          <a:bodyPr vert="horz" lIns="91440" tIns="45720" rIns="91440" bIns="45720" rtlCol="0" anchor="ctr">
            <a:noAutofit/>
          </a:bodyPr>
          <a:lstStyle/>
          <a:p>
            <a:r>
              <a:rPr lang="en-US" sz="2400" b="1" dirty="0">
                <a:solidFill>
                  <a:schemeClr val="accent1">
                    <a:lumMod val="50000"/>
                  </a:schemeClr>
                </a:solidFill>
                <a:latin typeface="Calibri" panose="020F0502020204030204" pitchFamily="34" charset="0"/>
                <a:cs typeface="Calibri" panose="020F0502020204030204" pitchFamily="34" charset="0"/>
              </a:rPr>
              <a:t>Experiment Setup</a:t>
            </a:r>
          </a:p>
        </p:txBody>
      </p:sp>
      <p:sp>
        <p:nvSpPr>
          <p:cNvPr id="4" name="灯片编号占位符 3">
            <a:extLst>
              <a:ext uri="{FF2B5EF4-FFF2-40B4-BE49-F238E27FC236}">
                <a16:creationId xmlns:a16="http://schemas.microsoft.com/office/drawing/2014/main" id="{F3D61A87-8754-2A95-472A-D733995EFD46}"/>
              </a:ext>
            </a:extLst>
          </p:cNvPr>
          <p:cNvSpPr>
            <a:spLocks noGrp="1"/>
          </p:cNvSpPr>
          <p:nvPr>
            <p:ph type="sldNum" sz="quarter" idx="12"/>
          </p:nvPr>
        </p:nvSpPr>
        <p:spPr/>
        <p:txBody>
          <a:bodyPr/>
          <a:lstStyle/>
          <a:p>
            <a:fld id="{6315554C-9387-4378-80C2-5F7076CAC952}" type="slidenum">
              <a:rPr lang="en-US" smtClean="0"/>
              <a:t>2</a:t>
            </a:fld>
            <a:endParaRPr lang="en-US"/>
          </a:p>
        </p:txBody>
      </p:sp>
      <p:sp>
        <p:nvSpPr>
          <p:cNvPr id="6" name="TextBox 5">
            <a:extLst>
              <a:ext uri="{FF2B5EF4-FFF2-40B4-BE49-F238E27FC236}">
                <a16:creationId xmlns:a16="http://schemas.microsoft.com/office/drawing/2014/main" id="{2BD2475E-46BA-2C23-7425-F1307B634980}"/>
              </a:ext>
            </a:extLst>
          </p:cNvPr>
          <p:cNvSpPr txBox="1"/>
          <p:nvPr/>
        </p:nvSpPr>
        <p:spPr>
          <a:xfrm>
            <a:off x="457200" y="3886172"/>
            <a:ext cx="7935468" cy="116955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1400" dirty="0">
                <a:latin typeface="Calibri" panose="020F0502020204030204" pitchFamily="34" charset="0"/>
                <a:cs typeface="Calibri" panose="020F0502020204030204" pitchFamily="34" charset="0"/>
              </a:rPr>
              <a:t>A coupling system in a laboratory-scale hollow-fiber membrane biofilm reactor, in which methanotrophs mainly accumulated in the hollow-fiber membrane, and ammonia-oxidizing bacteria and </a:t>
            </a:r>
            <a:r>
              <a:rPr lang="en-US" sz="1400" dirty="0" err="1">
                <a:latin typeface="Calibri" panose="020F0502020204030204" pitchFamily="34" charset="0"/>
                <a:cs typeface="Calibri" panose="020F0502020204030204" pitchFamily="34" charset="0"/>
              </a:rPr>
              <a:t>denitrifiers</a:t>
            </a:r>
            <a:r>
              <a:rPr lang="en-US" sz="1400" dirty="0">
                <a:latin typeface="Calibri" panose="020F0502020204030204" pitchFamily="34" charset="0"/>
                <a:cs typeface="Calibri" panose="020F0502020204030204" pitchFamily="34" charset="0"/>
              </a:rPr>
              <a:t> were acclimated in the suspension.</a:t>
            </a:r>
          </a:p>
          <a:p>
            <a:pPr marL="285750" indent="-285750">
              <a:buFont typeface="Arial" panose="020B0604020202020204" pitchFamily="34" charset="0"/>
              <a:buChar char="•"/>
            </a:pPr>
            <a:r>
              <a:rPr lang="en-US" sz="1400" u="sng" dirty="0">
                <a:latin typeface="Calibri" panose="020F0502020204030204" pitchFamily="34" charset="0"/>
                <a:cs typeface="Calibri" panose="020F0502020204030204" pitchFamily="34" charset="0"/>
              </a:rPr>
              <a:t>To study the coupling systems, the microbial communities and functional bacteria were analyzed by using the Illumina high-throughput sequencing of the 16S rRNA.</a:t>
            </a:r>
          </a:p>
        </p:txBody>
      </p:sp>
      <p:pic>
        <p:nvPicPr>
          <p:cNvPr id="1026" name="Picture 2">
            <a:extLst>
              <a:ext uri="{FF2B5EF4-FFF2-40B4-BE49-F238E27FC236}">
                <a16:creationId xmlns:a16="http://schemas.microsoft.com/office/drawing/2014/main" id="{3A670867-4273-15E9-53AE-A06B1D9259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533613"/>
            <a:ext cx="5486400" cy="21250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59F1F80-ECB7-33CD-0F9C-688E59BD1C31}"/>
              </a:ext>
            </a:extLst>
          </p:cNvPr>
          <p:cNvSpPr txBox="1"/>
          <p:nvPr/>
        </p:nvSpPr>
        <p:spPr>
          <a:xfrm>
            <a:off x="1457777" y="3639951"/>
            <a:ext cx="4533613" cy="246221"/>
          </a:xfrm>
          <a:prstGeom prst="rect">
            <a:avLst/>
          </a:prstGeom>
          <a:noFill/>
        </p:spPr>
        <p:txBody>
          <a:bodyPr wrap="none" rtlCol="0">
            <a:spAutoFit/>
          </a:bodyPr>
          <a:lstStyle/>
          <a:p>
            <a:r>
              <a:rPr lang="en-US" altLang="zh-CN" sz="1000" dirty="0"/>
              <a:t>Fig. 1. The laboratory-scale hollow-fiber membrane biofilm reactor. Cao et al., 2021</a:t>
            </a:r>
            <a:endParaRPr lang="en-US" sz="1000" dirty="0"/>
          </a:p>
        </p:txBody>
      </p:sp>
    </p:spTree>
    <p:extLst>
      <p:ext uri="{BB962C8B-B14F-4D97-AF65-F5344CB8AC3E}">
        <p14:creationId xmlns:p14="http://schemas.microsoft.com/office/powerpoint/2010/main" val="2099053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65B1B-7143-833E-F572-3E810CCFDD52}"/>
            </a:ext>
          </a:extLst>
        </p:cNvPr>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4C960B9-F0F5-2BDB-3141-357079300A71}"/>
              </a:ext>
            </a:extLst>
          </p:cNvPr>
          <p:cNvSpPr>
            <a:spLocks noGrp="1"/>
          </p:cNvSpPr>
          <p:nvPr>
            <p:ph type="sldNum" sz="quarter" idx="12"/>
          </p:nvPr>
        </p:nvSpPr>
        <p:spPr/>
        <p:txBody>
          <a:bodyPr/>
          <a:lstStyle/>
          <a:p>
            <a:fld id="{6315554C-9387-4378-80C2-5F7076CAC952}" type="slidenum">
              <a:rPr lang="en-US" smtClean="0"/>
              <a:t>3</a:t>
            </a:fld>
            <a:endParaRPr lang="en-US"/>
          </a:p>
        </p:txBody>
      </p:sp>
      <p:sp>
        <p:nvSpPr>
          <p:cNvPr id="8" name="标题 7">
            <a:extLst>
              <a:ext uri="{FF2B5EF4-FFF2-40B4-BE49-F238E27FC236}">
                <a16:creationId xmlns:a16="http://schemas.microsoft.com/office/drawing/2014/main" id="{9C4B5FB8-5869-D503-5126-0FC1BB5711DB}"/>
              </a:ext>
            </a:extLst>
          </p:cNvPr>
          <p:cNvSpPr>
            <a:spLocks noGrp="1"/>
          </p:cNvSpPr>
          <p:nvPr>
            <p:ph type="title"/>
          </p:nvPr>
        </p:nvSpPr>
        <p:spPr>
          <a:xfrm>
            <a:off x="233172" y="309065"/>
            <a:ext cx="8677656" cy="789179"/>
          </a:xfrm>
        </p:spPr>
        <p:txBody>
          <a:bodyPr vert="horz" lIns="91440" tIns="45720" rIns="91440" bIns="45720" rtlCol="0" anchor="ctr">
            <a:noAutofit/>
          </a:bodyPr>
          <a:lstStyle/>
          <a:p>
            <a:r>
              <a:rPr lang="en-US" altLang="zh-CN" sz="2200" b="1" dirty="0">
                <a:solidFill>
                  <a:schemeClr val="accent1">
                    <a:lumMod val="50000"/>
                  </a:schemeClr>
                </a:solidFill>
                <a:latin typeface="Calibri" panose="020F0502020204030204" pitchFamily="34" charset="0"/>
                <a:cs typeface="Calibri" panose="020F0502020204030204" pitchFamily="34" charset="0"/>
              </a:rPr>
              <a:t>Analysis of Microbial Communities and Functional Bacteria </a:t>
            </a:r>
            <a:r>
              <a:rPr lang="en-US" sz="2200" b="1" dirty="0">
                <a:solidFill>
                  <a:schemeClr val="accent1">
                    <a:lumMod val="50000"/>
                  </a:schemeClr>
                </a:solidFill>
                <a:latin typeface="Calibri" panose="020F0502020204030204" pitchFamily="34" charset="0"/>
                <a:cs typeface="Calibri" panose="020F0502020204030204" pitchFamily="34" charset="0"/>
              </a:rPr>
              <a:t>in Methane-Driven Ammonia Removal Systems</a:t>
            </a:r>
            <a:r>
              <a:rPr lang="en-US" altLang="zh-CN" sz="2200" b="1" dirty="0">
                <a:solidFill>
                  <a:schemeClr val="accent1">
                    <a:lumMod val="50000"/>
                  </a:schemeClr>
                </a:solidFill>
                <a:latin typeface="Calibri" panose="020F0502020204030204" pitchFamily="34" charset="0"/>
                <a:cs typeface="Calibri" panose="020F0502020204030204" pitchFamily="34" charset="0"/>
              </a:rPr>
              <a:t> </a:t>
            </a:r>
            <a:endParaRPr lang="zh-CN" altLang="en-US" sz="2200" b="1" dirty="0">
              <a:solidFill>
                <a:schemeClr val="accent1">
                  <a:lumMod val="50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B643756-ADA2-C8C3-6291-A35947641492}"/>
              </a:ext>
            </a:extLst>
          </p:cNvPr>
          <p:cNvSpPr txBox="1"/>
          <p:nvPr/>
        </p:nvSpPr>
        <p:spPr>
          <a:xfrm>
            <a:off x="304800" y="1340160"/>
            <a:ext cx="8234979" cy="3200876"/>
          </a:xfrm>
          <a:prstGeom prst="rect">
            <a:avLst/>
          </a:prstGeom>
          <a:noFill/>
        </p:spPr>
        <p:txBody>
          <a:bodyPr wrap="square" rtlCol="0">
            <a:spAutoFit/>
          </a:bodyPr>
          <a:lstStyle/>
          <a:p>
            <a:r>
              <a:rPr lang="en-US" b="1" i="0" dirty="0">
                <a:solidFill>
                  <a:srgbClr val="333333"/>
                </a:solidFill>
                <a:effectLst/>
                <a:latin typeface="Calibri" panose="020F0502020204030204" pitchFamily="34" charset="0"/>
                <a:cs typeface="Calibri" panose="020F0502020204030204" pitchFamily="34" charset="0"/>
              </a:rPr>
              <a:t>#1 </a:t>
            </a:r>
            <a:r>
              <a:rPr lang="en-US" b="1" dirty="0">
                <a:solidFill>
                  <a:srgbClr val="333333"/>
                </a:solidFill>
                <a:latin typeface="Calibri" panose="020F0502020204030204" pitchFamily="34" charset="0"/>
                <a:cs typeface="Calibri" panose="020F0502020204030204" pitchFamily="34" charset="0"/>
              </a:rPr>
              <a:t>S</a:t>
            </a:r>
            <a:r>
              <a:rPr lang="en-US" b="1" i="0" dirty="0">
                <a:solidFill>
                  <a:srgbClr val="333333"/>
                </a:solidFill>
                <a:effectLst/>
                <a:latin typeface="Calibri" panose="020F0502020204030204" pitchFamily="34" charset="0"/>
                <a:cs typeface="Calibri" panose="020F0502020204030204" pitchFamily="34" charset="0"/>
              </a:rPr>
              <a:t>cientific Question:</a:t>
            </a:r>
          </a:p>
          <a:p>
            <a:r>
              <a:rPr lang="en-US" dirty="0">
                <a:solidFill>
                  <a:srgbClr val="333333"/>
                </a:solidFill>
                <a:latin typeface="Calibri" panose="020F0502020204030204" pitchFamily="34" charset="0"/>
                <a:cs typeface="Calibri" panose="020F0502020204030204" pitchFamily="34" charset="0"/>
              </a:rPr>
              <a:t>How does microbial alpha diversity differ between bioreactor samples with different oxygen concentrations? </a:t>
            </a:r>
          </a:p>
          <a:p>
            <a:endParaRPr lang="en-US" b="1" dirty="0">
              <a:solidFill>
                <a:srgbClr val="333333"/>
              </a:solidFill>
              <a:latin typeface="Calibri" panose="020F0502020204030204" pitchFamily="34" charset="0"/>
              <a:cs typeface="Calibri" panose="020F0502020204030204" pitchFamily="34" charset="0"/>
            </a:endParaRPr>
          </a:p>
          <a:p>
            <a:r>
              <a:rPr lang="en-US" b="1" i="1" dirty="0">
                <a:solidFill>
                  <a:srgbClr val="333333"/>
                </a:solidFill>
                <a:effectLst/>
                <a:latin typeface="Calibri" panose="020F0502020204030204" pitchFamily="34" charset="0"/>
                <a:cs typeface="Calibri" panose="020F0502020204030204" pitchFamily="34" charset="0"/>
              </a:rPr>
              <a:t>Null Hypothesis: </a:t>
            </a:r>
          </a:p>
          <a:p>
            <a:r>
              <a:rPr lang="en-US" dirty="0">
                <a:solidFill>
                  <a:srgbClr val="333333"/>
                </a:solidFill>
                <a:latin typeface="Calibri" panose="020F0502020204030204" pitchFamily="34" charset="0"/>
                <a:cs typeface="Calibri" panose="020F0502020204030204" pitchFamily="34" charset="0"/>
              </a:rPr>
              <a:t>Microbial alpha diversity (e.g., ASV richness or Shannon diversity) does not differ significantly among systems across oxygen concentration.</a:t>
            </a:r>
          </a:p>
          <a:p>
            <a:endParaRPr lang="en-US" b="1" i="1" dirty="0">
              <a:solidFill>
                <a:srgbClr val="333333"/>
              </a:solidFill>
              <a:effectLst/>
              <a:latin typeface="Calibri" panose="020F0502020204030204" pitchFamily="34" charset="0"/>
              <a:cs typeface="Calibri" panose="020F0502020204030204" pitchFamily="34" charset="0"/>
            </a:endParaRPr>
          </a:p>
          <a:p>
            <a:r>
              <a:rPr lang="en-US" b="1" i="1" dirty="0">
                <a:solidFill>
                  <a:srgbClr val="333333"/>
                </a:solidFill>
                <a:effectLst/>
                <a:latin typeface="Calibri" panose="020F0502020204030204" pitchFamily="34" charset="0"/>
                <a:cs typeface="Calibri" panose="020F0502020204030204" pitchFamily="34" charset="0"/>
              </a:rPr>
              <a:t>Alternative Hypothesis:</a:t>
            </a:r>
            <a:r>
              <a:rPr lang="en-US" b="1" i="0" dirty="0">
                <a:solidFill>
                  <a:srgbClr val="333333"/>
                </a:solidFill>
                <a:effectLst/>
                <a:latin typeface="Calibri" panose="020F0502020204030204" pitchFamily="34" charset="0"/>
                <a:cs typeface="Calibri" panose="020F0502020204030204" pitchFamily="34" charset="0"/>
              </a:rPr>
              <a:t> </a:t>
            </a:r>
          </a:p>
          <a:p>
            <a:r>
              <a:rPr lang="en-US" b="0" i="0" dirty="0">
                <a:solidFill>
                  <a:srgbClr val="333333"/>
                </a:solidFill>
                <a:effectLst/>
                <a:latin typeface="Calibri" panose="020F0502020204030204" pitchFamily="34" charset="0"/>
                <a:cs typeface="Calibri" panose="020F0502020204030204" pitchFamily="34" charset="0"/>
              </a:rPr>
              <a:t>Microbial </a:t>
            </a:r>
            <a:r>
              <a:rPr lang="en-US" dirty="0">
                <a:solidFill>
                  <a:srgbClr val="333333"/>
                </a:solidFill>
                <a:latin typeface="Calibri" panose="020F0502020204030204" pitchFamily="34" charset="0"/>
                <a:cs typeface="Calibri" panose="020F0502020204030204" pitchFamily="34" charset="0"/>
              </a:rPr>
              <a:t>alpha diversity does vary across different oxygen concentrations, potentially increasing under lower oxygen conditions due to shifts in community composition.</a:t>
            </a:r>
          </a:p>
        </p:txBody>
      </p:sp>
    </p:spTree>
    <p:extLst>
      <p:ext uri="{BB962C8B-B14F-4D97-AF65-F5344CB8AC3E}">
        <p14:creationId xmlns:p14="http://schemas.microsoft.com/office/powerpoint/2010/main" val="10047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9C24A-6A4B-F8B5-E584-C2358B806019}"/>
            </a:ext>
          </a:extLst>
        </p:cNvPr>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0EF9D15-9701-A80E-3B8F-666612A5B085}"/>
              </a:ext>
            </a:extLst>
          </p:cNvPr>
          <p:cNvSpPr>
            <a:spLocks noGrp="1"/>
          </p:cNvSpPr>
          <p:nvPr>
            <p:ph type="sldNum" sz="quarter" idx="12"/>
          </p:nvPr>
        </p:nvSpPr>
        <p:spPr>
          <a:xfrm>
            <a:off x="6553200" y="4767264"/>
            <a:ext cx="2133600" cy="273844"/>
          </a:xfrm>
        </p:spPr>
        <p:txBody>
          <a:bodyPr anchor="ctr">
            <a:normAutofit/>
          </a:bodyPr>
          <a:lstStyle/>
          <a:p>
            <a:pPr>
              <a:lnSpc>
                <a:spcPct val="90000"/>
              </a:lnSpc>
              <a:spcAft>
                <a:spcPts val="600"/>
              </a:spcAft>
            </a:pPr>
            <a:fld id="{6315554C-9387-4378-80C2-5F7076CAC952}" type="slidenum">
              <a:rPr lang="en-US" smtClean="0"/>
              <a:pPr>
                <a:lnSpc>
                  <a:spcPct val="90000"/>
                </a:lnSpc>
                <a:spcAft>
                  <a:spcPts val="600"/>
                </a:spcAft>
              </a:pPr>
              <a:t>4</a:t>
            </a:fld>
            <a:endParaRPr lang="en-US"/>
          </a:p>
        </p:txBody>
      </p:sp>
      <p:pic>
        <p:nvPicPr>
          <p:cNvPr id="7" name="Picture 6" descr="A graph of different colored squares&#10;&#10;AI-generated content may be incorrect.">
            <a:extLst>
              <a:ext uri="{FF2B5EF4-FFF2-40B4-BE49-F238E27FC236}">
                <a16:creationId xmlns:a16="http://schemas.microsoft.com/office/drawing/2014/main" id="{E075EA1B-5492-75CC-6E60-6C36AB583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13" y="896804"/>
            <a:ext cx="5591533" cy="3732346"/>
          </a:xfrm>
          <a:prstGeom prst="rect">
            <a:avLst/>
          </a:prstGeom>
          <a:noFill/>
        </p:spPr>
      </p:pic>
      <p:sp>
        <p:nvSpPr>
          <p:cNvPr id="3" name="Title 2">
            <a:extLst>
              <a:ext uri="{FF2B5EF4-FFF2-40B4-BE49-F238E27FC236}">
                <a16:creationId xmlns:a16="http://schemas.microsoft.com/office/drawing/2014/main" id="{0DDB6F97-0EB2-2B79-B016-E39BF237A895}"/>
              </a:ext>
            </a:extLst>
          </p:cNvPr>
          <p:cNvSpPr>
            <a:spLocks noGrp="1"/>
          </p:cNvSpPr>
          <p:nvPr>
            <p:ph type="title"/>
          </p:nvPr>
        </p:nvSpPr>
        <p:spPr>
          <a:xfrm>
            <a:off x="228600" y="306108"/>
            <a:ext cx="8839200" cy="452582"/>
          </a:xfrm>
        </p:spPr>
        <p:txBody>
          <a:bodyPr vert="horz" lIns="91440" tIns="45720" rIns="91440" bIns="45720" rtlCol="0" anchor="ctr">
            <a:noAutofit/>
          </a:bodyPr>
          <a:lstStyle/>
          <a:p>
            <a:pPr>
              <a:lnSpc>
                <a:spcPct val="90000"/>
              </a:lnSpc>
            </a:pPr>
            <a:r>
              <a:rPr lang="en-US" sz="2200" b="1" dirty="0">
                <a:solidFill>
                  <a:schemeClr val="accent1">
                    <a:lumMod val="50000"/>
                  </a:schemeClr>
                </a:solidFill>
                <a:latin typeface="Calibri" panose="020F0502020204030204" pitchFamily="34" charset="0"/>
                <a:cs typeface="Calibri" panose="020F0502020204030204" pitchFamily="34" charset="0"/>
              </a:rPr>
              <a:t>Diversity by Oxygen Level - Alpha diversity is related to oxygen level</a:t>
            </a:r>
          </a:p>
        </p:txBody>
      </p:sp>
      <p:sp>
        <p:nvSpPr>
          <p:cNvPr id="12" name="Text Placeholder 4">
            <a:extLst>
              <a:ext uri="{FF2B5EF4-FFF2-40B4-BE49-F238E27FC236}">
                <a16:creationId xmlns:a16="http://schemas.microsoft.com/office/drawing/2014/main" id="{3FAD3C98-2F8A-5026-F137-B6B8F7D7DC9B}"/>
              </a:ext>
            </a:extLst>
          </p:cNvPr>
          <p:cNvSpPr>
            <a:spLocks noGrp="1"/>
          </p:cNvSpPr>
          <p:nvPr>
            <p:ph type="body" sz="quarter" idx="14"/>
          </p:nvPr>
        </p:nvSpPr>
        <p:spPr>
          <a:xfrm>
            <a:off x="5696346" y="968516"/>
            <a:ext cx="3244823" cy="3868876"/>
          </a:xfrm>
          <a:solidFill>
            <a:schemeClr val="accent4">
              <a:lumMod val="20000"/>
              <a:lumOff val="80000"/>
            </a:schemeClr>
          </a:solidFill>
        </p:spPr>
        <p:txBody>
          <a:bodyPr anchor="ctr">
            <a:noAutofit/>
          </a:bodyPr>
          <a:lstStyle/>
          <a:p>
            <a:pPr marL="0" indent="0">
              <a:spcAft>
                <a:spcPts val="750"/>
              </a:spcAft>
              <a:buNone/>
            </a:pPr>
            <a:r>
              <a:rPr lang="en-US" sz="1250" b="1" i="1" dirty="0">
                <a:solidFill>
                  <a:schemeClr val="tx1"/>
                </a:solidFill>
                <a:effectLst/>
                <a:latin typeface="Calibri" panose="020F0502020204030204" pitchFamily="34" charset="0"/>
                <a:cs typeface="Calibri" panose="020F0502020204030204" pitchFamily="34" charset="0"/>
              </a:rPr>
              <a:t>Richness: q = 0</a:t>
            </a:r>
            <a:r>
              <a:rPr lang="en-US" sz="1250" b="1" i="0" dirty="0">
                <a:solidFill>
                  <a:schemeClr val="tx1"/>
                </a:solidFill>
                <a:effectLst/>
                <a:latin typeface="Calibri" panose="020F0502020204030204" pitchFamily="34" charset="0"/>
                <a:cs typeface="Calibri" panose="020F0502020204030204" pitchFamily="34" charset="0"/>
              </a:rPr>
              <a:t>  </a:t>
            </a:r>
          </a:p>
          <a:p>
            <a:pPr>
              <a:spcAft>
                <a:spcPts val="750"/>
              </a:spcAft>
            </a:pPr>
            <a:r>
              <a:rPr lang="en-US" sz="1250" dirty="0">
                <a:solidFill>
                  <a:schemeClr val="tx1"/>
                </a:solidFill>
                <a:latin typeface="Calibri" panose="020F0502020204030204" pitchFamily="34" charset="0"/>
                <a:cs typeface="Calibri" panose="020F0502020204030204" pitchFamily="34" charset="0"/>
              </a:rPr>
              <a:t>M</a:t>
            </a:r>
            <a:r>
              <a:rPr lang="en-US" sz="1250" b="0" i="0" dirty="0">
                <a:solidFill>
                  <a:schemeClr val="tx1"/>
                </a:solidFill>
                <a:effectLst/>
                <a:latin typeface="Calibri" panose="020F0502020204030204" pitchFamily="34" charset="0"/>
                <a:cs typeface="Calibri" panose="020F0502020204030204" pitchFamily="34" charset="0"/>
              </a:rPr>
              <a:t>ore ASV types were present in lower oxygen concentrations.</a:t>
            </a:r>
            <a:r>
              <a:rPr lang="en-US" sz="1250" b="1" dirty="0">
                <a:solidFill>
                  <a:schemeClr val="tx1"/>
                </a:solidFill>
                <a:latin typeface="Calibri" panose="020F0502020204030204" pitchFamily="34" charset="0"/>
                <a:cs typeface="Calibri" panose="020F0502020204030204" pitchFamily="34" charset="0"/>
              </a:rPr>
              <a:t> </a:t>
            </a:r>
            <a:endParaRPr lang="en-US" sz="1250" b="1" dirty="0">
              <a:solidFill>
                <a:schemeClr val="tx1"/>
              </a:solidFill>
              <a:latin typeface="Calibri" panose="020F0502020204030204" pitchFamily="34" charset="0"/>
              <a:cs typeface="Calibri" panose="020F0502020204030204" pitchFamily="34" charset="0"/>
              <a:sym typeface="Wingdings" pitchFamily="2" charset="2"/>
            </a:endParaRPr>
          </a:p>
          <a:p>
            <a:pPr>
              <a:spcAft>
                <a:spcPts val="750"/>
              </a:spcAft>
            </a:pPr>
            <a:r>
              <a:rPr lang="en-US" sz="1250" dirty="0">
                <a:solidFill>
                  <a:schemeClr val="tx1"/>
                </a:solidFill>
                <a:latin typeface="Calibri" panose="020F0502020204030204" pitchFamily="34" charset="0"/>
                <a:cs typeface="Calibri" panose="020F0502020204030204" pitchFamily="34" charset="0"/>
              </a:rPr>
              <a:t>L</a:t>
            </a:r>
            <a:r>
              <a:rPr lang="en-US" sz="1250" b="0" i="0" dirty="0">
                <a:solidFill>
                  <a:schemeClr val="tx1"/>
                </a:solidFill>
                <a:effectLst/>
                <a:latin typeface="Calibri" panose="020F0502020204030204" pitchFamily="34" charset="0"/>
                <a:cs typeface="Calibri" panose="020F0502020204030204" pitchFamily="34" charset="0"/>
              </a:rPr>
              <a:t>ow oxygen levels promotes taxonomic diversity.</a:t>
            </a:r>
          </a:p>
          <a:p>
            <a:pPr marL="0" indent="0">
              <a:spcAft>
                <a:spcPts val="750"/>
              </a:spcAft>
              <a:buNone/>
            </a:pPr>
            <a:r>
              <a:rPr lang="en-US" sz="1250" b="1" i="1" dirty="0">
                <a:solidFill>
                  <a:schemeClr val="tx1"/>
                </a:solidFill>
                <a:effectLst/>
                <a:latin typeface="Calibri" panose="020F0502020204030204" pitchFamily="34" charset="0"/>
                <a:cs typeface="Calibri" panose="020F0502020204030204" pitchFamily="34" charset="0"/>
              </a:rPr>
              <a:t>Shannon Diversity: q = 1</a:t>
            </a:r>
            <a:r>
              <a:rPr lang="en-US" sz="1250" b="1" i="0" dirty="0">
                <a:solidFill>
                  <a:schemeClr val="tx1"/>
                </a:solidFill>
                <a:effectLst/>
                <a:latin typeface="Calibri" panose="020F0502020204030204" pitchFamily="34" charset="0"/>
                <a:cs typeface="Calibri" panose="020F0502020204030204" pitchFamily="34" charset="0"/>
              </a:rPr>
              <a:t> </a:t>
            </a:r>
          </a:p>
          <a:p>
            <a:pPr>
              <a:spcAft>
                <a:spcPts val="750"/>
              </a:spcAft>
            </a:pPr>
            <a:r>
              <a:rPr lang="en-US" sz="1250" b="0" i="0" dirty="0">
                <a:solidFill>
                  <a:schemeClr val="tx1"/>
                </a:solidFill>
                <a:effectLst/>
                <a:latin typeface="Calibri" panose="020F0502020204030204" pitchFamily="34" charset="0"/>
                <a:cs typeface="Calibri" panose="020F0502020204030204" pitchFamily="34" charset="0"/>
              </a:rPr>
              <a:t>Shannon diversity decreased with oxygen level increase, but more dramatically than richness. </a:t>
            </a:r>
          </a:p>
          <a:p>
            <a:pPr marL="0" indent="0">
              <a:spcAft>
                <a:spcPts val="750"/>
              </a:spcAft>
              <a:buNone/>
            </a:pPr>
            <a:r>
              <a:rPr lang="en-US" sz="1250" b="1" i="1" dirty="0">
                <a:solidFill>
                  <a:schemeClr val="tx1"/>
                </a:solidFill>
                <a:effectLst/>
                <a:latin typeface="Calibri" panose="020F0502020204030204" pitchFamily="34" charset="0"/>
                <a:cs typeface="Calibri" panose="020F0502020204030204" pitchFamily="34" charset="0"/>
              </a:rPr>
              <a:t>Simpson Diversity: q = 2</a:t>
            </a:r>
            <a:r>
              <a:rPr lang="en-US" sz="1250" b="1" i="0" dirty="0">
                <a:solidFill>
                  <a:schemeClr val="tx1"/>
                </a:solidFill>
                <a:effectLst/>
                <a:latin typeface="Calibri" panose="020F0502020204030204" pitchFamily="34" charset="0"/>
                <a:cs typeface="Calibri" panose="020F0502020204030204" pitchFamily="34" charset="0"/>
              </a:rPr>
              <a:t> </a:t>
            </a:r>
          </a:p>
          <a:p>
            <a:pPr>
              <a:spcAft>
                <a:spcPts val="750"/>
              </a:spcAft>
            </a:pPr>
            <a:r>
              <a:rPr lang="en-US" sz="1250" b="0" i="0" dirty="0">
                <a:solidFill>
                  <a:schemeClr val="tx1"/>
                </a:solidFill>
                <a:effectLst/>
                <a:latin typeface="Calibri" panose="020F0502020204030204" pitchFamily="34" charset="0"/>
                <a:cs typeface="Calibri" panose="020F0502020204030204" pitchFamily="34" charset="0"/>
              </a:rPr>
              <a:t>The low-oxygen environments supported not just more ASVs, but also a more balanced community. </a:t>
            </a:r>
          </a:p>
          <a:p>
            <a:pPr>
              <a:spcAft>
                <a:spcPts val="750"/>
              </a:spcAft>
            </a:pPr>
            <a:r>
              <a:rPr lang="en-US" sz="1250" dirty="0">
                <a:solidFill>
                  <a:schemeClr val="tx1"/>
                </a:solidFill>
                <a:latin typeface="Calibri" panose="020F0502020204030204" pitchFamily="34" charset="0"/>
                <a:cs typeface="Calibri" panose="020F0502020204030204" pitchFamily="34" charset="0"/>
              </a:rPr>
              <a:t>H</a:t>
            </a:r>
            <a:r>
              <a:rPr lang="en-US" sz="1250" b="0" i="0" dirty="0">
                <a:solidFill>
                  <a:schemeClr val="tx1"/>
                </a:solidFill>
                <a:effectLst/>
                <a:latin typeface="Calibri" panose="020F0502020204030204" pitchFamily="34" charset="0"/>
                <a:cs typeface="Calibri" panose="020F0502020204030204" pitchFamily="34" charset="0"/>
              </a:rPr>
              <a:t>igh-oxygen samples were dominated by a few tolerant taxa, lowering q = 2 values.</a:t>
            </a:r>
          </a:p>
        </p:txBody>
      </p:sp>
    </p:spTree>
    <p:extLst>
      <p:ext uri="{BB962C8B-B14F-4D97-AF65-F5344CB8AC3E}">
        <p14:creationId xmlns:p14="http://schemas.microsoft.com/office/powerpoint/2010/main" val="325483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F9ABA14-0999-703D-4DC3-3C8195B2F236}"/>
              </a:ext>
            </a:extLst>
          </p:cNvPr>
          <p:cNvSpPr>
            <a:spLocks noGrp="1"/>
          </p:cNvSpPr>
          <p:nvPr>
            <p:ph type="sldNum" sz="quarter" idx="12"/>
          </p:nvPr>
        </p:nvSpPr>
        <p:spPr/>
        <p:txBody>
          <a:bodyPr/>
          <a:lstStyle/>
          <a:p>
            <a:fld id="{6315554C-9387-4378-80C2-5F7076CAC952}" type="slidenum">
              <a:rPr lang="en-US" smtClean="0"/>
              <a:t>5</a:t>
            </a:fld>
            <a:endParaRPr lang="en-US"/>
          </a:p>
        </p:txBody>
      </p:sp>
      <p:sp>
        <p:nvSpPr>
          <p:cNvPr id="8" name="标题 7">
            <a:extLst>
              <a:ext uri="{FF2B5EF4-FFF2-40B4-BE49-F238E27FC236}">
                <a16:creationId xmlns:a16="http://schemas.microsoft.com/office/drawing/2014/main" id="{F0FD8D4C-75B3-4202-D061-5FD6FACEE4A5}"/>
              </a:ext>
            </a:extLst>
          </p:cNvPr>
          <p:cNvSpPr>
            <a:spLocks noGrp="1"/>
          </p:cNvSpPr>
          <p:nvPr>
            <p:ph type="title"/>
          </p:nvPr>
        </p:nvSpPr>
        <p:spPr>
          <a:xfrm>
            <a:off x="233172" y="319822"/>
            <a:ext cx="8677656" cy="789179"/>
          </a:xfrm>
        </p:spPr>
        <p:txBody>
          <a:bodyPr vert="horz" lIns="91440" tIns="45720" rIns="91440" bIns="45720" rtlCol="0" anchor="ctr">
            <a:noAutofit/>
          </a:bodyPr>
          <a:lstStyle/>
          <a:p>
            <a:r>
              <a:rPr lang="en-US" altLang="zh-CN" sz="2200" b="1" dirty="0">
                <a:solidFill>
                  <a:schemeClr val="accent1">
                    <a:lumMod val="50000"/>
                  </a:schemeClr>
                </a:solidFill>
                <a:latin typeface="Calibri" panose="020F0502020204030204" pitchFamily="34" charset="0"/>
                <a:cs typeface="Calibri" panose="020F0502020204030204" pitchFamily="34" charset="0"/>
              </a:rPr>
              <a:t>Analysis of Microbial Communities and Functional Bacteria </a:t>
            </a:r>
            <a:r>
              <a:rPr lang="en-US" sz="2200" b="1" dirty="0">
                <a:solidFill>
                  <a:schemeClr val="accent1">
                    <a:lumMod val="50000"/>
                  </a:schemeClr>
                </a:solidFill>
                <a:latin typeface="Calibri" panose="020F0502020204030204" pitchFamily="34" charset="0"/>
                <a:cs typeface="Calibri" panose="020F0502020204030204" pitchFamily="34" charset="0"/>
              </a:rPr>
              <a:t>in Methane-Driven Ammonia Removal Systems</a:t>
            </a:r>
            <a:r>
              <a:rPr lang="en-US" altLang="zh-CN" sz="2200" b="1" dirty="0">
                <a:solidFill>
                  <a:schemeClr val="accent1">
                    <a:lumMod val="50000"/>
                  </a:schemeClr>
                </a:solidFill>
                <a:latin typeface="Calibri" panose="020F0502020204030204" pitchFamily="34" charset="0"/>
                <a:cs typeface="Calibri" panose="020F0502020204030204" pitchFamily="34" charset="0"/>
              </a:rPr>
              <a:t> </a:t>
            </a:r>
            <a:endParaRPr lang="zh-CN" altLang="en-US" sz="2200" b="1" dirty="0">
              <a:solidFill>
                <a:schemeClr val="accent1">
                  <a:lumMod val="50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0EFCCF95-CF24-FCBB-2578-D029BAE7B747}"/>
              </a:ext>
            </a:extLst>
          </p:cNvPr>
          <p:cNvSpPr txBox="1"/>
          <p:nvPr/>
        </p:nvSpPr>
        <p:spPr>
          <a:xfrm>
            <a:off x="304800" y="1282424"/>
            <a:ext cx="8234979" cy="3754874"/>
          </a:xfrm>
          <a:prstGeom prst="rect">
            <a:avLst/>
          </a:prstGeom>
          <a:noFill/>
        </p:spPr>
        <p:txBody>
          <a:bodyPr wrap="square" rtlCol="0">
            <a:spAutoFit/>
          </a:bodyPr>
          <a:lstStyle/>
          <a:p>
            <a:r>
              <a:rPr lang="en-US" b="1" i="0" dirty="0">
                <a:solidFill>
                  <a:srgbClr val="333333"/>
                </a:solidFill>
                <a:effectLst/>
                <a:latin typeface="Calibri" panose="020F0502020204030204" pitchFamily="34" charset="0"/>
                <a:cs typeface="Calibri" panose="020F0502020204030204" pitchFamily="34" charset="0"/>
              </a:rPr>
              <a:t>#2 </a:t>
            </a:r>
            <a:r>
              <a:rPr lang="en-US" b="1" dirty="0">
                <a:solidFill>
                  <a:srgbClr val="333333"/>
                </a:solidFill>
                <a:latin typeface="Calibri" panose="020F0502020204030204" pitchFamily="34" charset="0"/>
                <a:cs typeface="Calibri" panose="020F0502020204030204" pitchFamily="34" charset="0"/>
              </a:rPr>
              <a:t>S</a:t>
            </a:r>
            <a:r>
              <a:rPr lang="en-US" b="1" i="0" dirty="0">
                <a:solidFill>
                  <a:srgbClr val="333333"/>
                </a:solidFill>
                <a:effectLst/>
                <a:latin typeface="Calibri" panose="020F0502020204030204" pitchFamily="34" charset="0"/>
                <a:cs typeface="Calibri" panose="020F0502020204030204" pitchFamily="34" charset="0"/>
              </a:rPr>
              <a:t>cientific Question:</a:t>
            </a:r>
          </a:p>
          <a:p>
            <a:r>
              <a:rPr lang="en-US" i="0" dirty="0">
                <a:solidFill>
                  <a:srgbClr val="333333"/>
                </a:solidFill>
                <a:effectLst/>
                <a:latin typeface="Calibri" panose="020F0502020204030204" pitchFamily="34" charset="0"/>
                <a:cs typeface="Calibri" panose="020F0502020204030204" pitchFamily="34" charset="0"/>
              </a:rPr>
              <a:t>How does microbial community composition and biodiversity shift across an oxygen concentration gradient in the bioreactor systems?</a:t>
            </a:r>
            <a:endParaRPr lang="en-US" b="1" i="0" dirty="0">
              <a:solidFill>
                <a:srgbClr val="333333"/>
              </a:solidFill>
              <a:effectLst/>
              <a:latin typeface="Calibri" panose="020F0502020204030204" pitchFamily="34" charset="0"/>
              <a:cs typeface="Calibri" panose="020F0502020204030204" pitchFamily="34" charset="0"/>
            </a:endParaRPr>
          </a:p>
          <a:p>
            <a:endParaRPr lang="en-US" b="1" dirty="0">
              <a:solidFill>
                <a:srgbClr val="333333"/>
              </a:solidFill>
              <a:latin typeface="Calibri" panose="020F0502020204030204" pitchFamily="34" charset="0"/>
              <a:cs typeface="Calibri" panose="020F0502020204030204" pitchFamily="34" charset="0"/>
            </a:endParaRPr>
          </a:p>
          <a:p>
            <a:r>
              <a:rPr lang="en-US" b="1" i="1" dirty="0">
                <a:solidFill>
                  <a:srgbClr val="333333"/>
                </a:solidFill>
                <a:effectLst/>
                <a:latin typeface="Calibri" panose="020F0502020204030204" pitchFamily="34" charset="0"/>
                <a:cs typeface="Calibri" panose="020F0502020204030204" pitchFamily="34" charset="0"/>
              </a:rPr>
              <a:t>Null Hypothesis: </a:t>
            </a:r>
          </a:p>
          <a:p>
            <a:r>
              <a:rPr lang="en-US" b="0" i="0" dirty="0">
                <a:solidFill>
                  <a:srgbClr val="333333"/>
                </a:solidFill>
                <a:effectLst/>
                <a:latin typeface="Calibri" panose="020F0502020204030204" pitchFamily="34" charset="0"/>
                <a:cs typeface="Calibri" panose="020F0502020204030204" pitchFamily="34" charset="0"/>
              </a:rPr>
              <a:t>Microbial community composition does not change across </a:t>
            </a:r>
            <a:r>
              <a:rPr lang="en-US" i="0" dirty="0">
                <a:solidFill>
                  <a:srgbClr val="333333"/>
                </a:solidFill>
                <a:effectLst/>
                <a:latin typeface="Calibri" panose="020F0502020204030204" pitchFamily="34" charset="0"/>
                <a:cs typeface="Calibri" panose="020F0502020204030204" pitchFamily="34" charset="0"/>
              </a:rPr>
              <a:t>an oxygen concentration gradient</a:t>
            </a:r>
            <a:r>
              <a:rPr lang="en-US" b="0" i="0" dirty="0">
                <a:solidFill>
                  <a:srgbClr val="333333"/>
                </a:solidFill>
                <a:effectLst/>
                <a:latin typeface="Calibri" panose="020F0502020204030204" pitchFamily="34" charset="0"/>
                <a:cs typeface="Calibri" panose="020F0502020204030204" pitchFamily="34" charset="0"/>
              </a:rPr>
              <a:t>. </a:t>
            </a:r>
            <a:endParaRPr lang="en-US" b="1" i="1" dirty="0">
              <a:solidFill>
                <a:srgbClr val="333333"/>
              </a:solidFill>
              <a:effectLst/>
              <a:latin typeface="Calibri" panose="020F0502020204030204" pitchFamily="34" charset="0"/>
              <a:cs typeface="Calibri" panose="020F0502020204030204" pitchFamily="34" charset="0"/>
            </a:endParaRPr>
          </a:p>
          <a:p>
            <a:r>
              <a:rPr lang="en-US" b="1" i="1" dirty="0">
                <a:solidFill>
                  <a:srgbClr val="333333"/>
                </a:solidFill>
                <a:effectLst/>
                <a:latin typeface="Calibri" panose="020F0502020204030204" pitchFamily="34" charset="0"/>
                <a:cs typeface="Calibri" panose="020F0502020204030204" pitchFamily="34" charset="0"/>
              </a:rPr>
              <a:t>Alternative #1 Hypothesis:</a:t>
            </a:r>
            <a:r>
              <a:rPr lang="en-US" b="1" i="0" dirty="0">
                <a:solidFill>
                  <a:srgbClr val="333333"/>
                </a:solidFill>
                <a:effectLst/>
                <a:latin typeface="Calibri" panose="020F0502020204030204" pitchFamily="34" charset="0"/>
                <a:cs typeface="Calibri" panose="020F0502020204030204" pitchFamily="34" charset="0"/>
              </a:rPr>
              <a:t> </a:t>
            </a:r>
          </a:p>
          <a:p>
            <a:r>
              <a:rPr lang="en-US" b="0" i="0" dirty="0">
                <a:solidFill>
                  <a:srgbClr val="333333"/>
                </a:solidFill>
                <a:effectLst/>
                <a:latin typeface="Calibri" panose="020F0502020204030204" pitchFamily="34" charset="0"/>
                <a:cs typeface="Calibri" panose="020F0502020204030204" pitchFamily="34" charset="0"/>
              </a:rPr>
              <a:t>Microbial composition shifts significantly with oxygen </a:t>
            </a:r>
            <a:r>
              <a:rPr lang="en-US" dirty="0">
                <a:solidFill>
                  <a:srgbClr val="333333"/>
                </a:solidFill>
                <a:latin typeface="Calibri" panose="020F0502020204030204" pitchFamily="34" charset="0"/>
                <a:cs typeface="Calibri" panose="020F0502020204030204" pitchFamily="34" charset="0"/>
              </a:rPr>
              <a:t>concentration. There is an inverse relationship between richness and oxygen level.</a:t>
            </a:r>
          </a:p>
          <a:p>
            <a:r>
              <a:rPr lang="en-US" b="1" i="1" dirty="0">
                <a:solidFill>
                  <a:srgbClr val="333333"/>
                </a:solidFill>
                <a:effectLst/>
                <a:latin typeface="Calibri" panose="020F0502020204030204" pitchFamily="34" charset="0"/>
                <a:cs typeface="Calibri" panose="020F0502020204030204" pitchFamily="34" charset="0"/>
              </a:rPr>
              <a:t>Alternative #2 Hypothesis:</a:t>
            </a:r>
            <a:r>
              <a:rPr lang="en-US" b="1" i="0" dirty="0">
                <a:solidFill>
                  <a:srgbClr val="333333"/>
                </a:solidFill>
                <a:effectLst/>
                <a:latin typeface="Calibri" panose="020F0502020204030204" pitchFamily="34" charset="0"/>
                <a:cs typeface="Calibri" panose="020F0502020204030204" pitchFamily="34" charset="0"/>
              </a:rPr>
              <a:t> </a:t>
            </a:r>
          </a:p>
          <a:p>
            <a:r>
              <a:rPr lang="en-US" b="0" i="0" dirty="0">
                <a:solidFill>
                  <a:srgbClr val="333333"/>
                </a:solidFill>
                <a:effectLst/>
                <a:latin typeface="Calibri" panose="020F0502020204030204" pitchFamily="34" charset="0"/>
                <a:cs typeface="Calibri" panose="020F0502020204030204" pitchFamily="34" charset="0"/>
              </a:rPr>
              <a:t>Dominant members of the microbial community differ between low-oxygen and high-oxygen environments.</a:t>
            </a:r>
            <a:endParaRPr lang="en-US" b="0" i="0" dirty="0">
              <a:solidFill>
                <a:srgbClr val="1F2328"/>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531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6DA16A-A2F2-41B9-9AB7-3A416C04085E}"/>
              </a:ext>
            </a:extLst>
          </p:cNvPr>
          <p:cNvSpPr>
            <a:spLocks noGrp="1"/>
          </p:cNvSpPr>
          <p:nvPr>
            <p:ph type="body" sz="quarter" idx="13"/>
          </p:nvPr>
        </p:nvSpPr>
        <p:spPr>
          <a:xfrm>
            <a:off x="5867400" y="1147598"/>
            <a:ext cx="3077494" cy="3650204"/>
          </a:xfrm>
          <a:solidFill>
            <a:schemeClr val="accent4">
              <a:lumMod val="20000"/>
              <a:lumOff val="80000"/>
            </a:schemeClr>
          </a:solidFill>
        </p:spPr>
        <p:txBody>
          <a:bodyPr anchor="ctr"/>
          <a:lstStyle/>
          <a:p>
            <a:pPr marL="0" indent="0">
              <a:buNone/>
            </a:pPr>
            <a:r>
              <a:rPr lang="en-US" sz="1400" b="1" i="1" dirty="0">
                <a:solidFill>
                  <a:schemeClr val="tx1"/>
                </a:solidFill>
                <a:latin typeface="Calibri" panose="020F0502020204030204" pitchFamily="34" charset="0"/>
                <a:cs typeface="Calibri" panose="020F0502020204030204" pitchFamily="34" charset="0"/>
              </a:rPr>
              <a:t>Panel A&amp;C</a:t>
            </a:r>
          </a:p>
          <a:p>
            <a:r>
              <a:rPr lang="en-US" sz="1400" dirty="0">
                <a:solidFill>
                  <a:schemeClr val="tx1"/>
                </a:solidFill>
                <a:latin typeface="Calibri" panose="020F0502020204030204" pitchFamily="34" charset="0"/>
                <a:cs typeface="Calibri" panose="020F0502020204030204" pitchFamily="34" charset="0"/>
              </a:rPr>
              <a:t>Higher oxygen levels (yellow/green) and lower oxygen levels (purple/blue) tend to group separately.</a:t>
            </a:r>
          </a:p>
          <a:p>
            <a:pPr marL="0" indent="0">
              <a:buNone/>
            </a:pPr>
            <a:r>
              <a:rPr lang="en-US" sz="1400" b="1" i="1" dirty="0">
                <a:solidFill>
                  <a:schemeClr val="tx1"/>
                </a:solidFill>
                <a:latin typeface="Calibri" panose="020F0502020204030204" pitchFamily="34" charset="0"/>
                <a:cs typeface="Calibri" panose="020F0502020204030204" pitchFamily="34" charset="0"/>
              </a:rPr>
              <a:t>Panel B&amp;D</a:t>
            </a:r>
          </a:p>
          <a:p>
            <a:r>
              <a:rPr lang="en-US" sz="1400" dirty="0">
                <a:solidFill>
                  <a:schemeClr val="tx1"/>
                </a:solidFill>
                <a:latin typeface="Calibri" panose="020F0502020204030204" pitchFamily="34" charset="0"/>
                <a:cs typeface="Calibri" panose="020F0502020204030204" pitchFamily="34" charset="0"/>
              </a:rPr>
              <a:t>Samples exhibit stronger spatial separation, with tighter grouping by oxygen levels.</a:t>
            </a:r>
          </a:p>
          <a:p>
            <a:pPr marL="0" indent="0">
              <a:buNone/>
            </a:pPr>
            <a:r>
              <a:rPr lang="en-US" sz="1400" b="1" i="1" dirty="0">
                <a:solidFill>
                  <a:schemeClr val="tx1"/>
                </a:solidFill>
                <a:latin typeface="Calibri" panose="020F0502020204030204" pitchFamily="34" charset="0"/>
                <a:cs typeface="Calibri" panose="020F0502020204030204" pitchFamily="34" charset="0"/>
              </a:rPr>
              <a:t>Panel A&amp;B</a:t>
            </a:r>
          </a:p>
          <a:p>
            <a:r>
              <a:rPr lang="en-US" sz="1400" dirty="0">
                <a:solidFill>
                  <a:schemeClr val="tx1"/>
                </a:solidFill>
                <a:latin typeface="Calibri" panose="020F0502020204030204" pitchFamily="34" charset="0"/>
                <a:cs typeface="Calibri" panose="020F0502020204030204" pitchFamily="34" charset="0"/>
              </a:rPr>
              <a:t>Bray-Curtis </a:t>
            </a:r>
            <a:r>
              <a:rPr lang="en-US" sz="1400" dirty="0" err="1">
                <a:solidFill>
                  <a:schemeClr val="tx1"/>
                </a:solidFill>
                <a:latin typeface="Calibri" panose="020F0502020204030204" pitchFamily="34" charset="0"/>
                <a:cs typeface="Calibri" panose="020F0502020204030204" pitchFamily="34" charset="0"/>
              </a:rPr>
              <a:t>PCoA</a:t>
            </a:r>
            <a:r>
              <a:rPr lang="en-US" sz="1400" dirty="0">
                <a:solidFill>
                  <a:schemeClr val="tx1"/>
                </a:solidFill>
                <a:latin typeface="Calibri" panose="020F0502020204030204" pitchFamily="34" charset="0"/>
                <a:cs typeface="Calibri" panose="020F0502020204030204" pitchFamily="34" charset="0"/>
              </a:rPr>
              <a:t> shows that Axis 1 explains a relatively larger portion of variation (~25.4%) than Sorensen (~19.8%) </a:t>
            </a:r>
            <a:r>
              <a:rPr lang="en-US" sz="1400" dirty="0">
                <a:solidFill>
                  <a:schemeClr val="tx1"/>
                </a:solidFill>
                <a:latin typeface="Calibri" panose="020F0502020204030204" pitchFamily="34" charset="0"/>
                <a:cs typeface="Calibri" panose="020F0502020204030204" pitchFamily="34" charset="0"/>
                <a:sym typeface="Wingdings" pitchFamily="2" charset="2"/>
              </a:rPr>
              <a:t> A</a:t>
            </a:r>
            <a:r>
              <a:rPr lang="en-US" sz="1400" dirty="0">
                <a:solidFill>
                  <a:schemeClr val="tx1"/>
                </a:solidFill>
                <a:latin typeface="Calibri" panose="020F0502020204030204" pitchFamily="34" charset="0"/>
                <a:cs typeface="Calibri" panose="020F0502020204030204" pitchFamily="34" charset="0"/>
              </a:rPr>
              <a:t>bundance differences among taxa matter in this system.</a:t>
            </a:r>
          </a:p>
        </p:txBody>
      </p:sp>
      <p:sp>
        <p:nvSpPr>
          <p:cNvPr id="3" name="Title 2">
            <a:extLst>
              <a:ext uri="{FF2B5EF4-FFF2-40B4-BE49-F238E27FC236}">
                <a16:creationId xmlns:a16="http://schemas.microsoft.com/office/drawing/2014/main" id="{B3012397-0E6B-44E0-B12A-C0A9D49CFBDA}"/>
              </a:ext>
            </a:extLst>
          </p:cNvPr>
          <p:cNvSpPr>
            <a:spLocks noGrp="1"/>
          </p:cNvSpPr>
          <p:nvPr>
            <p:ph type="title"/>
          </p:nvPr>
        </p:nvSpPr>
        <p:spPr>
          <a:xfrm>
            <a:off x="233172" y="285750"/>
            <a:ext cx="8677656" cy="728411"/>
          </a:xfrm>
        </p:spPr>
        <p:txBody>
          <a:bodyPr vert="horz" lIns="91440" tIns="45720" rIns="91440" bIns="45720" rtlCol="0" anchor="ctr">
            <a:noAutofit/>
          </a:bodyPr>
          <a:lstStyle/>
          <a:p>
            <a:r>
              <a:rPr lang="en-US" sz="2200" b="1" dirty="0">
                <a:solidFill>
                  <a:schemeClr val="accent1">
                    <a:lumMod val="50000"/>
                  </a:schemeClr>
                </a:solidFill>
                <a:latin typeface="Calibri" panose="020F0502020204030204" pitchFamily="34" charset="0"/>
                <a:cs typeface="Calibri" panose="020F0502020204030204" pitchFamily="34" charset="0"/>
              </a:rPr>
              <a:t>Visualize Community Dissimilarity - Abundance-based differences are an important driver of microbial community structure in the systems</a:t>
            </a:r>
          </a:p>
        </p:txBody>
      </p:sp>
      <p:sp>
        <p:nvSpPr>
          <p:cNvPr id="4" name="灯片编号占位符 3">
            <a:extLst>
              <a:ext uri="{FF2B5EF4-FFF2-40B4-BE49-F238E27FC236}">
                <a16:creationId xmlns:a16="http://schemas.microsoft.com/office/drawing/2014/main" id="{99A771A0-BF16-9C90-EEDE-9442A3B2E3E6}"/>
              </a:ext>
            </a:extLst>
          </p:cNvPr>
          <p:cNvSpPr>
            <a:spLocks noGrp="1"/>
          </p:cNvSpPr>
          <p:nvPr>
            <p:ph type="sldNum" sz="quarter" idx="12"/>
          </p:nvPr>
        </p:nvSpPr>
        <p:spPr/>
        <p:txBody>
          <a:bodyPr/>
          <a:lstStyle/>
          <a:p>
            <a:fld id="{6315554C-9387-4378-80C2-5F7076CAC952}" type="slidenum">
              <a:rPr lang="en-US" smtClean="0"/>
              <a:t>6</a:t>
            </a:fld>
            <a:endParaRPr lang="en-US" dirty="0"/>
          </a:p>
        </p:txBody>
      </p:sp>
      <p:pic>
        <p:nvPicPr>
          <p:cNvPr id="8" name="Picture 7" descr="A group of graphs with different colored dots&#10;&#10;AI-generated content may be incorrect.">
            <a:extLst>
              <a:ext uri="{FF2B5EF4-FFF2-40B4-BE49-F238E27FC236}">
                <a16:creationId xmlns:a16="http://schemas.microsoft.com/office/drawing/2014/main" id="{6592A291-8B90-C253-E1C4-EAE44573D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06" y="1117060"/>
            <a:ext cx="5668294" cy="3650204"/>
          </a:xfrm>
          <a:prstGeom prst="rect">
            <a:avLst/>
          </a:prstGeom>
        </p:spPr>
      </p:pic>
    </p:spTree>
    <p:extLst>
      <p:ext uri="{BB962C8B-B14F-4D97-AF65-F5344CB8AC3E}">
        <p14:creationId xmlns:p14="http://schemas.microsoft.com/office/powerpoint/2010/main" val="941984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2FB68-DBEA-9513-2775-6F8A02112A8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9398AFB-1D83-2213-A1D0-84E0ADFE3BEF}"/>
              </a:ext>
            </a:extLst>
          </p:cNvPr>
          <p:cNvSpPr>
            <a:spLocks noGrp="1"/>
          </p:cNvSpPr>
          <p:nvPr>
            <p:ph type="body" sz="quarter" idx="13"/>
          </p:nvPr>
        </p:nvSpPr>
        <p:spPr>
          <a:xfrm>
            <a:off x="6308245" y="962419"/>
            <a:ext cx="2652785" cy="3810000"/>
          </a:xfrm>
          <a:solidFill>
            <a:schemeClr val="accent4">
              <a:lumMod val="20000"/>
              <a:lumOff val="80000"/>
            </a:schemeClr>
          </a:solidFill>
        </p:spPr>
        <p:txBody>
          <a:bodyPr anchor="t"/>
          <a:lstStyle/>
          <a:p>
            <a:pPr marL="0" indent="0">
              <a:buNone/>
            </a:pPr>
            <a:r>
              <a:rPr lang="en-US" sz="1400" b="1" i="1" dirty="0">
                <a:solidFill>
                  <a:schemeClr val="tx1"/>
                </a:solidFill>
                <a:latin typeface="Calibri" panose="020F0502020204030204" pitchFamily="34" charset="0"/>
                <a:cs typeface="Calibri" panose="020F0502020204030204" pitchFamily="34" charset="0"/>
              </a:rPr>
              <a:t>Panel A:</a:t>
            </a:r>
          </a:p>
          <a:p>
            <a:r>
              <a:rPr lang="en-US" sz="1400" b="0" dirty="0">
                <a:solidFill>
                  <a:schemeClr val="tx1"/>
                </a:solidFill>
                <a:latin typeface="Calibri" panose="020F0502020204030204" pitchFamily="34" charset="0"/>
                <a:cs typeface="Calibri" panose="020F0502020204030204" pitchFamily="34" charset="0"/>
              </a:rPr>
              <a:t>Pseudomonadota</a:t>
            </a:r>
            <a:r>
              <a:rPr lang="en-US" sz="1400" b="0" i="0" dirty="0">
                <a:solidFill>
                  <a:schemeClr val="tx1"/>
                </a:solidFill>
                <a:effectLst/>
                <a:latin typeface="Calibri" panose="020F0502020204030204" pitchFamily="34" charset="0"/>
                <a:cs typeface="Calibri" panose="020F0502020204030204" pitchFamily="34" charset="0"/>
              </a:rPr>
              <a:t> abundance is consistently high across all oxygen levels.</a:t>
            </a:r>
            <a:r>
              <a:rPr lang="en-US" sz="1400" b="0" dirty="0">
                <a:solidFill>
                  <a:schemeClr val="tx1"/>
                </a:solidFill>
                <a:latin typeface="Calibri" panose="020F0502020204030204" pitchFamily="34" charset="0"/>
                <a:cs typeface="Calibri" panose="020F0502020204030204" pitchFamily="34" charset="0"/>
              </a:rPr>
              <a:t> </a:t>
            </a:r>
          </a:p>
          <a:p>
            <a:r>
              <a:rPr lang="en-US" sz="1400" dirty="0">
                <a:solidFill>
                  <a:srgbClr val="333333"/>
                </a:solidFill>
                <a:latin typeface="Calibri" panose="020F0502020204030204" pitchFamily="34" charset="0"/>
                <a:cs typeface="Calibri" panose="020F0502020204030204" pitchFamily="34" charset="0"/>
              </a:rPr>
              <a:t>A</a:t>
            </a:r>
            <a:r>
              <a:rPr lang="en-US" sz="1400" b="0" i="0" dirty="0">
                <a:solidFill>
                  <a:srgbClr val="333333"/>
                </a:solidFill>
                <a:effectLst/>
                <a:latin typeface="Calibri" panose="020F0502020204030204" pitchFamily="34" charset="0"/>
                <a:cs typeface="Calibri" panose="020F0502020204030204" pitchFamily="34" charset="0"/>
              </a:rPr>
              <a:t> slight increasing trend from low to high oxygen concentrations.</a:t>
            </a:r>
            <a:endParaRPr lang="en-US" sz="1400" b="0" dirty="0">
              <a:solidFill>
                <a:schemeClr val="tx1"/>
              </a:solidFill>
              <a:latin typeface="Calibri" panose="020F0502020204030204" pitchFamily="34" charset="0"/>
              <a:cs typeface="Calibri" panose="020F0502020204030204" pitchFamily="34" charset="0"/>
            </a:endParaRPr>
          </a:p>
          <a:p>
            <a:pPr marL="0" indent="0">
              <a:buNone/>
            </a:pPr>
            <a:endParaRPr lang="en-US" sz="1400" dirty="0">
              <a:solidFill>
                <a:schemeClr val="tx1"/>
              </a:solidFill>
              <a:latin typeface="Calibri" panose="020F0502020204030204" pitchFamily="34" charset="0"/>
              <a:cs typeface="Calibri" panose="020F0502020204030204" pitchFamily="34" charset="0"/>
            </a:endParaRPr>
          </a:p>
          <a:p>
            <a:pPr marL="0" indent="0">
              <a:buNone/>
            </a:pPr>
            <a:r>
              <a:rPr lang="en-US" sz="1400" b="1" i="1" dirty="0">
                <a:solidFill>
                  <a:schemeClr val="tx1"/>
                </a:solidFill>
                <a:latin typeface="Calibri" panose="020F0502020204030204" pitchFamily="34" charset="0"/>
                <a:cs typeface="Calibri" panose="020F0502020204030204" pitchFamily="34" charset="0"/>
              </a:rPr>
              <a:t>Panel B:</a:t>
            </a:r>
          </a:p>
          <a:p>
            <a:r>
              <a:rPr lang="en-US" sz="1400" dirty="0">
                <a:solidFill>
                  <a:srgbClr val="333333"/>
                </a:solidFill>
                <a:latin typeface="Calibri" panose="020F0502020204030204" pitchFamily="34" charset="0"/>
                <a:cs typeface="Calibri" panose="020F0502020204030204" pitchFamily="34" charset="0"/>
              </a:rPr>
              <a:t>The a</a:t>
            </a:r>
            <a:r>
              <a:rPr lang="en-US" sz="1400" b="0" i="0" dirty="0">
                <a:solidFill>
                  <a:srgbClr val="333333"/>
                </a:solidFill>
                <a:effectLst/>
                <a:latin typeface="Calibri" panose="020F0502020204030204" pitchFamily="34" charset="0"/>
                <a:cs typeface="Calibri" panose="020F0502020204030204" pitchFamily="34" charset="0"/>
              </a:rPr>
              <a:t>bundance peaks around mid-sampling dates.</a:t>
            </a:r>
          </a:p>
          <a:p>
            <a:r>
              <a:rPr lang="en-US" sz="1400" b="0" i="0" dirty="0">
                <a:solidFill>
                  <a:srgbClr val="333333"/>
                </a:solidFill>
                <a:effectLst/>
                <a:latin typeface="Calibri" panose="020F0502020204030204" pitchFamily="34" charset="0"/>
                <a:cs typeface="Calibri" panose="020F0502020204030204" pitchFamily="34" charset="0"/>
              </a:rPr>
              <a:t>Pseudomonadota are a stable, dominant group in these microbial communities throughout the sampling period.</a:t>
            </a:r>
          </a:p>
          <a:p>
            <a:pPr marL="0" indent="0">
              <a:buNone/>
            </a:pPr>
            <a:endParaRPr lang="en-US" sz="1400" b="0" dirty="0">
              <a:solidFill>
                <a:schemeClr val="tx1"/>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10CC30BE-121C-0D9E-528A-05312B89824F}"/>
              </a:ext>
            </a:extLst>
          </p:cNvPr>
          <p:cNvSpPr>
            <a:spLocks noGrp="1"/>
          </p:cNvSpPr>
          <p:nvPr>
            <p:ph type="title"/>
          </p:nvPr>
        </p:nvSpPr>
        <p:spPr>
          <a:xfrm>
            <a:off x="233172" y="209550"/>
            <a:ext cx="8677656" cy="514350"/>
          </a:xfrm>
        </p:spPr>
        <p:txBody>
          <a:bodyPr vert="horz" lIns="91440" tIns="45720" rIns="91440" bIns="45720" rtlCol="0" anchor="ctr">
            <a:noAutofit/>
          </a:bodyPr>
          <a:lstStyle/>
          <a:p>
            <a:r>
              <a:rPr lang="en-US" sz="2200" b="1" dirty="0">
                <a:solidFill>
                  <a:schemeClr val="accent1">
                    <a:lumMod val="50000"/>
                  </a:schemeClr>
                </a:solidFill>
                <a:latin typeface="Calibri" panose="020F0502020204030204" pitchFamily="34" charset="0"/>
                <a:cs typeface="Calibri" panose="020F0502020204030204" pitchFamily="34" charset="0"/>
              </a:rPr>
              <a:t>The Dominate Microbial Group - Pseudomonadota Phylum </a:t>
            </a:r>
          </a:p>
        </p:txBody>
      </p:sp>
      <p:sp>
        <p:nvSpPr>
          <p:cNvPr id="4" name="灯片编号占位符 3">
            <a:extLst>
              <a:ext uri="{FF2B5EF4-FFF2-40B4-BE49-F238E27FC236}">
                <a16:creationId xmlns:a16="http://schemas.microsoft.com/office/drawing/2014/main" id="{681ADF21-6653-0AA9-1971-EE25CB8403D3}"/>
              </a:ext>
            </a:extLst>
          </p:cNvPr>
          <p:cNvSpPr>
            <a:spLocks noGrp="1"/>
          </p:cNvSpPr>
          <p:nvPr>
            <p:ph type="sldNum" sz="quarter" idx="12"/>
          </p:nvPr>
        </p:nvSpPr>
        <p:spPr/>
        <p:txBody>
          <a:bodyPr/>
          <a:lstStyle/>
          <a:p>
            <a:fld id="{6315554C-9387-4378-80C2-5F7076CAC952}" type="slidenum">
              <a:rPr lang="en-US" smtClean="0"/>
              <a:t>7</a:t>
            </a:fld>
            <a:endParaRPr lang="en-US" dirty="0"/>
          </a:p>
        </p:txBody>
      </p:sp>
      <p:pic>
        <p:nvPicPr>
          <p:cNvPr id="6" name="Picture 5" descr="A graph of different colored squares&#10;&#10;AI-generated content may be incorrect.">
            <a:extLst>
              <a:ext uri="{FF2B5EF4-FFF2-40B4-BE49-F238E27FC236}">
                <a16:creationId xmlns:a16="http://schemas.microsoft.com/office/drawing/2014/main" id="{05F4AD37-4108-12C6-DE1F-B28F50BAC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70" y="1123950"/>
            <a:ext cx="6109139" cy="3196827"/>
          </a:xfrm>
          <a:prstGeom prst="rect">
            <a:avLst/>
          </a:prstGeom>
        </p:spPr>
      </p:pic>
      <p:pic>
        <p:nvPicPr>
          <p:cNvPr id="9" name="Picture 8" descr="A group of graphs with different colored squares&#10;&#10;AI-generated content may be incorrect.">
            <a:extLst>
              <a:ext uri="{FF2B5EF4-FFF2-40B4-BE49-F238E27FC236}">
                <a16:creationId xmlns:a16="http://schemas.microsoft.com/office/drawing/2014/main" id="{11C7E683-5136-5ABA-D767-8A0BEAAFD6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13" y="962419"/>
            <a:ext cx="5931288" cy="3455069"/>
          </a:xfrm>
          <a:prstGeom prst="rect">
            <a:avLst/>
          </a:prstGeom>
        </p:spPr>
      </p:pic>
      <p:sp>
        <p:nvSpPr>
          <p:cNvPr id="10" name="TextBox 9">
            <a:extLst>
              <a:ext uri="{FF2B5EF4-FFF2-40B4-BE49-F238E27FC236}">
                <a16:creationId xmlns:a16="http://schemas.microsoft.com/office/drawing/2014/main" id="{44600250-CC53-7573-9D6F-F54622F410E5}"/>
              </a:ext>
            </a:extLst>
          </p:cNvPr>
          <p:cNvSpPr txBox="1"/>
          <p:nvPr/>
        </p:nvSpPr>
        <p:spPr>
          <a:xfrm>
            <a:off x="6373096" y="1012390"/>
            <a:ext cx="2523081" cy="3754874"/>
          </a:xfrm>
          <a:prstGeom prst="rect">
            <a:avLst/>
          </a:prstGeom>
          <a:solidFill>
            <a:schemeClr val="accent4">
              <a:lumMod val="20000"/>
              <a:lumOff val="80000"/>
            </a:schemeClr>
          </a:solidFill>
        </p:spPr>
        <p:txBody>
          <a:bodyPr wrap="square" rtlCol="0">
            <a:spAutoFit/>
          </a:bodyPr>
          <a:lstStyle/>
          <a:p>
            <a:r>
              <a:rPr lang="en-US" sz="1400" b="1" i="1" dirty="0">
                <a:latin typeface="Calibri" panose="020F0502020204030204" pitchFamily="34" charset="0"/>
                <a:cs typeface="Calibri" panose="020F0502020204030204" pitchFamily="34" charset="0"/>
              </a:rPr>
              <a:t>Panel A: </a:t>
            </a:r>
          </a:p>
          <a:p>
            <a:pPr marL="285750" indent="-285750">
              <a:buFont typeface="Arial" panose="020B0604020202020204" pitchFamily="34" charset="0"/>
              <a:buChar char="•"/>
            </a:pPr>
            <a:r>
              <a:rPr lang="en-US" sz="1400" dirty="0" err="1">
                <a:latin typeface="Calibri" panose="020F0502020204030204" pitchFamily="34" charset="0"/>
                <a:cs typeface="Calibri" panose="020F0502020204030204" pitchFamily="34" charset="0"/>
              </a:rPr>
              <a:t>Comamonas</a:t>
            </a:r>
            <a:r>
              <a:rPr lang="en-US" sz="1400" dirty="0">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denitrifiers</a:t>
            </a:r>
            <a:r>
              <a:rPr lang="en-US" sz="1400" b="0" i="0" dirty="0">
                <a:effectLst/>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abundance is high across all oxygen levels.</a:t>
            </a:r>
          </a:p>
          <a:p>
            <a:pPr marL="285750" indent="-285750">
              <a:buFont typeface="Arial" panose="020B0604020202020204" pitchFamily="34" charset="0"/>
              <a:buChar char="•"/>
            </a:pPr>
            <a:r>
              <a:rPr lang="en-US" sz="1400" dirty="0" err="1">
                <a:latin typeface="Calibri" panose="020F0502020204030204" pitchFamily="34" charset="0"/>
                <a:cs typeface="Calibri" panose="020F0502020204030204" pitchFamily="34" charset="0"/>
              </a:rPr>
              <a:t>Methylobacter</a:t>
            </a:r>
            <a:r>
              <a:rPr lang="en-US" sz="1400" dirty="0">
                <a:latin typeface="Calibri" panose="020F0502020204030204" pitchFamily="34" charset="0"/>
                <a:cs typeface="Calibri" panose="020F0502020204030204" pitchFamily="34" charset="0"/>
              </a:rPr>
              <a:t> (</a:t>
            </a:r>
            <a:r>
              <a:rPr lang="en-US" sz="1400" b="0" i="0" dirty="0">
                <a:effectLst/>
                <a:latin typeface="Calibri" panose="020F0502020204030204" pitchFamily="34" charset="0"/>
                <a:cs typeface="Calibri" panose="020F0502020204030204" pitchFamily="34" charset="0"/>
              </a:rPr>
              <a:t>methanotroph)</a:t>
            </a:r>
            <a:r>
              <a:rPr lang="en-US" sz="1400" dirty="0">
                <a:latin typeface="Calibri" panose="020F0502020204030204" pitchFamily="34" charset="0"/>
                <a:cs typeface="Calibri" panose="020F0502020204030204" pitchFamily="34" charset="0"/>
              </a:rPr>
              <a:t> exhibited greater potential for methane oxidation, particularly in the 20% oxygen group.</a:t>
            </a:r>
          </a:p>
          <a:p>
            <a:endParaRPr lang="en-US" sz="1400" b="1" i="1" dirty="0">
              <a:latin typeface="Calibri" panose="020F0502020204030204" pitchFamily="34" charset="0"/>
              <a:cs typeface="Calibri" panose="020F0502020204030204" pitchFamily="34" charset="0"/>
            </a:endParaRPr>
          </a:p>
          <a:p>
            <a:r>
              <a:rPr lang="en-US" sz="1400" b="1" i="1" dirty="0">
                <a:latin typeface="Calibri" panose="020F0502020204030204" pitchFamily="34" charset="0"/>
                <a:cs typeface="Calibri" panose="020F0502020204030204" pitchFamily="34" charset="0"/>
              </a:rPr>
              <a:t>Panel B:  </a:t>
            </a:r>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err="1">
                <a:solidFill>
                  <a:srgbClr val="333333"/>
                </a:solidFill>
                <a:latin typeface="Calibri" panose="020F0502020204030204" pitchFamily="34" charset="0"/>
                <a:cs typeface="Calibri" panose="020F0502020204030204" pitchFamily="34" charset="0"/>
              </a:rPr>
              <a:t>Comamonas</a:t>
            </a:r>
            <a:r>
              <a:rPr lang="en-US" sz="1400" dirty="0">
                <a:solidFill>
                  <a:srgbClr val="333333"/>
                </a:solidFill>
                <a:latin typeface="Calibri" panose="020F0502020204030204" pitchFamily="34" charset="0"/>
                <a:cs typeface="Calibri" panose="020F0502020204030204" pitchFamily="34" charset="0"/>
              </a:rPr>
              <a:t> shows temporal fluctuations.</a:t>
            </a:r>
          </a:p>
          <a:p>
            <a:pPr marL="285750" indent="-285750">
              <a:buFont typeface="Arial" panose="020B0604020202020204" pitchFamily="34" charset="0"/>
              <a:buChar char="•"/>
            </a:pPr>
            <a:r>
              <a:rPr lang="en-US" sz="1400" dirty="0" err="1">
                <a:solidFill>
                  <a:srgbClr val="333333"/>
                </a:solidFill>
                <a:latin typeface="Calibri" panose="020F0502020204030204" pitchFamily="34" charset="0"/>
                <a:cs typeface="Calibri" panose="020F0502020204030204" pitchFamily="34" charset="0"/>
              </a:rPr>
              <a:t>Methylobacter</a:t>
            </a:r>
            <a:r>
              <a:rPr lang="en-US" sz="1400" dirty="0">
                <a:solidFill>
                  <a:srgbClr val="333333"/>
                </a:solidFill>
                <a:latin typeface="Calibri" panose="020F0502020204030204" pitchFamily="34" charset="0"/>
                <a:cs typeface="Calibri" panose="020F0502020204030204" pitchFamily="34" charset="0"/>
              </a:rPr>
              <a:t> is not plotted in the time series.</a:t>
            </a:r>
          </a:p>
          <a:p>
            <a:endParaRPr 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3E16D40-6A90-C67F-EB97-8CF67B236002}"/>
              </a:ext>
            </a:extLst>
          </p:cNvPr>
          <p:cNvSpPr txBox="1"/>
          <p:nvPr/>
        </p:nvSpPr>
        <p:spPr>
          <a:xfrm>
            <a:off x="269150" y="4589633"/>
            <a:ext cx="6019800" cy="523220"/>
          </a:xfrm>
          <a:prstGeom prst="rect">
            <a:avLst/>
          </a:prstGeom>
          <a:noFill/>
        </p:spPr>
        <p:txBody>
          <a:bodyPr wrap="square" rtlCol="0">
            <a:spAutoFit/>
          </a:bodyPr>
          <a:lstStyle/>
          <a:p>
            <a:r>
              <a:rPr lang="en-US" sz="1400" b="0" i="0" dirty="0">
                <a:solidFill>
                  <a:srgbClr val="333333"/>
                </a:solidFill>
                <a:effectLst/>
                <a:latin typeface="Calibri" panose="020F0502020204030204" pitchFamily="34" charset="0"/>
                <a:cs typeface="Calibri" panose="020F0502020204030204" pitchFamily="34" charset="0"/>
              </a:rPr>
              <a:t>“Pseudomonas is a multi-functional genus containing many species that have anaerobic or aerobic denitrification abilities.” </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306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6D987-3D36-3110-BF8E-BDF119ECEF1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E9FB761-70B7-2777-A7CA-02406DEF41CB}"/>
              </a:ext>
            </a:extLst>
          </p:cNvPr>
          <p:cNvSpPr>
            <a:spLocks noGrp="1"/>
          </p:cNvSpPr>
          <p:nvPr>
            <p:ph type="body" sz="quarter" idx="13"/>
          </p:nvPr>
        </p:nvSpPr>
        <p:spPr>
          <a:xfrm>
            <a:off x="685800" y="1187649"/>
            <a:ext cx="7543800" cy="2768202"/>
          </a:xfrm>
          <a:solidFill>
            <a:schemeClr val="bg1"/>
          </a:solidFill>
        </p:spPr>
        <p:txBody>
          <a:bodyPr anchor="t"/>
          <a:lstStyle/>
          <a:p>
            <a:pPr>
              <a:lnSpc>
                <a:spcPct val="150000"/>
              </a:lnSpc>
            </a:pPr>
            <a:r>
              <a:rPr lang="en-US" sz="1800" dirty="0">
                <a:solidFill>
                  <a:schemeClr val="tx1"/>
                </a:solidFill>
                <a:latin typeface="Calibri" panose="020F0502020204030204" pitchFamily="34" charset="0"/>
                <a:cs typeface="Calibri" panose="020F0502020204030204" pitchFamily="34" charset="0"/>
              </a:rPr>
              <a:t>Microbial communities are structured by both oxygen concentration and collection date.</a:t>
            </a:r>
          </a:p>
          <a:p>
            <a:pPr>
              <a:lnSpc>
                <a:spcPct val="150000"/>
              </a:lnSpc>
            </a:pPr>
            <a:r>
              <a:rPr lang="en-US" sz="1800" dirty="0">
                <a:solidFill>
                  <a:schemeClr val="tx1"/>
                </a:solidFill>
                <a:latin typeface="Calibri" panose="020F0502020204030204" pitchFamily="34" charset="0"/>
                <a:cs typeface="Calibri" panose="020F0502020204030204" pitchFamily="34" charset="0"/>
              </a:rPr>
              <a:t>Oxygen level appears to have a strong influence — possibly due to different microbial metabolic requirements (e.g., aerobic / anaerobic taxa).</a:t>
            </a:r>
          </a:p>
          <a:p>
            <a:pPr>
              <a:lnSpc>
                <a:spcPct val="150000"/>
              </a:lnSpc>
            </a:pPr>
            <a:r>
              <a:rPr lang="en-US" sz="1800" dirty="0">
                <a:solidFill>
                  <a:schemeClr val="tx1"/>
                </a:solidFill>
                <a:latin typeface="Calibri" panose="020F0502020204030204" pitchFamily="34" charset="0"/>
                <a:cs typeface="Calibri" panose="020F0502020204030204" pitchFamily="34" charset="0"/>
              </a:rPr>
              <a:t>Abundance-based differences are an important driver of microbial community structure in the systems.</a:t>
            </a:r>
          </a:p>
        </p:txBody>
      </p:sp>
      <p:sp>
        <p:nvSpPr>
          <p:cNvPr id="3" name="Title 2">
            <a:extLst>
              <a:ext uri="{FF2B5EF4-FFF2-40B4-BE49-F238E27FC236}">
                <a16:creationId xmlns:a16="http://schemas.microsoft.com/office/drawing/2014/main" id="{076392AF-59DF-CC5C-C7C4-D3A50AB5B940}"/>
              </a:ext>
            </a:extLst>
          </p:cNvPr>
          <p:cNvSpPr>
            <a:spLocks noGrp="1"/>
          </p:cNvSpPr>
          <p:nvPr>
            <p:ph type="title"/>
          </p:nvPr>
        </p:nvSpPr>
        <p:spPr>
          <a:xfrm>
            <a:off x="233172" y="209550"/>
            <a:ext cx="8677656" cy="514350"/>
          </a:xfrm>
        </p:spPr>
        <p:txBody>
          <a:bodyPr vert="horz" lIns="91440" tIns="45720" rIns="91440" bIns="45720" rtlCol="0" anchor="ctr">
            <a:noAutofit/>
          </a:bodyPr>
          <a:lstStyle/>
          <a:p>
            <a:r>
              <a:rPr lang="en-US" sz="2200" b="1" dirty="0">
                <a:solidFill>
                  <a:schemeClr val="accent1">
                    <a:lumMod val="50000"/>
                  </a:schemeClr>
                </a:solidFill>
                <a:latin typeface="Calibri" panose="020F0502020204030204" pitchFamily="34" charset="0"/>
                <a:cs typeface="Calibri" panose="020F0502020204030204" pitchFamily="34" charset="0"/>
              </a:rPr>
              <a:t>Conclusion</a:t>
            </a:r>
          </a:p>
        </p:txBody>
      </p:sp>
      <p:sp>
        <p:nvSpPr>
          <p:cNvPr id="4" name="灯片编号占位符 3">
            <a:extLst>
              <a:ext uri="{FF2B5EF4-FFF2-40B4-BE49-F238E27FC236}">
                <a16:creationId xmlns:a16="http://schemas.microsoft.com/office/drawing/2014/main" id="{D2B83DB0-BF31-0F11-EDAD-F4500A2117C3}"/>
              </a:ext>
            </a:extLst>
          </p:cNvPr>
          <p:cNvSpPr>
            <a:spLocks noGrp="1"/>
          </p:cNvSpPr>
          <p:nvPr>
            <p:ph type="sldNum" sz="quarter" idx="12"/>
          </p:nvPr>
        </p:nvSpPr>
        <p:spPr/>
        <p:txBody>
          <a:bodyPr/>
          <a:lstStyle/>
          <a:p>
            <a:fld id="{6315554C-9387-4378-80C2-5F7076CAC952}" type="slidenum">
              <a:rPr lang="en-US" smtClean="0"/>
              <a:t>8</a:t>
            </a:fld>
            <a:endParaRPr lang="en-US" dirty="0"/>
          </a:p>
        </p:txBody>
      </p:sp>
    </p:spTree>
    <p:extLst>
      <p:ext uri="{BB962C8B-B14F-4D97-AF65-F5344CB8AC3E}">
        <p14:creationId xmlns:p14="http://schemas.microsoft.com/office/powerpoint/2010/main" val="320360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
            <a:extLst>
              <a:ext uri="{FF2B5EF4-FFF2-40B4-BE49-F238E27FC236}">
                <a16:creationId xmlns:a16="http://schemas.microsoft.com/office/drawing/2014/main" id="{0B7C5A12-FEE6-3938-CA51-AE5FDA660DFA}"/>
              </a:ext>
            </a:extLst>
          </p:cNvPr>
          <p:cNvSpPr txBox="1">
            <a:spLocks/>
          </p:cNvSpPr>
          <p:nvPr/>
        </p:nvSpPr>
        <p:spPr>
          <a:xfrm>
            <a:off x="3429000" y="1657350"/>
            <a:ext cx="2286000" cy="1371600"/>
          </a:xfrm>
          <a:prstGeom prst="rect">
            <a:avLst/>
          </a:prstGeom>
        </p:spPr>
        <p:txBody>
          <a:bodyPr vert="horz" lIns="91440" tIns="45720" rIns="91440" bIns="45720" rtlCol="0" anchor="t">
            <a:noAutofit/>
          </a:bodyPr>
          <a:lstStyle>
            <a:defPPr>
              <a:defRPr lang="de-DE"/>
            </a:defPPr>
            <a:lvl1pPr defTabSz="914377">
              <a:spcBef>
                <a:spcPct val="0"/>
              </a:spcBef>
              <a:buNone/>
              <a:defRPr sz="2400" b="1">
                <a:solidFill>
                  <a:schemeClr val="bg2">
                    <a:lumMod val="75000"/>
                  </a:schemeClr>
                </a:solidFill>
                <a:latin typeface="+mj-lt"/>
                <a:ea typeface="+mj-ea"/>
                <a:cs typeface="Helvetica"/>
              </a:defRPr>
            </a:lvl1pPr>
          </a:lstStyle>
          <a:p>
            <a:pPr algn="ctr">
              <a:lnSpc>
                <a:spcPct val="150000"/>
              </a:lnSpc>
            </a:pPr>
            <a:r>
              <a:rPr lang="en-US" altLang="zh-CN" sz="2600" dirty="0">
                <a:solidFill>
                  <a:schemeClr val="accent1">
                    <a:lumMod val="50000"/>
                  </a:schemeClr>
                </a:solidFill>
                <a:latin typeface="+mn-lt"/>
              </a:rPr>
              <a:t>Thank you!</a:t>
            </a:r>
          </a:p>
          <a:p>
            <a:pPr algn="ctr">
              <a:lnSpc>
                <a:spcPct val="150000"/>
              </a:lnSpc>
            </a:pPr>
            <a:r>
              <a:rPr lang="en-US" altLang="zh-CN" sz="2600" dirty="0">
                <a:solidFill>
                  <a:schemeClr val="accent1">
                    <a:lumMod val="50000"/>
                  </a:schemeClr>
                </a:solidFill>
                <a:latin typeface="+mn-lt"/>
              </a:rPr>
              <a:t>Questions?</a:t>
            </a:r>
            <a:endParaRPr lang="en-US" sz="2600" dirty="0">
              <a:solidFill>
                <a:schemeClr val="accent1">
                  <a:lumMod val="50000"/>
                </a:schemeClr>
              </a:solidFill>
              <a:latin typeface="+mn-lt"/>
            </a:endParaRPr>
          </a:p>
        </p:txBody>
      </p:sp>
      <p:sp>
        <p:nvSpPr>
          <p:cNvPr id="3" name="灯片编号占位符 2">
            <a:extLst>
              <a:ext uri="{FF2B5EF4-FFF2-40B4-BE49-F238E27FC236}">
                <a16:creationId xmlns:a16="http://schemas.microsoft.com/office/drawing/2014/main" id="{98FAE4AB-1C71-8CA0-3057-0EE2585E0565}"/>
              </a:ext>
            </a:extLst>
          </p:cNvPr>
          <p:cNvSpPr>
            <a:spLocks noGrp="1"/>
          </p:cNvSpPr>
          <p:nvPr>
            <p:ph type="sldNum" sz="quarter" idx="12"/>
          </p:nvPr>
        </p:nvSpPr>
        <p:spPr/>
        <p:txBody>
          <a:bodyPr/>
          <a:lstStyle/>
          <a:p>
            <a:pPr>
              <a:lnSpc>
                <a:spcPct val="150000"/>
              </a:lnSpc>
            </a:pPr>
            <a:fld id="{6315554C-9387-4378-80C2-5F7076CAC952}" type="slidenum">
              <a:rPr lang="en-US" smtClean="0"/>
              <a:pPr>
                <a:lnSpc>
                  <a:spcPct val="150000"/>
                </a:lnSpc>
              </a:pPr>
              <a:t>9</a:t>
            </a:fld>
            <a:endParaRPr lang="en-US"/>
          </a:p>
        </p:txBody>
      </p:sp>
      <p:sp>
        <p:nvSpPr>
          <p:cNvPr id="10" name="TextBox 9">
            <a:extLst>
              <a:ext uri="{FF2B5EF4-FFF2-40B4-BE49-F238E27FC236}">
                <a16:creationId xmlns:a16="http://schemas.microsoft.com/office/drawing/2014/main" id="{17F43BBE-2EA4-D9B1-C0DE-AF1D268FDE8D}"/>
              </a:ext>
            </a:extLst>
          </p:cNvPr>
          <p:cNvSpPr txBox="1"/>
          <p:nvPr/>
        </p:nvSpPr>
        <p:spPr>
          <a:xfrm>
            <a:off x="0" y="4140862"/>
            <a:ext cx="6034024" cy="923330"/>
          </a:xfrm>
          <a:prstGeom prst="rect">
            <a:avLst/>
          </a:prstGeom>
          <a:noFill/>
        </p:spPr>
        <p:txBody>
          <a:bodyPr wrap="none" rtlCol="0">
            <a:spAutoFit/>
          </a:bodyPr>
          <a:lstStyle/>
          <a:p>
            <a:r>
              <a:rPr lang="en-US" altLang="zh-CN" dirty="0">
                <a:latin typeface="Calibri" panose="020F0502020204030204" pitchFamily="34" charset="0"/>
                <a:cs typeface="Calibri" panose="020F0502020204030204" pitchFamily="34" charset="0"/>
              </a:rPr>
              <a:t>Student: Liangzi Zheng</a:t>
            </a:r>
          </a:p>
          <a:p>
            <a:r>
              <a:rPr lang="en-US" altLang="zh-CN" dirty="0">
                <a:latin typeface="Calibri" panose="020F0502020204030204" pitchFamily="34" charset="0"/>
                <a:cs typeface="Calibri" panose="020F0502020204030204" pitchFamily="34" charset="0"/>
              </a:rPr>
              <a:t>BIOMI 6300: Computational Approaches for Microbial Systems</a:t>
            </a:r>
          </a:p>
          <a:p>
            <a:r>
              <a:rPr lang="en-US" i="0" u="none" strike="noStrike" dirty="0">
                <a:solidFill>
                  <a:srgbClr val="000000"/>
                </a:solidFill>
                <a:effectLst/>
                <a:latin typeface="Calibri" panose="020F0502020204030204" pitchFamily="34" charset="0"/>
                <a:cs typeface="Calibri" panose="020F0502020204030204" pitchFamily="34" charset="0"/>
              </a:rPr>
              <a:t>Instructor: Dr. Mar L. Schmidt</a:t>
            </a:r>
            <a:endParaRPr lang="en-US" altLang="zh-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7906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Custom 2">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99102808-967D-7C45-B952-F50DCD98AF33}" vid="{CF8696D2-C8CE-2B49-849F-4350B18504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E48E5D017E1E4BAC6C235E437E8B81" ma:contentTypeVersion="1" ma:contentTypeDescription="Create a new document." ma:contentTypeScope="" ma:versionID="3614ce1bb16ec63bf293f189bde7aefe">
  <xsd:schema xmlns:xsd="http://www.w3.org/2001/XMLSchema" xmlns:xs="http://www.w3.org/2001/XMLSchema" xmlns:p="http://schemas.microsoft.com/office/2006/metadata/properties" xmlns:ns3="e4c1ce05-e5f0-4c81-a246-c4d1ac965303" targetNamespace="http://schemas.microsoft.com/office/2006/metadata/properties" ma:root="true" ma:fieldsID="4f49565d3251dd9cea50611ca027943f" ns3:_="">
    <xsd:import namespace="e4c1ce05-e5f0-4c81-a246-c4d1ac965303"/>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c1ce05-e5f0-4c81-a246-c4d1ac96530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111076-6C93-404C-A722-C485E711B1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c1ce05-e5f0-4c81-a246-c4d1ac9653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769373-594B-497F-B29F-9AD96F02CA3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59503</TotalTime>
  <Words>1720</Words>
  <Application>Microsoft Macintosh PowerPoint</Application>
  <PresentationFormat>On-screen Show (16:9)</PresentationFormat>
  <Paragraphs>132</Paragraphs>
  <Slides>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-apple-system</vt:lpstr>
      <vt:lpstr>Google Sans</vt:lpstr>
      <vt:lpstr>Times</vt:lpstr>
      <vt:lpstr>Arial</vt:lpstr>
      <vt:lpstr>Calibri</vt:lpstr>
      <vt:lpstr>Helvetica</vt:lpstr>
      <vt:lpstr>Helvetica Neue</vt:lpstr>
      <vt:lpstr>Open Sans</vt:lpstr>
      <vt:lpstr>Roboto</vt:lpstr>
      <vt:lpstr>Office Theme</vt:lpstr>
      <vt:lpstr>Re-evaluating Microbial Community Dynamics in Methane-Driven Ammonia Removal</vt:lpstr>
      <vt:lpstr>Experiment Setup</vt:lpstr>
      <vt:lpstr>Analysis of Microbial Communities and Functional Bacteria in Methane-Driven Ammonia Removal Systems </vt:lpstr>
      <vt:lpstr>Diversity by Oxygen Level - Alpha diversity is related to oxygen level</vt:lpstr>
      <vt:lpstr>Analysis of Microbial Communities and Functional Bacteria in Methane-Driven Ammonia Removal Systems </vt:lpstr>
      <vt:lpstr>Visualize Community Dissimilarity - Abundance-based differences are an important driver of microbial community structure in the systems</vt:lpstr>
      <vt:lpstr>The Dominate Microbial Group - Pseudomonadota Phylum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Clive D. Howard</dc:creator>
  <cp:lastModifiedBy>lz.sherry.zheng@gmail.com</cp:lastModifiedBy>
  <cp:revision>238</cp:revision>
  <dcterms:created xsi:type="dcterms:W3CDTF">2020-01-14T16:59:52Z</dcterms:created>
  <dcterms:modified xsi:type="dcterms:W3CDTF">2025-04-30T03:24:26Z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0x010100E4E48E5D017E1E4BAC6C235E437E8B81</vt:lpwstr>
  </property>
</Properties>
</file>