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76" r:id="rId1"/>
  </p:sldMasterIdLst>
  <p:notesMasterIdLst>
    <p:notesMasterId r:id="rId23"/>
  </p:notesMasterIdLst>
  <p:sldIdLst>
    <p:sldId id="370" r:id="rId2"/>
    <p:sldId id="308" r:id="rId3"/>
    <p:sldId id="310" r:id="rId4"/>
    <p:sldId id="352" r:id="rId5"/>
    <p:sldId id="353" r:id="rId6"/>
    <p:sldId id="354" r:id="rId7"/>
    <p:sldId id="355" r:id="rId8"/>
    <p:sldId id="357" r:id="rId9"/>
    <p:sldId id="360" r:id="rId10"/>
    <p:sldId id="361" r:id="rId11"/>
    <p:sldId id="359" r:id="rId12"/>
    <p:sldId id="362" r:id="rId13"/>
    <p:sldId id="363" r:id="rId14"/>
    <p:sldId id="364" r:id="rId15"/>
    <p:sldId id="365" r:id="rId16"/>
    <p:sldId id="366" r:id="rId17"/>
    <p:sldId id="372" r:id="rId18"/>
    <p:sldId id="367" r:id="rId19"/>
    <p:sldId id="368" r:id="rId20"/>
    <p:sldId id="369" r:id="rId21"/>
    <p:sldId id="3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27E"/>
    <a:srgbClr val="6145A6"/>
    <a:srgbClr val="4B2EA4"/>
    <a:srgbClr val="563FB9"/>
    <a:srgbClr val="240950"/>
    <a:srgbClr val="FEFEFE"/>
    <a:srgbClr val="9481C5"/>
    <a:srgbClr val="330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3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7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2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08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0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7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5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E7C0-D74E-4EA1-9B7F-A81A7927DFF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237A3E-1C88-41E8-B855-AC25A75DE4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5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BC34-5047-43AE-A971-7830122D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b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思源宋体 Heavy" panose="02020900000000000000" pitchFamily="18" charset="-122"/>
                <a:cs typeface="Impact" panose="020B080603090205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63F0-3812-489A-AB40-FB4797D6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ckwell" panose="02060603020205020403" pitchFamily="18" charset="0"/>
                <a:ea typeface="思源宋体 Heavy" panose="02020900000000000000" pitchFamily="18" charset="-122"/>
                <a:cs typeface="Impact" panose="020B0806030902050204" pitchFamily="34" charset="0"/>
              </a:rPr>
              <a:t>An Application of Fractional  Factorial Designs to Study Drug Combinations</a:t>
            </a:r>
          </a:p>
          <a:p>
            <a:pPr marL="0" indent="0">
              <a:buNone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ckwell" panose="02060603020205020403" pitchFamily="18" charset="0"/>
              <a:ea typeface="思源宋体 Heavy" panose="02020900000000000000" pitchFamily="18" charset="-122"/>
              <a:cs typeface="Impact" panose="020B0806030902050204" pitchFamily="34" charset="0"/>
            </a:endParaRPr>
          </a:p>
          <a:p>
            <a:r>
              <a:rPr lang="en-US" sz="18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思源宋体 Heavy" panose="02020900000000000000" pitchFamily="18" charset="-122"/>
              </a:rPr>
              <a:t>Student Name: Liyuan Zhu</a:t>
            </a:r>
          </a:p>
          <a:p>
            <a:r>
              <a:rPr lang="en-US" sz="18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  <a:ea typeface="思源宋体 Heavy" panose="02020900000000000000" pitchFamily="18" charset="-122"/>
              </a:rPr>
              <a:t>Student ID Number:202012180</a:t>
            </a:r>
          </a:p>
        </p:txBody>
      </p:sp>
    </p:spTree>
    <p:extLst>
      <p:ext uri="{BB962C8B-B14F-4D97-AF65-F5344CB8AC3E}">
        <p14:creationId xmlns:p14="http://schemas.microsoft.com/office/powerpoint/2010/main" val="270911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AB97-9FD5-4072-9A0E-89B55065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81040"/>
            <a:ext cx="10515600" cy="2076234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Lack-of-fit</a:t>
            </a:r>
            <a:br>
              <a:rPr lang="en-US" dirty="0"/>
            </a:br>
            <a:br>
              <a:rPr lang="en-US" dirty="0"/>
            </a:br>
            <a:r>
              <a:rPr lang="en-US" sz="2200" b="1" dirty="0">
                <a:solidFill>
                  <a:srgbClr val="724128"/>
                </a:solidFill>
                <a:latin typeface="arial" panose="020B0604020202020204" pitchFamily="34" charset="0"/>
              </a:rPr>
              <a:t>table</a:t>
            </a:r>
            <a:r>
              <a:rPr lang="en-US" sz="2200" b="1" i="0" dirty="0">
                <a:solidFill>
                  <a:srgbClr val="724128"/>
                </a:solidFill>
                <a:effectLst/>
                <a:latin typeface="arial" panose="020B0604020202020204" pitchFamily="34" charset="0"/>
              </a:rPr>
              <a:t> 3</a:t>
            </a:r>
            <a:r>
              <a:rPr lang="zh-CN" altLang="en-US" sz="2200" b="1" i="0" dirty="0">
                <a:solidFill>
                  <a:srgbClr val="724128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Lack-of-fit Test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AFAF03-BFFB-48C4-8035-2C0582896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82946"/>
              </p:ext>
            </p:extLst>
          </p:nvPr>
        </p:nvGraphicFramePr>
        <p:xfrm>
          <a:off x="838200" y="2663301"/>
          <a:ext cx="10515600" cy="184655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890801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750572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840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55145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97574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54008822"/>
                    </a:ext>
                  </a:extLst>
                </a:gridCol>
              </a:tblGrid>
              <a:tr h="461639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Sum Sq.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Mean Sq.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F-statistic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999332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Lack-of-fit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0.07663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0.07663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272.46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0.0037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1903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Pure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5400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Residuals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0.07719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45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2B0469-2ADA-4972-9B26-6A929D89A606}"/>
              </a:ext>
            </a:extLst>
          </p:cNvPr>
          <p:cNvSpPr txBox="1"/>
          <p:nvPr/>
        </p:nvSpPr>
        <p:spPr>
          <a:xfrm>
            <a:off x="747944" y="4790373"/>
            <a:ext cx="8289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1 Lack-of-fit is very significant with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of 272.46 and a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p-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 of 0.0037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2 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relationship between the response and the drugs is nonlinear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3 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 need additional levels and runs to model the nonlinear relationship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2520-11B8-481E-B14F-F4FDC646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3" y="154503"/>
            <a:ext cx="9603275" cy="1049235"/>
          </a:xfrm>
        </p:spPr>
        <p:txBody>
          <a:bodyPr>
            <a:norm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tch801 Rm BT" panose="02020603060505020304" pitchFamily="18" charset="0"/>
              </a:rPr>
              <a:t>2 Follow up three level experiment </a:t>
            </a:r>
            <a:endParaRPr lang="en-US" sz="3200" b="1" dirty="0">
              <a:latin typeface="Dutch801 Rm BT" panose="0202060306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D803-35AC-4628-8194-8E128020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955614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2.1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Experimental design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 use three levels for each drug, the three levels are denoted as low (0), intermediate (1), and high (2)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EDAFC2-D09C-4020-84FD-D4F99E7F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65154"/>
              </p:ext>
            </p:extLst>
          </p:nvPr>
        </p:nvGraphicFramePr>
        <p:xfrm>
          <a:off x="1979278" y="2215248"/>
          <a:ext cx="6968972" cy="3749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42243">
                  <a:extLst>
                    <a:ext uri="{9D8B030D-6E8A-4147-A177-3AD203B41FA5}">
                      <a16:colId xmlns:a16="http://schemas.microsoft.com/office/drawing/2014/main" val="4164106267"/>
                    </a:ext>
                  </a:extLst>
                </a:gridCol>
                <a:gridCol w="1742243">
                  <a:extLst>
                    <a:ext uri="{9D8B030D-6E8A-4147-A177-3AD203B41FA5}">
                      <a16:colId xmlns:a16="http://schemas.microsoft.com/office/drawing/2014/main" val="2902020367"/>
                    </a:ext>
                  </a:extLst>
                </a:gridCol>
                <a:gridCol w="1742243">
                  <a:extLst>
                    <a:ext uri="{9D8B030D-6E8A-4147-A177-3AD203B41FA5}">
                      <a16:colId xmlns:a16="http://schemas.microsoft.com/office/drawing/2014/main" val="1757041680"/>
                    </a:ext>
                  </a:extLst>
                </a:gridCol>
                <a:gridCol w="1742243">
                  <a:extLst>
                    <a:ext uri="{9D8B030D-6E8A-4147-A177-3AD203B41FA5}">
                      <a16:colId xmlns:a16="http://schemas.microsoft.com/office/drawing/2014/main" val="3766299778"/>
                    </a:ext>
                  </a:extLst>
                </a:gridCol>
              </a:tblGrid>
              <a:tr h="33757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Factor</a:t>
                      </a: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Levels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02786"/>
                  </a:ext>
                </a:extLst>
              </a:tr>
              <a:tr h="337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Low (0)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>
                          <a:effectLst/>
                        </a:rPr>
                        <a:t>Mid (1)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>
                          <a:effectLst/>
                        </a:rPr>
                        <a:t>High (2)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45679816"/>
                  </a:ext>
                </a:extLst>
              </a:tr>
              <a:tr h="59075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A= Interferon-alpha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0.78 ng/mL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12.5 ng/mL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49884"/>
                  </a:ext>
                </a:extLst>
              </a:tr>
              <a:tr h="5907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B= Interferon-beta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0.78 ng/mL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12.5 ng/mL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17521"/>
                  </a:ext>
                </a:extLst>
              </a:tr>
              <a:tr h="59075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C= Interferon-gamma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0.78 ng/mL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12.5 ng/mL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11908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D= Ribavirin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390 ng/mL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6250 ng/mL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11153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E= Acyclovir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80 ng/mL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1250 ng/mL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30012"/>
                  </a:ext>
                </a:extLst>
              </a:tr>
              <a:tr h="3375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F= TNF-alpha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0.08 ng/mL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1.25 ng/mL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870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D349A11-7676-4BB8-B9D6-99DAEAEB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15248"/>
            <a:ext cx="101033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FB4A7-3CCD-4201-B261-BE3F914CE44A}"/>
              </a:ext>
            </a:extLst>
          </p:cNvPr>
          <p:cNvSpPr txBox="1"/>
          <p:nvPr/>
        </p:nvSpPr>
        <p:spPr>
          <a:xfrm>
            <a:off x="1780642" y="1890653"/>
            <a:ext cx="821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24128"/>
                </a:solidFill>
                <a:effectLst/>
                <a:latin typeface="arial" panose="020B0604020202020204" pitchFamily="34" charset="0"/>
              </a:rPr>
              <a:t>Table 4: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Factors and levels for the follow-up three-level antiviral drug experiment</a:t>
            </a:r>
          </a:p>
        </p:txBody>
      </p:sp>
    </p:spTree>
    <p:extLst>
      <p:ext uri="{BB962C8B-B14F-4D97-AF65-F5344CB8AC3E}">
        <p14:creationId xmlns:p14="http://schemas.microsoft.com/office/powerpoint/2010/main" val="230717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4910-90C9-4CA1-A2CA-4743D3F4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6−2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D94C-B1E9-4F04-9DDB-F60BDD5F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 </a:t>
            </a:r>
            <a:r>
              <a:rPr lang="de-DE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ABCD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de-DE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 </a:t>
            </a:r>
            <a:r>
              <a:rPr lang="de-DE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</a:t>
            </a:r>
            <a:r>
              <a:rPr lang="de-DE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de-DE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</a:p>
          <a:p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 </a:t>
            </a:r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</a:t>
            </a:r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</a:t>
            </a:r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</a:t>
            </a:r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(mod 3) and </a:t>
            </a:r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 </a:t>
            </a:r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+2</a:t>
            </a:r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</a:t>
            </a:r>
            <a:r>
              <a:rPr lang="da-DK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da-DK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da-DK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(mod 3)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design has resolution IV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atch to batch variation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Blocking is a useful way to reduce the influence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4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C73E-D340-4A6D-AEDB-D5DD2C47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87" y="100809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3</a:t>
            </a:r>
            <a:r>
              <a:rPr lang="en-US" sz="28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6−2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design in 3 blocks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50CD-9664-4A09-A018-B6097849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5" y="625426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 =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D, or equivalently block= x1 + 2x3 + x4 (mod 3)</a:t>
            </a:r>
          </a:p>
          <a:p>
            <a:r>
              <a:rPr lang="en-US" sz="1600" b="1" i="0" dirty="0">
                <a:solidFill>
                  <a:srgbClr val="724128"/>
                </a:solidFill>
                <a:effectLst/>
                <a:latin typeface="arial" panose="020B0604020202020204" pitchFamily="34" charset="0"/>
              </a:rPr>
              <a:t>         Table 5: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Design and data for the follow-up three-level experiment: A 3</a:t>
            </a:r>
            <a:r>
              <a:rPr lang="en-US" sz="16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6−2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design in 3 blocks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4957D3-0C79-4F9A-AB7C-F7BB247F0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45721"/>
              </p:ext>
            </p:extLst>
          </p:nvPr>
        </p:nvGraphicFramePr>
        <p:xfrm>
          <a:off x="1514168" y="1971995"/>
          <a:ext cx="6194322" cy="2468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88258">
                  <a:extLst>
                    <a:ext uri="{9D8B030D-6E8A-4147-A177-3AD203B41FA5}">
                      <a16:colId xmlns:a16="http://schemas.microsoft.com/office/drawing/2014/main" val="3560099982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4209916082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627329742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287148674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080967883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951181321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585833904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177160404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002676381"/>
                    </a:ext>
                  </a:extLst>
                </a:gridCol>
              </a:tblGrid>
              <a:tr h="60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>
                          <a:effectLst/>
                        </a:rPr>
                        <a:t>Run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>
                          <a:effectLst/>
                        </a:rPr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>
                          <a:effectLst/>
                        </a:rPr>
                        <a:t>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>
                          <a:effectLst/>
                        </a:rPr>
                        <a:t>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block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readout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53025295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49.1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70402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37.2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11399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39.9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03007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53020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41.8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678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9E4EF2-6ABD-4A0A-9FAE-869C21FE5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29231"/>
              </p:ext>
            </p:extLst>
          </p:nvPr>
        </p:nvGraphicFramePr>
        <p:xfrm>
          <a:off x="1514168" y="4844123"/>
          <a:ext cx="6194322" cy="10972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88258">
                  <a:extLst>
                    <a:ext uri="{9D8B030D-6E8A-4147-A177-3AD203B41FA5}">
                      <a16:colId xmlns:a16="http://schemas.microsoft.com/office/drawing/2014/main" val="2031356699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728447160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521780860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818337671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171475713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3534427180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2885776146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838826702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3909126083"/>
                    </a:ext>
                  </a:extLst>
                </a:gridCol>
              </a:tblGrid>
              <a:tr h="349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206335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18.2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33000"/>
                  </a:ext>
                </a:extLst>
              </a:tr>
              <a:tr h="349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8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C8B-30EF-455B-B851-D73D4CE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856"/>
          </a:xfrm>
        </p:spPr>
        <p:txBody>
          <a:bodyPr/>
          <a:lstStyle/>
          <a:p>
            <a:r>
              <a:rPr lang="en-US" sz="3200" i="0" dirty="0">
                <a:solidFill>
                  <a:srgbClr val="724128"/>
                </a:solidFill>
                <a:effectLst/>
                <a:latin typeface="arial" panose="020B0604020202020204" pitchFamily="34" charset="0"/>
              </a:rPr>
              <a:t>2.2 Analysis</a:t>
            </a:r>
            <a:br>
              <a:rPr lang="en-US" b="1" i="0" dirty="0">
                <a:solidFill>
                  <a:srgbClr val="724128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CA46-A878-4F69-84C0-BB915313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analyze the data, we fit a second-order model with the addition of the block effects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52B6A-37CE-46D0-80A5-2349D7C3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39" y="2376798"/>
            <a:ext cx="8833240" cy="1052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D5B14-9683-4349-B76E-515CF74EF53D}"/>
              </a:ext>
            </a:extLst>
          </p:cNvPr>
          <p:cNvSpPr txBox="1"/>
          <p:nvPr/>
        </p:nvSpPr>
        <p:spPr>
          <a:xfrm>
            <a:off x="1076417" y="3342416"/>
            <a:ext cx="717981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represents the linear effect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represents the quadratic effect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ij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represents the bilinear interaction between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three dosage levels (0, 1, and 2) are encoded as −1, 0, 1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8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53B5-D104-42A5-89B3-D1176876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7" y="68209"/>
            <a:ext cx="9603275" cy="1049235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724128"/>
                </a:solidFill>
                <a:effectLst/>
                <a:latin typeface="arial" panose="020B0604020202020204" pitchFamily="34" charset="0"/>
              </a:rPr>
              <a:t>Table 6</a:t>
            </a:r>
            <a:br>
              <a:rPr lang="en-US" sz="2000" b="1" i="0" dirty="0">
                <a:solidFill>
                  <a:srgbClr val="724128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Estimates for the follow-up three-level experiment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669997-FCD3-470D-AD38-43F4DD2EE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621963"/>
              </p:ext>
            </p:extLst>
          </p:nvPr>
        </p:nvGraphicFramePr>
        <p:xfrm>
          <a:off x="963307" y="719091"/>
          <a:ext cx="3679440" cy="527662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6480">
                  <a:extLst>
                    <a:ext uri="{9D8B030D-6E8A-4147-A177-3AD203B41FA5}">
                      <a16:colId xmlns:a16="http://schemas.microsoft.com/office/drawing/2014/main" val="4253935458"/>
                    </a:ext>
                  </a:extLst>
                </a:gridCol>
                <a:gridCol w="1226480">
                  <a:extLst>
                    <a:ext uri="{9D8B030D-6E8A-4147-A177-3AD203B41FA5}">
                      <a16:colId xmlns:a16="http://schemas.microsoft.com/office/drawing/2014/main" val="3591604009"/>
                    </a:ext>
                  </a:extLst>
                </a:gridCol>
                <a:gridCol w="1226480">
                  <a:extLst>
                    <a:ext uri="{9D8B030D-6E8A-4147-A177-3AD203B41FA5}">
                      <a16:colId xmlns:a16="http://schemas.microsoft.com/office/drawing/2014/main" val="763598204"/>
                    </a:ext>
                  </a:extLst>
                </a:gridCol>
              </a:tblGrid>
              <a:tr h="153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>
                          <a:effectLst/>
                        </a:rPr>
                        <a:t>(a)</a:t>
                      </a:r>
                    </a:p>
                  </a:txBody>
                  <a:tcPr marL="31995" marR="31995" marT="15998" marB="1599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>
                          <a:effectLst/>
                        </a:rPr>
                        <a:t>(b)</a:t>
                      </a:r>
                    </a:p>
                  </a:txBody>
                  <a:tcPr marL="31995" marR="31995" marT="15998" marB="15998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133561956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(Intercept)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0.761***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0.761***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2169219264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A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−0.018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−0.037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2671077737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B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−0.054*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−0.054**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056709151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C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−0.027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−0.046*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3458073230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D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−0.491***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−0.509***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4056045880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E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−0.119***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−0.119***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3027222514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F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−0.007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0.011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3933646317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A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</a:endParaRP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0.046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0.028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3896956894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B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</a:endParaRP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−0.026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0.011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654110227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C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</a:endParaRP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−0.008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−0.026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775758776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D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</a:endParaRP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0.185***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0.167***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3824412940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E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</a:endParaRP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0.018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0.054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360308191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F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</a:endParaRP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0.069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0.051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727515912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AB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0.028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0.01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3689686990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AC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0.047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0.005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007521783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AD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0.105***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0.078**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3840144589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AE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0.036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0.036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439924208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AF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−0.05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−0.013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084651892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BC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0.012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−0.006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543602428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BD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−0.02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−0.02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439878927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BE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0.041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0.023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3226492080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BF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−0.052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−0.025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078616867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CD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0.055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0.028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502699106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CE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−0.029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−0.029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997764389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CF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−0.019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0.018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2162089951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DE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0.021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0.007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2742051736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DF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0.000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0.036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412559665"/>
                  </a:ext>
                </a:extLst>
              </a:tr>
              <a:tr h="1677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EF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−0.038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−0.038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003718160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block1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−0.327***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−0.327***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4276782169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block2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−0.139**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−0.176***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658687626"/>
                  </a:ext>
                </a:extLst>
              </a:tr>
              <a:tr h="153954">
                <a:tc gridSpan="3">
                  <a:txBody>
                    <a:bodyPr/>
                    <a:lstStyle/>
                    <a:p>
                      <a:pPr algn="l" fontAlgn="b"/>
                      <a:endParaRPr lang="en-US" sz="600">
                        <a:effectLst/>
                      </a:endParaRPr>
                    </a:p>
                  </a:txBody>
                  <a:tcPr marL="31995" marR="31995" marT="15998" marB="1599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66996"/>
                  </a:ext>
                </a:extLst>
              </a:tr>
              <a:tr h="182332">
                <a:tc>
                  <a:txBody>
                    <a:bodyPr/>
                    <a:lstStyle/>
                    <a:p>
                      <a:pPr algn="ctr" fontAlgn="t"/>
                      <a:r>
                        <a:rPr lang="el-GR" sz="600" b="0" u="none" strike="noStrike">
                          <a:solidFill>
                            <a:srgbClr val="888888"/>
                          </a:solidFill>
                          <a:effectLst/>
                        </a:rPr>
                        <a:t>σˆ</a:t>
                      </a:r>
                      <a:endParaRPr lang="el-GR" sz="600">
                        <a:effectLst/>
                      </a:endParaRP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0.177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0.142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1467354036"/>
                  </a:ext>
                </a:extLst>
              </a:tr>
              <a:tr h="153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>
                          <a:effectLst/>
                        </a:rPr>
                        <a:t>R</a:t>
                      </a:r>
                      <a:r>
                        <a:rPr lang="en-US" sz="600" baseline="30000">
                          <a:effectLst/>
                        </a:rPr>
                        <a:t>2</a:t>
                      </a:r>
                      <a:endParaRPr lang="en-US" sz="600">
                        <a:effectLst/>
                      </a:endParaRP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0.914</a:t>
                      </a:r>
                    </a:p>
                  </a:txBody>
                  <a:tcPr marL="31995" marR="31995" marT="15998" marB="1599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dirty="0">
                          <a:effectLst/>
                        </a:rPr>
                        <a:t>0.945</a:t>
                      </a:r>
                    </a:p>
                  </a:txBody>
                  <a:tcPr marL="31995" marR="31995" marT="15998" marB="15998"/>
                </a:tc>
                <a:extLst>
                  <a:ext uri="{0D108BD9-81ED-4DB2-BD59-A6C34878D82A}">
                    <a16:rowId xmlns:a16="http://schemas.microsoft.com/office/drawing/2014/main" val="2790059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4AE4FA-61D0-4183-9B2F-CE8DABC07C67}"/>
              </a:ext>
            </a:extLst>
          </p:cNvPr>
          <p:cNvSpPr txBox="1"/>
          <p:nvPr/>
        </p:nvSpPr>
        <p:spPr>
          <a:xfrm>
            <a:off x="5435352" y="644373"/>
            <a:ext cx="45342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(a)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The effects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are significant at the 0.1% level;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 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effect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significant at the 5% level;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is 91.4%;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4 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locking variables are significant at the 1% level,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batch-to-batch variation is large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(b)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 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Significant effects identified earlier remain significant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becomes more significant and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becomes significant at the 5% significance level.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is 94.5%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3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49D-9D60-4354-A161-8C5B201A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final model at the 1% significance level is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8E4E-2E9A-4B66-9220-CE308F3B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with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of 92%. The linear effect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is not significant, but we keep the term in the model because the interaction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is significant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6ED2F-4BAD-4F2A-90CC-93B915AF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41" y="1993312"/>
            <a:ext cx="8530149" cy="91719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3645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6576-32AF-4EF5-B356-8A557C4F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FAD6-E0C7-4AEC-8B0A-C2C53C3A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B,C,D,E have a significant linear effect on HSV-1</a:t>
            </a:r>
          </a:p>
          <a:p>
            <a:r>
              <a:rPr lang="en-US" dirty="0"/>
              <a:t>Interaction AD has a significant effect</a:t>
            </a:r>
          </a:p>
          <a:p>
            <a:r>
              <a:rPr lang="en-US" dirty="0"/>
              <a:t>F is not significant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0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EC09-B5EB-4145-BE2E-DBD0B121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87" y="431627"/>
            <a:ext cx="9603275" cy="1049235"/>
          </a:xfrm>
        </p:spPr>
        <p:txBody>
          <a:bodyPr/>
          <a:lstStyle/>
          <a:p>
            <a:br>
              <a:rPr lang="en-US" b="1" dirty="0"/>
            </a:br>
            <a:r>
              <a:rPr lang="en-US" sz="2000" b="1" dirty="0" err="1"/>
              <a:t>a.</a:t>
            </a:r>
            <a:r>
              <a:rPr lang="en-US" sz="2000" b="1" i="1" dirty="0" err="1"/>
              <a:t>The</a:t>
            </a:r>
            <a:r>
              <a:rPr lang="en-US" sz="2000" b="1" i="1" dirty="0"/>
              <a:t> plot of  </a:t>
            </a:r>
            <a:r>
              <a:rPr lang="en-US" sz="20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predicted readout for A and D</a:t>
            </a:r>
            <a:endParaRPr lang="en-US" sz="2000" b="1" i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075651-1213-4911-BF5C-29F599CE34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0" y="155041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AF1E3-9FAF-4B6D-8C80-83FEAAF0EF5E}"/>
              </a:ext>
            </a:extLst>
          </p:cNvPr>
          <p:cNvSpPr txBox="1"/>
          <p:nvPr/>
        </p:nvSpPr>
        <p:spPr>
          <a:xfrm>
            <a:off x="5191153" y="1853754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 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contour plot of the predicted readout in terms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while drugs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are held at the high level and block1 = block2 = 0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 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minimum viral infection is achieved when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set at the low level, no drug, 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set at the high level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3 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optimal drug combinations to minimize the viral infection for the final model are: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B, C, D,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at the high level 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at the low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3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372A-72C7-4F16-AED8-EA3460DE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b. Plot of predicted readout for </a:t>
            </a:r>
            <a:r>
              <a:rPr lang="en-US" sz="2400" b="0" i="1" dirty="0">
                <a:solidFill>
                  <a:srgbClr val="666666"/>
                </a:solidFill>
                <a:effectLst/>
                <a:latin typeface="Times New Roman" panose="02020603050405020304" pitchFamily="18" charset="0"/>
              </a:rPr>
              <a:t>D</a:t>
            </a:r>
            <a:endParaRPr lang="en-US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E79868-C1F5-4CDD-854A-3DF16B9299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0" y="132913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81143-25C9-4D2F-BC38-1E7758EF36D3}"/>
              </a:ext>
            </a:extLst>
          </p:cNvPr>
          <p:cNvSpPr txBox="1"/>
          <p:nvPr/>
        </p:nvSpPr>
        <p:spPr>
          <a:xfrm>
            <a:off x="5447140" y="1918446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 D is an effective drug, but can also induce toxic side effect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2 It shows the predicted readout for D using the model, with the setting recommended for the other drugs before.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3The 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hape is convex because the coefficient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positive in model, the convexity  means that reduce the Ribavirin dosage will not affect its efficacy substantially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9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cer Falling Dust PPT demo 10"/>
          <p:cNvSpPr>
            <a:spLocks noChangeArrowheads="1"/>
          </p:cNvSpPr>
          <p:nvPr/>
        </p:nvSpPr>
        <p:spPr bwMode="auto">
          <a:xfrm>
            <a:off x="2779138" y="1943310"/>
            <a:ext cx="1061921" cy="106192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Docer Falling Dust PPT demo 9"/>
          <p:cNvSpPr/>
          <p:nvPr/>
        </p:nvSpPr>
        <p:spPr bwMode="auto">
          <a:xfrm>
            <a:off x="2576446" y="3130118"/>
            <a:ext cx="1520479" cy="1074357"/>
          </a:xfrm>
          <a:custGeom>
            <a:avLst/>
            <a:gdLst>
              <a:gd name="T0" fmla="*/ 31 w 63"/>
              <a:gd name="T1" fmla="*/ 0 h 58"/>
              <a:gd name="T2" fmla="*/ 0 w 63"/>
              <a:gd name="T3" fmla="*/ 31 h 58"/>
              <a:gd name="T4" fmla="*/ 0 w 63"/>
              <a:gd name="T5" fmla="*/ 58 h 58"/>
              <a:gd name="T6" fmla="*/ 63 w 63"/>
              <a:gd name="T7" fmla="*/ 58 h 58"/>
              <a:gd name="T8" fmla="*/ 63 w 63"/>
              <a:gd name="T9" fmla="*/ 31 h 58"/>
              <a:gd name="T10" fmla="*/ 31 w 63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58"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58"/>
                  <a:pt x="0" y="58"/>
                  <a:pt x="0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14"/>
                  <a:pt x="49" y="0"/>
                  <a:pt x="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Docer Falling Dust PPT demo 8"/>
          <p:cNvSpPr>
            <a:spLocks noEditPoints="1"/>
          </p:cNvSpPr>
          <p:nvPr/>
        </p:nvSpPr>
        <p:spPr bwMode="auto">
          <a:xfrm>
            <a:off x="718081" y="1054876"/>
            <a:ext cx="4006345" cy="3765000"/>
          </a:xfrm>
          <a:custGeom>
            <a:avLst/>
            <a:gdLst>
              <a:gd name="T0" fmla="*/ 142 w 166"/>
              <a:gd name="T1" fmla="*/ 99 h 156"/>
              <a:gd name="T2" fmla="*/ 147 w 166"/>
              <a:gd name="T3" fmla="*/ 24 h 156"/>
              <a:gd name="T4" fmla="*/ 71 w 166"/>
              <a:gd name="T5" fmla="*/ 19 h 156"/>
              <a:gd name="T6" fmla="*/ 65 w 166"/>
              <a:gd name="T7" fmla="*/ 92 h 156"/>
              <a:gd name="T8" fmla="*/ 52 w 166"/>
              <a:gd name="T9" fmla="*/ 103 h 156"/>
              <a:gd name="T10" fmla="*/ 47 w 166"/>
              <a:gd name="T11" fmla="*/ 98 h 156"/>
              <a:gd name="T12" fmla="*/ 0 w 166"/>
              <a:gd name="T13" fmla="*/ 140 h 156"/>
              <a:gd name="T14" fmla="*/ 14 w 166"/>
              <a:gd name="T15" fmla="*/ 156 h 156"/>
              <a:gd name="T16" fmla="*/ 61 w 166"/>
              <a:gd name="T17" fmla="*/ 114 h 156"/>
              <a:gd name="T18" fmla="*/ 57 w 166"/>
              <a:gd name="T19" fmla="*/ 109 h 156"/>
              <a:gd name="T20" fmla="*/ 70 w 166"/>
              <a:gd name="T21" fmla="*/ 97 h 156"/>
              <a:gd name="T22" fmla="*/ 142 w 166"/>
              <a:gd name="T23" fmla="*/ 99 h 156"/>
              <a:gd name="T24" fmla="*/ 75 w 166"/>
              <a:gd name="T25" fmla="*/ 23 h 156"/>
              <a:gd name="T26" fmla="*/ 143 w 166"/>
              <a:gd name="T27" fmla="*/ 27 h 156"/>
              <a:gd name="T28" fmla="*/ 139 w 166"/>
              <a:gd name="T29" fmla="*/ 95 h 156"/>
              <a:gd name="T30" fmla="*/ 71 w 166"/>
              <a:gd name="T31" fmla="*/ 91 h 156"/>
              <a:gd name="T32" fmla="*/ 75 w 166"/>
              <a:gd name="T33" fmla="*/ 2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56">
                <a:moveTo>
                  <a:pt x="142" y="99"/>
                </a:moveTo>
                <a:cubicBezTo>
                  <a:pt x="165" y="80"/>
                  <a:pt x="166" y="46"/>
                  <a:pt x="147" y="24"/>
                </a:cubicBezTo>
                <a:cubicBezTo>
                  <a:pt x="127" y="2"/>
                  <a:pt x="93" y="0"/>
                  <a:pt x="71" y="19"/>
                </a:cubicBezTo>
                <a:cubicBezTo>
                  <a:pt x="50" y="38"/>
                  <a:pt x="48" y="70"/>
                  <a:pt x="65" y="92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47" y="98"/>
                  <a:pt x="47" y="98"/>
                  <a:pt x="47" y="98"/>
                </a:cubicBezTo>
                <a:cubicBezTo>
                  <a:pt x="0" y="140"/>
                  <a:pt x="0" y="140"/>
                  <a:pt x="0" y="140"/>
                </a:cubicBezTo>
                <a:cubicBezTo>
                  <a:pt x="14" y="156"/>
                  <a:pt x="14" y="156"/>
                  <a:pt x="14" y="15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70" y="97"/>
                  <a:pt x="70" y="97"/>
                  <a:pt x="70" y="97"/>
                </a:cubicBezTo>
                <a:cubicBezTo>
                  <a:pt x="89" y="117"/>
                  <a:pt x="121" y="118"/>
                  <a:pt x="142" y="99"/>
                </a:cubicBezTo>
                <a:close/>
                <a:moveTo>
                  <a:pt x="75" y="23"/>
                </a:moveTo>
                <a:cubicBezTo>
                  <a:pt x="95" y="5"/>
                  <a:pt x="125" y="7"/>
                  <a:pt x="143" y="27"/>
                </a:cubicBezTo>
                <a:cubicBezTo>
                  <a:pt x="161" y="47"/>
                  <a:pt x="159" y="78"/>
                  <a:pt x="139" y="95"/>
                </a:cubicBezTo>
                <a:cubicBezTo>
                  <a:pt x="119" y="113"/>
                  <a:pt x="88" y="111"/>
                  <a:pt x="71" y="91"/>
                </a:cubicBezTo>
                <a:cubicBezTo>
                  <a:pt x="53" y="71"/>
                  <a:pt x="55" y="41"/>
                  <a:pt x="75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714313" y="539610"/>
            <a:ext cx="235979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Abstract:</a:t>
            </a:r>
          </a:p>
        </p:txBody>
      </p:sp>
      <p:sp>
        <p:nvSpPr>
          <p:cNvPr id="106" name="矩形 105"/>
          <p:cNvSpPr/>
          <p:nvPr/>
        </p:nvSpPr>
        <p:spPr>
          <a:xfrm>
            <a:off x="5727867" y="3223158"/>
            <a:ext cx="488251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blocking;  drug combination;  effect aliasing; experimental design;  fractional factorial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design;Herpes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simplex virus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87382" y="2837647"/>
            <a:ext cx="235966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Key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words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108" name="圆角矩形 107"/>
          <p:cNvSpPr/>
          <p:nvPr/>
        </p:nvSpPr>
        <p:spPr>
          <a:xfrm>
            <a:off x="4736941" y="2770571"/>
            <a:ext cx="918590" cy="9185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4736941" y="616528"/>
            <a:ext cx="918590" cy="91859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5714313" y="1075823"/>
            <a:ext cx="339988" cy="332080"/>
            <a:chOff x="7618733" y="1170968"/>
            <a:chExt cx="339988" cy="332080"/>
          </a:xfrm>
        </p:grpSpPr>
        <p:sp>
          <p:nvSpPr>
            <p:cNvPr id="111" name="Freeform 32"/>
            <p:cNvSpPr/>
            <p:nvPr/>
          </p:nvSpPr>
          <p:spPr bwMode="auto">
            <a:xfrm>
              <a:off x="7618733" y="1307640"/>
              <a:ext cx="144579" cy="184113"/>
            </a:xfrm>
            <a:custGeom>
              <a:avLst/>
              <a:gdLst>
                <a:gd name="T0" fmla="*/ 5 w 54"/>
                <a:gd name="T1" fmla="*/ 69 h 69"/>
                <a:gd name="T2" fmla="*/ 2 w 54"/>
                <a:gd name="T3" fmla="*/ 68 h 69"/>
                <a:gd name="T4" fmla="*/ 2 w 54"/>
                <a:gd name="T5" fmla="*/ 62 h 69"/>
                <a:gd name="T6" fmla="*/ 20 w 54"/>
                <a:gd name="T7" fmla="*/ 11 h 69"/>
                <a:gd name="T8" fmla="*/ 22 w 54"/>
                <a:gd name="T9" fmla="*/ 8 h 69"/>
                <a:gd name="T10" fmla="*/ 26 w 54"/>
                <a:gd name="T11" fmla="*/ 7 h 69"/>
                <a:gd name="T12" fmla="*/ 46 w 54"/>
                <a:gd name="T13" fmla="*/ 3 h 69"/>
                <a:gd name="T14" fmla="*/ 52 w 54"/>
                <a:gd name="T15" fmla="*/ 1 h 69"/>
                <a:gd name="T16" fmla="*/ 53 w 54"/>
                <a:gd name="T17" fmla="*/ 6 h 69"/>
                <a:gd name="T18" fmla="*/ 28 w 54"/>
                <a:gd name="T19" fmla="*/ 17 h 69"/>
                <a:gd name="T20" fmla="*/ 7 w 54"/>
                <a:gd name="T21" fmla="*/ 68 h 69"/>
                <a:gd name="T22" fmla="*/ 5 w 54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9">
                  <a:moveTo>
                    <a:pt x="5" y="69"/>
                  </a:moveTo>
                  <a:cubicBezTo>
                    <a:pt x="3" y="69"/>
                    <a:pt x="2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19" y="45"/>
                    <a:pt x="20" y="11"/>
                    <a:pt x="20" y="11"/>
                  </a:cubicBezTo>
                  <a:cubicBezTo>
                    <a:pt x="20" y="10"/>
                    <a:pt x="21" y="9"/>
                    <a:pt x="22" y="8"/>
                  </a:cubicBezTo>
                  <a:cubicBezTo>
                    <a:pt x="23" y="7"/>
                    <a:pt x="25" y="7"/>
                    <a:pt x="26" y="7"/>
                  </a:cubicBezTo>
                  <a:cubicBezTo>
                    <a:pt x="41" y="13"/>
                    <a:pt x="46" y="4"/>
                    <a:pt x="46" y="3"/>
                  </a:cubicBezTo>
                  <a:cubicBezTo>
                    <a:pt x="47" y="1"/>
                    <a:pt x="50" y="0"/>
                    <a:pt x="52" y="1"/>
                  </a:cubicBezTo>
                  <a:cubicBezTo>
                    <a:pt x="54" y="2"/>
                    <a:pt x="54" y="4"/>
                    <a:pt x="53" y="6"/>
                  </a:cubicBezTo>
                  <a:cubicBezTo>
                    <a:pt x="51" y="12"/>
                    <a:pt x="42" y="20"/>
                    <a:pt x="28" y="17"/>
                  </a:cubicBezTo>
                  <a:cubicBezTo>
                    <a:pt x="27" y="27"/>
                    <a:pt x="23" y="52"/>
                    <a:pt x="7" y="68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3"/>
            <p:cNvSpPr/>
            <p:nvPr/>
          </p:nvSpPr>
          <p:spPr bwMode="auto">
            <a:xfrm>
              <a:off x="7632287" y="1360728"/>
              <a:ext cx="185242" cy="142320"/>
            </a:xfrm>
            <a:custGeom>
              <a:avLst/>
              <a:gdLst>
                <a:gd name="T0" fmla="*/ 4 w 69"/>
                <a:gd name="T1" fmla="*/ 53 h 53"/>
                <a:gd name="T2" fmla="*/ 1 w 69"/>
                <a:gd name="T3" fmla="*/ 52 h 53"/>
                <a:gd name="T4" fmla="*/ 1 w 69"/>
                <a:gd name="T5" fmla="*/ 47 h 53"/>
                <a:gd name="T6" fmla="*/ 52 w 69"/>
                <a:gd name="T7" fmla="*/ 26 h 53"/>
                <a:gd name="T8" fmla="*/ 63 w 69"/>
                <a:gd name="T9" fmla="*/ 0 h 53"/>
                <a:gd name="T10" fmla="*/ 68 w 69"/>
                <a:gd name="T11" fmla="*/ 2 h 53"/>
                <a:gd name="T12" fmla="*/ 66 w 69"/>
                <a:gd name="T13" fmla="*/ 8 h 53"/>
                <a:gd name="T14" fmla="*/ 61 w 69"/>
                <a:gd name="T15" fmla="*/ 28 h 53"/>
                <a:gd name="T16" fmla="*/ 61 w 69"/>
                <a:gd name="T17" fmla="*/ 32 h 53"/>
                <a:gd name="T18" fmla="*/ 58 w 69"/>
                <a:gd name="T19" fmla="*/ 34 h 53"/>
                <a:gd name="T20" fmla="*/ 7 w 69"/>
                <a:gd name="T21" fmla="*/ 52 h 53"/>
                <a:gd name="T22" fmla="*/ 4 w 69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8"/>
                    <a:pt x="1" y="47"/>
                  </a:cubicBezTo>
                  <a:cubicBezTo>
                    <a:pt x="17" y="31"/>
                    <a:pt x="42" y="27"/>
                    <a:pt x="52" y="26"/>
                  </a:cubicBezTo>
                  <a:cubicBezTo>
                    <a:pt x="49" y="11"/>
                    <a:pt x="57" y="3"/>
                    <a:pt x="63" y="0"/>
                  </a:cubicBezTo>
                  <a:cubicBezTo>
                    <a:pt x="65" y="0"/>
                    <a:pt x="67" y="0"/>
                    <a:pt x="68" y="2"/>
                  </a:cubicBezTo>
                  <a:cubicBezTo>
                    <a:pt x="69" y="4"/>
                    <a:pt x="68" y="7"/>
                    <a:pt x="66" y="8"/>
                  </a:cubicBezTo>
                  <a:cubicBezTo>
                    <a:pt x="65" y="8"/>
                    <a:pt x="56" y="13"/>
                    <a:pt x="61" y="28"/>
                  </a:cubicBezTo>
                  <a:cubicBezTo>
                    <a:pt x="62" y="29"/>
                    <a:pt x="62" y="31"/>
                    <a:pt x="61" y="32"/>
                  </a:cubicBezTo>
                  <a:cubicBezTo>
                    <a:pt x="60" y="33"/>
                    <a:pt x="59" y="33"/>
                    <a:pt x="58" y="34"/>
                  </a:cubicBezTo>
                  <a:cubicBezTo>
                    <a:pt x="57" y="34"/>
                    <a:pt x="24" y="35"/>
                    <a:pt x="7" y="52"/>
                  </a:cubicBezTo>
                  <a:cubicBezTo>
                    <a:pt x="6" y="53"/>
                    <a:pt x="5" y="53"/>
                    <a:pt x="4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7624380" y="1393484"/>
              <a:ext cx="107305" cy="103916"/>
            </a:xfrm>
            <a:custGeom>
              <a:avLst/>
              <a:gdLst>
                <a:gd name="T0" fmla="*/ 5 w 40"/>
                <a:gd name="T1" fmla="*/ 39 h 39"/>
                <a:gd name="T2" fmla="*/ 2 w 40"/>
                <a:gd name="T3" fmla="*/ 38 h 39"/>
                <a:gd name="T4" fmla="*/ 2 w 40"/>
                <a:gd name="T5" fmla="*/ 32 h 39"/>
                <a:gd name="T6" fmla="*/ 32 w 40"/>
                <a:gd name="T7" fmla="*/ 2 h 39"/>
                <a:gd name="T8" fmla="*/ 38 w 40"/>
                <a:gd name="T9" fmla="*/ 2 h 39"/>
                <a:gd name="T10" fmla="*/ 38 w 40"/>
                <a:gd name="T11" fmla="*/ 7 h 39"/>
                <a:gd name="T12" fmla="*/ 8 w 40"/>
                <a:gd name="T13" fmla="*/ 38 h 39"/>
                <a:gd name="T14" fmla="*/ 5 w 4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9">
                  <a:moveTo>
                    <a:pt x="5" y="39"/>
                  </a:moveTo>
                  <a:cubicBezTo>
                    <a:pt x="4" y="39"/>
                    <a:pt x="3" y="39"/>
                    <a:pt x="2" y="38"/>
                  </a:cubicBezTo>
                  <a:cubicBezTo>
                    <a:pt x="0" y="36"/>
                    <a:pt x="0" y="34"/>
                    <a:pt x="2" y="3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7" y="0"/>
                    <a:pt x="38" y="2"/>
                  </a:cubicBezTo>
                  <a:cubicBezTo>
                    <a:pt x="40" y="3"/>
                    <a:pt x="40" y="6"/>
                    <a:pt x="38" y="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6" y="39"/>
                    <a:pt x="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5"/>
            <p:cNvSpPr/>
            <p:nvPr/>
          </p:nvSpPr>
          <p:spPr bwMode="auto">
            <a:xfrm>
              <a:off x="7702318" y="1374282"/>
              <a:ext cx="45181" cy="45181"/>
            </a:xfrm>
            <a:custGeom>
              <a:avLst/>
              <a:gdLst>
                <a:gd name="T0" fmla="*/ 9 w 17"/>
                <a:gd name="T1" fmla="*/ 17 h 17"/>
                <a:gd name="T2" fmla="*/ 3 w 17"/>
                <a:gd name="T3" fmla="*/ 14 h 17"/>
                <a:gd name="T4" fmla="*/ 3 w 17"/>
                <a:gd name="T5" fmla="*/ 3 h 17"/>
                <a:gd name="T6" fmla="*/ 15 w 17"/>
                <a:gd name="T7" fmla="*/ 3 h 17"/>
                <a:gd name="T8" fmla="*/ 17 w 17"/>
                <a:gd name="T9" fmla="*/ 9 h 17"/>
                <a:gd name="T10" fmla="*/ 15 w 17"/>
                <a:gd name="T11" fmla="*/ 14 h 17"/>
                <a:gd name="T12" fmla="*/ 9 w 17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7" y="17"/>
                    <a:pt x="5" y="16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7" y="0"/>
                    <a:pt x="12" y="0"/>
                    <a:pt x="15" y="3"/>
                  </a:cubicBezTo>
                  <a:cubicBezTo>
                    <a:pt x="16" y="5"/>
                    <a:pt x="17" y="7"/>
                    <a:pt x="17" y="9"/>
                  </a:cubicBezTo>
                  <a:cubicBezTo>
                    <a:pt x="17" y="11"/>
                    <a:pt x="16" y="13"/>
                    <a:pt x="15" y="14"/>
                  </a:cubicBezTo>
                  <a:cubicBezTo>
                    <a:pt x="13" y="16"/>
                    <a:pt x="11" y="17"/>
                    <a:pt x="9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6"/>
            <p:cNvSpPr>
              <a:spLocks noEditPoints="1"/>
            </p:cNvSpPr>
            <p:nvPr/>
          </p:nvSpPr>
          <p:spPr bwMode="auto">
            <a:xfrm>
              <a:off x="7733945" y="1170968"/>
              <a:ext cx="224776" cy="219128"/>
            </a:xfrm>
            <a:custGeom>
              <a:avLst/>
              <a:gdLst>
                <a:gd name="T0" fmla="*/ 36 w 84"/>
                <a:gd name="T1" fmla="*/ 82 h 82"/>
                <a:gd name="T2" fmla="*/ 36 w 84"/>
                <a:gd name="T3" fmla="*/ 82 h 82"/>
                <a:gd name="T4" fmla="*/ 20 w 84"/>
                <a:gd name="T5" fmla="*/ 74 h 82"/>
                <a:gd name="T6" fmla="*/ 8 w 84"/>
                <a:gd name="T7" fmla="*/ 62 h 82"/>
                <a:gd name="T8" fmla="*/ 0 w 84"/>
                <a:gd name="T9" fmla="*/ 46 h 82"/>
                <a:gd name="T10" fmla="*/ 2 w 84"/>
                <a:gd name="T11" fmla="*/ 40 h 82"/>
                <a:gd name="T12" fmla="*/ 21 w 84"/>
                <a:gd name="T13" fmla="*/ 25 h 82"/>
                <a:gd name="T14" fmla="*/ 48 w 84"/>
                <a:gd name="T15" fmla="*/ 5 h 82"/>
                <a:gd name="T16" fmla="*/ 62 w 84"/>
                <a:gd name="T17" fmla="*/ 0 h 82"/>
                <a:gd name="T18" fmla="*/ 76 w 84"/>
                <a:gd name="T19" fmla="*/ 6 h 82"/>
                <a:gd name="T20" fmla="*/ 77 w 84"/>
                <a:gd name="T21" fmla="*/ 34 h 82"/>
                <a:gd name="T22" fmla="*/ 57 w 84"/>
                <a:gd name="T23" fmla="*/ 61 h 82"/>
                <a:gd name="T24" fmla="*/ 42 w 84"/>
                <a:gd name="T25" fmla="*/ 79 h 82"/>
                <a:gd name="T26" fmla="*/ 36 w 84"/>
                <a:gd name="T27" fmla="*/ 82 h 82"/>
                <a:gd name="T28" fmla="*/ 62 w 84"/>
                <a:gd name="T29" fmla="*/ 8 h 82"/>
                <a:gd name="T30" fmla="*/ 53 w 84"/>
                <a:gd name="T31" fmla="*/ 11 h 82"/>
                <a:gd name="T32" fmla="*/ 26 w 84"/>
                <a:gd name="T33" fmla="*/ 32 h 82"/>
                <a:gd name="T34" fmla="*/ 8 w 84"/>
                <a:gd name="T35" fmla="*/ 46 h 82"/>
                <a:gd name="T36" fmla="*/ 13 w 84"/>
                <a:gd name="T37" fmla="*/ 56 h 82"/>
                <a:gd name="T38" fmla="*/ 25 w 84"/>
                <a:gd name="T39" fmla="*/ 68 h 82"/>
                <a:gd name="T40" fmla="*/ 36 w 84"/>
                <a:gd name="T41" fmla="*/ 74 h 82"/>
                <a:gd name="T42" fmla="*/ 36 w 84"/>
                <a:gd name="T43" fmla="*/ 74 h 82"/>
                <a:gd name="T44" fmla="*/ 51 w 84"/>
                <a:gd name="T45" fmla="*/ 56 h 82"/>
                <a:gd name="T46" fmla="*/ 71 w 84"/>
                <a:gd name="T47" fmla="*/ 29 h 82"/>
                <a:gd name="T48" fmla="*/ 70 w 84"/>
                <a:gd name="T49" fmla="*/ 11 h 82"/>
                <a:gd name="T50" fmla="*/ 62 w 84"/>
                <a:gd name="T51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82">
                  <a:moveTo>
                    <a:pt x="36" y="82"/>
                  </a:moveTo>
                  <a:cubicBezTo>
                    <a:pt x="36" y="82"/>
                    <a:pt x="36" y="82"/>
                    <a:pt x="36" y="82"/>
                  </a:cubicBezTo>
                  <a:cubicBezTo>
                    <a:pt x="31" y="82"/>
                    <a:pt x="25" y="79"/>
                    <a:pt x="20" y="7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3" y="57"/>
                    <a:pt x="0" y="51"/>
                    <a:pt x="0" y="46"/>
                  </a:cubicBezTo>
                  <a:cubicBezTo>
                    <a:pt x="0" y="44"/>
                    <a:pt x="1" y="41"/>
                    <a:pt x="2" y="40"/>
                  </a:cubicBezTo>
                  <a:cubicBezTo>
                    <a:pt x="5" y="37"/>
                    <a:pt x="14" y="31"/>
                    <a:pt x="21" y="2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2" y="2"/>
                    <a:pt x="56" y="0"/>
                    <a:pt x="62" y="0"/>
                  </a:cubicBezTo>
                  <a:cubicBezTo>
                    <a:pt x="67" y="0"/>
                    <a:pt x="72" y="2"/>
                    <a:pt x="76" y="6"/>
                  </a:cubicBezTo>
                  <a:cubicBezTo>
                    <a:pt x="83" y="13"/>
                    <a:pt x="84" y="26"/>
                    <a:pt x="77" y="34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2" y="68"/>
                    <a:pt x="45" y="76"/>
                    <a:pt x="42" y="79"/>
                  </a:cubicBezTo>
                  <a:cubicBezTo>
                    <a:pt x="41" y="81"/>
                    <a:pt x="39" y="82"/>
                    <a:pt x="36" y="82"/>
                  </a:cubicBezTo>
                  <a:close/>
                  <a:moveTo>
                    <a:pt x="62" y="8"/>
                  </a:moveTo>
                  <a:cubicBezTo>
                    <a:pt x="58" y="8"/>
                    <a:pt x="55" y="9"/>
                    <a:pt x="53" y="1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37"/>
                    <a:pt x="11" y="43"/>
                    <a:pt x="8" y="46"/>
                  </a:cubicBezTo>
                  <a:cubicBezTo>
                    <a:pt x="7" y="47"/>
                    <a:pt x="8" y="51"/>
                    <a:pt x="13" y="56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9" y="72"/>
                    <a:pt x="33" y="74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9" y="71"/>
                    <a:pt x="46" y="63"/>
                    <a:pt x="51" y="56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24"/>
                    <a:pt x="75" y="16"/>
                    <a:pt x="70" y="11"/>
                  </a:cubicBezTo>
                  <a:cubicBezTo>
                    <a:pt x="68" y="9"/>
                    <a:pt x="65" y="8"/>
                    <a:pt x="6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7"/>
            <p:cNvSpPr/>
            <p:nvPr/>
          </p:nvSpPr>
          <p:spPr bwMode="auto">
            <a:xfrm>
              <a:off x="7749758" y="1262459"/>
              <a:ext cx="112953" cy="109564"/>
            </a:xfrm>
            <a:custGeom>
              <a:avLst/>
              <a:gdLst>
                <a:gd name="T0" fmla="*/ 38 w 42"/>
                <a:gd name="T1" fmla="*/ 41 h 41"/>
                <a:gd name="T2" fmla="*/ 35 w 42"/>
                <a:gd name="T3" fmla="*/ 40 h 41"/>
                <a:gd name="T4" fmla="*/ 2 w 42"/>
                <a:gd name="T5" fmla="*/ 7 h 41"/>
                <a:gd name="T6" fmla="*/ 2 w 42"/>
                <a:gd name="T7" fmla="*/ 1 h 41"/>
                <a:gd name="T8" fmla="*/ 7 w 42"/>
                <a:gd name="T9" fmla="*/ 1 h 41"/>
                <a:gd name="T10" fmla="*/ 41 w 42"/>
                <a:gd name="T11" fmla="*/ 35 h 41"/>
                <a:gd name="T12" fmla="*/ 41 w 42"/>
                <a:gd name="T13" fmla="*/ 40 h 41"/>
                <a:gd name="T14" fmla="*/ 38 w 42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1">
                  <a:moveTo>
                    <a:pt x="38" y="41"/>
                  </a:moveTo>
                  <a:cubicBezTo>
                    <a:pt x="37" y="41"/>
                    <a:pt x="36" y="41"/>
                    <a:pt x="35" y="4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6"/>
                    <a:pt x="42" y="39"/>
                    <a:pt x="41" y="40"/>
                  </a:cubicBezTo>
                  <a:cubicBezTo>
                    <a:pt x="40" y="41"/>
                    <a:pt x="39" y="41"/>
                    <a:pt x="38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644534" y="3595299"/>
            <a:ext cx="389686" cy="368226"/>
            <a:chOff x="6520834" y="3283181"/>
            <a:chExt cx="389686" cy="368226"/>
          </a:xfrm>
        </p:grpSpPr>
        <p:sp>
          <p:nvSpPr>
            <p:cNvPr id="118" name="Freeform 60"/>
            <p:cNvSpPr/>
            <p:nvPr/>
          </p:nvSpPr>
          <p:spPr bwMode="auto">
            <a:xfrm>
              <a:off x="6538906" y="3359989"/>
              <a:ext cx="224776" cy="291418"/>
            </a:xfrm>
            <a:custGeom>
              <a:avLst/>
              <a:gdLst>
                <a:gd name="T0" fmla="*/ 4 w 84"/>
                <a:gd name="T1" fmla="*/ 109 h 109"/>
                <a:gd name="T2" fmla="*/ 4 w 84"/>
                <a:gd name="T3" fmla="*/ 109 h 109"/>
                <a:gd name="T4" fmla="*/ 1 w 84"/>
                <a:gd name="T5" fmla="*/ 104 h 109"/>
                <a:gd name="T6" fmla="*/ 77 w 84"/>
                <a:gd name="T7" fmla="*/ 1 h 109"/>
                <a:gd name="T8" fmla="*/ 82 w 84"/>
                <a:gd name="T9" fmla="*/ 3 h 109"/>
                <a:gd name="T10" fmla="*/ 81 w 84"/>
                <a:gd name="T11" fmla="*/ 8 h 109"/>
                <a:gd name="T12" fmla="*/ 8 w 84"/>
                <a:gd name="T13" fmla="*/ 106 h 109"/>
                <a:gd name="T14" fmla="*/ 4 w 84"/>
                <a:gd name="T1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9">
                  <a:moveTo>
                    <a:pt x="4" y="109"/>
                  </a:moveTo>
                  <a:cubicBezTo>
                    <a:pt x="4" y="109"/>
                    <a:pt x="4" y="109"/>
                    <a:pt x="4" y="109"/>
                  </a:cubicBezTo>
                  <a:cubicBezTo>
                    <a:pt x="2" y="109"/>
                    <a:pt x="0" y="107"/>
                    <a:pt x="1" y="104"/>
                  </a:cubicBezTo>
                  <a:cubicBezTo>
                    <a:pt x="1" y="102"/>
                    <a:pt x="12" y="45"/>
                    <a:pt x="77" y="1"/>
                  </a:cubicBezTo>
                  <a:cubicBezTo>
                    <a:pt x="79" y="0"/>
                    <a:pt x="81" y="1"/>
                    <a:pt x="82" y="3"/>
                  </a:cubicBezTo>
                  <a:cubicBezTo>
                    <a:pt x="84" y="4"/>
                    <a:pt x="83" y="7"/>
                    <a:pt x="81" y="8"/>
                  </a:cubicBezTo>
                  <a:cubicBezTo>
                    <a:pt x="20" y="50"/>
                    <a:pt x="8" y="105"/>
                    <a:pt x="8" y="106"/>
                  </a:cubicBezTo>
                  <a:cubicBezTo>
                    <a:pt x="8" y="108"/>
                    <a:pt x="6" y="109"/>
                    <a:pt x="4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61"/>
            <p:cNvSpPr>
              <a:spLocks noEditPoints="1"/>
            </p:cNvSpPr>
            <p:nvPr/>
          </p:nvSpPr>
          <p:spPr bwMode="auto">
            <a:xfrm>
              <a:off x="6520834" y="3283181"/>
              <a:ext cx="389686" cy="303842"/>
            </a:xfrm>
            <a:custGeom>
              <a:avLst/>
              <a:gdLst>
                <a:gd name="T0" fmla="*/ 36 w 146"/>
                <a:gd name="T1" fmla="*/ 114 h 114"/>
                <a:gd name="T2" fmla="*/ 36 w 146"/>
                <a:gd name="T3" fmla="*/ 114 h 114"/>
                <a:gd name="T4" fmla="*/ 20 w 146"/>
                <a:gd name="T5" fmla="*/ 112 h 114"/>
                <a:gd name="T6" fmla="*/ 17 w 146"/>
                <a:gd name="T7" fmla="*/ 110 h 114"/>
                <a:gd name="T8" fmla="*/ 25 w 146"/>
                <a:gd name="T9" fmla="*/ 38 h 114"/>
                <a:gd name="T10" fmla="*/ 29 w 146"/>
                <a:gd name="T11" fmla="*/ 36 h 114"/>
                <a:gd name="T12" fmla="*/ 32 w 146"/>
                <a:gd name="T13" fmla="*/ 39 h 114"/>
                <a:gd name="T14" fmla="*/ 34 w 146"/>
                <a:gd name="T15" fmla="*/ 46 h 114"/>
                <a:gd name="T16" fmla="*/ 131 w 146"/>
                <a:gd name="T17" fmla="*/ 0 h 114"/>
                <a:gd name="T18" fmla="*/ 142 w 146"/>
                <a:gd name="T19" fmla="*/ 1 h 114"/>
                <a:gd name="T20" fmla="*/ 146 w 146"/>
                <a:gd name="T21" fmla="*/ 4 h 114"/>
                <a:gd name="T22" fmla="*/ 143 w 146"/>
                <a:gd name="T23" fmla="*/ 9 h 114"/>
                <a:gd name="T24" fmla="*/ 110 w 146"/>
                <a:gd name="T25" fmla="*/ 53 h 114"/>
                <a:gd name="T26" fmla="*/ 76 w 146"/>
                <a:gd name="T27" fmla="*/ 93 h 114"/>
                <a:gd name="T28" fmla="*/ 80 w 146"/>
                <a:gd name="T29" fmla="*/ 94 h 114"/>
                <a:gd name="T30" fmla="*/ 83 w 146"/>
                <a:gd name="T31" fmla="*/ 97 h 114"/>
                <a:gd name="T32" fmla="*/ 81 w 146"/>
                <a:gd name="T33" fmla="*/ 102 h 114"/>
                <a:gd name="T34" fmla="*/ 36 w 146"/>
                <a:gd name="T35" fmla="*/ 114 h 114"/>
                <a:gd name="T36" fmla="*/ 24 w 146"/>
                <a:gd name="T37" fmla="*/ 105 h 114"/>
                <a:gd name="T38" fmla="*/ 67 w 146"/>
                <a:gd name="T39" fmla="*/ 100 h 114"/>
                <a:gd name="T40" fmla="*/ 59 w 146"/>
                <a:gd name="T41" fmla="*/ 98 h 114"/>
                <a:gd name="T42" fmla="*/ 56 w 146"/>
                <a:gd name="T43" fmla="*/ 93 h 114"/>
                <a:gd name="T44" fmla="*/ 60 w 146"/>
                <a:gd name="T45" fmla="*/ 90 h 114"/>
                <a:gd name="T46" fmla="*/ 103 w 146"/>
                <a:gd name="T47" fmla="*/ 52 h 114"/>
                <a:gd name="T48" fmla="*/ 129 w 146"/>
                <a:gd name="T49" fmla="*/ 8 h 114"/>
                <a:gd name="T50" fmla="*/ 36 w 146"/>
                <a:gd name="T51" fmla="*/ 58 h 114"/>
                <a:gd name="T52" fmla="*/ 32 w 146"/>
                <a:gd name="T53" fmla="*/ 60 h 114"/>
                <a:gd name="T54" fmla="*/ 28 w 146"/>
                <a:gd name="T55" fmla="*/ 57 h 114"/>
                <a:gd name="T56" fmla="*/ 27 w 146"/>
                <a:gd name="T57" fmla="*/ 51 h 114"/>
                <a:gd name="T58" fmla="*/ 24 w 146"/>
                <a:gd name="T59" fmla="*/ 10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14">
                  <a:moveTo>
                    <a:pt x="36" y="114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30" y="114"/>
                    <a:pt x="24" y="113"/>
                    <a:pt x="20" y="112"/>
                  </a:cubicBezTo>
                  <a:cubicBezTo>
                    <a:pt x="19" y="111"/>
                    <a:pt x="18" y="111"/>
                    <a:pt x="17" y="110"/>
                  </a:cubicBezTo>
                  <a:cubicBezTo>
                    <a:pt x="0" y="75"/>
                    <a:pt x="24" y="40"/>
                    <a:pt x="25" y="38"/>
                  </a:cubicBezTo>
                  <a:cubicBezTo>
                    <a:pt x="26" y="37"/>
                    <a:pt x="27" y="36"/>
                    <a:pt x="29" y="36"/>
                  </a:cubicBezTo>
                  <a:cubicBezTo>
                    <a:pt x="30" y="37"/>
                    <a:pt x="31" y="38"/>
                    <a:pt x="32" y="3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61" y="5"/>
                    <a:pt x="110" y="0"/>
                    <a:pt x="131" y="0"/>
                  </a:cubicBezTo>
                  <a:cubicBezTo>
                    <a:pt x="138" y="0"/>
                    <a:pt x="142" y="1"/>
                    <a:pt x="142" y="1"/>
                  </a:cubicBezTo>
                  <a:cubicBezTo>
                    <a:pt x="144" y="1"/>
                    <a:pt x="146" y="3"/>
                    <a:pt x="146" y="4"/>
                  </a:cubicBezTo>
                  <a:cubicBezTo>
                    <a:pt x="146" y="6"/>
                    <a:pt x="145" y="8"/>
                    <a:pt x="143" y="9"/>
                  </a:cubicBezTo>
                  <a:cubicBezTo>
                    <a:pt x="142" y="9"/>
                    <a:pt x="119" y="19"/>
                    <a:pt x="110" y="53"/>
                  </a:cubicBezTo>
                  <a:cubicBezTo>
                    <a:pt x="105" y="77"/>
                    <a:pt x="88" y="88"/>
                    <a:pt x="76" y="93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1" y="95"/>
                    <a:pt x="83" y="96"/>
                    <a:pt x="83" y="97"/>
                  </a:cubicBezTo>
                  <a:cubicBezTo>
                    <a:pt x="83" y="99"/>
                    <a:pt x="82" y="101"/>
                    <a:pt x="81" y="102"/>
                  </a:cubicBezTo>
                  <a:cubicBezTo>
                    <a:pt x="69" y="109"/>
                    <a:pt x="51" y="114"/>
                    <a:pt x="36" y="114"/>
                  </a:cubicBezTo>
                  <a:close/>
                  <a:moveTo>
                    <a:pt x="24" y="105"/>
                  </a:moveTo>
                  <a:cubicBezTo>
                    <a:pt x="35" y="108"/>
                    <a:pt x="53" y="105"/>
                    <a:pt x="67" y="100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97"/>
                    <a:pt x="56" y="95"/>
                    <a:pt x="56" y="93"/>
                  </a:cubicBezTo>
                  <a:cubicBezTo>
                    <a:pt x="56" y="91"/>
                    <a:pt x="58" y="90"/>
                    <a:pt x="60" y="90"/>
                  </a:cubicBezTo>
                  <a:cubicBezTo>
                    <a:pt x="61" y="90"/>
                    <a:pt x="95" y="86"/>
                    <a:pt x="103" y="52"/>
                  </a:cubicBezTo>
                  <a:cubicBezTo>
                    <a:pt x="108" y="29"/>
                    <a:pt x="120" y="16"/>
                    <a:pt x="129" y="8"/>
                  </a:cubicBezTo>
                  <a:cubicBezTo>
                    <a:pt x="106" y="9"/>
                    <a:pt x="59" y="15"/>
                    <a:pt x="36" y="58"/>
                  </a:cubicBezTo>
                  <a:cubicBezTo>
                    <a:pt x="35" y="59"/>
                    <a:pt x="34" y="60"/>
                    <a:pt x="32" y="60"/>
                  </a:cubicBezTo>
                  <a:cubicBezTo>
                    <a:pt x="30" y="59"/>
                    <a:pt x="29" y="58"/>
                    <a:pt x="28" y="57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1" y="62"/>
                    <a:pt x="14" y="84"/>
                    <a:pt x="24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4766851" y="4585066"/>
            <a:ext cx="918590" cy="9185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/>
          <p:cNvSpPr/>
          <p:nvPr/>
        </p:nvSpPr>
        <p:spPr>
          <a:xfrm rot="5400000">
            <a:off x="5053761" y="4889694"/>
            <a:ext cx="344768" cy="29721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279400" dist="152400" dir="83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20009" y="4577925"/>
            <a:ext cx="235966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Methodology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5EAC2E-4D32-4A84-B1BD-2748C1B57823}"/>
              </a:ext>
            </a:extLst>
          </p:cNvPr>
          <p:cNvSpPr txBox="1"/>
          <p:nvPr/>
        </p:nvSpPr>
        <p:spPr>
          <a:xfrm>
            <a:off x="5681243" y="971785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new application to investigate a biological system with HSV-1 and six antiviral drugs.</a:t>
            </a:r>
          </a:p>
          <a:p>
            <a:r>
              <a:rPr lang="en-US" dirty="0"/>
              <a:t>A two-level FFD--model inadequacy---A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three-level FFD---</a:t>
            </a:r>
            <a:endParaRPr lang="en-US" dirty="0"/>
          </a:p>
          <a:p>
            <a:r>
              <a:rPr lang="en-US" dirty="0"/>
              <a:t>A blocked three-level FFD---TNF-alpha has little effect and HSV-1 infection can be suppressed effectively by using a right combination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A43A5-3E5C-42DD-8711-54AF5ABAC53C}"/>
              </a:ext>
            </a:extLst>
          </p:cNvPr>
          <p:cNvSpPr txBox="1"/>
          <p:nvPr/>
        </p:nvSpPr>
        <p:spPr>
          <a:xfrm>
            <a:off x="5727866" y="5044355"/>
            <a:ext cx="5630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level Full factorial design and Fractional factorial design, Three-level blocked fractional factorial design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B998-FAB9-4522-B8AC-C95CA166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3E89-A17C-418B-BA28-34ECAE8C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 has little effect,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B, C, D,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at the high level 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at the low level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HSV-1 infection can be suppressed effectively by using a right combination of the other five antiviral drugs.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ractional factorial designs with large run sizes could be a viable alternative to high throughput methods.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0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2387-774A-431A-A8DC-AFC25AD2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Thanks for watching </a:t>
            </a:r>
          </a:p>
        </p:txBody>
      </p:sp>
    </p:spTree>
    <p:extLst>
      <p:ext uri="{BB962C8B-B14F-4D97-AF65-F5344CB8AC3E}">
        <p14:creationId xmlns:p14="http://schemas.microsoft.com/office/powerpoint/2010/main" val="240500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ocer Falling Dust PPT demo 7"/>
          <p:cNvSpPr/>
          <p:nvPr/>
        </p:nvSpPr>
        <p:spPr>
          <a:xfrm>
            <a:off x="718185" y="5518150"/>
            <a:ext cx="10927080" cy="70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  <a:alpha val="36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Fractional  Factorial Designs</a:t>
            </a:r>
            <a:endParaRPr lang="zh-CN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36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63015" y="440055"/>
            <a:ext cx="5292725" cy="560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 dirty="0">
                <a:ea typeface="宋体" panose="02010600030101010101" pitchFamily="2" charset="-122"/>
                <a:cs typeface="+mn-lt"/>
              </a:rPr>
              <a:t>Drugs  explanation</a:t>
            </a:r>
            <a:endParaRPr lang="en-US" sz="1050" b="0" dirty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050" b="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56000" y="455136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sz="1400" b="1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5400000">
            <a:off x="941829" y="488475"/>
            <a:ext cx="344768" cy="297213"/>
          </a:xfrm>
          <a:prstGeom prst="triangle">
            <a:avLst/>
          </a:prstGeom>
          <a:ln>
            <a:noFill/>
          </a:ln>
          <a:effectLst>
            <a:outerShdw blurRad="279400" dist="152400" dir="834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7806B-421E-4243-9702-31FDE7E0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75" y="831879"/>
            <a:ext cx="2499577" cy="2597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8FACA-121B-41D4-B500-43509E77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14" y="3066780"/>
            <a:ext cx="2499577" cy="25971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1882A9-5D14-4CCC-A6E3-7B1DA0BDE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847" y="982018"/>
            <a:ext cx="6834634" cy="5607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100A6F-41EE-467A-957E-7AFD17AA9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750" y="1708602"/>
            <a:ext cx="6840731" cy="615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27A9E2-AE92-409C-9410-78A18334E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750" y="2536574"/>
            <a:ext cx="6840731" cy="5385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1F8199-71CE-4188-BECA-39FFAFB94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1191" y="3239935"/>
            <a:ext cx="6365392" cy="542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4E7A25-B4D8-4525-BEBA-1409F854A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468" y="3991361"/>
            <a:ext cx="6253030" cy="5219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87D27-0485-4A14-A94A-7363C8042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9975" y="4812348"/>
            <a:ext cx="6445290" cy="52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3ADC30-D921-412B-8389-D30E828B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79" y="2699977"/>
            <a:ext cx="1213209" cy="786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B0C096-EDF2-4768-98E7-8FC3403B1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81" y="1400363"/>
            <a:ext cx="1213209" cy="786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D35A9-88CB-4C55-BEB0-D1FED9795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290" y="1400363"/>
            <a:ext cx="188992" cy="3712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AF8B8-928D-4518-B481-D0E00A692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120" y="1395008"/>
            <a:ext cx="134124" cy="3706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F9179-9A6F-4C2E-A8F5-312343B18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229" y="1400363"/>
            <a:ext cx="134124" cy="3718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2590E-FC61-4042-BCD7-98DAE0BBA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180" y="3840987"/>
            <a:ext cx="1213209" cy="78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E4D885-07C6-4AFA-8F67-D7E1D5986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626" y="1290625"/>
            <a:ext cx="920576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BA8248-73DD-4143-B4AF-A1CDD45CA4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5401" y="2576501"/>
            <a:ext cx="920576" cy="99983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8F4D76-5DFF-4142-A26A-79812AE74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329" y="1395008"/>
            <a:ext cx="3610860" cy="433792"/>
          </a:xfrm>
        </p:spPr>
        <p:txBody>
          <a:bodyPr>
            <a:norm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Two-level experiment </a:t>
            </a:r>
            <a:endParaRPr lang="en-US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861D5D-CC4A-4B8B-AEEA-69764A115D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5401" y="3856281"/>
            <a:ext cx="920576" cy="10059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5182E8-2E52-44B5-9405-43E37FA09CBB}"/>
              </a:ext>
            </a:extLst>
          </p:cNvPr>
          <p:cNvSpPr txBox="1"/>
          <p:nvPr/>
        </p:nvSpPr>
        <p:spPr>
          <a:xfrm>
            <a:off x="4407134" y="269997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Three-level experiment 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D40E7-544A-4AEE-B43F-471A07F032DC}"/>
              </a:ext>
            </a:extLst>
          </p:cNvPr>
          <p:cNvSpPr txBox="1"/>
          <p:nvPr/>
        </p:nvSpPr>
        <p:spPr>
          <a:xfrm>
            <a:off x="4407134" y="403281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Conclusion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93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34E5-68D0-411C-B419-DD93D32F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73" y="739334"/>
            <a:ext cx="7679186" cy="794043"/>
          </a:xfrm>
        </p:spPr>
        <p:txBody>
          <a:bodyPr>
            <a:normAutofit/>
          </a:bodyPr>
          <a:lstStyle/>
          <a:p>
            <a:r>
              <a:rPr lang="en-US" sz="2800" dirty="0"/>
              <a:t>1.1 Full factorial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C3F4-CB5A-4F37-95A9-AF535DC4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73" y="1860803"/>
            <a:ext cx="9223181" cy="4257863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 Suppose we have a full factorial design studying the six antiviral drugs: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A, B, C, D, E,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and      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F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with two levels for each drug. There are 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</a:rPr>
              <a:t>2^6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= 64 treatments or level combinations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000" dirty="0"/>
              <a:t>Regression model     </a:t>
            </a:r>
          </a:p>
          <a:p>
            <a:pPr marL="0" indent="0">
              <a:buNone/>
            </a:pPr>
            <a:r>
              <a:rPr lang="en-US" sz="2000" dirty="0"/>
              <a:t>              </a:t>
            </a:r>
          </a:p>
          <a:p>
            <a:pPr marL="0" indent="0">
              <a:buNone/>
            </a:pPr>
            <a:r>
              <a:rPr lang="en-US" sz="2000" b="1" dirty="0"/>
              <a:t>6</a:t>
            </a:r>
            <a:r>
              <a:rPr lang="en-US" sz="2000" dirty="0"/>
              <a:t> </a:t>
            </a:r>
            <a:r>
              <a:rPr lang="en-US" altLang="zh-CN" sz="2000" dirty="0"/>
              <a:t>main effects                      </a:t>
            </a:r>
            <a:r>
              <a:rPr lang="en-US" altLang="zh-CN" sz="2000" b="1" dirty="0"/>
              <a:t>15</a:t>
            </a:r>
            <a:r>
              <a:rPr lang="en-US" altLang="zh-CN" sz="2000" dirty="0"/>
              <a:t> two-factor interactions      </a:t>
            </a:r>
            <a:r>
              <a:rPr lang="en-US" altLang="zh-CN" sz="2000" b="1" dirty="0"/>
              <a:t>20</a:t>
            </a:r>
            <a:r>
              <a:rPr lang="en-US" altLang="zh-CN" sz="2000" dirty="0"/>
              <a:t> three-factor interactions</a:t>
            </a:r>
          </a:p>
          <a:p>
            <a:pPr marL="0" indent="0">
              <a:buNone/>
            </a:pPr>
            <a:r>
              <a:rPr lang="en-US" sz="2000" b="1" dirty="0"/>
              <a:t>15</a:t>
            </a:r>
            <a:r>
              <a:rPr lang="en-US" sz="2000" dirty="0"/>
              <a:t> four-factor interactions    </a:t>
            </a:r>
            <a:r>
              <a:rPr lang="en-US" sz="2000" b="1" dirty="0"/>
              <a:t>5</a:t>
            </a:r>
            <a:r>
              <a:rPr lang="en-US" sz="2000" dirty="0"/>
              <a:t> five-factor interactions         </a:t>
            </a:r>
            <a:r>
              <a:rPr lang="en-US" sz="2000" b="1" dirty="0"/>
              <a:t>1</a:t>
            </a:r>
            <a:r>
              <a:rPr lang="en-US" sz="2000" dirty="0"/>
              <a:t> six-factor interaction</a:t>
            </a:r>
          </a:p>
          <a:p>
            <a:pPr marL="0" indent="0">
              <a:buNone/>
            </a:pPr>
            <a:r>
              <a:rPr lang="en-US" altLang="zh-CN" dirty="0"/>
              <a:t>63 df in total, but 42 are used for estimating three factor or higher interactions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DDD5D-C0C8-4856-BB41-9D1CA074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17" y="3038374"/>
            <a:ext cx="8068010" cy="781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FA756-5F20-4DAB-810F-551AD77A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9" y="787050"/>
            <a:ext cx="85961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2309-B478-4F53-9202-0907783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1.2 Fractional factorial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7451-7401-4397-B386-BD300314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9179" cy="4351338"/>
          </a:xfrm>
        </p:spPr>
        <p:txBody>
          <a:bodyPr/>
          <a:lstStyle/>
          <a:p>
            <a:r>
              <a:rPr lang="en-US" sz="2400" dirty="0"/>
              <a:t>we study six drugs in the antiviral drug experiments, in </a:t>
            </a:r>
            <a:r>
              <a:rPr lang="en-US" sz="2400" b="1" dirty="0"/>
              <a:t>2</a:t>
            </a:r>
            <a:r>
              <a:rPr lang="en-US" sz="2400" dirty="0"/>
              <a:t>^</a:t>
            </a:r>
            <a:r>
              <a:rPr lang="en-US" sz="2400" i="1" dirty="0"/>
              <a:t>6−1 </a:t>
            </a:r>
            <a:r>
              <a:rPr lang="en-US" sz="2400" dirty="0"/>
              <a:t>= 32 runs, a half fraction of the full 2^6 design</a:t>
            </a:r>
          </a:p>
          <a:p>
            <a:pPr marL="0" indent="0">
              <a:buNone/>
            </a:pPr>
            <a:r>
              <a:rPr lang="en-US" b="1" dirty="0"/>
              <a:t>F=ABCDE</a:t>
            </a:r>
          </a:p>
          <a:p>
            <a:pPr marL="0" indent="0">
              <a:buNone/>
            </a:pPr>
            <a:r>
              <a:rPr lang="en-US" sz="2400" dirty="0"/>
              <a:t>Then we have </a:t>
            </a:r>
          </a:p>
          <a:p>
            <a:pPr marL="0" indent="0">
              <a:buNone/>
            </a:pPr>
            <a:r>
              <a:rPr lang="en-US" sz="2000" dirty="0"/>
              <a:t>A = BCDEF, B = ACDEF, C = ABDEF, D = ABCEF, and E = ABCDF.</a:t>
            </a:r>
          </a:p>
          <a:p>
            <a:pPr marL="0" indent="0">
              <a:buNone/>
            </a:pPr>
            <a:r>
              <a:rPr lang="en-US" sz="2000" dirty="0"/>
              <a:t>AB = CDEF, AC = BDEF, …, EF = ABCD</a:t>
            </a:r>
          </a:p>
          <a:p>
            <a:pPr marL="0" indent="0">
              <a:buNone/>
            </a:pPr>
            <a:r>
              <a:rPr lang="en-US" sz="2000" dirty="0"/>
              <a:t>ABC = DEF, ABD = CEF, …, AEF = BCD</a:t>
            </a:r>
          </a:p>
          <a:p>
            <a:pPr marL="0" indent="0">
              <a:buNone/>
            </a:pPr>
            <a:r>
              <a:rPr lang="en-US" sz="2000" dirty="0"/>
              <a:t>This half-fraction design has resolution VI </a:t>
            </a:r>
          </a:p>
        </p:txBody>
      </p:sp>
    </p:spTree>
    <p:extLst>
      <p:ext uri="{BB962C8B-B14F-4D97-AF65-F5344CB8AC3E}">
        <p14:creationId xmlns:p14="http://schemas.microsoft.com/office/powerpoint/2010/main" val="35185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9318-6435-447E-B914-965DF44A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Table 1: Design and data for the initial two-level experiment: A 26−1 design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702CB2-822F-4E8A-ADC4-C64771ABE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data for the initial two-level experiment: A 2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6−1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design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7FD56D-D2F5-49D0-A2D5-3F2F6B135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12436"/>
              </p:ext>
            </p:extLst>
          </p:nvPr>
        </p:nvGraphicFramePr>
        <p:xfrm>
          <a:off x="1278194" y="1917292"/>
          <a:ext cx="5437240" cy="268280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79655">
                  <a:extLst>
                    <a:ext uri="{9D8B030D-6E8A-4147-A177-3AD203B41FA5}">
                      <a16:colId xmlns:a16="http://schemas.microsoft.com/office/drawing/2014/main" val="162280808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2345752563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4104420633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4227045169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409349747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1694692263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781233861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1498306313"/>
                    </a:ext>
                  </a:extLst>
                </a:gridCol>
              </a:tblGrid>
              <a:tr h="313554"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800">
                          <a:effectLst/>
                        </a:rPr>
                        <a:t>Run</a:t>
                      </a:r>
                    </a:p>
                  </a:txBody>
                  <a:tcPr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800">
                          <a:effectLst/>
                        </a:rPr>
                        <a:t>Factor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effectLst/>
                        </a:rPr>
                        <a:t>readout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4525084"/>
                  </a:ext>
                </a:extLst>
              </a:tr>
              <a:tr h="48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>
                          <a:effectLst/>
                        </a:rPr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>
                          <a:effectLst/>
                        </a:rPr>
                        <a:t>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dirty="0">
                          <a:effectLst/>
                        </a:rPr>
                        <a:t>F</a:t>
                      </a:r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58254"/>
                  </a:ext>
                </a:extLst>
              </a:tr>
              <a:tr h="313554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31.6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09257"/>
                  </a:ext>
                </a:extLst>
              </a:tr>
              <a:tr h="313554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32.6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28042"/>
                  </a:ext>
                </a:extLst>
              </a:tr>
              <a:tr h="313554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23369"/>
                  </a:ext>
                </a:extLst>
              </a:tr>
              <a:tr h="313554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66716"/>
                  </a:ext>
                </a:extLst>
              </a:tr>
              <a:tr h="313554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−1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27.5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302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1D90A8-4F80-44E7-B690-A06826B12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37617"/>
              </p:ext>
            </p:extLst>
          </p:nvPr>
        </p:nvGraphicFramePr>
        <p:xfrm>
          <a:off x="1278194" y="4745800"/>
          <a:ext cx="5437240" cy="10972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79655">
                  <a:extLst>
                    <a:ext uri="{9D8B030D-6E8A-4147-A177-3AD203B41FA5}">
                      <a16:colId xmlns:a16="http://schemas.microsoft.com/office/drawing/2014/main" val="1559453541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3148318153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3522803798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3009038484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1304623040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4177864626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3667107535"/>
                    </a:ext>
                  </a:extLst>
                </a:gridCol>
                <a:gridCol w="679655">
                  <a:extLst>
                    <a:ext uri="{9D8B030D-6E8A-4147-A177-3AD203B41FA5}">
                      <a16:colId xmlns:a16="http://schemas.microsoft.com/office/drawing/2014/main" val="228605101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54013"/>
                  </a:ext>
                </a:extLst>
              </a:tr>
              <a:tr h="351590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456"/>
                  </a:ext>
                </a:extLst>
              </a:tr>
              <a:tr h="351590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</a:rPr>
                        <a:t>16.2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0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BA97-B58A-4577-B4B3-C64ED072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9" y="200837"/>
            <a:ext cx="9603275" cy="1049235"/>
          </a:xfrm>
        </p:spPr>
        <p:txBody>
          <a:bodyPr>
            <a:normAutofit fontScale="9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/>
              <a:t>1.3Analysis and results </a:t>
            </a:r>
            <a:br>
              <a:rPr lang="en-US" sz="2800" b="1" dirty="0"/>
            </a:br>
            <a:br>
              <a:rPr lang="en-US" sz="2800" b="1" dirty="0"/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72412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Table 2: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Estimates for the initial two-level experiment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endParaRPr lang="en-US" sz="22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2F8DD9-FD1F-4835-B61F-623625245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240742"/>
              </p:ext>
            </p:extLst>
          </p:nvPr>
        </p:nvGraphicFramePr>
        <p:xfrm>
          <a:off x="1425861" y="1916016"/>
          <a:ext cx="4080204" cy="34532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20051">
                  <a:extLst>
                    <a:ext uri="{9D8B030D-6E8A-4147-A177-3AD203B41FA5}">
                      <a16:colId xmlns:a16="http://schemas.microsoft.com/office/drawing/2014/main" val="2338523464"/>
                    </a:ext>
                  </a:extLst>
                </a:gridCol>
                <a:gridCol w="1020051">
                  <a:extLst>
                    <a:ext uri="{9D8B030D-6E8A-4147-A177-3AD203B41FA5}">
                      <a16:colId xmlns:a16="http://schemas.microsoft.com/office/drawing/2014/main" val="4113370851"/>
                    </a:ext>
                  </a:extLst>
                </a:gridCol>
                <a:gridCol w="1020051">
                  <a:extLst>
                    <a:ext uri="{9D8B030D-6E8A-4147-A177-3AD203B41FA5}">
                      <a16:colId xmlns:a16="http://schemas.microsoft.com/office/drawing/2014/main" val="378224673"/>
                    </a:ext>
                  </a:extLst>
                </a:gridCol>
                <a:gridCol w="1020051">
                  <a:extLst>
                    <a:ext uri="{9D8B030D-6E8A-4147-A177-3AD203B41FA5}">
                      <a16:colId xmlns:a16="http://schemas.microsoft.com/office/drawing/2014/main" val="2574762190"/>
                    </a:ext>
                  </a:extLst>
                </a:gridCol>
              </a:tblGrid>
              <a:tr h="1868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>
                          <a:effectLst/>
                        </a:rPr>
                        <a:t>Effect</a:t>
                      </a:r>
                    </a:p>
                  </a:txBody>
                  <a:tcPr marL="50730" marR="50730" marT="25365" marB="2536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</a:rPr>
                        <a:t>Estimates</a:t>
                      </a:r>
                    </a:p>
                  </a:txBody>
                  <a:tcPr marL="50730" marR="50730" marT="25365" marB="2536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</a:rPr>
                        <a:t>Sum Sq.</a:t>
                      </a:r>
                    </a:p>
                  </a:txBody>
                  <a:tcPr marL="50730" marR="50730" marT="25365" marB="2536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</a:rPr>
                        <a:t>% Sum Sq.</a:t>
                      </a:r>
                    </a:p>
                  </a:txBody>
                  <a:tcPr marL="50730" marR="50730" marT="25365" marB="25365" anchor="b"/>
                </a:tc>
                <a:extLst>
                  <a:ext uri="{0D108BD9-81ED-4DB2-BD59-A6C34878D82A}">
                    <a16:rowId xmlns:a16="http://schemas.microsoft.com/office/drawing/2014/main" val="2604336903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0.017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0.009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102033725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0.03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0.029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3.1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530837944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0.008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0.002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0.2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2299724507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−0.141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0.636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68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912322890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E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0.046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0.068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7.3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2418832506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0.024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0.018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1.9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603023772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AB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−0.022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0.015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1.6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2759481074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AC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0.005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0.001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0.1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2935018872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AD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0.019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0.011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1.2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764398326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AE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−0.009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0.002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0.3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063689879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AF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0.005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0.001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0.1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917805933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BC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−0.009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0.003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0.3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752583082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BD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0.008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0.002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0.2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42523181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BE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0.008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0.002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0.2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1687443549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BF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−0.008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0.002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0.2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511465219"/>
                  </a:ext>
                </a:extLst>
              </a:tr>
              <a:tr h="18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CD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0.024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0.018</a:t>
                      </a:r>
                    </a:p>
                  </a:txBody>
                  <a:tcPr marL="50730" marR="50730" marT="25365" marB="253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1.9</a:t>
                      </a:r>
                    </a:p>
                  </a:txBody>
                  <a:tcPr marL="50730" marR="50730" marT="25365" marB="25365"/>
                </a:tc>
                <a:extLst>
                  <a:ext uri="{0D108BD9-81ED-4DB2-BD59-A6C34878D82A}">
                    <a16:rowId xmlns:a16="http://schemas.microsoft.com/office/drawing/2014/main" val="42833295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81D6E9-5B38-49A8-8287-0EAEAAC35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46869"/>
              </p:ext>
            </p:extLst>
          </p:nvPr>
        </p:nvGraphicFramePr>
        <p:xfrm>
          <a:off x="6508955" y="1916016"/>
          <a:ext cx="4438552" cy="34684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09638">
                  <a:extLst>
                    <a:ext uri="{9D8B030D-6E8A-4147-A177-3AD203B41FA5}">
                      <a16:colId xmlns:a16="http://schemas.microsoft.com/office/drawing/2014/main" val="3926555197"/>
                    </a:ext>
                  </a:extLst>
                </a:gridCol>
                <a:gridCol w="1109638">
                  <a:extLst>
                    <a:ext uri="{9D8B030D-6E8A-4147-A177-3AD203B41FA5}">
                      <a16:colId xmlns:a16="http://schemas.microsoft.com/office/drawing/2014/main" val="1021270997"/>
                    </a:ext>
                  </a:extLst>
                </a:gridCol>
                <a:gridCol w="1109638">
                  <a:extLst>
                    <a:ext uri="{9D8B030D-6E8A-4147-A177-3AD203B41FA5}">
                      <a16:colId xmlns:a16="http://schemas.microsoft.com/office/drawing/2014/main" val="1368556338"/>
                    </a:ext>
                  </a:extLst>
                </a:gridCol>
                <a:gridCol w="1109638">
                  <a:extLst>
                    <a:ext uri="{9D8B030D-6E8A-4147-A177-3AD203B41FA5}">
                      <a16:colId xmlns:a16="http://schemas.microsoft.com/office/drawing/2014/main" val="421053418"/>
                    </a:ext>
                  </a:extLst>
                </a:gridCol>
              </a:tblGrid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CE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0.002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2710473287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0.003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3009919229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0.001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17651779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0.014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0.006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0.7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3843923390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EF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−0.001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2616025967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ABC+DEF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−0.002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1450759243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ABD+CEF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0.002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1631650889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ABE+CDF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−0.006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0.001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0.1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1824916379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ABF+CDE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−0.001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883600499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ACD+BEF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−0.017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0.009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0.9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128937570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ACE+BDF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−0.015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0.007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0.8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3371403077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ACF+BDE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−0.012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0.004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0.5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1706445723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ADE+BCF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−0.004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2432273331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ADF+BCE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−0.009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0.002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0.2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844973338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AEF+BCD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0.014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0.007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0.7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672323376"/>
                  </a:ext>
                </a:extLst>
              </a:tr>
              <a:tr h="181748">
                <a:tc gridSpan="4">
                  <a:txBody>
                    <a:bodyPr/>
                    <a:lstStyle/>
                    <a:p>
                      <a:pPr algn="l" fontAlgn="b"/>
                      <a:endParaRPr lang="en-US" sz="900" dirty="0">
                        <a:effectLst/>
                      </a:endParaRPr>
                    </a:p>
                  </a:txBody>
                  <a:tcPr marL="45390" marR="45390" marT="22695" marB="2269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95862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Residuals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-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0.077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8.3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2670515709"/>
                  </a:ext>
                </a:extLst>
              </a:tr>
              <a:tr h="181748">
                <a:tc gridSpan="4">
                  <a:txBody>
                    <a:bodyPr/>
                    <a:lstStyle/>
                    <a:p>
                      <a:pPr algn="l" fontAlgn="b"/>
                      <a:endParaRPr lang="en-US" sz="900">
                        <a:effectLst/>
                      </a:endParaRPr>
                    </a:p>
                  </a:txBody>
                  <a:tcPr marL="45390" marR="45390" marT="22695" marB="2269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91358"/>
                  </a:ext>
                </a:extLst>
              </a:tr>
              <a:tr h="1817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Total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-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0.935</a:t>
                      </a:r>
                    </a:p>
                  </a:txBody>
                  <a:tcPr marL="45390" marR="45390" marT="22695" marB="226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100</a:t>
                      </a:r>
                    </a:p>
                  </a:txBody>
                  <a:tcPr marL="45390" marR="45390" marT="22695" marB="22695"/>
                </a:tc>
                <a:extLst>
                  <a:ext uri="{0D108BD9-81ED-4DB2-BD59-A6C34878D82A}">
                    <a16:rowId xmlns:a16="http://schemas.microsoft.com/office/drawing/2014/main" val="302940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740C-5743-452F-BD81-898C7EDB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Table 3 suggests that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751A-3339-4213-86C8-3B57F608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55206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 effects of drugs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are the largest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Drug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very significant and important relative to the other drugs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Six main effects: 81.5%,15 two factor interactions : 6.8%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 has negative coefficients: A,B,C,E,F at low level, D at the high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13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507</TotalTime>
  <Words>1702</Words>
  <Application>Microsoft Office PowerPoint</Application>
  <PresentationFormat>Widescreen</PresentationFormat>
  <Paragraphs>552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微软雅黑</vt:lpstr>
      <vt:lpstr>Arial</vt:lpstr>
      <vt:lpstr>Arial</vt:lpstr>
      <vt:lpstr>Calibri</vt:lpstr>
      <vt:lpstr>Calibri Light</vt:lpstr>
      <vt:lpstr>Dutch801 Rm BT</vt:lpstr>
      <vt:lpstr>Gill Sans MT</vt:lpstr>
      <vt:lpstr>Impact</vt:lpstr>
      <vt:lpstr>Rockwell</vt:lpstr>
      <vt:lpstr>Times New Roman</vt:lpstr>
      <vt:lpstr>Gallery</vt:lpstr>
      <vt:lpstr> </vt:lpstr>
      <vt:lpstr>PowerPoint Presentation</vt:lpstr>
      <vt:lpstr>PowerPoint Presentation</vt:lpstr>
      <vt:lpstr>Two-level experiment </vt:lpstr>
      <vt:lpstr>1.1 Full factorial design</vt:lpstr>
      <vt:lpstr>1.2 Fractional factorial design</vt:lpstr>
      <vt:lpstr>Table 1: Design and data for the initial two-level experiment: A 26−1 design</vt:lpstr>
      <vt:lpstr>1.3Analysis and results   Table 2:Estimates for the initial two-level experiment </vt:lpstr>
      <vt:lpstr>Table 3 suggests that  </vt:lpstr>
      <vt:lpstr>   Lack-of-fit  table 3：Lack-of-fit Test  </vt:lpstr>
      <vt:lpstr>2 Follow up three level experiment </vt:lpstr>
      <vt:lpstr>36−2 design</vt:lpstr>
      <vt:lpstr>A 36−2 design in 3 blocks</vt:lpstr>
      <vt:lpstr>2.2 Analysis </vt:lpstr>
      <vt:lpstr>Table 6 Estimates for the follow-up three-level experiment </vt:lpstr>
      <vt:lpstr>The final model at the 1% significance level is </vt:lpstr>
      <vt:lpstr>2.3 result</vt:lpstr>
      <vt:lpstr> a.The plot of  predicted readout for A and D</vt:lpstr>
      <vt:lpstr>b. Plot of predicted readout for D</vt:lpstr>
      <vt:lpstr>3 conclusion 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lastModifiedBy>Yang Zhu</cp:lastModifiedBy>
  <cp:revision>32</cp:revision>
  <dcterms:created xsi:type="dcterms:W3CDTF">2021-04-20T09:18:00Z</dcterms:created>
  <dcterms:modified xsi:type="dcterms:W3CDTF">2022-05-04T04:01:47Z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v1.0_mb_/X9pw5naezEJRjZh6oBtYA==</vt:lpwstr>
  </property>
  <property fmtid="{D5CDD505-2E9C-101B-9397-08002B2CF9AE}" pid="4" name="ICV">
    <vt:lpwstr>6FB8C5F9083C4CACA12415B0DA69207D</vt:lpwstr>
  </property>
</Properties>
</file>