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95" r:id="rId2"/>
    <p:sldId id="277" r:id="rId3"/>
    <p:sldId id="354" r:id="rId4"/>
    <p:sldId id="367" r:id="rId5"/>
    <p:sldId id="356" r:id="rId6"/>
    <p:sldId id="368" r:id="rId7"/>
    <p:sldId id="369" r:id="rId8"/>
    <p:sldId id="357" r:id="rId9"/>
    <p:sldId id="366" r:id="rId10"/>
    <p:sldId id="362" r:id="rId11"/>
    <p:sldId id="363" r:id="rId12"/>
    <p:sldId id="365" r:id="rId13"/>
    <p:sldId id="364" r:id="rId14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itchFamily="18" charset="-127"/>
        <a:ea typeface="HY견고딕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itchFamily="18" charset="-127"/>
        <a:ea typeface="HY견고딕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itchFamily="18" charset="-127"/>
        <a:ea typeface="HY견고딕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itchFamily="18" charset="-127"/>
        <a:ea typeface="HY견고딕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2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2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2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2"/>
        </a:solidFill>
        <a:latin typeface="HY견고딕" pitchFamily="18" charset="-127"/>
        <a:ea typeface="HY견고딕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CC6600"/>
    <a:srgbClr val="FF9900"/>
    <a:srgbClr val="9900FF"/>
    <a:srgbClr val="99CC00"/>
    <a:srgbClr val="33CCFF"/>
    <a:srgbClr val="FD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9" autoAdjust="0"/>
    <p:restoredTop sz="94581" autoAdjust="0"/>
  </p:normalViewPr>
  <p:slideViewPr>
    <p:cSldViewPr>
      <p:cViewPr>
        <p:scale>
          <a:sx n="90" d="100"/>
          <a:sy n="90" d="100"/>
        </p:scale>
        <p:origin x="-1133" y="-24"/>
      </p:cViewPr>
      <p:guideLst>
        <p:guide orient="horz" pos="1026"/>
        <p:guide orient="horz" pos="2069"/>
        <p:guide orient="horz" pos="2160"/>
        <p:guide orient="horz" pos="2795"/>
        <p:guide orient="horz" pos="2886"/>
        <p:guide orient="horz" pos="3022"/>
        <p:guide pos="1565"/>
        <p:guide pos="3878"/>
        <p:guide pos="3969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6A0EE59C-3613-4A37-B37E-FECAC7DCF3F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1297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fld id="{2C3EF4D9-0D3B-45FC-A822-64C411F4EEED}" type="slidenum">
              <a:rPr kumimoji="0" lang="ko-KR" altLang="en-US" sz="120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pPr/>
              <a:t>1</a:t>
            </a:fld>
            <a:endParaRPr kumimoji="0" lang="en-US" altLang="ko-KR" sz="1200" smtClean="0">
              <a:solidFill>
                <a:schemeClr val="tx1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fld id="{07B44874-7A17-4A89-9AE0-A1DAC533B8CC}" type="slidenum">
              <a:rPr kumimoji="0" lang="ko-KR" altLang="en-US" sz="120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pPr/>
              <a:t>2</a:t>
            </a:fld>
            <a:endParaRPr kumimoji="0" lang="en-US" altLang="ko-KR" sz="1200" smtClean="0">
              <a:solidFill>
                <a:schemeClr val="tx1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itchFamily="34" charset="0"/>
            </a:endParaRPr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fld id="{4B7B23DE-0AEA-43AA-AEAE-007554C713AF}" type="slidenum">
              <a:rPr kumimoji="0" lang="ko-KR" altLang="en-US" sz="120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</a:rPr>
              <a:pPr/>
              <a:t>10</a:t>
            </a:fld>
            <a:endParaRPr kumimoji="0" lang="en-US" altLang="ko-KR" sz="1200" smtClean="0">
              <a:solidFill>
                <a:schemeClr val="tx1"/>
              </a:solidFill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5"/>
          <p:cNvGraphicFramePr>
            <a:graphicFrameLocks noChangeAspect="1"/>
          </p:cNvGraphicFramePr>
          <p:nvPr/>
        </p:nvGraphicFramePr>
        <p:xfrm>
          <a:off x="346075" y="457200"/>
          <a:ext cx="8416925" cy="489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Image" r:id="rId3" imgW="13003175" imgH="7555556" progId="Photoshop.Image.7">
                  <p:embed/>
                </p:oleObj>
              </mc:Choice>
              <mc:Fallback>
                <p:oleObj name="Image" r:id="rId3" imgW="13003175" imgH="755555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457200"/>
                        <a:ext cx="8416925" cy="489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357188" y="457200"/>
            <a:ext cx="8405812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pic>
        <p:nvPicPr>
          <p:cNvPr id="6" name="Picture 31" descr="03_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949825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32"/>
          <p:cNvSpPr>
            <a:spLocks noChangeShapeType="1"/>
          </p:cNvSpPr>
          <p:nvPr/>
        </p:nvSpPr>
        <p:spPr bwMode="auto">
          <a:xfrm>
            <a:off x="1728788" y="5283200"/>
            <a:ext cx="67310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8" name="그림 1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66738"/>
            <a:ext cx="145097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4759325"/>
            <a:ext cx="5791200" cy="381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5359400"/>
            <a:ext cx="5791200" cy="304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381000" y="64770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000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477000"/>
            <a:ext cx="2895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kumimoji="0" sz="1000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4770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>
                <a:solidFill>
                  <a:srgbClr val="000000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C7096FE-A70D-43FA-8D8C-069F8CFC40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581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71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31788"/>
            <a:ext cx="2057400" cy="58324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31788"/>
            <a:ext cx="6019800" cy="58324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450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31788"/>
            <a:ext cx="4648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716463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37472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3"/>
          <p:cNvSpPr>
            <a:spLocks noChangeArrowheads="1"/>
          </p:cNvSpPr>
          <p:nvPr/>
        </p:nvSpPr>
        <p:spPr bwMode="auto">
          <a:xfrm>
            <a:off x="228600" y="590550"/>
            <a:ext cx="8686800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5" name="Rectangle 75"/>
          <p:cNvSpPr>
            <a:spLocks noChangeArrowheads="1"/>
          </p:cNvSpPr>
          <p:nvPr userDrawn="1"/>
        </p:nvSpPr>
        <p:spPr bwMode="auto">
          <a:xfrm>
            <a:off x="6443663" y="404813"/>
            <a:ext cx="288925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graphicFrame>
        <p:nvGraphicFramePr>
          <p:cNvPr id="6" name="Object 73"/>
          <p:cNvGraphicFramePr>
            <a:graphicFrameLocks noChangeAspect="1"/>
          </p:cNvGraphicFramePr>
          <p:nvPr/>
        </p:nvGraphicFramePr>
        <p:xfrm>
          <a:off x="247650" y="3719513"/>
          <a:ext cx="3124200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Image" r:id="rId3" imgW="6361905" imgH="5663492" progId="Photoshop.Image.7">
                  <p:embed/>
                </p:oleObj>
              </mc:Choice>
              <mc:Fallback>
                <p:oleObj name="Image" r:id="rId3" imgW="6361905" imgH="5663492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719513"/>
                        <a:ext cx="3124200" cy="278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8" descr="03_back_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609600"/>
            <a:ext cx="263048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4"/>
          <p:cNvSpPr>
            <a:spLocks noChangeArrowheads="1"/>
          </p:cNvSpPr>
          <p:nvPr/>
        </p:nvSpPr>
        <p:spPr bwMode="gray">
          <a:xfrm>
            <a:off x="609600" y="190500"/>
            <a:ext cx="5562600" cy="108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pic>
        <p:nvPicPr>
          <p:cNvPr id="9" name="Picture 59" descr="03_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166688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138" y="6243638"/>
            <a:ext cx="20589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716463"/>
          </a:xfrm>
        </p:spPr>
        <p:txBody>
          <a:bodyPr/>
          <a:lstStyle>
            <a:lvl1pPr>
              <a:buClr>
                <a:srgbClr val="CC6600"/>
              </a:buClr>
              <a:defRPr sz="2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6804025" y="26035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000000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FC67CCE-A59A-46F6-92FF-DE287E446AE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85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6715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45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2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13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85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3300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020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3"/>
          <p:cNvSpPr>
            <a:spLocks noChangeArrowheads="1"/>
          </p:cNvSpPr>
          <p:nvPr/>
        </p:nvSpPr>
        <p:spPr bwMode="auto">
          <a:xfrm>
            <a:off x="228600" y="590550"/>
            <a:ext cx="8686800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027" name="Rectangle 75"/>
          <p:cNvSpPr>
            <a:spLocks noChangeArrowheads="1"/>
          </p:cNvSpPr>
          <p:nvPr userDrawn="1"/>
        </p:nvSpPr>
        <p:spPr bwMode="auto">
          <a:xfrm>
            <a:off x="6443663" y="404813"/>
            <a:ext cx="288925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graphicFrame>
        <p:nvGraphicFramePr>
          <p:cNvPr id="1028" name="Object 73"/>
          <p:cNvGraphicFramePr>
            <a:graphicFrameLocks noChangeAspect="1"/>
          </p:cNvGraphicFramePr>
          <p:nvPr/>
        </p:nvGraphicFramePr>
        <p:xfrm>
          <a:off x="247650" y="3719513"/>
          <a:ext cx="3124200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Image" r:id="rId15" imgW="6361905" imgH="5663492" progId="Photoshop.Image.7">
                  <p:embed/>
                </p:oleObj>
              </mc:Choice>
              <mc:Fallback>
                <p:oleObj name="Image" r:id="rId15" imgW="6361905" imgH="5663492" progId="Photoshop.Image.7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719513"/>
                        <a:ext cx="3124200" cy="278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8" descr="03_back_b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609600"/>
            <a:ext cx="263048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4"/>
          <p:cNvSpPr>
            <a:spLocks noChangeArrowheads="1"/>
          </p:cNvSpPr>
          <p:nvPr/>
        </p:nvSpPr>
        <p:spPr bwMode="gray">
          <a:xfrm>
            <a:off x="609600" y="190500"/>
            <a:ext cx="5562600" cy="108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331788"/>
            <a:ext cx="4648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33" name="Picture 59" descr="03_icon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166688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그림 11" descr="학과name.jp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6286500"/>
            <a:ext cx="238601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reengolfnews.com/main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63713" y="4365625"/>
            <a:ext cx="6688137" cy="863600"/>
          </a:xfrm>
        </p:spPr>
        <p:txBody>
          <a:bodyPr/>
          <a:lstStyle/>
          <a:p>
            <a:pPr algn="ctr" eaLnBrk="1" hangingPunct="1"/>
            <a:r>
              <a:rPr lang="ko-KR" altLang="en-US" b="0" smtClean="0">
                <a:latin typeface="HY견고딕" pitchFamily="18" charset="-127"/>
                <a:ea typeface="HY견고딕" pitchFamily="18" charset="-127"/>
              </a:rPr>
              <a:t>스마트 퍼팅 연습기</a:t>
            </a:r>
            <a:r>
              <a:rPr lang="en-US" altLang="ko-KR" b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b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2400" b="0" smtClean="0">
                <a:latin typeface="HY견고딕" pitchFamily="18" charset="-127"/>
                <a:ea typeface="HY견고딕" pitchFamily="18" charset="-127"/>
              </a:rPr>
              <a:t>Smart putting trainer</a:t>
            </a:r>
            <a:endParaRPr lang="ko-KR" altLang="en-US" sz="2400" b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gray">
          <a:xfrm>
            <a:off x="4500563" y="5453063"/>
            <a:ext cx="4227512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en-US" altLang="ko-KR" sz="1200" kern="0" dirty="0">
                <a:solidFill>
                  <a:srgbClr val="000000"/>
                </a:solidFill>
              </a:rPr>
              <a:t>2012154046 </a:t>
            </a:r>
            <a:r>
              <a:rPr kumimoji="0" lang="ko-KR" altLang="en-US" sz="1200" kern="0" dirty="0" err="1">
                <a:solidFill>
                  <a:srgbClr val="000000"/>
                </a:solidFill>
              </a:rPr>
              <a:t>최우빈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지도교수 최종필교수님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en-US" altLang="ko-KR" sz="1200" kern="0" dirty="0">
                <a:solidFill>
                  <a:srgbClr val="000000"/>
                </a:solidFill>
              </a:rPr>
              <a:t>2013154026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이진훈 지도교수 최종필교수님</a:t>
            </a:r>
            <a:endParaRPr kumimoji="0" lang="en-US" altLang="ko-KR" sz="1200" b="1" kern="0" dirty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ko-KR" altLang="en-US" sz="1200" b="1" kern="0" dirty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39750" y="5949950"/>
            <a:ext cx="1620838" cy="3381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종합설계제안서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업무 분담</a:t>
            </a:r>
          </a:p>
        </p:txBody>
      </p:sp>
      <p:sp>
        <p:nvSpPr>
          <p:cNvPr id="13315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fld id="{9711D6E9-EFFA-4B71-B750-53B397F8CA87}" type="slidenum">
              <a:rPr kumimoji="0" lang="ko-KR" altLang="en-US" sz="140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/>
              <a:t>10</a:t>
            </a:fld>
            <a:endParaRPr kumimoji="0" lang="en-US" altLang="ko-KR" sz="1400" smtClean="0">
              <a:solidFill>
                <a:srgbClr val="000000"/>
              </a:solidFill>
              <a:latin typeface="Arial" pitchFamily="34" charset="0"/>
              <a:ea typeface="굴림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42988" y="1341438"/>
          <a:ext cx="7058025" cy="40322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4352"/>
                <a:gridCol w="2736784"/>
                <a:gridCol w="3096889"/>
              </a:tblGrid>
              <a:tr h="60820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309" marR="94309" marT="49020" marB="4902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최우빈</a:t>
                      </a: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309" marR="94309" marT="49020" marB="4902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이진훈</a:t>
                      </a:r>
                    </a:p>
                  </a:txBody>
                  <a:tcPr marL="94309" marR="94309" marT="49020" marB="49020" anchor="ctr" anchorCtr="1" horzOverflow="overflow"/>
                </a:tc>
              </a:tr>
              <a:tr h="111581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309" marR="94309" marT="49020" marB="4902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퍼팅 시뮬레이션 정보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센서 종류 정보</a:t>
                      </a:r>
                    </a:p>
                  </a:txBody>
                  <a:tcPr marL="94309" marR="94309" marT="49020" marB="490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 UI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 정보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 통신 개발 정보</a:t>
                      </a:r>
                    </a:p>
                  </a:txBody>
                  <a:tcPr marL="94309" marR="94309" marT="49020" marB="49020" anchor="ctr" horzOverflow="overflow"/>
                </a:tc>
              </a:tr>
              <a:tr h="752091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309" marR="94309" marT="49020" marB="4902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퍼터 본체 설계</a:t>
                      </a:r>
                    </a:p>
                  </a:txBody>
                  <a:tcPr marL="94309" marR="94309" marT="49020" marB="490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스마트폰 연동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APP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구조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설계</a:t>
                      </a:r>
                    </a:p>
                  </a:txBody>
                  <a:tcPr marL="94309" marR="94309" marT="49020" marB="49020" anchor="ctr" horzOverflow="overflow"/>
                </a:tc>
              </a:tr>
              <a:tr h="752091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309" marR="94309" marT="49020" marB="4902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퍼터 본체 구현</a:t>
                      </a:r>
                    </a:p>
                  </a:txBody>
                  <a:tcPr marL="94309" marR="94309" marT="49020" marB="490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스마트폰 연동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APP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</a:t>
                      </a:r>
                    </a:p>
                  </a:txBody>
                  <a:tcPr marL="94309" marR="94309" marT="49020" marB="49020" anchor="ctr" horzOverflow="overflow"/>
                </a:tc>
              </a:tr>
              <a:tr h="80405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309" marR="94309" marT="49020" marB="49020" anchor="ctr" anchorCtr="1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작동 및 버그 테스트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통합 테스트 및 유지보수</a:t>
                      </a:r>
                    </a:p>
                  </a:txBody>
                  <a:tcPr marL="94309" marR="94309" marT="49020" marB="49020" anchor="ctr"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종합설계 수행일정</a:t>
            </a:r>
          </a:p>
        </p:txBody>
      </p:sp>
      <p:sp>
        <p:nvSpPr>
          <p:cNvPr id="14339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fld id="{F76FD5F6-0997-4E4B-84DF-3EB213087292}" type="slidenum">
              <a:rPr kumimoji="0" lang="ko-KR" altLang="en-US" sz="140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/>
              <a:t>11</a:t>
            </a:fld>
            <a:endParaRPr kumimoji="0" lang="en-US" altLang="ko-KR" sz="1400" smtClean="0">
              <a:solidFill>
                <a:srgbClr val="000000"/>
              </a:solidFill>
              <a:latin typeface="Arial" pitchFamily="34" charset="0"/>
              <a:ea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95288" y="1268413"/>
          <a:ext cx="8382000" cy="4724400"/>
        </p:xfrm>
        <a:graphic>
          <a:graphicData uri="http://schemas.openxmlformats.org/drawingml/2006/table">
            <a:tbl>
              <a:tblPr/>
              <a:tblGrid>
                <a:gridCol w="1656172">
                  <a:extLst>
                    <a:ext uri="{9D8B030D-6E8A-4147-A177-3AD203B41FA5}"/>
                  </a:extLst>
                </a:gridCol>
                <a:gridCol w="2032720">
                  <a:extLst>
                    <a:ext uri="{9D8B030D-6E8A-4147-A177-3AD203B41FA5}"/>
                  </a:extLst>
                </a:gridCol>
                <a:gridCol w="415534">
                  <a:extLst>
                    <a:ext uri="{9D8B030D-6E8A-4147-A177-3AD203B41FA5}"/>
                  </a:extLst>
                </a:gridCol>
                <a:gridCol w="360037">
                  <a:extLst>
                    <a:ext uri="{9D8B030D-6E8A-4147-A177-3AD203B41FA5}"/>
                  </a:extLst>
                </a:gridCol>
                <a:gridCol w="432044">
                  <a:extLst>
                    <a:ext uri="{9D8B030D-6E8A-4147-A177-3AD203B41FA5}"/>
                  </a:extLst>
                </a:gridCol>
                <a:gridCol w="432044">
                  <a:extLst>
                    <a:ext uri="{9D8B030D-6E8A-4147-A177-3AD203B41FA5}"/>
                  </a:extLst>
                </a:gridCol>
                <a:gridCol w="432044">
                  <a:extLst>
                    <a:ext uri="{9D8B030D-6E8A-4147-A177-3AD203B41FA5}"/>
                  </a:extLst>
                </a:gridCol>
                <a:gridCol w="432044">
                  <a:extLst>
                    <a:ext uri="{9D8B030D-6E8A-4147-A177-3AD203B41FA5}"/>
                  </a:extLst>
                </a:gridCol>
                <a:gridCol w="432044">
                  <a:extLst>
                    <a:ext uri="{9D8B030D-6E8A-4147-A177-3AD203B41FA5}"/>
                  </a:extLst>
                </a:gridCol>
                <a:gridCol w="432044">
                  <a:extLst>
                    <a:ext uri="{9D8B030D-6E8A-4147-A177-3AD203B41FA5}"/>
                  </a:extLst>
                </a:gridCol>
                <a:gridCol w="432044">
                  <a:extLst>
                    <a:ext uri="{9D8B030D-6E8A-4147-A177-3AD203B41FA5}"/>
                  </a:extLst>
                </a:gridCol>
                <a:gridCol w="432044">
                  <a:extLst>
                    <a:ext uri="{9D8B030D-6E8A-4147-A177-3AD203B41FA5}"/>
                  </a:extLst>
                </a:gridCol>
                <a:gridCol w="461184">
                  <a:extLst>
                    <a:ext uri="{9D8B030D-6E8A-4147-A177-3AD203B41FA5}"/>
                  </a:extLst>
                </a:gridCol>
              </a:tblGrid>
              <a:tr h="2295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항 목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3240" marR="13240" marT="13240" marB="1324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추진사항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12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월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1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월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2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월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3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월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4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월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5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월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6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월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10</a:t>
                      </a:r>
                      <a:r>
                        <a:rPr lang="ko-KR" altLang="en-US" sz="700" b="1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월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/>
                </a:extLst>
              </a:tr>
              <a:tr h="15067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요구사항 정의 및 분석</a:t>
                      </a:r>
                      <a:endParaRPr lang="ko-KR" altLang="en-US" sz="1100" dirty="0"/>
                    </a:p>
                  </a:txBody>
                  <a:tcPr marL="13240" marR="13240" marT="13240" marB="1324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9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요구사항 정의 및 분석</a:t>
                      </a:r>
                      <a:endParaRPr lang="en-US" altLang="ko-KR" sz="900" b="0" kern="0" spc="0" dirty="0" smtClean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9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요구사항 명세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150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1640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22387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시스템 설계 및 상세설계</a:t>
                      </a:r>
                      <a:endParaRPr lang="ko-KR" altLang="en-US" sz="1100" dirty="0"/>
                    </a:p>
                  </a:txBody>
                  <a:tcPr marL="13240" marR="13240" marT="13240" marB="1324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9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시스템 설계</a:t>
                      </a:r>
                      <a:endParaRPr lang="en-US" altLang="ko-KR" sz="900" b="0" kern="0" spc="0" baseline="0" dirty="0" smtClean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9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상세 설계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2238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2238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19716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프로토타입</a:t>
                      </a:r>
                      <a:r>
                        <a:rPr lang="ko-KR" altLang="en-US" sz="1100" dirty="0" smtClean="0"/>
                        <a:t> 구현</a:t>
                      </a:r>
                      <a:endParaRPr lang="ko-KR" altLang="en-US" sz="1100" dirty="0"/>
                    </a:p>
                  </a:txBody>
                  <a:tcPr marL="13240" marR="13240" marT="13240" marB="1324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9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프로토타입</a:t>
                      </a:r>
                      <a:r>
                        <a:rPr lang="ko-KR" altLang="en-US" sz="9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구현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2238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2238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22387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시험 및 데모</a:t>
                      </a:r>
                      <a:endParaRPr lang="ko-KR" altLang="en-US" sz="1100" dirty="0"/>
                    </a:p>
                  </a:txBody>
                  <a:tcPr marL="13240" marR="13240" marT="13240" marB="1324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9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프로토</a:t>
                      </a:r>
                      <a:r>
                        <a:rPr lang="ko-KR" altLang="en-US" sz="9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타입 성능 개선 및 문제점 피드백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2238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2238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22387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문서화 및 발표</a:t>
                      </a:r>
                      <a:endParaRPr lang="ko-KR" altLang="en-US" sz="1100" dirty="0"/>
                    </a:p>
                  </a:txBody>
                  <a:tcPr marL="13240" marR="13240" marT="13240" marB="1324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9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졸업작품 중간 보고서 작성</a:t>
                      </a:r>
                      <a:endParaRPr lang="en-US" altLang="ko-KR" sz="900" b="0" kern="0" spc="0" baseline="0" dirty="0" smtClean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9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발표</a:t>
                      </a:r>
                      <a:r>
                        <a:rPr lang="en-US" altLang="ko-KR" sz="9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9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전시회</a:t>
                      </a:r>
                      <a:r>
                        <a:rPr lang="en-US" altLang="ko-KR" sz="9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900" b="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정보과학회</a:t>
                      </a:r>
                      <a:r>
                        <a:rPr lang="en-US" altLang="ko-KR" sz="9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9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산업기술대전</a:t>
                      </a:r>
                      <a:r>
                        <a:rPr lang="en-US" altLang="ko-KR" sz="9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220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2404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22387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산업기술대전</a:t>
                      </a:r>
                      <a:endParaRPr lang="ko-KR" altLang="en-US" sz="1100" dirty="0"/>
                    </a:p>
                  </a:txBody>
                  <a:tcPr marL="13240" marR="13240" marT="13240" marB="1324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9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산업 </a:t>
                      </a:r>
                      <a:r>
                        <a:rPr lang="ko-KR" altLang="en-US" sz="9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기술대전</a:t>
                      </a:r>
                      <a:r>
                        <a:rPr lang="ko-KR" altLang="en-US" sz="9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참가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2238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2238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22387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졸업작품 최종 보고서 작성 및 </a:t>
                      </a:r>
                      <a:r>
                        <a:rPr lang="ko-KR" altLang="en-US" sz="1100" dirty="0" err="1" smtClean="0"/>
                        <a:t>패키징</a:t>
                      </a:r>
                      <a:endParaRPr lang="ko-KR" altLang="en-US" sz="1100" dirty="0"/>
                    </a:p>
                  </a:txBody>
                  <a:tcPr marL="13240" marR="13240" marT="13240" marB="1324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9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졸업작품 최종보고서 작성</a:t>
                      </a:r>
                      <a:endParaRPr lang="en-US" altLang="ko-KR" sz="900" b="0" kern="0" spc="0" baseline="0" dirty="0" smtClean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9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CD </a:t>
                      </a:r>
                      <a:r>
                        <a:rPr lang="ko-KR" altLang="en-US" sz="900" b="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패키징</a:t>
                      </a:r>
                      <a:r>
                        <a:rPr lang="en-US" altLang="ko-KR" sz="9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9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문서</a:t>
                      </a:r>
                      <a:r>
                        <a:rPr lang="en-US" altLang="ko-KR" sz="9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9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사용법</a:t>
                      </a:r>
                      <a:r>
                        <a:rPr lang="en-US" altLang="ko-KR" sz="9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9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프로그램</a:t>
                      </a:r>
                      <a:r>
                        <a:rPr lang="en-US" altLang="ko-KR" sz="9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9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개발환경</a:t>
                      </a:r>
                      <a:r>
                        <a:rPr lang="en-US" altLang="ko-KR" sz="9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9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데모 동영상 등</a:t>
                      </a:r>
                      <a:r>
                        <a:rPr lang="en-US" altLang="ko-KR" sz="9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2238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/>
                </a:extLst>
              </a:tr>
              <a:tr h="2371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40" marR="13240" marT="13240" marB="132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GitHub</a:t>
            </a:r>
            <a:endParaRPr lang="ko-KR" altLang="en-US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500063" y="1125538"/>
            <a:ext cx="8229600" cy="5019675"/>
          </a:xfrm>
        </p:spPr>
        <p:txBody>
          <a:bodyPr/>
          <a:lstStyle/>
          <a:p>
            <a:r>
              <a:rPr lang="en-US" altLang="ko-KR" smtClean="0">
                <a:solidFill>
                  <a:srgbClr val="0000FF"/>
                </a:solidFill>
              </a:rPr>
              <a:t>https://github.com/lzakkk/FFFF.git</a:t>
            </a:r>
            <a:endParaRPr lang="ko-KR" altLang="en-US" smtClean="0">
              <a:solidFill>
                <a:srgbClr val="0000FF"/>
              </a:solidFill>
            </a:endParaRPr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fld id="{39371A19-B049-4789-ACC5-9F24C2C72841}" type="slidenum">
              <a:rPr kumimoji="0" lang="ko-KR" altLang="en-US" sz="140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/>
              <a:t>12</a:t>
            </a:fld>
            <a:endParaRPr kumimoji="0" lang="en-US" altLang="ko-KR" sz="1400" smtClean="0">
              <a:solidFill>
                <a:srgbClr val="000000"/>
              </a:solidFill>
              <a:latin typeface="Arial" pitchFamily="34" charset="0"/>
              <a:ea typeface="굴림" pitchFamily="50" charset="-127"/>
            </a:endParaRPr>
          </a:p>
        </p:txBody>
      </p:sp>
      <p:pic>
        <p:nvPicPr>
          <p:cNvPr id="15365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73238"/>
            <a:ext cx="8405813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필요기술 및 참고 문헌</a:t>
            </a: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골프 관련 정보 </a:t>
            </a:r>
            <a:r>
              <a:rPr lang="en-US" altLang="ko-KR" dirty="0" smtClean="0"/>
              <a:t>– S-GOLF : </a:t>
            </a:r>
            <a:r>
              <a:rPr lang="en-US" altLang="ko-KR" dirty="0" smtClean="0">
                <a:hlinkClick r:id="rId2"/>
              </a:rPr>
              <a:t>http://www.screengolfnews.com/main/index.html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통계 자료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대한골프협회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err="1" smtClean="0"/>
              <a:t>노르딕</a:t>
            </a:r>
            <a:r>
              <a:rPr lang="ko-KR" altLang="en-US" dirty="0" smtClean="0"/>
              <a:t> 공식 홈페이지 </a:t>
            </a:r>
            <a:r>
              <a:rPr lang="en-US" altLang="ko-KR" dirty="0" smtClean="0"/>
              <a:t>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dirty="0" smtClean="0"/>
              <a:t>https://www.nordicsemi.com/eng/Products/Bluetooth-low-energy/nRF52832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 smtClean="0"/>
          </a:p>
        </p:txBody>
      </p:sp>
      <p:sp>
        <p:nvSpPr>
          <p:cNvPr id="16388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fld id="{57BE10A1-D6F8-47EA-9DA9-F27538463AB9}" type="slidenum">
              <a:rPr kumimoji="0" lang="ko-KR" altLang="en-US" sz="140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/>
              <a:t>13</a:t>
            </a:fld>
            <a:endParaRPr kumimoji="0" lang="en-US" altLang="ko-KR" sz="1400" smtClean="0">
              <a:solidFill>
                <a:srgbClr val="000000"/>
              </a:solidFill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1788"/>
            <a:ext cx="5181600" cy="563562"/>
          </a:xfrm>
        </p:spPr>
        <p:txBody>
          <a:bodyPr/>
          <a:lstStyle/>
          <a:p>
            <a:pPr eaLnBrk="1" hangingPunct="1"/>
            <a:r>
              <a:rPr lang="ko-KR" altLang="en-US" sz="3000" smtClean="0">
                <a:latin typeface="맑은 고딕" pitchFamily="50" charset="-127"/>
                <a:ea typeface="맑은 고딕" pitchFamily="50" charset="-127"/>
              </a:rPr>
              <a:t>차        례</a:t>
            </a:r>
            <a:endParaRPr lang="ko-KR" altLang="en-US" sz="300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24" name="그룹 34"/>
          <p:cNvGrpSpPr>
            <a:grpSpLocks/>
          </p:cNvGrpSpPr>
          <p:nvPr/>
        </p:nvGrpSpPr>
        <p:grpSpPr bwMode="auto">
          <a:xfrm>
            <a:off x="2133600" y="1143000"/>
            <a:ext cx="4724400" cy="685800"/>
            <a:chOff x="2133600" y="1143000"/>
            <a:chExt cx="4724400" cy="685800"/>
          </a:xfrm>
        </p:grpSpPr>
        <p:sp>
          <p:nvSpPr>
            <p:cNvPr id="118789" name="AutoShape 5"/>
            <p:cNvSpPr>
              <a:spLocks noChangeArrowheads="1"/>
            </p:cNvSpPr>
            <p:nvPr/>
          </p:nvSpPr>
          <p:spPr bwMode="gray">
            <a:xfrm>
              <a:off x="2514600" y="1262063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55" name="AutoShape 6"/>
            <p:cNvSpPr>
              <a:spLocks noChangeArrowheads="1"/>
            </p:cNvSpPr>
            <p:nvPr/>
          </p:nvSpPr>
          <p:spPr bwMode="gray">
            <a:xfrm>
              <a:off x="2133600" y="1143000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56" name="Text Box 7"/>
            <p:cNvSpPr txBox="1">
              <a:spLocks noChangeArrowheads="1"/>
            </p:cNvSpPr>
            <p:nvPr/>
          </p:nvSpPr>
          <p:spPr bwMode="gray">
            <a:xfrm>
              <a:off x="2968625" y="1308100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algn="dist"/>
              <a:r>
                <a:rPr kumimoji="0" lang="ko-KR" altLang="en-US" sz="1800" b="1">
                  <a:solidFill>
                    <a:srgbClr val="003300"/>
                  </a:solidFill>
                  <a:latin typeface="맑은 고딕" pitchFamily="50" charset="-127"/>
                  <a:ea typeface="맑은 고딕" pitchFamily="50" charset="-127"/>
                </a:rPr>
                <a:t>종 합 설 계 개 요</a:t>
              </a:r>
            </a:p>
          </p:txBody>
        </p:sp>
      </p:grpSp>
      <p:grpSp>
        <p:nvGrpSpPr>
          <p:cNvPr id="5125" name="그룹 36"/>
          <p:cNvGrpSpPr>
            <a:grpSpLocks/>
          </p:cNvGrpSpPr>
          <p:nvPr/>
        </p:nvGrpSpPr>
        <p:grpSpPr bwMode="auto">
          <a:xfrm>
            <a:off x="2133600" y="1663700"/>
            <a:ext cx="4724400" cy="685800"/>
            <a:chOff x="2133600" y="1635218"/>
            <a:chExt cx="4724400" cy="685800"/>
          </a:xfrm>
        </p:grpSpPr>
        <p:sp>
          <p:nvSpPr>
            <p:cNvPr id="118794" name="AutoShape 10"/>
            <p:cNvSpPr>
              <a:spLocks noChangeArrowheads="1"/>
            </p:cNvSpPr>
            <p:nvPr/>
          </p:nvSpPr>
          <p:spPr bwMode="gray">
            <a:xfrm>
              <a:off x="2514600" y="1766981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52" name="AutoShape 11"/>
            <p:cNvSpPr>
              <a:spLocks noChangeArrowheads="1"/>
            </p:cNvSpPr>
            <p:nvPr/>
          </p:nvSpPr>
          <p:spPr bwMode="gray">
            <a:xfrm>
              <a:off x="2133600" y="1635218"/>
              <a:ext cx="685800" cy="685800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53" name="Text Box 12"/>
            <p:cNvSpPr txBox="1">
              <a:spLocks noChangeArrowheads="1"/>
            </p:cNvSpPr>
            <p:nvPr/>
          </p:nvSpPr>
          <p:spPr bwMode="gray">
            <a:xfrm>
              <a:off x="2968625" y="1812925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algn="dist"/>
              <a:r>
                <a:rPr kumimoji="0" lang="ko-KR" altLang="en-US" sz="1800" b="1">
                  <a:solidFill>
                    <a:srgbClr val="000099"/>
                  </a:solidFill>
                  <a:latin typeface="맑은 고딕" pitchFamily="50" charset="-127"/>
                  <a:ea typeface="맑은 고딕" pitchFamily="50" charset="-127"/>
                </a:rPr>
                <a:t>관련 연구 및 사례</a:t>
              </a:r>
            </a:p>
          </p:txBody>
        </p:sp>
      </p:grpSp>
      <p:grpSp>
        <p:nvGrpSpPr>
          <p:cNvPr id="5126" name="그룹 37"/>
          <p:cNvGrpSpPr>
            <a:grpSpLocks/>
          </p:cNvGrpSpPr>
          <p:nvPr/>
        </p:nvGrpSpPr>
        <p:grpSpPr bwMode="auto">
          <a:xfrm>
            <a:off x="2133600" y="2260600"/>
            <a:ext cx="4724400" cy="685800"/>
            <a:chOff x="2133600" y="2208213"/>
            <a:chExt cx="4724400" cy="685800"/>
          </a:xfrm>
        </p:grpSpPr>
        <p:sp>
          <p:nvSpPr>
            <p:cNvPr id="118799" name="AutoShape 15"/>
            <p:cNvSpPr>
              <a:spLocks noChangeArrowheads="1"/>
            </p:cNvSpPr>
            <p:nvPr/>
          </p:nvSpPr>
          <p:spPr bwMode="gray">
            <a:xfrm>
              <a:off x="2514600" y="2276476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49" name="AutoShape 16"/>
            <p:cNvSpPr>
              <a:spLocks noChangeArrowheads="1"/>
            </p:cNvSpPr>
            <p:nvPr/>
          </p:nvSpPr>
          <p:spPr bwMode="gray">
            <a:xfrm>
              <a:off x="2133600" y="2208213"/>
              <a:ext cx="685800" cy="685800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50" name="Text Box 17"/>
            <p:cNvSpPr txBox="1">
              <a:spLocks noChangeArrowheads="1"/>
            </p:cNvSpPr>
            <p:nvPr/>
          </p:nvSpPr>
          <p:spPr bwMode="gray">
            <a:xfrm>
              <a:off x="2968625" y="2322513"/>
              <a:ext cx="3556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algn="dist"/>
              <a:r>
                <a:rPr kumimoji="0" lang="ko-KR" altLang="en-US" sz="1800" b="1">
                  <a:solidFill>
                    <a:srgbClr val="CC3300"/>
                  </a:solidFill>
                  <a:latin typeface="맑은 고딕" pitchFamily="50" charset="-127"/>
                  <a:ea typeface="맑은 고딕" pitchFamily="50" charset="-127"/>
                </a:rPr>
                <a:t>시스템 수행 시나리오</a:t>
              </a:r>
            </a:p>
          </p:txBody>
        </p:sp>
      </p:grpSp>
      <p:grpSp>
        <p:nvGrpSpPr>
          <p:cNvPr id="5127" name="그룹 38"/>
          <p:cNvGrpSpPr>
            <a:grpSpLocks/>
          </p:cNvGrpSpPr>
          <p:nvPr/>
        </p:nvGrpSpPr>
        <p:grpSpPr bwMode="auto">
          <a:xfrm>
            <a:off x="2133600" y="2759075"/>
            <a:ext cx="4724400" cy="685800"/>
            <a:chOff x="2133600" y="2659063"/>
            <a:chExt cx="4724400" cy="685800"/>
          </a:xfrm>
        </p:grpSpPr>
        <p:sp>
          <p:nvSpPr>
            <p:cNvPr id="118804" name="AutoShape 20"/>
            <p:cNvSpPr>
              <a:spLocks noChangeArrowheads="1"/>
            </p:cNvSpPr>
            <p:nvPr/>
          </p:nvSpPr>
          <p:spPr bwMode="gray">
            <a:xfrm>
              <a:off x="2514600" y="2776538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46" name="AutoShape 21"/>
            <p:cNvSpPr>
              <a:spLocks noChangeArrowheads="1"/>
            </p:cNvSpPr>
            <p:nvPr/>
          </p:nvSpPr>
          <p:spPr bwMode="gray">
            <a:xfrm>
              <a:off x="2133600" y="2659063"/>
              <a:ext cx="685800" cy="685800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47" name="Text Box 22"/>
            <p:cNvSpPr txBox="1">
              <a:spLocks noChangeArrowheads="1"/>
            </p:cNvSpPr>
            <p:nvPr/>
          </p:nvSpPr>
          <p:spPr bwMode="gray">
            <a:xfrm>
              <a:off x="2968625" y="2822575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algn="dist"/>
              <a:r>
                <a:rPr kumimoji="0" lang="ko-KR" altLang="en-US" sz="1800" b="1">
                  <a:solidFill>
                    <a:srgbClr val="333333"/>
                  </a:solidFill>
                  <a:latin typeface="맑은 고딕" pitchFamily="50" charset="-127"/>
                  <a:ea typeface="맑은 고딕" pitchFamily="50" charset="-127"/>
                </a:rPr>
                <a:t>시스템 구성도</a:t>
              </a:r>
            </a:p>
          </p:txBody>
        </p:sp>
      </p:grpSp>
      <p:grpSp>
        <p:nvGrpSpPr>
          <p:cNvPr id="5128" name="그룹 39"/>
          <p:cNvGrpSpPr>
            <a:grpSpLocks/>
          </p:cNvGrpSpPr>
          <p:nvPr/>
        </p:nvGrpSpPr>
        <p:grpSpPr bwMode="auto">
          <a:xfrm>
            <a:off x="2133600" y="3308350"/>
            <a:ext cx="4724400" cy="685800"/>
            <a:chOff x="2133600" y="3175347"/>
            <a:chExt cx="4724400" cy="685800"/>
          </a:xfrm>
        </p:grpSpPr>
        <p:sp>
          <p:nvSpPr>
            <p:cNvPr id="24" name="AutoShape 5"/>
            <p:cNvSpPr>
              <a:spLocks noChangeArrowheads="1"/>
            </p:cNvSpPr>
            <p:nvPr/>
          </p:nvSpPr>
          <p:spPr bwMode="gray">
            <a:xfrm>
              <a:off x="2514600" y="3294410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43" name="AutoShape 6"/>
            <p:cNvSpPr>
              <a:spLocks noChangeArrowheads="1"/>
            </p:cNvSpPr>
            <p:nvPr/>
          </p:nvSpPr>
          <p:spPr bwMode="gray">
            <a:xfrm>
              <a:off x="2133600" y="3175347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44" name="Text Box 7"/>
            <p:cNvSpPr txBox="1">
              <a:spLocks noChangeArrowheads="1"/>
            </p:cNvSpPr>
            <p:nvPr/>
          </p:nvSpPr>
          <p:spPr bwMode="gray">
            <a:xfrm>
              <a:off x="2968625" y="3340447"/>
              <a:ext cx="3556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algn="dist"/>
              <a:r>
                <a:rPr kumimoji="0" lang="ko-KR" altLang="en-US" sz="1800" b="1">
                  <a:solidFill>
                    <a:srgbClr val="003300"/>
                  </a:solidFill>
                  <a:latin typeface="맑은 고딕" pitchFamily="50" charset="-127"/>
                  <a:ea typeface="맑은 고딕" pitchFamily="50" charset="-127"/>
                </a:rPr>
                <a:t>개발 환경 및 개발 방법</a:t>
              </a:r>
            </a:p>
          </p:txBody>
        </p:sp>
      </p:grpSp>
      <p:grpSp>
        <p:nvGrpSpPr>
          <p:cNvPr id="5129" name="그룹 40"/>
          <p:cNvGrpSpPr>
            <a:grpSpLocks/>
          </p:cNvGrpSpPr>
          <p:nvPr/>
        </p:nvGrpSpPr>
        <p:grpSpPr bwMode="auto">
          <a:xfrm>
            <a:off x="2133600" y="3910013"/>
            <a:ext cx="4724400" cy="685800"/>
            <a:chOff x="2133600" y="4242147"/>
            <a:chExt cx="4724400" cy="685800"/>
          </a:xfrm>
        </p:grpSpPr>
        <p:sp>
          <p:nvSpPr>
            <p:cNvPr id="32" name="AutoShape 15"/>
            <p:cNvSpPr>
              <a:spLocks noChangeArrowheads="1"/>
            </p:cNvSpPr>
            <p:nvPr/>
          </p:nvSpPr>
          <p:spPr bwMode="gray">
            <a:xfrm>
              <a:off x="2514600" y="4308822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40" name="AutoShape 16"/>
            <p:cNvSpPr>
              <a:spLocks noChangeArrowheads="1"/>
            </p:cNvSpPr>
            <p:nvPr/>
          </p:nvSpPr>
          <p:spPr bwMode="gray">
            <a:xfrm>
              <a:off x="2133600" y="4242147"/>
              <a:ext cx="685800" cy="685800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41" name="Text Box 17"/>
            <p:cNvSpPr txBox="1">
              <a:spLocks noChangeArrowheads="1"/>
            </p:cNvSpPr>
            <p:nvPr/>
          </p:nvSpPr>
          <p:spPr bwMode="gray">
            <a:xfrm>
              <a:off x="2968625" y="4354859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algn="dist"/>
              <a:r>
                <a:rPr kumimoji="0" lang="ko-KR" altLang="en-US" sz="1800" b="1">
                  <a:solidFill>
                    <a:srgbClr val="CC3300"/>
                  </a:solidFill>
                  <a:latin typeface="맑은 고딕" pitchFamily="50" charset="-127"/>
                  <a:ea typeface="맑은 고딕" pitchFamily="50" charset="-127"/>
                </a:rPr>
                <a:t>업무 분담</a:t>
              </a:r>
            </a:p>
          </p:txBody>
        </p:sp>
      </p:grpSp>
      <p:grpSp>
        <p:nvGrpSpPr>
          <p:cNvPr id="5130" name="그룹 41"/>
          <p:cNvGrpSpPr>
            <a:grpSpLocks/>
          </p:cNvGrpSpPr>
          <p:nvPr/>
        </p:nvGrpSpPr>
        <p:grpSpPr bwMode="auto">
          <a:xfrm>
            <a:off x="2133600" y="4410075"/>
            <a:ext cx="4724400" cy="685800"/>
            <a:chOff x="2133600" y="4691409"/>
            <a:chExt cx="4724400" cy="685800"/>
          </a:xfrm>
        </p:grpSpPr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2514600" y="4808884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37" name="AutoShape 21"/>
            <p:cNvSpPr>
              <a:spLocks noChangeArrowheads="1"/>
            </p:cNvSpPr>
            <p:nvPr/>
          </p:nvSpPr>
          <p:spPr bwMode="gray">
            <a:xfrm>
              <a:off x="2133600" y="4691409"/>
              <a:ext cx="685800" cy="685800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38" name="Text Box 22"/>
            <p:cNvSpPr txBox="1">
              <a:spLocks noChangeArrowheads="1"/>
            </p:cNvSpPr>
            <p:nvPr/>
          </p:nvSpPr>
          <p:spPr bwMode="gray">
            <a:xfrm>
              <a:off x="2968625" y="4854922"/>
              <a:ext cx="3556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algn="dist"/>
              <a:r>
                <a:rPr kumimoji="0" lang="ko-KR" altLang="en-US" sz="1800" b="1">
                  <a:solidFill>
                    <a:srgbClr val="333333"/>
                  </a:solidFill>
                  <a:latin typeface="맑은 고딕" pitchFamily="50" charset="-127"/>
                  <a:ea typeface="맑은 고딕" pitchFamily="50" charset="-127"/>
                </a:rPr>
                <a:t>종합설계 수행일정</a:t>
              </a:r>
            </a:p>
          </p:txBody>
        </p:sp>
      </p:grpSp>
      <p:grpSp>
        <p:nvGrpSpPr>
          <p:cNvPr id="5131" name="그룹 42"/>
          <p:cNvGrpSpPr>
            <a:grpSpLocks/>
          </p:cNvGrpSpPr>
          <p:nvPr/>
        </p:nvGrpSpPr>
        <p:grpSpPr bwMode="auto">
          <a:xfrm>
            <a:off x="2133600" y="4957763"/>
            <a:ext cx="4724400" cy="685800"/>
            <a:chOff x="2133600" y="5191472"/>
            <a:chExt cx="4724400" cy="685800"/>
          </a:xfrm>
        </p:grpSpPr>
        <p:sp>
          <p:nvSpPr>
            <p:cNvPr id="5133" name="AutoShape 43"/>
            <p:cNvSpPr>
              <a:spLocks noChangeArrowheads="1"/>
            </p:cNvSpPr>
            <p:nvPr/>
          </p:nvSpPr>
          <p:spPr bwMode="gray">
            <a:xfrm>
              <a:off x="2514600" y="5310534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9C215"/>
                </a:gs>
                <a:gs pos="50000">
                  <a:srgbClr val="F7F2CD"/>
                </a:gs>
                <a:gs pos="100000">
                  <a:srgbClr val="D9C215"/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34" name="AutoShape 44"/>
            <p:cNvSpPr>
              <a:spLocks noChangeArrowheads="1"/>
            </p:cNvSpPr>
            <p:nvPr/>
          </p:nvSpPr>
          <p:spPr bwMode="gray">
            <a:xfrm>
              <a:off x="2133600" y="5191472"/>
              <a:ext cx="685800" cy="685800"/>
            </a:xfrm>
            <a:prstGeom prst="diamond">
              <a:avLst/>
            </a:prstGeom>
            <a:solidFill>
              <a:srgbClr val="D9C215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35" name="Text Box 45"/>
            <p:cNvSpPr txBox="1">
              <a:spLocks noChangeArrowheads="1"/>
            </p:cNvSpPr>
            <p:nvPr/>
          </p:nvSpPr>
          <p:spPr bwMode="gray">
            <a:xfrm>
              <a:off x="2987675" y="5366097"/>
              <a:ext cx="35290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algn="dist"/>
              <a:r>
                <a:rPr kumimoji="0" lang="ko-KR" altLang="en-US" sz="1800" b="1">
                  <a:solidFill>
                    <a:srgbClr val="333333"/>
                  </a:solidFill>
                  <a:latin typeface="맑은 고딕" pitchFamily="50" charset="-127"/>
                  <a:ea typeface="맑은 고딕" pitchFamily="50" charset="-127"/>
                </a:rPr>
                <a:t>필요기술 및 참고문헌</a:t>
              </a:r>
            </a:p>
          </p:txBody>
        </p:sp>
      </p:grpSp>
      <p:sp>
        <p:nvSpPr>
          <p:cNvPr id="5132" name="슬라이드 번호 개체 틀 3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fld id="{89964D24-651A-45DD-AA4C-1DE8AA98C33A}" type="slidenum">
              <a:rPr kumimoji="0" lang="ko-KR" altLang="en-US" sz="140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/>
              <a:t>2</a:t>
            </a:fld>
            <a:endParaRPr kumimoji="0" lang="en-US" altLang="ko-KR" sz="1400" smtClean="0">
              <a:solidFill>
                <a:srgbClr val="000000"/>
              </a:solidFill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종합설계 개요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468313" y="1270000"/>
            <a:ext cx="8229600" cy="4716463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연구 개발 배경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최근 </a:t>
            </a:r>
            <a:r>
              <a:rPr lang="ko-KR" altLang="en-US" dirty="0" smtClean="0">
                <a:solidFill>
                  <a:schemeClr val="accent2"/>
                </a:solidFill>
              </a:rPr>
              <a:t>골프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ko-KR" altLang="en-US" dirty="0" smtClean="0">
                <a:solidFill>
                  <a:schemeClr val="accent2"/>
                </a:solidFill>
              </a:rPr>
              <a:t>경험 인구</a:t>
            </a:r>
            <a:r>
              <a:rPr lang="ko-KR" altLang="en-US" dirty="0" smtClean="0"/>
              <a:t>가 늘어나고 있으며</a:t>
            </a:r>
            <a:r>
              <a:rPr lang="en-US" altLang="ko-KR" dirty="0"/>
              <a:t> </a:t>
            </a:r>
            <a:r>
              <a:rPr lang="ko-KR" altLang="en-US" dirty="0" smtClean="0"/>
              <a:t>이에 따라 골프 </a:t>
            </a:r>
            <a:r>
              <a:rPr lang="ko-KR" altLang="en-US" smtClean="0"/>
              <a:t>연습 도구의 </a:t>
            </a:r>
            <a:r>
              <a:rPr lang="ko-KR" altLang="en-US" dirty="0" smtClean="0"/>
              <a:t>수요와 필요성이 늘어남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골프 스코어를 줄이기 위해서는 전체 타수 중 절반</a:t>
            </a:r>
            <a:r>
              <a:rPr lang="en-US" altLang="ko-KR" dirty="0" smtClean="0"/>
              <a:t>(47%)</a:t>
            </a:r>
            <a:r>
              <a:rPr lang="ko-KR" altLang="en-US" dirty="0" smtClean="0"/>
              <a:t>을  차지하는 </a:t>
            </a:r>
            <a:r>
              <a:rPr lang="ko-KR" altLang="en-US" dirty="0" smtClean="0">
                <a:solidFill>
                  <a:schemeClr val="accent2"/>
                </a:solidFill>
              </a:rPr>
              <a:t>퍼팅 연습</a:t>
            </a:r>
            <a:r>
              <a:rPr lang="ko-KR" altLang="en-US" dirty="0" smtClean="0"/>
              <a:t>이 필요</a:t>
            </a: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 smtClean="0"/>
              <a:t>국내 시장에는 </a:t>
            </a:r>
            <a:r>
              <a:rPr lang="ko-KR" altLang="en-US" dirty="0" smtClean="0">
                <a:solidFill>
                  <a:schemeClr val="accent2"/>
                </a:solidFill>
              </a:rPr>
              <a:t>일체형 퍼팅 </a:t>
            </a:r>
            <a:r>
              <a:rPr lang="ko-KR" altLang="en-US" dirty="0" err="1" smtClean="0">
                <a:solidFill>
                  <a:schemeClr val="accent2"/>
                </a:solidFill>
              </a:rPr>
              <a:t>연습기</a:t>
            </a:r>
            <a:r>
              <a:rPr lang="ko-KR" altLang="en-US" dirty="0" err="1" smtClean="0"/>
              <a:t>가</a:t>
            </a:r>
            <a:r>
              <a:rPr lang="ko-KR" altLang="en-US" dirty="0" smtClean="0"/>
              <a:t> 아직 없음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fld id="{D202ED1C-4CF7-4702-8B76-AECD9FE5E221}" type="slidenum">
              <a:rPr kumimoji="0" lang="ko-KR" altLang="en-US" sz="140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/>
              <a:t>3</a:t>
            </a:fld>
            <a:endParaRPr kumimoji="0" lang="en-US" altLang="ko-KR" sz="1400" smtClean="0">
              <a:solidFill>
                <a:srgbClr val="000000"/>
              </a:solidFill>
              <a:latin typeface="Arial" pitchFamily="34" charset="0"/>
              <a:ea typeface="굴림" pitchFamily="50" charset="-127"/>
            </a:endParaRPr>
          </a:p>
        </p:txBody>
      </p:sp>
      <p:graphicFrame>
        <p:nvGraphicFramePr>
          <p:cNvPr id="6149" name="개체 5"/>
          <p:cNvGraphicFramePr>
            <a:graphicFrameLocks noChangeAspect="1"/>
          </p:cNvGraphicFramePr>
          <p:nvPr/>
        </p:nvGraphicFramePr>
        <p:xfrm>
          <a:off x="1187450" y="2349500"/>
          <a:ext cx="532923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차트" r:id="rId3" imgW="4876800" imgH="3253934" progId="MSGraph.Chart.8">
                  <p:embed followColorScheme="full"/>
                </p:oleObj>
              </mc:Choice>
              <mc:Fallback>
                <p:oleObj name="차트" r:id="rId3" imgW="4876800" imgH="3253934" progId="MSGraph.Chart.8">
                  <p:embed followColorScheme="full"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349500"/>
                        <a:ext cx="5329238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Box 1"/>
          <p:cNvSpPr txBox="1">
            <a:spLocks noChangeArrowheads="1"/>
          </p:cNvSpPr>
          <p:nvPr/>
        </p:nvSpPr>
        <p:spPr bwMode="auto">
          <a:xfrm>
            <a:off x="6443663" y="3703638"/>
            <a:ext cx="20891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z="1100">
                <a:solidFill>
                  <a:schemeClr val="tx1"/>
                </a:solidFill>
              </a:rPr>
              <a:t>자료</a:t>
            </a:r>
            <a:r>
              <a:rPr lang="en-US" altLang="ko-KR" sz="1100">
                <a:solidFill>
                  <a:schemeClr val="tx1"/>
                </a:solidFill>
              </a:rPr>
              <a:t>:</a:t>
            </a:r>
            <a:r>
              <a:rPr lang="ko-KR" altLang="en-US" sz="1100">
                <a:solidFill>
                  <a:schemeClr val="tx1"/>
                </a:solidFill>
              </a:rPr>
              <a:t>대한골프협회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종합설계 개요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500063" y="1428750"/>
            <a:ext cx="8393112" cy="4716463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연구 개발 목표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퍼팅 자세를 </a:t>
            </a:r>
            <a:r>
              <a:rPr lang="ko-KR" altLang="en-US" dirty="0" smtClean="0">
                <a:solidFill>
                  <a:schemeClr val="accent2"/>
                </a:solidFill>
              </a:rPr>
              <a:t>교정</a:t>
            </a:r>
            <a:r>
              <a:rPr lang="ko-KR" altLang="en-US" dirty="0" smtClean="0"/>
              <a:t>해 </a:t>
            </a:r>
            <a:r>
              <a:rPr lang="ko-KR" altLang="en-US" dirty="0"/>
              <a:t>퍼팅 성공률을 </a:t>
            </a:r>
            <a:r>
              <a:rPr lang="ko-KR" altLang="en-US" dirty="0" smtClean="0"/>
              <a:t>높여주는 퍼팅 </a:t>
            </a:r>
            <a:r>
              <a:rPr lang="ko-KR" altLang="en-US" dirty="0" err="1" smtClean="0"/>
              <a:t>연습기를</a:t>
            </a:r>
            <a:r>
              <a:rPr lang="ko-KR" altLang="en-US" dirty="0" smtClean="0"/>
              <a:t> 개발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>
                <a:solidFill>
                  <a:schemeClr val="accent2"/>
                </a:solidFill>
              </a:rPr>
              <a:t>퍼터</a:t>
            </a:r>
            <a:r>
              <a:rPr lang="ko-KR" altLang="en-US" dirty="0" smtClean="0">
                <a:solidFill>
                  <a:schemeClr val="accent2"/>
                </a:solidFill>
              </a:rPr>
              <a:t> 일체형</a:t>
            </a:r>
            <a:r>
              <a:rPr lang="ko-KR" altLang="en-US" dirty="0" smtClean="0"/>
              <a:t>으로 언제 어디서나 퍼팅 연습이 가능하도록 구현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>
                <a:solidFill>
                  <a:schemeClr val="accent2"/>
                </a:solidFill>
              </a:rPr>
              <a:t>스마트폰</a:t>
            </a:r>
            <a:r>
              <a:rPr lang="ko-KR" altLang="en-US" dirty="0" smtClean="0"/>
              <a:t> 애플리케이션 연동을 통해 인터페이스 제공</a:t>
            </a:r>
            <a:endParaRPr lang="en-US" altLang="ko-KR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연구 개발 효과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데이터 분석을 통한 </a:t>
            </a:r>
            <a:r>
              <a:rPr lang="ko-KR" altLang="en-US" dirty="0" smtClean="0">
                <a:solidFill>
                  <a:schemeClr val="accent2"/>
                </a:solidFill>
              </a:rPr>
              <a:t>자세교정</a:t>
            </a:r>
            <a:r>
              <a:rPr lang="ko-KR" altLang="en-US" dirty="0" smtClean="0"/>
              <a:t> 가능 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퍼팅 성공률을 높여줌으로써 사용자에게 </a:t>
            </a:r>
            <a:r>
              <a:rPr lang="ko-KR" altLang="en-US" dirty="0" smtClean="0">
                <a:solidFill>
                  <a:schemeClr val="accent2"/>
                </a:solidFill>
              </a:rPr>
              <a:t>스코어 향상</a:t>
            </a:r>
            <a:r>
              <a:rPr lang="ko-KR" altLang="en-US" dirty="0" smtClean="0"/>
              <a:t>과 그에 따른 </a:t>
            </a:r>
            <a:r>
              <a:rPr lang="ko-KR" altLang="en-US" dirty="0" smtClean="0">
                <a:solidFill>
                  <a:schemeClr val="accent2"/>
                </a:solidFill>
              </a:rPr>
              <a:t>만족감</a:t>
            </a:r>
            <a:r>
              <a:rPr lang="ko-KR" altLang="en-US" dirty="0" smtClean="0"/>
              <a:t> 제공</a:t>
            </a:r>
            <a:endParaRPr lang="en-US" altLang="ko-KR" dirty="0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fld id="{52380931-366E-4FB3-90CE-189D6B462CFC}" type="slidenum">
              <a:rPr kumimoji="0" lang="ko-KR" altLang="en-US" sz="140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/>
              <a:t>4</a:t>
            </a:fld>
            <a:endParaRPr kumimoji="0" lang="en-US" altLang="ko-KR" sz="1400" smtClean="0">
              <a:solidFill>
                <a:srgbClr val="000000"/>
              </a:solidFill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관련 연구 및 사례</a:t>
            </a:r>
          </a:p>
        </p:txBody>
      </p:sp>
      <p:sp>
        <p:nvSpPr>
          <p:cNvPr id="8195" name="슬라이드 번호 개체 틀 2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fld id="{FC57B3A4-3880-41FD-BB0C-6CD4E268FDF7}" type="slidenum">
              <a:rPr kumimoji="0" lang="ko-KR" altLang="en-US" sz="140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/>
              <a:t>5</a:t>
            </a:fld>
            <a:endParaRPr kumimoji="0" lang="en-US" altLang="ko-KR" sz="1400" smtClean="0">
              <a:solidFill>
                <a:srgbClr val="000000"/>
              </a:solidFill>
              <a:latin typeface="Arial" pitchFamily="34" charset="0"/>
              <a:ea typeface="굴림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39750" y="1557338"/>
          <a:ext cx="7993062" cy="38290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6235">
                  <a:extLst>
                    <a:ext uri="{9D8B030D-6E8A-4147-A177-3AD203B41FA5}"/>
                  </a:extLst>
                </a:gridCol>
                <a:gridCol w="3672425">
                  <a:extLst>
                    <a:ext uri="{9D8B030D-6E8A-4147-A177-3AD203B41FA5}"/>
                  </a:extLst>
                </a:gridCol>
                <a:gridCol w="3024402">
                  <a:extLst>
                    <a:ext uri="{9D8B030D-6E8A-4147-A177-3AD203B41FA5}"/>
                  </a:extLst>
                </a:gridCol>
              </a:tblGrid>
              <a:tr h="431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명 칭</a:t>
                      </a:r>
                      <a:endParaRPr lang="ko-KR" altLang="en-US" sz="1800" dirty="0"/>
                    </a:p>
                  </a:txBody>
                  <a:tcPr marL="91433" marR="91433" marT="45701" marB="4570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내 용</a:t>
                      </a:r>
                      <a:endParaRPr lang="ko-KR" altLang="en-US" sz="1800" dirty="0"/>
                    </a:p>
                  </a:txBody>
                  <a:tcPr marL="91433" marR="91433" marT="45701" marB="4570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err="1" smtClean="0"/>
                        <a:t>특</a:t>
                      </a:r>
                      <a:r>
                        <a:rPr lang="ko-KR" altLang="en-US" sz="1800" baseline="0" dirty="0" smtClean="0"/>
                        <a:t> 징 </a:t>
                      </a:r>
                      <a:endParaRPr lang="ko-KR" altLang="en-US" sz="1800" dirty="0"/>
                    </a:p>
                  </a:txBody>
                  <a:tcPr marL="91433" marR="91433" marT="45701" marB="45701"/>
                </a:tc>
                <a:extLst>
                  <a:ext uri="{0D108BD9-81ED-4DB2-BD59-A6C34878D82A}"/>
                </a:extLst>
              </a:tr>
              <a:tr h="1328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퍼팅톡</a:t>
                      </a:r>
                      <a:endParaRPr lang="ko-KR" altLang="en-US" sz="1400" dirty="0"/>
                    </a:p>
                  </a:txBody>
                  <a:tcPr marL="91433" marR="91433" marT="45701" marB="4570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그립 내부에 설치해 퍼터 스윙을 분석</a:t>
                      </a:r>
                      <a:endParaRPr lang="en-US" altLang="ko-KR" sz="14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예상 거리를 진동으로 알림</a:t>
                      </a:r>
                      <a:endParaRPr lang="en-US" altLang="ko-KR" sz="14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퍼터 손잡이에 장착함</a:t>
                      </a:r>
                      <a:endParaRPr lang="ko-KR" altLang="en-US" sz="1400" dirty="0"/>
                    </a:p>
                  </a:txBody>
                  <a:tcPr marL="91433" marR="91433" marT="45701" marB="4570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퍼터에 탈 부착 가능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쉽게 조작 가능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예상 거리</a:t>
                      </a:r>
                      <a:r>
                        <a:rPr lang="ko-KR" altLang="en-US" sz="1400" baseline="0" dirty="0" smtClean="0"/>
                        <a:t> 외 다른 기능은 없음</a:t>
                      </a:r>
                      <a:endParaRPr lang="en-US" altLang="ko-KR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 marL="91433" marR="91433" marT="45701" marB="45701"/>
                </a:tc>
                <a:extLst>
                  <a:ext uri="{0D108BD9-81ED-4DB2-BD59-A6C34878D82A}"/>
                </a:extLst>
              </a:tr>
              <a:tr h="949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SMARTGOLF</a:t>
                      </a:r>
                      <a:endParaRPr lang="ko-KR" altLang="en-US" sz="1400" dirty="0"/>
                    </a:p>
                  </a:txBody>
                  <a:tcPr marL="91433" marR="91433" marT="45701" marB="4570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전용 스마트 퍼터로 퍼팅 시뮬레이션 구현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스마트폰 연동 가능</a:t>
                      </a:r>
                      <a:endParaRPr lang="ko-KR" altLang="en-US" sz="1400" dirty="0"/>
                    </a:p>
                  </a:txBody>
                  <a:tcPr marL="91433" marR="91433" marT="45701" marB="45701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다양한 퍼팅 환경 조성 가능</a:t>
                      </a:r>
                      <a:endParaRPr lang="en-US" altLang="ko-KR" sz="14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스마트폰 앱을 통해 시뮬레이션 디스플레이</a:t>
                      </a:r>
                      <a:endParaRPr lang="en-US" altLang="ko-KR" sz="1400" dirty="0" smtClean="0"/>
                    </a:p>
                  </a:txBody>
                  <a:tcPr marL="91433" marR="91433" marT="45701" marB="45701"/>
                </a:tc>
                <a:extLst>
                  <a:ext uri="{0D108BD9-81ED-4DB2-BD59-A6C34878D82A}"/>
                </a:extLst>
              </a:tr>
              <a:tr h="1118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퍼팅 매트</a:t>
                      </a:r>
                      <a:endParaRPr lang="ko-KR" altLang="en-US" sz="1400" dirty="0"/>
                    </a:p>
                  </a:txBody>
                  <a:tcPr marL="91433" marR="91433" marT="45701" marB="45701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실제 퍼팅 환경을 구현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설치를 해 직접 퍼팅을 연습함</a:t>
                      </a:r>
                      <a:endParaRPr lang="en-US" altLang="ko-KR" sz="1400" dirty="0" smtClean="0"/>
                    </a:p>
                  </a:txBody>
                  <a:tcPr marL="91433" marR="91433" marT="45701" marB="45701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거리감을 익히기 쉬움 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다른 피드백 제공이 없음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휴대성이 낮음</a:t>
                      </a:r>
                      <a:endParaRPr lang="en-US" altLang="ko-KR" sz="1400" dirty="0" smtClean="0"/>
                    </a:p>
                  </a:txBody>
                  <a:tcPr marL="91433" marR="91433" marT="45701" marB="45701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시스템 수행 시나리오</a:t>
            </a:r>
          </a:p>
        </p:txBody>
      </p:sp>
      <p:sp>
        <p:nvSpPr>
          <p:cNvPr id="9219" name="슬라이드 번호 개체 틀 3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fld id="{720F450B-D8D9-43F1-A97C-C625B2FA8DBE}" type="slidenum">
              <a:rPr kumimoji="0" lang="ko-KR" altLang="en-US" sz="140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/>
              <a:t>6</a:t>
            </a:fld>
            <a:endParaRPr kumimoji="0" lang="en-US" altLang="ko-KR" sz="1400" smtClean="0">
              <a:solidFill>
                <a:srgbClr val="000000"/>
              </a:solidFill>
              <a:latin typeface="Arial" pitchFamily="34" charset="0"/>
              <a:ea typeface="굴림" pitchFamily="50" charset="-127"/>
            </a:endParaRPr>
          </a:p>
        </p:txBody>
      </p:sp>
      <p:pic>
        <p:nvPicPr>
          <p:cNvPr id="9220" name="그림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341438"/>
            <a:ext cx="1889125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그림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0" y="1116013"/>
            <a:ext cx="792163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오른쪽 화살표 26"/>
          <p:cNvSpPr/>
          <p:nvPr/>
        </p:nvSpPr>
        <p:spPr bwMode="auto">
          <a:xfrm>
            <a:off x="3595688" y="1825625"/>
            <a:ext cx="2808287" cy="492125"/>
          </a:xfrm>
          <a:prstGeom prst="rightArrow">
            <a:avLst>
              <a:gd name="adj1" fmla="val 50000"/>
              <a:gd name="adj2" fmla="val 66518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28" name="오른쪽 화살표 27"/>
          <p:cNvSpPr/>
          <p:nvPr/>
        </p:nvSpPr>
        <p:spPr bwMode="auto">
          <a:xfrm rot="8075426">
            <a:off x="5249863" y="3190875"/>
            <a:ext cx="1441450" cy="663575"/>
          </a:xfrm>
          <a:prstGeom prst="rightArrow">
            <a:avLst>
              <a:gd name="adj1" fmla="val 50000"/>
              <a:gd name="adj2" fmla="val 66518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9224" name="TextBox 52"/>
          <p:cNvSpPr txBox="1">
            <a:spLocks noChangeArrowheads="1"/>
          </p:cNvSpPr>
          <p:nvPr/>
        </p:nvSpPr>
        <p:spPr bwMode="auto">
          <a:xfrm>
            <a:off x="900113" y="2803525"/>
            <a:ext cx="26955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n-US" altLang="ko-KR" b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nRF52832</a:t>
            </a:r>
            <a:r>
              <a:rPr lang="ko-KR" altLang="en-US" b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를 장착한 퍼터</a:t>
            </a:r>
          </a:p>
        </p:txBody>
      </p:sp>
      <p:sp>
        <p:nvSpPr>
          <p:cNvPr id="9225" name="TextBox 16"/>
          <p:cNvSpPr txBox="1">
            <a:spLocks noChangeArrowheads="1"/>
          </p:cNvSpPr>
          <p:nvPr/>
        </p:nvSpPr>
        <p:spPr bwMode="auto">
          <a:xfrm>
            <a:off x="6018213" y="2598738"/>
            <a:ext cx="16922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60000"/>
              </a:lnSpc>
            </a:pPr>
            <a:r>
              <a:rPr lang="ko-KR" altLang="en-US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스마트폰 </a:t>
            </a:r>
          </a:p>
        </p:txBody>
      </p:sp>
      <p:sp>
        <p:nvSpPr>
          <p:cNvPr id="9226" name="TextBox 18"/>
          <p:cNvSpPr txBox="1">
            <a:spLocks noChangeArrowheads="1"/>
          </p:cNvSpPr>
          <p:nvPr/>
        </p:nvSpPr>
        <p:spPr bwMode="auto">
          <a:xfrm>
            <a:off x="3833813" y="2265363"/>
            <a:ext cx="2249487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ko-KR" altLang="en-US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센서 데이터 전송</a:t>
            </a:r>
            <a:endParaRPr lang="en-US" altLang="ko-KR" sz="1400" b="1">
              <a:solidFill>
                <a:schemeClr val="tx1"/>
              </a:solidFill>
              <a:latin typeface="Arial" pitchFamily="34" charset="0"/>
              <a:ea typeface="돋움" pitchFamily="50" charset="-127"/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ko-KR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(</a:t>
            </a:r>
            <a:r>
              <a:rPr lang="ko-KR" altLang="en-US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기울기</a:t>
            </a:r>
            <a:r>
              <a:rPr lang="en-US" altLang="ko-KR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, </a:t>
            </a:r>
            <a:r>
              <a:rPr lang="ko-KR" altLang="en-US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가속도</a:t>
            </a:r>
            <a:r>
              <a:rPr lang="en-US" altLang="ko-KR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, </a:t>
            </a:r>
            <a:r>
              <a:rPr lang="ko-KR" altLang="en-US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각도</a:t>
            </a:r>
            <a:r>
              <a:rPr lang="en-US" altLang="ko-KR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)</a:t>
            </a:r>
          </a:p>
        </p:txBody>
      </p:sp>
      <p:sp>
        <p:nvSpPr>
          <p:cNvPr id="9227" name="TextBox 20"/>
          <p:cNvSpPr txBox="1">
            <a:spLocks noChangeArrowheads="1"/>
          </p:cNvSpPr>
          <p:nvPr/>
        </p:nvSpPr>
        <p:spPr bwMode="auto">
          <a:xfrm>
            <a:off x="6018213" y="3459163"/>
            <a:ext cx="2586037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ko-KR" altLang="en-US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퍼팅 피드백 제공</a:t>
            </a:r>
            <a:endParaRPr lang="en-US" altLang="ko-KR" sz="1400" b="1">
              <a:solidFill>
                <a:schemeClr val="tx1"/>
              </a:solidFill>
              <a:latin typeface="Arial" pitchFamily="34" charset="0"/>
              <a:ea typeface="돋움" pitchFamily="50" charset="-127"/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ko-KR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(</a:t>
            </a:r>
            <a:r>
              <a:rPr lang="ko-KR" altLang="en-US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헤드의 속도</a:t>
            </a:r>
            <a:r>
              <a:rPr lang="en-US" altLang="ko-KR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, </a:t>
            </a:r>
            <a:r>
              <a:rPr lang="ko-KR" altLang="en-US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이동거리</a:t>
            </a:r>
            <a:r>
              <a:rPr lang="en-US" altLang="ko-KR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. </a:t>
            </a:r>
            <a:r>
              <a:rPr lang="ko-KR" altLang="en-US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기울기</a:t>
            </a:r>
            <a:r>
              <a:rPr lang="en-US" altLang="ko-KR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)</a:t>
            </a:r>
          </a:p>
        </p:txBody>
      </p:sp>
      <p:pic>
        <p:nvPicPr>
          <p:cNvPr id="9228" name="그림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027488"/>
            <a:ext cx="16129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9" name="TextBox 18"/>
          <p:cNvSpPr txBox="1">
            <a:spLocks noChangeArrowheads="1"/>
          </p:cNvSpPr>
          <p:nvPr/>
        </p:nvSpPr>
        <p:spPr bwMode="auto">
          <a:xfrm>
            <a:off x="4305300" y="1549400"/>
            <a:ext cx="1692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ko-KR" altLang="en-US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블루투스</a:t>
            </a:r>
            <a:r>
              <a:rPr lang="en-US" altLang="ko-KR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4.0(BLE)</a:t>
            </a:r>
          </a:p>
        </p:txBody>
      </p:sp>
      <p:sp>
        <p:nvSpPr>
          <p:cNvPr id="15" name="오른쪽 화살표 14"/>
          <p:cNvSpPr/>
          <p:nvPr/>
        </p:nvSpPr>
        <p:spPr bwMode="auto">
          <a:xfrm rot="12900854">
            <a:off x="3113088" y="3311525"/>
            <a:ext cx="1441450" cy="663575"/>
          </a:xfrm>
          <a:prstGeom prst="rightArrow">
            <a:avLst>
              <a:gd name="adj1" fmla="val 50000"/>
              <a:gd name="adj2" fmla="val 66518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9231" name="TextBox 20"/>
          <p:cNvSpPr txBox="1">
            <a:spLocks noChangeArrowheads="1"/>
          </p:cNvSpPr>
          <p:nvPr/>
        </p:nvSpPr>
        <p:spPr bwMode="auto">
          <a:xfrm>
            <a:off x="1714500" y="3719513"/>
            <a:ext cx="2586038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ko-KR" altLang="en-US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자세를 수정해 다시 퍼팅 </a:t>
            </a:r>
            <a:endParaRPr lang="en-US" altLang="ko-KR" sz="1400" b="1">
              <a:solidFill>
                <a:schemeClr val="tx1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9232" name="TextBox 20"/>
          <p:cNvSpPr txBox="1">
            <a:spLocks noChangeArrowheads="1"/>
          </p:cNvSpPr>
          <p:nvPr/>
        </p:nvSpPr>
        <p:spPr bwMode="auto">
          <a:xfrm>
            <a:off x="4614863" y="5430838"/>
            <a:ext cx="25860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ko-KR" altLang="en-US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사용자</a:t>
            </a:r>
            <a:endParaRPr lang="en-US" altLang="ko-KR" sz="1400" b="1">
              <a:solidFill>
                <a:schemeClr val="tx1"/>
              </a:solidFill>
              <a:latin typeface="Arial" pitchFamily="34" charset="0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시스템 수행 시나리오</a:t>
            </a:r>
          </a:p>
        </p:txBody>
      </p:sp>
      <p:sp>
        <p:nvSpPr>
          <p:cNvPr id="10243" name="슬라이드 번호 개체 틀 3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fld id="{26C03B50-44C2-4074-8349-DE1423977D56}" type="slidenum">
              <a:rPr kumimoji="0" lang="ko-KR" altLang="en-US" sz="140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/>
              <a:t>7</a:t>
            </a:fld>
            <a:endParaRPr kumimoji="0" lang="en-US" altLang="ko-KR" sz="1400" smtClean="0">
              <a:solidFill>
                <a:srgbClr val="000000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44" name="모서리가 둥근 직사각형 1"/>
          <p:cNvSpPr>
            <a:spLocks noChangeArrowheads="1"/>
          </p:cNvSpPr>
          <p:nvPr/>
        </p:nvSpPr>
        <p:spPr bwMode="auto">
          <a:xfrm>
            <a:off x="3457575" y="1741488"/>
            <a:ext cx="1944688" cy="4953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latinLnBrk="1" hangingPunct="1"/>
            <a:endParaRPr lang="ko-KR" altLang="en-US"/>
          </a:p>
        </p:txBody>
      </p:sp>
      <p:sp>
        <p:nvSpPr>
          <p:cNvPr id="10245" name="TextBox 2"/>
          <p:cNvSpPr txBox="1">
            <a:spLocks noChangeArrowheads="1"/>
          </p:cNvSpPr>
          <p:nvPr/>
        </p:nvSpPr>
        <p:spPr bwMode="auto">
          <a:xfrm>
            <a:off x="3609975" y="1863725"/>
            <a:ext cx="16398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/>
            <a:r>
              <a:rPr lang="ko-KR" altLang="en-US" sz="1100">
                <a:solidFill>
                  <a:schemeClr val="tx1"/>
                </a:solidFill>
              </a:rPr>
              <a:t> 메인 페이지</a:t>
            </a:r>
            <a:endParaRPr lang="en-US" altLang="ko-KR" sz="1100">
              <a:solidFill>
                <a:schemeClr val="tx1"/>
              </a:solidFill>
            </a:endParaRPr>
          </a:p>
          <a:p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246" name="모서리가 둥근 직사각형 19"/>
          <p:cNvSpPr>
            <a:spLocks noChangeArrowheads="1"/>
          </p:cNvSpPr>
          <p:nvPr/>
        </p:nvSpPr>
        <p:spPr bwMode="auto">
          <a:xfrm>
            <a:off x="5249863" y="2625725"/>
            <a:ext cx="1944687" cy="4953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latinLnBrk="1" hangingPunct="1"/>
            <a:endParaRPr lang="ko-KR" altLang="en-US"/>
          </a:p>
        </p:txBody>
      </p:sp>
      <p:sp>
        <p:nvSpPr>
          <p:cNvPr id="10247" name="TextBox 20"/>
          <p:cNvSpPr txBox="1">
            <a:spLocks noChangeArrowheads="1"/>
          </p:cNvSpPr>
          <p:nvPr/>
        </p:nvSpPr>
        <p:spPr bwMode="auto">
          <a:xfrm>
            <a:off x="5402263" y="2743200"/>
            <a:ext cx="16398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/>
            <a:r>
              <a:rPr lang="ko-KR" altLang="en-US" sz="1100">
                <a:solidFill>
                  <a:schemeClr val="tx1"/>
                </a:solidFill>
              </a:rPr>
              <a:t>퍼터 페어링</a:t>
            </a:r>
          </a:p>
        </p:txBody>
      </p:sp>
      <p:sp>
        <p:nvSpPr>
          <p:cNvPr id="10248" name="모서리가 둥근 직사각형 21"/>
          <p:cNvSpPr>
            <a:spLocks noChangeArrowheads="1"/>
          </p:cNvSpPr>
          <p:nvPr/>
        </p:nvSpPr>
        <p:spPr bwMode="auto">
          <a:xfrm>
            <a:off x="1863725" y="2614613"/>
            <a:ext cx="1944688" cy="49688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latinLnBrk="1" hangingPunct="1"/>
            <a:endParaRPr lang="ko-KR" altLang="en-US"/>
          </a:p>
        </p:txBody>
      </p:sp>
      <p:sp>
        <p:nvSpPr>
          <p:cNvPr id="10249" name="TextBox 22"/>
          <p:cNvSpPr txBox="1">
            <a:spLocks noChangeArrowheads="1"/>
          </p:cNvSpPr>
          <p:nvPr/>
        </p:nvSpPr>
        <p:spPr bwMode="auto">
          <a:xfrm>
            <a:off x="2201863" y="2743200"/>
            <a:ext cx="16414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z="1100">
                <a:solidFill>
                  <a:schemeClr val="tx1"/>
                </a:solidFill>
              </a:rPr>
              <a:t> 퍼팅 기록 조회</a:t>
            </a:r>
          </a:p>
        </p:txBody>
      </p:sp>
      <p:sp>
        <p:nvSpPr>
          <p:cNvPr id="10250" name="모서리가 둥근 직사각형 23"/>
          <p:cNvSpPr>
            <a:spLocks noChangeArrowheads="1"/>
          </p:cNvSpPr>
          <p:nvPr/>
        </p:nvSpPr>
        <p:spPr bwMode="auto">
          <a:xfrm>
            <a:off x="1863725" y="3436938"/>
            <a:ext cx="1944688" cy="49688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latinLnBrk="1" hangingPunct="1"/>
            <a:endParaRPr lang="ko-KR" altLang="en-US"/>
          </a:p>
        </p:txBody>
      </p:sp>
      <p:sp>
        <p:nvSpPr>
          <p:cNvPr id="10251" name="TextBox 33"/>
          <p:cNvSpPr txBox="1">
            <a:spLocks noChangeArrowheads="1"/>
          </p:cNvSpPr>
          <p:nvPr/>
        </p:nvSpPr>
        <p:spPr bwMode="auto">
          <a:xfrm>
            <a:off x="2163763" y="3554413"/>
            <a:ext cx="16414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z="1100">
                <a:solidFill>
                  <a:schemeClr val="tx1"/>
                </a:solidFill>
              </a:rPr>
              <a:t>상세 기록 페이지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10252" name="모서리가 둥근 직사각형 37"/>
          <p:cNvSpPr>
            <a:spLocks noChangeArrowheads="1"/>
          </p:cNvSpPr>
          <p:nvPr/>
        </p:nvSpPr>
        <p:spPr bwMode="auto">
          <a:xfrm>
            <a:off x="5249863" y="3463925"/>
            <a:ext cx="1944687" cy="4953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latinLnBrk="1" hangingPunct="1"/>
            <a:endParaRPr lang="ko-KR" altLang="en-US"/>
          </a:p>
        </p:txBody>
      </p:sp>
      <p:sp>
        <p:nvSpPr>
          <p:cNvPr id="10253" name="TextBox 38"/>
          <p:cNvSpPr txBox="1">
            <a:spLocks noChangeArrowheads="1"/>
          </p:cNvSpPr>
          <p:nvPr/>
        </p:nvSpPr>
        <p:spPr bwMode="auto">
          <a:xfrm>
            <a:off x="5497513" y="3594100"/>
            <a:ext cx="16414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z="1100">
                <a:solidFill>
                  <a:schemeClr val="tx1"/>
                </a:solidFill>
              </a:rPr>
              <a:t>   데이터 측정 중 </a:t>
            </a:r>
          </a:p>
        </p:txBody>
      </p:sp>
      <p:sp>
        <p:nvSpPr>
          <p:cNvPr id="10254" name="모서리가 둥근 직사각형 39"/>
          <p:cNvSpPr>
            <a:spLocks noChangeArrowheads="1"/>
          </p:cNvSpPr>
          <p:nvPr/>
        </p:nvSpPr>
        <p:spPr bwMode="auto">
          <a:xfrm>
            <a:off x="5249863" y="4354513"/>
            <a:ext cx="1944687" cy="4953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latinLnBrk="1" hangingPunct="1"/>
            <a:endParaRPr lang="ko-KR" altLang="en-US"/>
          </a:p>
        </p:txBody>
      </p:sp>
      <p:sp>
        <p:nvSpPr>
          <p:cNvPr id="10255" name="TextBox 40"/>
          <p:cNvSpPr txBox="1">
            <a:spLocks noChangeArrowheads="1"/>
          </p:cNvSpPr>
          <p:nvPr/>
        </p:nvSpPr>
        <p:spPr bwMode="auto">
          <a:xfrm>
            <a:off x="5402263" y="4471988"/>
            <a:ext cx="17684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z="1100">
                <a:solidFill>
                  <a:schemeClr val="tx1"/>
                </a:solidFill>
              </a:rPr>
              <a:t>피드백 및 자세교정 알림</a:t>
            </a:r>
          </a:p>
        </p:txBody>
      </p:sp>
      <p:cxnSp>
        <p:nvCxnSpPr>
          <p:cNvPr id="10256" name="직선 화살표 연결선 12"/>
          <p:cNvCxnSpPr>
            <a:cxnSpLocks noChangeShapeType="1"/>
            <a:stCxn id="10248" idx="2"/>
            <a:endCxn id="10250" idx="0"/>
          </p:cNvCxnSpPr>
          <p:nvPr/>
        </p:nvCxnSpPr>
        <p:spPr bwMode="auto">
          <a:xfrm>
            <a:off x="2835275" y="3111500"/>
            <a:ext cx="0" cy="32543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직선 화살표 연결선 14"/>
          <p:cNvCxnSpPr>
            <a:cxnSpLocks noChangeShapeType="1"/>
            <a:stCxn id="10246" idx="2"/>
            <a:endCxn id="10252" idx="0"/>
          </p:cNvCxnSpPr>
          <p:nvPr/>
        </p:nvCxnSpPr>
        <p:spPr bwMode="auto">
          <a:xfrm>
            <a:off x="6223000" y="3121025"/>
            <a:ext cx="0" cy="3429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직선 화살표 연결선 44"/>
          <p:cNvCxnSpPr>
            <a:cxnSpLocks noChangeShapeType="1"/>
            <a:stCxn id="10252" idx="2"/>
            <a:endCxn id="10254" idx="0"/>
          </p:cNvCxnSpPr>
          <p:nvPr/>
        </p:nvCxnSpPr>
        <p:spPr bwMode="auto">
          <a:xfrm>
            <a:off x="6223000" y="3959225"/>
            <a:ext cx="0" cy="3952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꺾인 연결선 54"/>
          <p:cNvCxnSpPr>
            <a:cxnSpLocks noChangeShapeType="1"/>
            <a:stCxn id="10244" idx="2"/>
          </p:cNvCxnSpPr>
          <p:nvPr/>
        </p:nvCxnSpPr>
        <p:spPr bwMode="auto">
          <a:xfrm rot="16200000" flipH="1">
            <a:off x="5245894" y="1421607"/>
            <a:ext cx="161925" cy="1792287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직선 연결선 56"/>
          <p:cNvCxnSpPr>
            <a:cxnSpLocks noChangeShapeType="1"/>
          </p:cNvCxnSpPr>
          <p:nvPr/>
        </p:nvCxnSpPr>
        <p:spPr bwMode="auto">
          <a:xfrm flipH="1">
            <a:off x="2835275" y="2398713"/>
            <a:ext cx="1595438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직선 화살표 연결선 58"/>
          <p:cNvCxnSpPr>
            <a:cxnSpLocks noChangeShapeType="1"/>
            <a:endCxn id="10246" idx="0"/>
          </p:cNvCxnSpPr>
          <p:nvPr/>
        </p:nvCxnSpPr>
        <p:spPr bwMode="auto">
          <a:xfrm>
            <a:off x="6223000" y="2398713"/>
            <a:ext cx="0" cy="22701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직선 화살표 연결선 60"/>
          <p:cNvCxnSpPr>
            <a:cxnSpLocks noChangeShapeType="1"/>
            <a:endCxn id="10248" idx="0"/>
          </p:cNvCxnSpPr>
          <p:nvPr/>
        </p:nvCxnSpPr>
        <p:spPr bwMode="auto">
          <a:xfrm>
            <a:off x="2835275" y="2398713"/>
            <a:ext cx="0" cy="2159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3" name="제목 1"/>
          <p:cNvSpPr txBox="1">
            <a:spLocks/>
          </p:cNvSpPr>
          <p:nvPr/>
        </p:nvSpPr>
        <p:spPr bwMode="gray">
          <a:xfrm>
            <a:off x="2170113" y="1050925"/>
            <a:ext cx="4648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sz="3200" b="1">
                <a:solidFill>
                  <a:srgbClr val="000000"/>
                </a:solidFill>
              </a:rPr>
              <a:t>Android </a:t>
            </a:r>
            <a:r>
              <a:rPr lang="ko-KR" altLang="en-US" sz="3200" b="1">
                <a:solidFill>
                  <a:srgbClr val="000000"/>
                </a:solidFill>
              </a:rPr>
              <a:t>스크린 플로우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시스템 구성도</a:t>
            </a:r>
          </a:p>
        </p:txBody>
      </p:sp>
      <p:sp>
        <p:nvSpPr>
          <p:cNvPr id="11267" name="슬라이드 번호 개체 틀 2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fld id="{4A41DE72-31DB-41CC-ACB3-47A1E72DFC65}" type="slidenum">
              <a:rPr kumimoji="0" lang="ko-KR" altLang="en-US" sz="140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/>
              <a:t>8</a:t>
            </a:fld>
            <a:endParaRPr kumimoji="0" lang="en-US" altLang="ko-KR" sz="1400" smtClean="0">
              <a:solidFill>
                <a:srgbClr val="000000"/>
              </a:solidFill>
              <a:latin typeface="Arial" pitchFamily="34" charset="0"/>
              <a:ea typeface="굴림" pitchFamily="50" charset="-127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1341438"/>
            <a:ext cx="7386637" cy="43195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개발 환경</a:t>
            </a:r>
          </a:p>
        </p:txBody>
      </p:sp>
      <p:sp>
        <p:nvSpPr>
          <p:cNvPr id="1229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fld id="{E2962CD7-415F-4096-9744-06E42909F26E}" type="slidenum">
              <a:rPr kumimoji="0" lang="ko-KR" altLang="en-US" sz="140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/>
              <a:t>9</a:t>
            </a:fld>
            <a:endParaRPr kumimoji="0" lang="en-US" altLang="ko-KR" sz="1400" smtClean="0">
              <a:solidFill>
                <a:srgbClr val="000000"/>
              </a:solidFill>
              <a:latin typeface="Arial" pitchFamily="34" charset="0"/>
              <a:ea typeface="굴림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55650" y="1268413"/>
          <a:ext cx="7488238" cy="21605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48037"/>
                <a:gridCol w="4540201"/>
              </a:tblGrid>
              <a:tr h="37575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91433" marR="91433" marT="45727" marB="457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Application</a:t>
                      </a:r>
                      <a:endParaRPr lang="ko-KR" altLang="en-US" sz="1800" dirty="0"/>
                    </a:p>
                  </a:txBody>
                  <a:tcPr marL="91433" marR="91433" marT="45727" marB="45727"/>
                </a:tc>
              </a:tr>
              <a:tr h="657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구현 환경</a:t>
                      </a:r>
                      <a:endParaRPr lang="ko-KR" altLang="en-US" sz="1800" dirty="0"/>
                    </a:p>
                  </a:txBody>
                  <a:tcPr marL="91433" marR="91433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Android Studio</a:t>
                      </a:r>
                      <a:r>
                        <a:rPr lang="ko-KR" altLang="en-US" sz="1800" dirty="0" smtClean="0"/>
                        <a:t>를 이용한 </a:t>
                      </a:r>
                      <a:r>
                        <a:rPr lang="en-US" altLang="ko-KR" sz="1800" dirty="0" smtClean="0"/>
                        <a:t>Android</a:t>
                      </a:r>
                      <a:r>
                        <a:rPr lang="en-US" altLang="ko-KR" sz="1800" baseline="0" dirty="0" smtClean="0"/>
                        <a:t> App </a:t>
                      </a:r>
                      <a:r>
                        <a:rPr lang="ko-KR" altLang="en-US" sz="1800" baseline="0" dirty="0" smtClean="0"/>
                        <a:t>구현</a:t>
                      </a:r>
                      <a:endParaRPr lang="ko-KR" altLang="en-US" sz="1800" dirty="0"/>
                    </a:p>
                  </a:txBody>
                  <a:tcPr marL="91433" marR="91433" marT="45727" marB="45727"/>
                </a:tc>
              </a:tr>
              <a:tr h="375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사용 언어</a:t>
                      </a:r>
                      <a:endParaRPr lang="ko-KR" altLang="en-US" sz="1800" dirty="0"/>
                    </a:p>
                  </a:txBody>
                  <a:tcPr marL="91433" marR="91433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JAVA</a:t>
                      </a:r>
                      <a:endParaRPr lang="ko-KR" altLang="en-US" sz="1800" dirty="0"/>
                    </a:p>
                  </a:txBody>
                  <a:tcPr marL="91433" marR="91433" marT="45727" marB="45727"/>
                </a:tc>
              </a:tr>
              <a:tr h="375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통신 방법</a:t>
                      </a:r>
                      <a:endParaRPr lang="ko-KR" altLang="en-US" sz="1800" dirty="0"/>
                    </a:p>
                  </a:txBody>
                  <a:tcPr marL="91433" marR="91433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블루투스를</a:t>
                      </a:r>
                      <a:r>
                        <a:rPr lang="ko-KR" altLang="en-US" sz="1800" dirty="0" smtClean="0"/>
                        <a:t> 이용해 </a:t>
                      </a:r>
                      <a:r>
                        <a:rPr lang="ko-KR" altLang="en-US" sz="1800" dirty="0" err="1" smtClean="0"/>
                        <a:t>퍼터와</a:t>
                      </a:r>
                      <a:r>
                        <a:rPr lang="ko-KR" altLang="en-US" sz="1800" dirty="0" smtClean="0"/>
                        <a:t> 통신</a:t>
                      </a:r>
                      <a:endParaRPr lang="ko-KR" altLang="en-US" sz="1800" dirty="0"/>
                    </a:p>
                  </a:txBody>
                  <a:tcPr marL="91433" marR="91433" marT="45727" marB="45727"/>
                </a:tc>
              </a:tr>
              <a:tr h="375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지원 </a:t>
                      </a:r>
                      <a:r>
                        <a:rPr lang="ko-KR" altLang="en-US" sz="1600" b="1" dirty="0" err="1" smtClean="0"/>
                        <a:t>안드로이드</a:t>
                      </a:r>
                      <a:r>
                        <a:rPr lang="ko-KR" altLang="en-US" sz="1600" b="1" dirty="0" smtClean="0"/>
                        <a:t> 버전</a:t>
                      </a:r>
                      <a:endParaRPr lang="ko-KR" altLang="en-US" sz="1600" b="1" dirty="0"/>
                    </a:p>
                  </a:txBody>
                  <a:tcPr marL="91433" marR="91433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5.0 ~ 7.0</a:t>
                      </a:r>
                      <a:endParaRPr lang="ko-KR" altLang="en-US" sz="1800" dirty="0"/>
                    </a:p>
                  </a:txBody>
                  <a:tcPr marL="91433" marR="91433" marT="45727" marB="45727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55650" y="3716338"/>
          <a:ext cx="7488238" cy="2189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48037"/>
                <a:gridCol w="4540201"/>
              </a:tblGrid>
              <a:tr h="388375"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91433" marR="91433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err="1" smtClean="0"/>
                        <a:t>퍼터</a:t>
                      </a:r>
                      <a:endParaRPr lang="ko-KR" altLang="en-US" sz="1800" dirty="0"/>
                    </a:p>
                  </a:txBody>
                  <a:tcPr marL="91433" marR="91433" marT="45735" marB="45735"/>
                </a:tc>
              </a:tr>
              <a:tr h="47600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/>
                        <a:t>사용 </a:t>
                      </a:r>
                      <a:r>
                        <a:rPr lang="en-US" altLang="ko-KR" sz="1800" dirty="0" err="1" smtClean="0"/>
                        <a:t>Soc</a:t>
                      </a:r>
                      <a:endParaRPr lang="ko-KR" altLang="en-US" sz="1800" dirty="0"/>
                    </a:p>
                  </a:txBody>
                  <a:tcPr marL="91433" marR="91433" marT="45735" marB="45735"/>
                </a:tc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nRF52832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사용</a:t>
                      </a:r>
                      <a:endParaRPr lang="ko-KR" altLang="en-US" sz="1800" dirty="0"/>
                    </a:p>
                  </a:txBody>
                  <a:tcPr marL="91433" marR="91433" marT="45735" marB="45735"/>
                </a:tc>
              </a:tr>
              <a:tr h="3883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/>
                        <a:t>사용 언어</a:t>
                      </a:r>
                      <a:endParaRPr lang="ko-KR" altLang="en-US" sz="1800" dirty="0"/>
                    </a:p>
                  </a:txBody>
                  <a:tcPr marL="91433" marR="91433" marT="45735" marB="45735"/>
                </a:tc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C </a:t>
                      </a:r>
                      <a:endParaRPr lang="ko-KR" altLang="en-US" sz="1800" dirty="0"/>
                    </a:p>
                  </a:txBody>
                  <a:tcPr marL="91433" marR="91433" marT="45735" marB="45735"/>
                </a:tc>
              </a:tr>
              <a:tr h="5480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/>
                        <a:t>통신 방법</a:t>
                      </a:r>
                      <a:endParaRPr lang="ko-KR" altLang="en-US" sz="1800" dirty="0"/>
                    </a:p>
                  </a:txBody>
                  <a:tcPr marL="91433" marR="91433" marT="45735" marB="45735"/>
                </a:tc>
                <a:tc>
                  <a:txBody>
                    <a:bodyPr/>
                    <a:lstStyle/>
                    <a:p>
                      <a:r>
                        <a:rPr lang="ko-KR" altLang="en-US" sz="1800" dirty="0" err="1" smtClean="0"/>
                        <a:t>블루투스를</a:t>
                      </a:r>
                      <a:r>
                        <a:rPr lang="ko-KR" altLang="en-US" sz="1800" dirty="0" smtClean="0"/>
                        <a:t> 이용해 </a:t>
                      </a:r>
                      <a:r>
                        <a:rPr lang="ko-KR" altLang="en-US" sz="1800" dirty="0" err="1" smtClean="0"/>
                        <a:t>스마트폰과</a:t>
                      </a:r>
                      <a:r>
                        <a:rPr lang="ko-KR" altLang="en-US" sz="1800" dirty="0" smtClean="0"/>
                        <a:t> 통신</a:t>
                      </a:r>
                      <a:endParaRPr lang="ko-KR" altLang="en-US" sz="1800" dirty="0"/>
                    </a:p>
                  </a:txBody>
                  <a:tcPr marL="91433" marR="91433" marT="45735" marB="45735"/>
                </a:tc>
              </a:tr>
              <a:tr h="3883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/>
                        <a:t>전원 공급</a:t>
                      </a:r>
                      <a:endParaRPr lang="ko-KR" altLang="en-US" sz="1800" dirty="0"/>
                    </a:p>
                  </a:txBody>
                  <a:tcPr marL="91433" marR="91433" marT="45735" marB="45735"/>
                </a:tc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3.7V </a:t>
                      </a:r>
                      <a:r>
                        <a:rPr lang="ko-KR" altLang="en-US" sz="1800" dirty="0" err="1" smtClean="0"/>
                        <a:t>리튬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err="1" smtClean="0"/>
                        <a:t>폴리머</a:t>
                      </a:r>
                      <a:r>
                        <a:rPr lang="ko-KR" altLang="en-US" sz="1800" dirty="0" smtClean="0"/>
                        <a:t> 배터리</a:t>
                      </a:r>
                      <a:endParaRPr lang="ko-KR" altLang="en-US" sz="1800" dirty="0"/>
                    </a:p>
                  </a:txBody>
                  <a:tcPr marL="91433" marR="91433" marT="45735" marB="4573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28TGp_well-being_light">
  <a:themeElements>
    <a:clrScheme name="228TGp_well-being_light 3">
      <a:dk1>
        <a:srgbClr val="4D4D4D"/>
      </a:dk1>
      <a:lt1>
        <a:srgbClr val="FFFFFF"/>
      </a:lt1>
      <a:dk2>
        <a:srgbClr val="47C3B7"/>
      </a:dk2>
      <a:lt2>
        <a:srgbClr val="DDDDDD"/>
      </a:lt2>
      <a:accent1>
        <a:srgbClr val="2990E5"/>
      </a:accent1>
      <a:accent2>
        <a:srgbClr val="57AD27"/>
      </a:accent2>
      <a:accent3>
        <a:srgbClr val="FFFFFF"/>
      </a:accent3>
      <a:accent4>
        <a:srgbClr val="404040"/>
      </a:accent4>
      <a:accent5>
        <a:srgbClr val="ACC6F0"/>
      </a:accent5>
      <a:accent6>
        <a:srgbClr val="4E9C22"/>
      </a:accent6>
      <a:hlink>
        <a:srgbClr val="E1882F"/>
      </a:hlink>
      <a:folHlink>
        <a:srgbClr val="90A8B0"/>
      </a:folHlink>
    </a:clrScheme>
    <a:fontScheme name="228TGp_well-being_lig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228TGp_well-being_light 1">
        <a:dk1>
          <a:srgbClr val="4D4D4D"/>
        </a:dk1>
        <a:lt1>
          <a:srgbClr val="FFFFFF"/>
        </a:lt1>
        <a:dk2>
          <a:srgbClr val="0D8797"/>
        </a:dk2>
        <a:lt2>
          <a:srgbClr val="C0C0C0"/>
        </a:lt2>
        <a:accent1>
          <a:srgbClr val="8BB44E"/>
        </a:accent1>
        <a:accent2>
          <a:srgbClr val="4CB06D"/>
        </a:accent2>
        <a:accent3>
          <a:srgbClr val="FFFFFF"/>
        </a:accent3>
        <a:accent4>
          <a:srgbClr val="404040"/>
        </a:accent4>
        <a:accent5>
          <a:srgbClr val="C4D6B2"/>
        </a:accent5>
        <a:accent6>
          <a:srgbClr val="449F62"/>
        </a:accent6>
        <a:hlink>
          <a:srgbClr val="7B9CB5"/>
        </a:hlink>
        <a:folHlink>
          <a:srgbClr val="B3C1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8TGp_well-being_light 2">
        <a:dk1>
          <a:srgbClr val="000066"/>
        </a:dk1>
        <a:lt1>
          <a:srgbClr val="FFFFFF"/>
        </a:lt1>
        <a:dk2>
          <a:srgbClr val="3491C4"/>
        </a:dk2>
        <a:lt2>
          <a:srgbClr val="DDDDDD"/>
        </a:lt2>
        <a:accent1>
          <a:srgbClr val="32B66E"/>
        </a:accent1>
        <a:accent2>
          <a:srgbClr val="36623F"/>
        </a:accent2>
        <a:accent3>
          <a:srgbClr val="FFFFFF"/>
        </a:accent3>
        <a:accent4>
          <a:srgbClr val="000056"/>
        </a:accent4>
        <a:accent5>
          <a:srgbClr val="ADD7BA"/>
        </a:accent5>
        <a:accent6>
          <a:srgbClr val="305838"/>
        </a:accent6>
        <a:hlink>
          <a:srgbClr val="4C9BBA"/>
        </a:hlink>
        <a:folHlink>
          <a:srgbClr val="A4D0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8TGp_well-being_light 3">
        <a:dk1>
          <a:srgbClr val="4D4D4D"/>
        </a:dk1>
        <a:lt1>
          <a:srgbClr val="FFFFFF"/>
        </a:lt1>
        <a:dk2>
          <a:srgbClr val="47C3B7"/>
        </a:dk2>
        <a:lt2>
          <a:srgbClr val="DDDDDD"/>
        </a:lt2>
        <a:accent1>
          <a:srgbClr val="2990E5"/>
        </a:accent1>
        <a:accent2>
          <a:srgbClr val="57AD27"/>
        </a:accent2>
        <a:accent3>
          <a:srgbClr val="FFFFFF"/>
        </a:accent3>
        <a:accent4>
          <a:srgbClr val="404040"/>
        </a:accent4>
        <a:accent5>
          <a:srgbClr val="ACC6F0"/>
        </a:accent5>
        <a:accent6>
          <a:srgbClr val="4E9C22"/>
        </a:accent6>
        <a:hlink>
          <a:srgbClr val="E1882F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228TGp_well-being_light</Template>
  <TotalTime>3427</TotalTime>
  <Words>527</Words>
  <Application>Microsoft Office PowerPoint</Application>
  <PresentationFormat>화면 슬라이드 쇼(4:3)</PresentationFormat>
  <Paragraphs>172</Paragraphs>
  <Slides>13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HY견고딕</vt:lpstr>
      <vt:lpstr>Arial</vt:lpstr>
      <vt:lpstr>Verdana</vt:lpstr>
      <vt:lpstr>Wingdings</vt:lpstr>
      <vt:lpstr>굴림</vt:lpstr>
      <vt:lpstr>새굴림</vt:lpstr>
      <vt:lpstr>맑은 고딕</vt:lpstr>
      <vt:lpstr>돋움</vt:lpstr>
      <vt:lpstr>한양신명조</vt:lpstr>
      <vt:lpstr>228TGp_well-being_light</vt:lpstr>
      <vt:lpstr>Adobe Photoshop Image</vt:lpstr>
      <vt:lpstr>Microsoft Graph 차트</vt:lpstr>
      <vt:lpstr>스마트 퍼팅 연습기 Smart putting trainer</vt:lpstr>
      <vt:lpstr>차        례</vt:lpstr>
      <vt:lpstr>종합설계 개요</vt:lpstr>
      <vt:lpstr>종합설계 개요</vt:lpstr>
      <vt:lpstr>관련 연구 및 사례</vt:lpstr>
      <vt:lpstr>시스템 수행 시나리오</vt:lpstr>
      <vt:lpstr>시스템 수행 시나리오</vt:lpstr>
      <vt:lpstr>시스템 구성도</vt:lpstr>
      <vt:lpstr>개발 환경</vt:lpstr>
      <vt:lpstr>업무 분담</vt:lpstr>
      <vt:lpstr>종합설계 수행일정</vt:lpstr>
      <vt:lpstr>GitHub</vt:lpstr>
      <vt:lpstr>필요기술 및 참고 문헌</vt:lpstr>
    </vt:vector>
  </TitlesOfParts>
  <Company>한국산업기술대학교 교무팀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’2007 하계방학 프로젝트실습 안내</dc:title>
  <dc:creator>공학교육인증</dc:creator>
  <cp:lastModifiedBy>ubin</cp:lastModifiedBy>
  <cp:revision>148</cp:revision>
  <cp:lastPrinted>2017-12-29T07:23:44Z</cp:lastPrinted>
  <dcterms:created xsi:type="dcterms:W3CDTF">2007-05-11T05:56:01Z</dcterms:created>
  <dcterms:modified xsi:type="dcterms:W3CDTF">2018-01-22T01:38:57Z</dcterms:modified>
</cp:coreProperties>
</file>