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Adigiana Toybox" charset="1" panose="02000500000000000000"/>
      <p:regular r:id="rId22"/>
    </p:embeddedFont>
    <p:embeddedFont>
      <p:font typeface="Amazing Slab Bold Italics" charset="1" panose="00000800000000000000"/>
      <p:regular r:id="rId23"/>
    </p:embeddedFont>
    <p:embeddedFont>
      <p:font typeface="Amazing Slab Bold" charset="1" panose="00000800000000000000"/>
      <p:regular r:id="rId24"/>
    </p:embeddedFont>
    <p:embeddedFont>
      <p:font typeface="Adigiana Toybox Bold" charset="1" panose="02000500000000000000"/>
      <p:regular r:id="rId25"/>
    </p:embeddedFont>
    <p:embeddedFont>
      <p:font typeface="Amazing Slab" charset="1" panose="0000050000000000000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https://github.com/lzaycoe" TargetMode="External" Type="http://schemas.openxmlformats.org/officeDocument/2006/relationships/hyperlink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https://docs.google.com/document/d/1-uqzZDnQXFE_WLuNYBSWCJp6veU3P39B2GSvLyXA0-E/edit?usp=sharing" TargetMode="External" Type="http://schemas.openxmlformats.org/officeDocument/2006/relationships/hyperlink"/><Relationship Id="rId11" Target="https://docs.google.com/spreadsheets/d/1qY3XoYenhPCpo-2cE9oAO6a96vdg5hUeOzvvor9AaSI/edit?usp=sharing" TargetMode="External" Type="http://schemas.openxmlformats.org/officeDocument/2006/relationships/hyperlink"/><Relationship Id="rId12" Target="https://docs.google.com/document/d/1zpgJmFPTz_GGdtwAwWEmBQL8l2ygXZN27bOW-h0_vh0/edit?usp=sharing" TargetMode="External" Type="http://schemas.openxmlformats.org/officeDocument/2006/relationships/hyperlink"/><Relationship Id="rId13" Target="https://docs.google.com/spreadsheets/d/1hAu1ISLGG20gqD-CvvFMC3AC6Bxd_ffB/edit?usp=sharing&amp;ouid=106719961461970687685&amp;rtpof=true&amp;sd=true" TargetMode="External" Type="http://schemas.openxmlformats.org/officeDocument/2006/relationships/hyperlink"/><Relationship Id="rId2" Target="../media/image1.png" Type="http://schemas.openxmlformats.org/officeDocument/2006/relationships/image"/><Relationship Id="rId3" Target="../media/image11.png" Type="http://schemas.openxmlformats.org/officeDocument/2006/relationships/image"/><Relationship Id="rId4" Target="../media/image12.svg" Type="http://schemas.openxmlformats.org/officeDocument/2006/relationships/image"/><Relationship Id="rId5" Target="../media/image13.png" Type="http://schemas.openxmlformats.org/officeDocument/2006/relationships/image"/><Relationship Id="rId6" Target="../media/image14.svg" Type="http://schemas.openxmlformats.org/officeDocument/2006/relationships/image"/><Relationship Id="rId7" Target="../media/image15.png" Type="http://schemas.openxmlformats.org/officeDocument/2006/relationships/image"/><Relationship Id="rId8" Target="../media/image16.svg" Type="http://schemas.openxmlformats.org/officeDocument/2006/relationships/image"/><Relationship Id="rId9" Target="https://docs.google.com/document/d/1H1syJCa42YJJIHHmBlHlWK6FwNvRC3K6q7-aOxcTadE/edit?usp=sharing" TargetMode="External" Type="http://schemas.openxmlformats.org/officeDocument/2006/relationships/hyperlink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5.png" Type="http://schemas.openxmlformats.org/officeDocument/2006/relationships/image"/><Relationship Id="rId4" Target="../media/image36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7.png" Type="http://schemas.openxmlformats.org/officeDocument/2006/relationships/image"/><Relationship Id="rId4" Target="../media/image38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39.png" Type="http://schemas.openxmlformats.org/officeDocument/2006/relationships/image"/><Relationship Id="rId6" Target="../media/image40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1.png" Type="http://schemas.openxmlformats.org/officeDocument/2006/relationships/image"/><Relationship Id="rId4" Target="../media/image42.svg" Type="http://schemas.openxmlformats.org/officeDocument/2006/relationships/image"/><Relationship Id="rId5" Target="../media/image43.png" Type="http://schemas.openxmlformats.org/officeDocument/2006/relationships/image"/><Relationship Id="rId6" Target="../media/image44.svg" Type="http://schemas.openxmlformats.org/officeDocument/2006/relationships/image"/><Relationship Id="rId7" Target="https://brainbox-platform.vercel.app" TargetMode="External" Type="http://schemas.openxmlformats.org/officeDocument/2006/relationships/hyperlink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1.png" Type="http://schemas.openxmlformats.org/officeDocument/2006/relationships/image"/><Relationship Id="rId4" Target="../media/image42.svg" Type="http://schemas.openxmlformats.org/officeDocument/2006/relationships/image"/><Relationship Id="rId5" Target="../media/image23.png" Type="http://schemas.openxmlformats.org/officeDocument/2006/relationships/image"/><Relationship Id="rId6" Target="../media/image24.svg" Type="http://schemas.openxmlformats.org/officeDocument/2006/relationships/image"/><Relationship Id="rId7" Target="../media/image43.png" Type="http://schemas.openxmlformats.org/officeDocument/2006/relationships/image"/><Relationship Id="rId8" Target="../media/image44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0.svg" Type="http://schemas.openxmlformats.org/officeDocument/2006/relationships/image"/><Relationship Id="rId11" Target="../media/image21.png" Type="http://schemas.openxmlformats.org/officeDocument/2006/relationships/image"/><Relationship Id="rId12" Target="../media/image22.svg" Type="http://schemas.openxmlformats.org/officeDocument/2006/relationships/image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45.png" Type="http://schemas.openxmlformats.org/officeDocument/2006/relationships/image"/><Relationship Id="rId6" Target="../media/image46.svg" Type="http://schemas.openxmlformats.org/officeDocument/2006/relationships/image"/><Relationship Id="rId7" Target="../media/image47.png" Type="http://schemas.openxmlformats.org/officeDocument/2006/relationships/image"/><Relationship Id="rId8" Target="../media/image48.svg" Type="http://schemas.openxmlformats.org/officeDocument/2006/relationships/image"/><Relationship Id="rId9" Target="../media/image49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1.png" Type="http://schemas.openxmlformats.org/officeDocument/2006/relationships/image"/><Relationship Id="rId4" Target="../media/image12.svg" Type="http://schemas.openxmlformats.org/officeDocument/2006/relationships/image"/><Relationship Id="rId5" Target="../media/image13.png" Type="http://schemas.openxmlformats.org/officeDocument/2006/relationships/image"/><Relationship Id="rId6" Target="../media/image14.svg" Type="http://schemas.openxmlformats.org/officeDocument/2006/relationships/image"/><Relationship Id="rId7" Target="../media/image15.png" Type="http://schemas.openxmlformats.org/officeDocument/2006/relationships/image"/><Relationship Id="rId8" Target="../media/image1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7.png" Type="http://schemas.openxmlformats.org/officeDocument/2006/relationships/image"/><Relationship Id="rId4" Target="../media/image18.svg" Type="http://schemas.openxmlformats.org/officeDocument/2006/relationships/image"/><Relationship Id="rId5" Target="../media/image19.png" Type="http://schemas.openxmlformats.org/officeDocument/2006/relationships/image"/><Relationship Id="rId6" Target="../media/image20.svg" Type="http://schemas.openxmlformats.org/officeDocument/2006/relationships/image"/><Relationship Id="rId7" Target="../media/image21.png" Type="http://schemas.openxmlformats.org/officeDocument/2006/relationships/image"/><Relationship Id="rId8" Target="../media/image2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3.png" Type="http://schemas.openxmlformats.org/officeDocument/2006/relationships/image"/><Relationship Id="rId4" Target="../media/image24.svg" Type="http://schemas.openxmlformats.org/officeDocument/2006/relationships/image"/><Relationship Id="rId5" Target="../media/image25.png" Type="http://schemas.openxmlformats.org/officeDocument/2006/relationships/image"/><Relationship Id="rId6" Target="../media/image2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8.png" Type="http://schemas.openxmlformats.org/officeDocument/2006/relationships/image"/><Relationship Id="rId4" Target="../media/image29.svg" Type="http://schemas.openxmlformats.org/officeDocument/2006/relationships/image"/><Relationship Id="rId5" Target="../media/image30.png" Type="http://schemas.openxmlformats.org/officeDocument/2006/relationships/image"/><Relationship Id="rId6" Target="../media/image31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2.png" Type="http://schemas.openxmlformats.org/officeDocument/2006/relationships/image"/><Relationship Id="rId4" Target="../media/image33.svg" Type="http://schemas.openxmlformats.org/officeDocument/2006/relationships/image"/><Relationship Id="rId5" Target="../media/image34.gif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2222909" y="2365148"/>
            <a:ext cx="13899332" cy="5556705"/>
          </a:xfrm>
          <a:custGeom>
            <a:avLst/>
            <a:gdLst/>
            <a:ahLst/>
            <a:cxnLst/>
            <a:rect r="r" b="b" t="t" l="l"/>
            <a:pathLst>
              <a:path h="5556705" w="13899332">
                <a:moveTo>
                  <a:pt x="0" y="0"/>
                </a:moveTo>
                <a:lnTo>
                  <a:pt x="13899332" y="0"/>
                </a:lnTo>
                <a:lnTo>
                  <a:pt x="13899332" y="5556704"/>
                </a:lnTo>
                <a:lnTo>
                  <a:pt x="0" y="555670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99666" y="8418982"/>
            <a:ext cx="8470495" cy="2216118"/>
          </a:xfrm>
          <a:custGeom>
            <a:avLst/>
            <a:gdLst/>
            <a:ahLst/>
            <a:cxnLst/>
            <a:rect r="r" b="b" t="t" l="l"/>
            <a:pathLst>
              <a:path h="2216118" w="8470495">
                <a:moveTo>
                  <a:pt x="0" y="0"/>
                </a:moveTo>
                <a:lnTo>
                  <a:pt x="8470495" y="0"/>
                </a:lnTo>
                <a:lnTo>
                  <a:pt x="8470495" y="2216118"/>
                </a:lnTo>
                <a:lnTo>
                  <a:pt x="0" y="22161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10017171" y="-348100"/>
            <a:ext cx="8470495" cy="2216118"/>
          </a:xfrm>
          <a:custGeom>
            <a:avLst/>
            <a:gdLst/>
            <a:ahLst/>
            <a:cxnLst/>
            <a:rect r="r" b="b" t="t" l="l"/>
            <a:pathLst>
              <a:path h="2216118" w="8470495">
                <a:moveTo>
                  <a:pt x="0" y="0"/>
                </a:moveTo>
                <a:lnTo>
                  <a:pt x="8470495" y="0"/>
                </a:lnTo>
                <a:lnTo>
                  <a:pt x="8470495" y="2216118"/>
                </a:lnTo>
                <a:lnTo>
                  <a:pt x="0" y="22161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827245" y="5401494"/>
            <a:ext cx="2408718" cy="653711"/>
          </a:xfrm>
          <a:custGeom>
            <a:avLst/>
            <a:gdLst/>
            <a:ahLst/>
            <a:cxnLst/>
            <a:rect r="r" b="b" t="t" l="l"/>
            <a:pathLst>
              <a:path h="653711" w="2408718">
                <a:moveTo>
                  <a:pt x="0" y="0"/>
                </a:moveTo>
                <a:lnTo>
                  <a:pt x="2408718" y="0"/>
                </a:lnTo>
                <a:lnTo>
                  <a:pt x="2408718" y="653711"/>
                </a:lnTo>
                <a:lnTo>
                  <a:pt x="0" y="65371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455385" y="2981246"/>
            <a:ext cx="2408718" cy="653711"/>
          </a:xfrm>
          <a:custGeom>
            <a:avLst/>
            <a:gdLst/>
            <a:ahLst/>
            <a:cxnLst/>
            <a:rect r="r" b="b" t="t" l="l"/>
            <a:pathLst>
              <a:path h="653711" w="2408718">
                <a:moveTo>
                  <a:pt x="0" y="0"/>
                </a:moveTo>
                <a:lnTo>
                  <a:pt x="2408719" y="0"/>
                </a:lnTo>
                <a:lnTo>
                  <a:pt x="2408719" y="653711"/>
                </a:lnTo>
                <a:lnTo>
                  <a:pt x="0" y="65371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452974" y="1028700"/>
            <a:ext cx="2408718" cy="653711"/>
          </a:xfrm>
          <a:custGeom>
            <a:avLst/>
            <a:gdLst/>
            <a:ahLst/>
            <a:cxnLst/>
            <a:rect r="r" b="b" t="t" l="l"/>
            <a:pathLst>
              <a:path h="653711" w="2408718">
                <a:moveTo>
                  <a:pt x="0" y="0"/>
                </a:moveTo>
                <a:lnTo>
                  <a:pt x="2408718" y="0"/>
                </a:lnTo>
                <a:lnTo>
                  <a:pt x="2408718" y="653711"/>
                </a:lnTo>
                <a:lnTo>
                  <a:pt x="0" y="65371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63361" y="759959"/>
            <a:ext cx="3817621" cy="2874998"/>
          </a:xfrm>
          <a:custGeom>
            <a:avLst/>
            <a:gdLst/>
            <a:ahLst/>
            <a:cxnLst/>
            <a:rect r="r" b="b" t="t" l="l"/>
            <a:pathLst>
              <a:path h="2874998" w="3817621">
                <a:moveTo>
                  <a:pt x="0" y="0"/>
                </a:moveTo>
                <a:lnTo>
                  <a:pt x="3817620" y="0"/>
                </a:lnTo>
                <a:lnTo>
                  <a:pt x="3817620" y="2874998"/>
                </a:lnTo>
                <a:lnTo>
                  <a:pt x="0" y="287499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47266" y="8571382"/>
            <a:ext cx="8470495" cy="2216118"/>
          </a:xfrm>
          <a:custGeom>
            <a:avLst/>
            <a:gdLst/>
            <a:ahLst/>
            <a:cxnLst/>
            <a:rect r="r" b="b" t="t" l="l"/>
            <a:pathLst>
              <a:path h="2216118" w="8470495">
                <a:moveTo>
                  <a:pt x="0" y="0"/>
                </a:moveTo>
                <a:lnTo>
                  <a:pt x="8470495" y="0"/>
                </a:lnTo>
                <a:lnTo>
                  <a:pt x="8470495" y="2216118"/>
                </a:lnTo>
                <a:lnTo>
                  <a:pt x="0" y="22161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958463" y="7973567"/>
            <a:ext cx="1799526" cy="1799526"/>
          </a:xfrm>
          <a:custGeom>
            <a:avLst/>
            <a:gdLst/>
            <a:ahLst/>
            <a:cxnLst/>
            <a:rect r="r" b="b" t="t" l="l"/>
            <a:pathLst>
              <a:path h="1799526" w="1799526">
                <a:moveTo>
                  <a:pt x="0" y="0"/>
                </a:moveTo>
                <a:lnTo>
                  <a:pt x="1799526" y="0"/>
                </a:lnTo>
                <a:lnTo>
                  <a:pt x="1799526" y="1799526"/>
                </a:lnTo>
                <a:lnTo>
                  <a:pt x="0" y="1799526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4330058" y="3281245"/>
            <a:ext cx="9627884" cy="31303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117"/>
              </a:lnSpc>
            </a:pPr>
            <a:r>
              <a:rPr lang="en-US" sz="11506">
                <a:solidFill>
                  <a:srgbClr val="FF914D"/>
                </a:solidFill>
                <a:latin typeface="Adigiana Toybox"/>
                <a:ea typeface="Adigiana Toybox"/>
                <a:cs typeface="Adigiana Toybox"/>
                <a:sym typeface="Adigiana Toybox"/>
              </a:rPr>
              <a:t>BrainBox</a:t>
            </a:r>
          </a:p>
          <a:p>
            <a:pPr algn="ctr">
              <a:lnSpc>
                <a:spcPts val="11521"/>
              </a:lnSpc>
            </a:pPr>
            <a:r>
              <a:rPr lang="en-US" sz="10107">
                <a:solidFill>
                  <a:srgbClr val="000000"/>
                </a:solidFill>
                <a:latin typeface="Adigiana Toybox"/>
                <a:ea typeface="Adigiana Toybox"/>
                <a:cs typeface="Adigiana Toybox"/>
                <a:sym typeface="Adigiana Toybox"/>
              </a:rPr>
              <a:t>Final Report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765271" y="6466071"/>
            <a:ext cx="8757458" cy="11408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62"/>
              </a:lnSpc>
            </a:pPr>
            <a:r>
              <a:rPr lang="en-US" b="true" sz="4137" i="true">
                <a:solidFill>
                  <a:srgbClr val="000000"/>
                </a:solidFill>
                <a:latin typeface="Amazing Slab Bold Italics"/>
                <a:ea typeface="Amazing Slab Bold Italics"/>
                <a:cs typeface="Amazing Slab Bold Italics"/>
                <a:sym typeface="Amazing Slab Bold Italics"/>
              </a:rPr>
              <a:t>“Web Development Project”</a:t>
            </a:r>
          </a:p>
          <a:p>
            <a:pPr algn="r">
              <a:lnSpc>
                <a:spcPts val="3708"/>
              </a:lnSpc>
              <a:spcBef>
                <a:spcPct val="0"/>
              </a:spcBef>
            </a:pPr>
            <a:r>
              <a:rPr lang="en-US" b="true" sz="3600" i="true">
                <a:solidFill>
                  <a:srgbClr val="000000"/>
                </a:solidFill>
                <a:latin typeface="Amazing Slab Bold Italics"/>
                <a:ea typeface="Amazing Slab Bold Italics"/>
                <a:cs typeface="Amazing Slab Bold Italics"/>
                <a:sym typeface="Amazing Slab Bold Italics"/>
              </a:rPr>
              <a:t>(WDP301)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201526" y="8578412"/>
            <a:ext cx="6756937" cy="679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62"/>
              </a:lnSpc>
              <a:spcBef>
                <a:spcPct val="0"/>
              </a:spcBef>
            </a:pPr>
            <a:r>
              <a:rPr lang="en-US" b="true" sz="4137" i="true">
                <a:solidFill>
                  <a:srgbClr val="000000"/>
                </a:solidFill>
                <a:latin typeface="Amazing Slab Bold Italics"/>
                <a:ea typeface="Amazing Slab Bold Italics"/>
                <a:cs typeface="Amazing Slab Bold Italics"/>
                <a:sym typeface="Amazing Slab Bold Italics"/>
              </a:rPr>
              <a:t>Developed by </a:t>
            </a:r>
            <a:r>
              <a:rPr lang="en-US" b="true" sz="4137" i="true">
                <a:solidFill>
                  <a:srgbClr val="FF914D"/>
                </a:solidFill>
                <a:latin typeface="Amazing Slab Bold Italics"/>
                <a:ea typeface="Amazing Slab Bold Italics"/>
                <a:cs typeface="Amazing Slab Bold Italics"/>
                <a:sym typeface="Amazing Slab Bold Italics"/>
                <a:hlinkClick r:id="rId12" tooltip="https://github.com/lzaycoe"/>
              </a:rPr>
              <a:t>Lazy Code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66386" y="6632802"/>
            <a:ext cx="4107319" cy="4114800"/>
          </a:xfrm>
          <a:custGeom>
            <a:avLst/>
            <a:gdLst/>
            <a:ahLst/>
            <a:cxnLst/>
            <a:rect r="r" b="b" t="t" l="l"/>
            <a:pathLst>
              <a:path h="4114800" w="4107319">
                <a:moveTo>
                  <a:pt x="0" y="0"/>
                </a:moveTo>
                <a:lnTo>
                  <a:pt x="4107318" y="0"/>
                </a:lnTo>
                <a:lnTo>
                  <a:pt x="410731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14647068" y="-460602"/>
            <a:ext cx="4107319" cy="4114800"/>
          </a:xfrm>
          <a:custGeom>
            <a:avLst/>
            <a:gdLst/>
            <a:ahLst/>
            <a:cxnLst/>
            <a:rect r="r" b="b" t="t" l="l"/>
            <a:pathLst>
              <a:path h="4114800" w="4107319">
                <a:moveTo>
                  <a:pt x="0" y="0"/>
                </a:moveTo>
                <a:lnTo>
                  <a:pt x="4107318" y="0"/>
                </a:lnTo>
                <a:lnTo>
                  <a:pt x="410731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51209" y="4488346"/>
            <a:ext cx="1476103" cy="1615157"/>
          </a:xfrm>
          <a:custGeom>
            <a:avLst/>
            <a:gdLst/>
            <a:ahLst/>
            <a:cxnLst/>
            <a:rect r="r" b="b" t="t" l="l"/>
            <a:pathLst>
              <a:path h="1615157" w="1476103">
                <a:moveTo>
                  <a:pt x="0" y="0"/>
                </a:moveTo>
                <a:lnTo>
                  <a:pt x="1476104" y="0"/>
                </a:lnTo>
                <a:lnTo>
                  <a:pt x="1476104" y="1615157"/>
                </a:lnTo>
                <a:lnTo>
                  <a:pt x="0" y="161515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451209" y="2449258"/>
            <a:ext cx="1476103" cy="1615157"/>
          </a:xfrm>
          <a:custGeom>
            <a:avLst/>
            <a:gdLst/>
            <a:ahLst/>
            <a:cxnLst/>
            <a:rect r="r" b="b" t="t" l="l"/>
            <a:pathLst>
              <a:path h="1615157" w="1476103">
                <a:moveTo>
                  <a:pt x="1476104" y="0"/>
                </a:moveTo>
                <a:lnTo>
                  <a:pt x="0" y="0"/>
                </a:lnTo>
                <a:lnTo>
                  <a:pt x="0" y="1615157"/>
                </a:lnTo>
                <a:lnTo>
                  <a:pt x="1476104" y="1615157"/>
                </a:lnTo>
                <a:lnTo>
                  <a:pt x="147610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606446" y="7824608"/>
            <a:ext cx="4416186" cy="2922994"/>
          </a:xfrm>
          <a:custGeom>
            <a:avLst/>
            <a:gdLst/>
            <a:ahLst/>
            <a:cxnLst/>
            <a:rect r="r" b="b" t="t" l="l"/>
            <a:pathLst>
              <a:path h="2922994" w="4416186">
                <a:moveTo>
                  <a:pt x="0" y="0"/>
                </a:moveTo>
                <a:lnTo>
                  <a:pt x="4416186" y="0"/>
                </a:lnTo>
                <a:lnTo>
                  <a:pt x="4416186" y="2922994"/>
                </a:lnTo>
                <a:lnTo>
                  <a:pt x="0" y="292299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042790" y="190311"/>
            <a:ext cx="9283452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000000"/>
                </a:solidFill>
                <a:latin typeface="Adigiana Toybox"/>
                <a:ea typeface="Adigiana Toybox"/>
                <a:cs typeface="Adigiana Toybox"/>
                <a:sym typeface="Adigiana Toybox"/>
              </a:rPr>
              <a:t>Related Documents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3831493" y="2449258"/>
            <a:ext cx="12200483" cy="6209192"/>
            <a:chOff x="0" y="0"/>
            <a:chExt cx="16267311" cy="8278923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1494292"/>
              <a:ext cx="16267311" cy="10043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600"/>
                </a:lnSpc>
              </a:pPr>
              <a:r>
                <a:rPr lang="en-US" sz="4000" b="true">
                  <a:solidFill>
                    <a:srgbClr val="000000"/>
                  </a:solidFill>
                  <a:latin typeface="Amazing Slab Bold"/>
                  <a:ea typeface="Amazing Slab Bold"/>
                  <a:cs typeface="Amazing Slab Bold"/>
                  <a:sym typeface="Amazing Slab Bold"/>
                  <a:hlinkClick r:id="rId9" tooltip="https://docs.google.com/document/d/1H1syJCa42YJJIHHmBlHlWK6FwNvRC3K6q7-aOxcTadE/edit?usp=sharing"/>
                </a:rPr>
                <a:t>🔍📑 Software Requirement Specification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3479725"/>
              <a:ext cx="14187093" cy="10043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600"/>
                </a:lnSpc>
              </a:pPr>
              <a:r>
                <a:rPr lang="en-US" sz="4000" b="true">
                  <a:solidFill>
                    <a:srgbClr val="000000"/>
                  </a:solidFill>
                  <a:latin typeface="Amazing Slab Bold"/>
                  <a:ea typeface="Amazing Slab Bold"/>
                  <a:cs typeface="Amazing Slab Bold"/>
                  <a:sym typeface="Amazing Slab Bold"/>
                  <a:hlinkClick r:id="rId10" tooltip="https://docs.google.com/document/d/1-uqzZDnQXFE_WLuNYBSWCJp6veU3P39B2GSvLyXA0-E/edit?usp=sharing"/>
                </a:rPr>
                <a:t>🖥️🛠️ Software Design Specification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-200025"/>
              <a:ext cx="8727281" cy="10043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600"/>
                </a:lnSpc>
                <a:spcBef>
                  <a:spcPct val="0"/>
                </a:spcBef>
              </a:pPr>
              <a:r>
                <a:rPr lang="en-US" b="true" sz="4000">
                  <a:solidFill>
                    <a:srgbClr val="000000"/>
                  </a:solidFill>
                  <a:latin typeface="Amazing Slab Bold"/>
                  <a:ea typeface="Amazing Slab Bold"/>
                  <a:cs typeface="Amazing Slab Bold"/>
                  <a:sym typeface="Amazing Slab Bold"/>
                  <a:hlinkClick r:id="rId11" tooltip="https://docs.google.com/spreadsheets/d/1qY3XoYenhPCpo-2cE9oAO6a96vdg5hUeOzvvor9AaSI/edit?usp=sharing"/>
                </a:rPr>
                <a:t>📝📅 Project Planning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7274565"/>
              <a:ext cx="7407473" cy="10043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600"/>
                </a:lnSpc>
                <a:spcBef>
                  <a:spcPct val="0"/>
                </a:spcBef>
              </a:pPr>
              <a:r>
                <a:rPr lang="en-US" b="true" sz="4000">
                  <a:solidFill>
                    <a:srgbClr val="000000"/>
                  </a:solidFill>
                  <a:latin typeface="Amazing Slab Bold"/>
                  <a:ea typeface="Amazing Slab Bold"/>
                  <a:cs typeface="Amazing Slab Bold"/>
                  <a:sym typeface="Amazing Slab Bold"/>
                  <a:hlinkClick r:id="rId12" tooltip="https://docs.google.com/document/d/1zpgJmFPTz_GGdtwAwWEmBQL8l2ygXZN27bOW-h0_vh0/edit?usp=sharing"/>
                </a:rPr>
                <a:t>🚀🎯 Final Release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5378033"/>
              <a:ext cx="13608645" cy="10043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600"/>
                </a:lnSpc>
                <a:spcBef>
                  <a:spcPct val="0"/>
                </a:spcBef>
              </a:pPr>
              <a:r>
                <a:rPr lang="en-US" b="true" sz="4000">
                  <a:solidFill>
                    <a:srgbClr val="000000"/>
                  </a:solidFill>
                  <a:latin typeface="Amazing Slab Bold"/>
                  <a:ea typeface="Amazing Slab Bold"/>
                  <a:cs typeface="Amazing Slab Bold"/>
                  <a:sym typeface="Amazing Slab Bold"/>
                  <a:hlinkClick r:id="rId13" tooltip="https://docs.google.com/spreadsheets/d/1hAu1ISLGG20gqD-CvvFMC3AC6Bxd_ffB/edit?usp=sharing&amp;ouid=106719961461970687685&amp;rtpof=true&amp;sd=true"/>
                </a:rPr>
                <a:t>✅🔄 Tracking Task &amp; Pull Request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551578"/>
            <a:ext cx="16257442" cy="1156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40"/>
              </a:lnSpc>
            </a:pPr>
            <a:r>
              <a:rPr lang="en-US" sz="8000">
                <a:solidFill>
                  <a:srgbClr val="000000"/>
                </a:solidFill>
                <a:latin typeface="Adigiana Toybox"/>
                <a:ea typeface="Adigiana Toybox"/>
                <a:cs typeface="Adigiana Toybox"/>
                <a:sym typeface="Adigiana Toybox"/>
              </a:rPr>
              <a:t>📊 Results and Evaluation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2763537">
            <a:off x="987822" y="2017442"/>
            <a:ext cx="2454863" cy="2647401"/>
          </a:xfrm>
          <a:custGeom>
            <a:avLst/>
            <a:gdLst/>
            <a:ahLst/>
            <a:cxnLst/>
            <a:rect r="r" b="b" t="t" l="l"/>
            <a:pathLst>
              <a:path h="2647401" w="2454863">
                <a:moveTo>
                  <a:pt x="0" y="0"/>
                </a:moveTo>
                <a:lnTo>
                  <a:pt x="2454864" y="0"/>
                </a:lnTo>
                <a:lnTo>
                  <a:pt x="2454864" y="2647402"/>
                </a:lnTo>
                <a:lnTo>
                  <a:pt x="0" y="26474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707776" y="1859862"/>
            <a:ext cx="13800964" cy="7952773"/>
            <a:chOff x="0" y="0"/>
            <a:chExt cx="3634822" cy="209455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34822" cy="2094558"/>
            </a:xfrm>
            <a:custGeom>
              <a:avLst/>
              <a:gdLst/>
              <a:ahLst/>
              <a:cxnLst/>
              <a:rect r="r" b="b" t="t" l="l"/>
              <a:pathLst>
                <a:path h="2094558" w="3634822">
                  <a:moveTo>
                    <a:pt x="28609" y="0"/>
                  </a:moveTo>
                  <a:lnTo>
                    <a:pt x="3606212" y="0"/>
                  </a:lnTo>
                  <a:cubicBezTo>
                    <a:pt x="3613800" y="0"/>
                    <a:pt x="3621077" y="3014"/>
                    <a:pt x="3626443" y="8380"/>
                  </a:cubicBezTo>
                  <a:cubicBezTo>
                    <a:pt x="3631808" y="13745"/>
                    <a:pt x="3634822" y="21022"/>
                    <a:pt x="3634822" y="28609"/>
                  </a:cubicBezTo>
                  <a:lnTo>
                    <a:pt x="3634822" y="2065948"/>
                  </a:lnTo>
                  <a:cubicBezTo>
                    <a:pt x="3634822" y="2081749"/>
                    <a:pt x="3622013" y="2094558"/>
                    <a:pt x="3606212" y="2094558"/>
                  </a:cubicBezTo>
                  <a:lnTo>
                    <a:pt x="28609" y="2094558"/>
                  </a:lnTo>
                  <a:cubicBezTo>
                    <a:pt x="12809" y="2094558"/>
                    <a:pt x="0" y="2081749"/>
                    <a:pt x="0" y="2065948"/>
                  </a:cubicBezTo>
                  <a:lnTo>
                    <a:pt x="0" y="28609"/>
                  </a:lnTo>
                  <a:cubicBezTo>
                    <a:pt x="0" y="12809"/>
                    <a:pt x="12809" y="0"/>
                    <a:pt x="28609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95250"/>
              <a:ext cx="3634822" cy="21898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3564410" y="2101815"/>
            <a:ext cx="5790009" cy="668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  <a:spcBef>
                <a:spcPct val="0"/>
              </a:spcBef>
            </a:pPr>
            <a:r>
              <a:rPr lang="en-US" b="true" sz="3300">
                <a:solidFill>
                  <a:srgbClr val="000000"/>
                </a:solidFill>
                <a:latin typeface="Amazing Slab Bold"/>
                <a:ea typeface="Amazing Slab Bold"/>
                <a:cs typeface="Amazing Slab Bold"/>
                <a:sym typeface="Amazing Slab Bold"/>
              </a:rPr>
              <a:t>✅</a:t>
            </a:r>
            <a:r>
              <a:rPr lang="en-US" b="true" sz="3300">
                <a:solidFill>
                  <a:srgbClr val="000000"/>
                </a:solidFill>
                <a:latin typeface="Amazing Slab Bold"/>
                <a:ea typeface="Amazing Slab Bold"/>
                <a:cs typeface="Amazing Slab Bold"/>
                <a:sym typeface="Amazing Slab Bold"/>
              </a:rPr>
              <a:t> Complete core features: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230556" y="3478530"/>
            <a:ext cx="6377702" cy="6256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32" indent="-291466" lvl="1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Amazing Slab"/>
                <a:ea typeface="Amazing Slab"/>
                <a:cs typeface="Amazing Slab"/>
                <a:sym typeface="Amazing Slab"/>
              </a:rPr>
              <a:t>Learners</a:t>
            </a:r>
          </a:p>
          <a:p>
            <a:pPr algn="l" marL="1165863" indent="-388621" lvl="2">
              <a:lnSpc>
                <a:spcPts val="3780"/>
              </a:lnSpc>
              <a:buFont typeface="Arial"/>
              <a:buChar char="⚬"/>
            </a:pPr>
            <a:r>
              <a:rPr lang="en-US" sz="2700">
                <a:solidFill>
                  <a:srgbClr val="000000"/>
                </a:solidFill>
                <a:latin typeface="Amazing Slab"/>
                <a:ea typeface="Amazing Slab"/>
                <a:cs typeface="Amazing Slab"/>
                <a:sym typeface="Amazing Slab"/>
              </a:rPr>
              <a:t>View list courses</a:t>
            </a:r>
          </a:p>
          <a:p>
            <a:pPr algn="l" marL="1165863" indent="-388621" lvl="2">
              <a:lnSpc>
                <a:spcPts val="3780"/>
              </a:lnSpc>
              <a:buFont typeface="Arial"/>
              <a:buChar char="⚬"/>
            </a:pPr>
            <a:r>
              <a:rPr lang="en-US" sz="2700">
                <a:solidFill>
                  <a:srgbClr val="000000"/>
                </a:solidFill>
                <a:latin typeface="Amazing Slab"/>
                <a:ea typeface="Amazing Slab"/>
                <a:cs typeface="Amazing Slab"/>
                <a:sym typeface="Amazing Slab"/>
              </a:rPr>
              <a:t>Enroll courses</a:t>
            </a:r>
          </a:p>
          <a:p>
            <a:pPr algn="l" marL="1165863" indent="-388621" lvl="2">
              <a:lnSpc>
                <a:spcPts val="3780"/>
              </a:lnSpc>
              <a:buFont typeface="Arial"/>
              <a:buChar char="⚬"/>
            </a:pPr>
            <a:r>
              <a:rPr lang="en-US" sz="2700">
                <a:solidFill>
                  <a:srgbClr val="000000"/>
                </a:solidFill>
                <a:latin typeface="Amazing Slab"/>
                <a:ea typeface="Amazing Slab"/>
                <a:cs typeface="Amazing Slab"/>
                <a:sym typeface="Amazing Slab"/>
              </a:rPr>
              <a:t>Tracking their enrolled courses</a:t>
            </a:r>
          </a:p>
          <a:p>
            <a:pPr algn="l" marL="1165863" indent="-388621" lvl="2">
              <a:lnSpc>
                <a:spcPts val="3780"/>
              </a:lnSpc>
              <a:buFont typeface="Arial"/>
              <a:buChar char="⚬"/>
            </a:pPr>
            <a:r>
              <a:rPr lang="en-US" sz="2700">
                <a:solidFill>
                  <a:srgbClr val="000000"/>
                </a:solidFill>
                <a:latin typeface="Amazing Slab"/>
                <a:ea typeface="Amazing Slab"/>
                <a:cs typeface="Amazing Slab"/>
                <a:sym typeface="Amazing Slab"/>
              </a:rPr>
              <a:t>Become a teacher</a:t>
            </a:r>
          </a:p>
          <a:p>
            <a:pPr algn="l" marL="1165863" indent="-388621" lvl="2">
              <a:lnSpc>
                <a:spcPts val="3780"/>
              </a:lnSpc>
              <a:buFont typeface="Arial"/>
              <a:buChar char="⚬"/>
            </a:pPr>
            <a:r>
              <a:rPr lang="en-US" sz="2700">
                <a:solidFill>
                  <a:srgbClr val="000000"/>
                </a:solidFill>
                <a:latin typeface="Amazing Slab"/>
                <a:ea typeface="Amazing Slab"/>
                <a:cs typeface="Amazing Slab"/>
                <a:sym typeface="Amazing Slab"/>
              </a:rPr>
              <a:t>View their purchase history</a:t>
            </a:r>
          </a:p>
          <a:p>
            <a:pPr algn="l" marL="1165863" indent="-388621" lvl="2">
              <a:lnSpc>
                <a:spcPts val="3780"/>
              </a:lnSpc>
              <a:spcBef>
                <a:spcPct val="0"/>
              </a:spcBef>
              <a:buFont typeface="Arial"/>
              <a:buChar char="⚬"/>
            </a:pPr>
            <a:r>
              <a:rPr lang="en-US" sz="2700">
                <a:solidFill>
                  <a:srgbClr val="000000"/>
                </a:solidFill>
                <a:latin typeface="Amazing Slab"/>
                <a:ea typeface="Amazing Slab"/>
                <a:cs typeface="Amazing Slab"/>
                <a:sym typeface="Amazing Slab"/>
              </a:rPr>
              <a:t>View their account information</a:t>
            </a:r>
          </a:p>
          <a:p>
            <a:pPr algn="l" marL="582932" indent="-291466" lvl="1">
              <a:lnSpc>
                <a:spcPts val="3780"/>
              </a:lnSpc>
              <a:spcBef>
                <a:spcPct val="0"/>
              </a:spcBef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Amazing Slab"/>
                <a:ea typeface="Amazing Slab"/>
                <a:cs typeface="Amazing Slab"/>
                <a:sym typeface="Amazing Slab"/>
              </a:rPr>
              <a:t>Teacher</a:t>
            </a:r>
          </a:p>
          <a:p>
            <a:pPr algn="l" marL="1165863" indent="-388621" lvl="2">
              <a:lnSpc>
                <a:spcPts val="3780"/>
              </a:lnSpc>
              <a:spcBef>
                <a:spcPct val="0"/>
              </a:spcBef>
              <a:buFont typeface="Arial"/>
              <a:buChar char="⚬"/>
            </a:pPr>
            <a:r>
              <a:rPr lang="en-US" sz="2700">
                <a:solidFill>
                  <a:srgbClr val="000000"/>
                </a:solidFill>
                <a:latin typeface="Amazing Slab"/>
                <a:ea typeface="Amazing Slab"/>
                <a:cs typeface="Amazing Slab"/>
                <a:sym typeface="Amazing Slab"/>
              </a:rPr>
              <a:t>CRUD their course</a:t>
            </a:r>
          </a:p>
          <a:p>
            <a:pPr algn="l" marL="1165863" indent="-388621" lvl="2">
              <a:lnSpc>
                <a:spcPts val="3780"/>
              </a:lnSpc>
              <a:spcBef>
                <a:spcPct val="0"/>
              </a:spcBef>
              <a:buFont typeface="Arial"/>
              <a:buChar char="⚬"/>
            </a:pPr>
            <a:r>
              <a:rPr lang="en-US" sz="2700">
                <a:solidFill>
                  <a:srgbClr val="000000"/>
                </a:solidFill>
                <a:latin typeface="Amazing Slab"/>
                <a:ea typeface="Amazing Slab"/>
                <a:cs typeface="Amazing Slab"/>
                <a:sym typeface="Amazing Slab"/>
              </a:rPr>
              <a:t>View revenue reports</a:t>
            </a:r>
          </a:p>
          <a:p>
            <a:pPr algn="l" marL="1165863" indent="-388621" lvl="2">
              <a:lnSpc>
                <a:spcPts val="3780"/>
              </a:lnSpc>
              <a:spcBef>
                <a:spcPct val="0"/>
              </a:spcBef>
              <a:buFont typeface="Arial"/>
              <a:buChar char="⚬"/>
            </a:pPr>
            <a:r>
              <a:rPr lang="en-US" sz="2700">
                <a:solidFill>
                  <a:srgbClr val="000000"/>
                </a:solidFill>
                <a:latin typeface="Amazing Slab"/>
                <a:ea typeface="Amazing Slab"/>
                <a:cs typeface="Amazing Slab"/>
                <a:sym typeface="Amazing Slab"/>
              </a:rPr>
              <a:t>View their account information</a:t>
            </a:r>
          </a:p>
          <a:p>
            <a:pPr algn="l" marL="1165863" indent="-388621" lvl="2">
              <a:lnSpc>
                <a:spcPts val="3780"/>
              </a:lnSpc>
              <a:spcBef>
                <a:spcPct val="0"/>
              </a:spcBef>
              <a:buFont typeface="Arial"/>
              <a:buChar char="⚬"/>
            </a:pPr>
            <a:r>
              <a:rPr lang="en-US" sz="2700">
                <a:solidFill>
                  <a:srgbClr val="000000"/>
                </a:solidFill>
                <a:latin typeface="Amazing Slab"/>
                <a:ea typeface="Amazing Slab"/>
                <a:cs typeface="Amazing Slab"/>
                <a:sym typeface="Amazing Slab"/>
              </a:rPr>
              <a:t>Receive their revenue</a:t>
            </a:r>
          </a:p>
          <a:p>
            <a:pPr algn="l">
              <a:lnSpc>
                <a:spcPts val="3780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9956625" y="3478530"/>
            <a:ext cx="6552115" cy="292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32" indent="-291466" lvl="1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Amazing Slab"/>
                <a:ea typeface="Amazing Slab"/>
                <a:cs typeface="Amazing Slab"/>
                <a:sym typeface="Amazing Slab"/>
              </a:rPr>
              <a:t>Admin</a:t>
            </a:r>
          </a:p>
          <a:p>
            <a:pPr algn="l" marL="1165863" indent="-388621" lvl="2">
              <a:lnSpc>
                <a:spcPts val="3780"/>
              </a:lnSpc>
              <a:buFont typeface="Arial"/>
              <a:buChar char="⚬"/>
            </a:pPr>
            <a:r>
              <a:rPr lang="en-US" sz="2700">
                <a:solidFill>
                  <a:srgbClr val="000000"/>
                </a:solidFill>
                <a:latin typeface="Amazing Slab"/>
                <a:ea typeface="Amazing Slab"/>
                <a:cs typeface="Amazing Slab"/>
                <a:sym typeface="Amazing Slab"/>
              </a:rPr>
              <a:t>Manage user accounts</a:t>
            </a:r>
          </a:p>
          <a:p>
            <a:pPr algn="l" marL="1165863" indent="-388621" lvl="2">
              <a:lnSpc>
                <a:spcPts val="3780"/>
              </a:lnSpc>
              <a:buFont typeface="Arial"/>
              <a:buChar char="⚬"/>
            </a:pPr>
            <a:r>
              <a:rPr lang="en-US" sz="2700">
                <a:solidFill>
                  <a:srgbClr val="000000"/>
                </a:solidFill>
                <a:latin typeface="Amazing Slab"/>
                <a:ea typeface="Amazing Slab"/>
                <a:cs typeface="Amazing Slab"/>
                <a:sym typeface="Amazing Slab"/>
              </a:rPr>
              <a:t>View, edit and analyze reports</a:t>
            </a:r>
          </a:p>
          <a:p>
            <a:pPr algn="l" marL="1165863" indent="-388621" lvl="2">
              <a:lnSpc>
                <a:spcPts val="3780"/>
              </a:lnSpc>
              <a:buFont typeface="Arial"/>
              <a:buChar char="⚬"/>
            </a:pPr>
            <a:r>
              <a:rPr lang="en-US" sz="2700">
                <a:solidFill>
                  <a:srgbClr val="000000"/>
                </a:solidFill>
                <a:latin typeface="Amazing Slab"/>
                <a:ea typeface="Amazing Slab"/>
                <a:cs typeface="Amazing Slab"/>
                <a:sym typeface="Amazing Slab"/>
              </a:rPr>
              <a:t>Check course</a:t>
            </a:r>
          </a:p>
          <a:p>
            <a:pPr algn="l" marL="582932" indent="-291466" lvl="1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Amazing Slab"/>
                <a:ea typeface="Amazing Slab"/>
                <a:cs typeface="Amazing Slab"/>
                <a:sym typeface="Amazing Slab"/>
              </a:rPr>
              <a:t>AI chat</a:t>
            </a:r>
          </a:p>
          <a:p>
            <a:pPr algn="l" marL="582932" indent="-291466" lvl="1">
              <a:lnSpc>
                <a:spcPts val="3780"/>
              </a:lnSpc>
              <a:spcBef>
                <a:spcPct val="0"/>
              </a:spcBef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Amazing Slab"/>
                <a:ea typeface="Amazing Slab"/>
                <a:cs typeface="Amazing Slab"/>
                <a:sym typeface="Amazing Slab"/>
              </a:rPr>
              <a:t>Chatting between users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551578"/>
            <a:ext cx="16257442" cy="1156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40"/>
              </a:lnSpc>
            </a:pPr>
            <a:r>
              <a:rPr lang="en-US" sz="8000">
                <a:solidFill>
                  <a:srgbClr val="000000"/>
                </a:solidFill>
                <a:latin typeface="Adigiana Toybox"/>
                <a:ea typeface="Adigiana Toybox"/>
                <a:cs typeface="Adigiana Toybox"/>
                <a:sym typeface="Adigiana Toybox"/>
              </a:rPr>
              <a:t>📊 Results and Evaluation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028700" y="1708548"/>
            <a:ext cx="16257442" cy="9472254"/>
            <a:chOff x="0" y="0"/>
            <a:chExt cx="21676590" cy="12629672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21676590" cy="12629672"/>
              <a:chOff x="0" y="0"/>
              <a:chExt cx="4281796" cy="249475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4281796" cy="2494750"/>
              </a:xfrm>
              <a:custGeom>
                <a:avLst/>
                <a:gdLst/>
                <a:ahLst/>
                <a:cxnLst/>
                <a:rect r="r" b="b" t="t" l="l"/>
                <a:pathLst>
                  <a:path h="2494750" w="4281796">
                    <a:moveTo>
                      <a:pt x="24287" y="0"/>
                    </a:moveTo>
                    <a:lnTo>
                      <a:pt x="4257509" y="0"/>
                    </a:lnTo>
                    <a:cubicBezTo>
                      <a:pt x="4270922" y="0"/>
                      <a:pt x="4281796" y="10873"/>
                      <a:pt x="4281796" y="24287"/>
                    </a:cubicBezTo>
                    <a:lnTo>
                      <a:pt x="4281796" y="2470464"/>
                    </a:lnTo>
                    <a:cubicBezTo>
                      <a:pt x="4281796" y="2483876"/>
                      <a:pt x="4270922" y="2494750"/>
                      <a:pt x="4257509" y="2494750"/>
                    </a:cubicBezTo>
                    <a:lnTo>
                      <a:pt x="24287" y="2494750"/>
                    </a:lnTo>
                    <a:cubicBezTo>
                      <a:pt x="10873" y="2494750"/>
                      <a:pt x="0" y="2483876"/>
                      <a:pt x="0" y="2470464"/>
                    </a:cubicBezTo>
                    <a:lnTo>
                      <a:pt x="0" y="24287"/>
                    </a:lnTo>
                    <a:cubicBezTo>
                      <a:pt x="0" y="10873"/>
                      <a:pt x="10873" y="0"/>
                      <a:pt x="24287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95250"/>
                <a:ext cx="4281796" cy="25900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8" id="8"/>
            <p:cNvSpPr txBox="true"/>
            <p:nvPr/>
          </p:nvSpPr>
          <p:spPr>
            <a:xfrm rot="0">
              <a:off x="2425945" y="975544"/>
              <a:ext cx="16824700" cy="105547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99"/>
                </a:lnSpc>
                <a:spcBef>
                  <a:spcPct val="0"/>
                </a:spcBef>
              </a:pPr>
              <a:r>
                <a:rPr lang="en-US" b="true" sz="2499">
                  <a:solidFill>
                    <a:srgbClr val="000000"/>
                  </a:solidFill>
                  <a:latin typeface="Amazing Slab Bold"/>
                  <a:ea typeface="Amazing Slab Bold"/>
                  <a:cs typeface="Amazing Slab Bold"/>
                  <a:sym typeface="Amazing Slab Bold"/>
                </a:rPr>
                <a:t>Obs</a:t>
              </a:r>
              <a:r>
                <a:rPr lang="en-US" b="true" sz="2499">
                  <a:solidFill>
                    <a:srgbClr val="000000"/>
                  </a:solidFill>
                  <a:latin typeface="Amazing Slab Bold"/>
                  <a:ea typeface="Amazing Slab Bold"/>
                  <a:cs typeface="Amazing Slab Bold"/>
                  <a:sym typeface="Amazing Slab Bold"/>
                </a:rPr>
                <a:t>ervable Core Features:</a:t>
              </a:r>
            </a:p>
            <a:p>
              <a:pPr algn="l" marL="539749" indent="-269875" lvl="1">
                <a:lnSpc>
                  <a:spcPts val="34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499">
                  <a:solidFill>
                    <a:srgbClr val="000000"/>
                  </a:solidFill>
                  <a:latin typeface="Amazing Slab"/>
                  <a:ea typeface="Amazing Slab"/>
                  <a:cs typeface="Amazing Slab"/>
                  <a:sym typeface="Amazing Slab"/>
                </a:rPr>
                <a:t>Successfully implemented the system’s core functionalities.</a:t>
              </a:r>
            </a:p>
            <a:p>
              <a:pPr algn="l" marL="539749" indent="-269875" lvl="1">
                <a:lnSpc>
                  <a:spcPts val="34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499">
                  <a:solidFill>
                    <a:srgbClr val="000000"/>
                  </a:solidFill>
                  <a:latin typeface="Amazing Slab"/>
                  <a:ea typeface="Amazing Slab"/>
                  <a:cs typeface="Amazing Slab"/>
                  <a:sym typeface="Amazing Slab"/>
                </a:rPr>
                <a:t>Stable performance under average load conditions.</a:t>
              </a:r>
            </a:p>
            <a:p>
              <a:pPr algn="l" marL="539749" indent="-269875" lvl="1">
                <a:lnSpc>
                  <a:spcPts val="34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499">
                  <a:solidFill>
                    <a:srgbClr val="000000"/>
                  </a:solidFill>
                  <a:latin typeface="Amazing Slab"/>
                  <a:ea typeface="Amazing Slab"/>
                  <a:cs typeface="Amazing Slab"/>
                  <a:sym typeface="Amazing Slab"/>
                </a:rPr>
                <a:t>User-friendly and intuitive interface.</a:t>
              </a:r>
            </a:p>
            <a:p>
              <a:pPr algn="l" marL="539749" indent="-269875" lvl="1">
                <a:lnSpc>
                  <a:spcPts val="34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499">
                  <a:solidFill>
                    <a:srgbClr val="000000"/>
                  </a:solidFill>
                  <a:latin typeface="Amazing Slab"/>
                  <a:ea typeface="Amazing Slab"/>
                  <a:cs typeface="Amazing Slab"/>
                  <a:sym typeface="Amazing Slab"/>
                </a:rPr>
                <a:t>Successfully integrated necessary technologies.</a:t>
              </a:r>
            </a:p>
            <a:p>
              <a:pPr algn="l" marL="539749" indent="-269875" lvl="1">
                <a:lnSpc>
                  <a:spcPts val="34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499">
                  <a:solidFill>
                    <a:srgbClr val="000000"/>
                  </a:solidFill>
                  <a:latin typeface="Amazing Slab"/>
                  <a:ea typeface="Amazing Slab"/>
                  <a:cs typeface="Amazing Slab"/>
                  <a:sym typeface="Amazing Slab"/>
                </a:rPr>
                <a:t>S</a:t>
              </a:r>
              <a:r>
                <a:rPr lang="en-US" sz="2499">
                  <a:solidFill>
                    <a:srgbClr val="000000"/>
                  </a:solidFill>
                  <a:latin typeface="Amazing Slab"/>
                  <a:ea typeface="Amazing Slab"/>
                  <a:cs typeface="Amazing Slab"/>
                  <a:sym typeface="Amazing Slab"/>
                </a:rPr>
                <a:t>ecurity features function effectively to ensure data safety.</a:t>
              </a:r>
            </a:p>
            <a:p>
              <a:pPr algn="l">
                <a:lnSpc>
                  <a:spcPts val="3499"/>
                </a:lnSpc>
                <a:spcBef>
                  <a:spcPct val="0"/>
                </a:spcBef>
              </a:pPr>
              <a:r>
                <a:rPr lang="en-US" b="true" sz="2499">
                  <a:solidFill>
                    <a:srgbClr val="000000"/>
                  </a:solidFill>
                  <a:latin typeface="Amazing Slab Bold"/>
                  <a:ea typeface="Amazing Slab Bold"/>
                  <a:cs typeface="Amazing Slab Bold"/>
                  <a:sym typeface="Amazing Slab Bold"/>
                </a:rPr>
                <a:t>Positive Aspects:</a:t>
              </a:r>
            </a:p>
            <a:p>
              <a:pPr algn="l" marL="539749" indent="-269875" lvl="1">
                <a:lnSpc>
                  <a:spcPts val="34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499">
                  <a:solidFill>
                    <a:srgbClr val="000000"/>
                  </a:solidFill>
                  <a:latin typeface="Amazing Slab"/>
                  <a:ea typeface="Amazing Slab"/>
                  <a:cs typeface="Amazing Slab"/>
                  <a:sym typeface="Amazing Slab"/>
                </a:rPr>
                <a:t>Users appreciate the simple and easy-to-use interface.</a:t>
              </a:r>
            </a:p>
            <a:p>
              <a:pPr algn="l" marL="539749" indent="-269875" lvl="1">
                <a:lnSpc>
                  <a:spcPts val="34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499">
                  <a:solidFill>
                    <a:srgbClr val="000000"/>
                  </a:solidFill>
                  <a:latin typeface="Amazing Slab"/>
                  <a:ea typeface="Amazing Slab"/>
                  <a:cs typeface="Amazing Slab"/>
                  <a:sym typeface="Amazing Slab"/>
                </a:rPr>
                <a:t>Fast processing speed with minimal latency.</a:t>
              </a:r>
            </a:p>
            <a:p>
              <a:pPr algn="l" marL="539749" indent="-269875" lvl="1">
                <a:lnSpc>
                  <a:spcPts val="34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499">
                  <a:solidFill>
                    <a:srgbClr val="000000"/>
                  </a:solidFill>
                  <a:latin typeface="Amazing Slab"/>
                  <a:ea typeface="Amazing Slab"/>
                  <a:cs typeface="Amazing Slab"/>
                  <a:sym typeface="Amazing Slab"/>
                </a:rPr>
                <a:t>Core features work reliably and as expected.</a:t>
              </a:r>
            </a:p>
            <a:p>
              <a:pPr algn="l">
                <a:lnSpc>
                  <a:spcPts val="3499"/>
                </a:lnSpc>
                <a:spcBef>
                  <a:spcPct val="0"/>
                </a:spcBef>
              </a:pPr>
              <a:r>
                <a:rPr lang="en-US" b="true" sz="2499">
                  <a:solidFill>
                    <a:srgbClr val="000000"/>
                  </a:solidFill>
                  <a:latin typeface="Amazing Slab Bold"/>
                  <a:ea typeface="Amazing Slab Bold"/>
                  <a:cs typeface="Amazing Slab Bold"/>
                  <a:sym typeface="Amazing Slab Bold"/>
                </a:rPr>
                <a:t>Limitations &amp; Suggested Improvements:</a:t>
              </a:r>
            </a:p>
            <a:p>
              <a:pPr algn="l" marL="539749" indent="-269875" lvl="1">
                <a:lnSpc>
                  <a:spcPts val="34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499">
                  <a:solidFill>
                    <a:srgbClr val="000000"/>
                  </a:solidFill>
                  <a:latin typeface="Amazing Slab"/>
                  <a:ea typeface="Amazing Slab"/>
                  <a:cs typeface="Amazing Slab"/>
                  <a:sym typeface="Amazing Slab"/>
                </a:rPr>
                <a:t>Enhancing personalization: Improve customization options for the user interface and experience.</a:t>
              </a:r>
            </a:p>
            <a:p>
              <a:pPr algn="l" marL="539749" indent="-269875" lvl="1">
                <a:lnSpc>
                  <a:spcPts val="34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499">
                  <a:solidFill>
                    <a:srgbClr val="000000"/>
                  </a:solidFill>
                  <a:latin typeface="Amazing Slab"/>
                  <a:ea typeface="Amazing Slab"/>
                  <a:cs typeface="Amazing Slab"/>
                  <a:sym typeface="Amazing Slab"/>
                </a:rPr>
                <a:t>Better performance with large datasets: Some features slow down when processing large volumes of data.</a:t>
              </a:r>
            </a:p>
            <a:p>
              <a:pPr algn="l" marL="539749" indent="-269875" lvl="1">
                <a:lnSpc>
                  <a:spcPts val="34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499">
                  <a:solidFill>
                    <a:srgbClr val="000000"/>
                  </a:solidFill>
                  <a:latin typeface="Amazing Slab"/>
                  <a:ea typeface="Amazing Slab"/>
                  <a:cs typeface="Amazing Slab"/>
                  <a:sym typeface="Amazing Slab"/>
                </a:rPr>
                <a:t>Adding more documentation: New users struggle with the initial learning curve.</a:t>
              </a:r>
            </a:p>
            <a:p>
              <a:pPr algn="l">
                <a:lnSpc>
                  <a:spcPts val="349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-2763537">
            <a:off x="15708872" y="4195715"/>
            <a:ext cx="2454863" cy="2647401"/>
          </a:xfrm>
          <a:custGeom>
            <a:avLst/>
            <a:gdLst/>
            <a:ahLst/>
            <a:cxnLst/>
            <a:rect r="r" b="b" t="t" l="l"/>
            <a:pathLst>
              <a:path h="2647401" w="2454863">
                <a:moveTo>
                  <a:pt x="0" y="0"/>
                </a:moveTo>
                <a:lnTo>
                  <a:pt x="2454863" y="0"/>
                </a:lnTo>
                <a:lnTo>
                  <a:pt x="2454863" y="2647401"/>
                </a:lnTo>
                <a:lnTo>
                  <a:pt x="0" y="264740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9862944" y="1741827"/>
            <a:ext cx="19006944" cy="7598637"/>
          </a:xfrm>
          <a:custGeom>
            <a:avLst/>
            <a:gdLst/>
            <a:ahLst/>
            <a:cxnLst/>
            <a:rect r="r" b="b" t="t" l="l"/>
            <a:pathLst>
              <a:path h="7598637" w="19006944">
                <a:moveTo>
                  <a:pt x="0" y="0"/>
                </a:moveTo>
                <a:lnTo>
                  <a:pt x="19006944" y="0"/>
                </a:lnTo>
                <a:lnTo>
                  <a:pt x="19006944" y="7598637"/>
                </a:lnTo>
                <a:lnTo>
                  <a:pt x="0" y="759863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15279" y="268288"/>
            <a:ext cx="16257442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000000"/>
                </a:solidFill>
                <a:latin typeface="Adigiana Toybox"/>
                <a:ea typeface="Adigiana Toybox"/>
                <a:cs typeface="Adigiana Toybox"/>
                <a:sym typeface="Adigiana Toybox"/>
              </a:rPr>
              <a:t>🚀 Future Development Direction</a:t>
            </a:r>
          </a:p>
        </p:txBody>
      </p:sp>
      <p:sp>
        <p:nvSpPr>
          <p:cNvPr name="Freeform 5" id="5"/>
          <p:cNvSpPr/>
          <p:nvPr/>
        </p:nvSpPr>
        <p:spPr>
          <a:xfrm flipH="true" flipV="false" rot="0">
            <a:off x="9144000" y="1741827"/>
            <a:ext cx="18481083" cy="7388407"/>
          </a:xfrm>
          <a:custGeom>
            <a:avLst/>
            <a:gdLst/>
            <a:ahLst/>
            <a:cxnLst/>
            <a:rect r="r" b="b" t="t" l="l"/>
            <a:pathLst>
              <a:path h="7388407" w="18481083">
                <a:moveTo>
                  <a:pt x="18481083" y="0"/>
                </a:moveTo>
                <a:lnTo>
                  <a:pt x="0" y="0"/>
                </a:lnTo>
                <a:lnTo>
                  <a:pt x="0" y="7388407"/>
                </a:lnTo>
                <a:lnTo>
                  <a:pt x="18481083" y="7388407"/>
                </a:lnTo>
                <a:lnTo>
                  <a:pt x="1848108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84355" y="2870177"/>
            <a:ext cx="8238816" cy="6191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2468" indent="-356234" lvl="1">
              <a:lnSpc>
                <a:spcPts val="4124"/>
              </a:lnSpc>
              <a:buFont typeface="Arial"/>
              <a:buChar char="•"/>
            </a:pPr>
            <a:r>
              <a:rPr lang="en-US" b="true" sz="3299">
                <a:solidFill>
                  <a:srgbClr val="000000"/>
                </a:solidFill>
                <a:latin typeface="Amazing Slab Bold"/>
                <a:ea typeface="Amazing Slab Bold"/>
                <a:cs typeface="Amazing Slab Bold"/>
                <a:sym typeface="Amazing Slab Bold"/>
              </a:rPr>
              <a:t>System Expansion</a:t>
            </a:r>
          </a:p>
          <a:p>
            <a:pPr algn="l" marL="1424937" indent="-474979" lvl="2">
              <a:lnSpc>
                <a:spcPts val="4124"/>
              </a:lnSpc>
              <a:buFont typeface="Arial"/>
              <a:buChar char="⚬"/>
            </a:pPr>
            <a:r>
              <a:rPr lang="en-US" sz="3299">
                <a:solidFill>
                  <a:srgbClr val="000000"/>
                </a:solidFill>
                <a:latin typeface="Amazing Slab"/>
                <a:ea typeface="Amazing Slab"/>
                <a:cs typeface="Amazing Slab"/>
                <a:sym typeface="Amazing Slab"/>
              </a:rPr>
              <a:t>Support for more platforms (mobile app, web app).</a:t>
            </a:r>
          </a:p>
          <a:p>
            <a:pPr algn="l" marL="1424937" indent="-474979" lvl="2">
              <a:lnSpc>
                <a:spcPts val="4124"/>
              </a:lnSpc>
              <a:buFont typeface="Arial"/>
              <a:buChar char="⚬"/>
            </a:pPr>
            <a:r>
              <a:rPr lang="en-US" sz="3299">
                <a:solidFill>
                  <a:srgbClr val="000000"/>
                </a:solidFill>
                <a:latin typeface="Amazing Slab"/>
                <a:ea typeface="Amazing Slab"/>
                <a:cs typeface="Amazing Slab"/>
                <a:sym typeface="Amazing Slab"/>
              </a:rPr>
              <a:t>Improve API for seamless third-party integration.</a:t>
            </a:r>
          </a:p>
          <a:p>
            <a:pPr algn="l" marL="712468" indent="-356234" lvl="1">
              <a:lnSpc>
                <a:spcPts val="4124"/>
              </a:lnSpc>
              <a:buFont typeface="Arial"/>
              <a:buChar char="•"/>
            </a:pPr>
            <a:r>
              <a:rPr lang="en-US" b="true" sz="3299">
                <a:solidFill>
                  <a:srgbClr val="000000"/>
                </a:solidFill>
                <a:latin typeface="Amazing Slab Bold"/>
                <a:ea typeface="Amazing Slab Bold"/>
                <a:cs typeface="Amazing Slab Bold"/>
                <a:sym typeface="Amazing Slab Bold"/>
              </a:rPr>
              <a:t>Enhancing User Experience</a:t>
            </a:r>
          </a:p>
          <a:p>
            <a:pPr algn="l" marL="1424937" indent="-474979" lvl="2">
              <a:lnSpc>
                <a:spcPts val="4124"/>
              </a:lnSpc>
              <a:buFont typeface="Arial"/>
              <a:buChar char="⚬"/>
            </a:pPr>
            <a:r>
              <a:rPr lang="en-US" sz="3299">
                <a:solidFill>
                  <a:srgbClr val="000000"/>
                </a:solidFill>
                <a:latin typeface="Amazing Slab"/>
                <a:ea typeface="Amazing Slab"/>
                <a:cs typeface="Amazing Slab"/>
                <a:sym typeface="Amazing Slab"/>
              </a:rPr>
              <a:t>Develop AI-powered content personalization.</a:t>
            </a:r>
          </a:p>
          <a:p>
            <a:pPr algn="l" marL="1424937" indent="-474979" lvl="2">
              <a:lnSpc>
                <a:spcPts val="4124"/>
              </a:lnSpc>
              <a:buFont typeface="Arial"/>
              <a:buChar char="⚬"/>
            </a:pPr>
            <a:r>
              <a:rPr lang="en-US" sz="3299">
                <a:solidFill>
                  <a:srgbClr val="000000"/>
                </a:solidFill>
                <a:latin typeface="Amazing Slab"/>
                <a:ea typeface="Amazing Slab"/>
                <a:cs typeface="Amazing Slab"/>
                <a:sym typeface="Amazing Slab"/>
              </a:rPr>
              <a:t>Add</a:t>
            </a:r>
            <a:r>
              <a:rPr lang="en-US" sz="3299">
                <a:solidFill>
                  <a:srgbClr val="000000"/>
                </a:solidFill>
                <a:latin typeface="Amazing Slab"/>
                <a:ea typeface="Amazing Slab"/>
                <a:cs typeface="Amazing Slab"/>
                <a:sym typeface="Amazing Slab"/>
              </a:rPr>
              <a:t> dark mode an</a:t>
            </a:r>
            <a:r>
              <a:rPr lang="en-US" sz="3299">
                <a:solidFill>
                  <a:srgbClr val="000000"/>
                </a:solidFill>
                <a:latin typeface="Amazing Slab"/>
                <a:ea typeface="Amazing Slab"/>
                <a:cs typeface="Amazing Slab"/>
                <a:sym typeface="Amazing Slab"/>
              </a:rPr>
              <a:t>d flexible UI customization options.</a:t>
            </a:r>
          </a:p>
          <a:p>
            <a:pPr algn="l">
              <a:lnSpc>
                <a:spcPts val="4124"/>
              </a:lnSpc>
            </a:pPr>
          </a:p>
          <a:p>
            <a:pPr algn="l">
              <a:lnSpc>
                <a:spcPts val="3375"/>
              </a:lnSpc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003509" y="8408942"/>
            <a:ext cx="2288050" cy="2225040"/>
          </a:xfrm>
          <a:custGeom>
            <a:avLst/>
            <a:gdLst/>
            <a:ahLst/>
            <a:cxnLst/>
            <a:rect r="r" b="b" t="t" l="l"/>
            <a:pathLst>
              <a:path h="2225040" w="2288050">
                <a:moveTo>
                  <a:pt x="0" y="0"/>
                </a:moveTo>
                <a:lnTo>
                  <a:pt x="2288050" y="0"/>
                </a:lnTo>
                <a:lnTo>
                  <a:pt x="2288050" y="2225040"/>
                </a:lnTo>
                <a:lnTo>
                  <a:pt x="0" y="222504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503266" y="8408942"/>
            <a:ext cx="2288050" cy="2225040"/>
          </a:xfrm>
          <a:custGeom>
            <a:avLst/>
            <a:gdLst/>
            <a:ahLst/>
            <a:cxnLst/>
            <a:rect r="r" b="b" t="t" l="l"/>
            <a:pathLst>
              <a:path h="2225040" w="2288050">
                <a:moveTo>
                  <a:pt x="0" y="0"/>
                </a:moveTo>
                <a:lnTo>
                  <a:pt x="2288050" y="0"/>
                </a:lnTo>
                <a:lnTo>
                  <a:pt x="2288050" y="2225040"/>
                </a:lnTo>
                <a:lnTo>
                  <a:pt x="0" y="222504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000991" y="8408942"/>
            <a:ext cx="2288050" cy="2225040"/>
          </a:xfrm>
          <a:custGeom>
            <a:avLst/>
            <a:gdLst/>
            <a:ahLst/>
            <a:cxnLst/>
            <a:rect r="r" b="b" t="t" l="l"/>
            <a:pathLst>
              <a:path h="2225040" w="2288050">
                <a:moveTo>
                  <a:pt x="0" y="0"/>
                </a:moveTo>
                <a:lnTo>
                  <a:pt x="2288050" y="0"/>
                </a:lnTo>
                <a:lnTo>
                  <a:pt x="2288050" y="2225040"/>
                </a:lnTo>
                <a:lnTo>
                  <a:pt x="0" y="222504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1498716" y="8408942"/>
            <a:ext cx="2288050" cy="2225040"/>
          </a:xfrm>
          <a:custGeom>
            <a:avLst/>
            <a:gdLst/>
            <a:ahLst/>
            <a:cxnLst/>
            <a:rect r="r" b="b" t="t" l="l"/>
            <a:pathLst>
              <a:path h="2225040" w="2288050">
                <a:moveTo>
                  <a:pt x="0" y="0"/>
                </a:moveTo>
                <a:lnTo>
                  <a:pt x="2288050" y="0"/>
                </a:lnTo>
                <a:lnTo>
                  <a:pt x="2288050" y="2225040"/>
                </a:lnTo>
                <a:lnTo>
                  <a:pt x="0" y="222504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4996441" y="8408942"/>
            <a:ext cx="2288050" cy="2225040"/>
          </a:xfrm>
          <a:custGeom>
            <a:avLst/>
            <a:gdLst/>
            <a:ahLst/>
            <a:cxnLst/>
            <a:rect r="r" b="b" t="t" l="l"/>
            <a:pathLst>
              <a:path h="2225040" w="2288050">
                <a:moveTo>
                  <a:pt x="0" y="0"/>
                </a:moveTo>
                <a:lnTo>
                  <a:pt x="2288050" y="0"/>
                </a:lnTo>
                <a:lnTo>
                  <a:pt x="2288050" y="2225040"/>
                </a:lnTo>
                <a:lnTo>
                  <a:pt x="0" y="222504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0115375" y="2464231"/>
            <a:ext cx="8172625" cy="567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2468" indent="-356234" lvl="1">
              <a:lnSpc>
                <a:spcPts val="4124"/>
              </a:lnSpc>
              <a:buFont typeface="Arial"/>
              <a:buChar char="•"/>
            </a:pPr>
            <a:r>
              <a:rPr lang="en-US" b="true" sz="3299">
                <a:solidFill>
                  <a:srgbClr val="000000"/>
                </a:solidFill>
                <a:latin typeface="Amazing Slab Bold"/>
                <a:ea typeface="Amazing Slab Bold"/>
                <a:cs typeface="Amazing Slab Bold"/>
                <a:sym typeface="Amazing Slab Bold"/>
              </a:rPr>
              <a:t>Perform</a:t>
            </a:r>
            <a:r>
              <a:rPr lang="en-US" b="true" sz="3299">
                <a:solidFill>
                  <a:srgbClr val="000000"/>
                </a:solidFill>
                <a:latin typeface="Amazing Slab Bold"/>
                <a:ea typeface="Amazing Slab Bold"/>
                <a:cs typeface="Amazing Slab Bold"/>
                <a:sym typeface="Amazing Slab Bold"/>
              </a:rPr>
              <a:t>ance Optimization</a:t>
            </a:r>
          </a:p>
          <a:p>
            <a:pPr algn="l" marL="1424937" indent="-474979" lvl="2">
              <a:lnSpc>
                <a:spcPts val="4124"/>
              </a:lnSpc>
              <a:buFont typeface="Arial"/>
              <a:buChar char="⚬"/>
            </a:pPr>
            <a:r>
              <a:rPr lang="en-US" sz="3299">
                <a:solidFill>
                  <a:srgbClr val="000000"/>
                </a:solidFill>
                <a:latin typeface="Amazing Slab"/>
                <a:ea typeface="Amazing Slab"/>
                <a:cs typeface="Amazing Slab"/>
                <a:sym typeface="Amazing Slab"/>
              </a:rPr>
              <a:t>Op</a:t>
            </a:r>
            <a:r>
              <a:rPr lang="en-US" sz="3299">
                <a:solidFill>
                  <a:srgbClr val="000000"/>
                </a:solidFill>
                <a:latin typeface="Amazing Slab"/>
                <a:ea typeface="Amazing Slab"/>
                <a:cs typeface="Amazing Slab"/>
                <a:sym typeface="Amazing Slab"/>
              </a:rPr>
              <a:t>timize algorithms to handle large datasets</a:t>
            </a:r>
            <a:r>
              <a:rPr lang="en-US" sz="3299">
                <a:solidFill>
                  <a:srgbClr val="000000"/>
                </a:solidFill>
                <a:latin typeface="Amazing Slab"/>
                <a:ea typeface="Amazing Slab"/>
                <a:cs typeface="Amazing Slab"/>
                <a:sym typeface="Amazing Slab"/>
              </a:rPr>
              <a:t> more efficiently.</a:t>
            </a:r>
          </a:p>
          <a:p>
            <a:pPr algn="l" marL="1424937" indent="-474979" lvl="2">
              <a:lnSpc>
                <a:spcPts val="4124"/>
              </a:lnSpc>
              <a:buFont typeface="Arial"/>
              <a:buChar char="⚬"/>
            </a:pPr>
            <a:r>
              <a:rPr lang="en-US" sz="3299">
                <a:solidFill>
                  <a:srgbClr val="000000"/>
                </a:solidFill>
                <a:latin typeface="Amazing Slab"/>
                <a:ea typeface="Amazing Slab"/>
                <a:cs typeface="Amazing Slab"/>
                <a:sym typeface="Amazing Slab"/>
              </a:rPr>
              <a:t>Improv</a:t>
            </a:r>
            <a:r>
              <a:rPr lang="en-US" sz="3299">
                <a:solidFill>
                  <a:srgbClr val="000000"/>
                </a:solidFill>
                <a:latin typeface="Amazing Slab"/>
                <a:ea typeface="Amazing Slab"/>
                <a:cs typeface="Amazing Slab"/>
                <a:sym typeface="Amazing Slab"/>
              </a:rPr>
              <a:t>e scalability to support a larger user base.</a:t>
            </a:r>
          </a:p>
          <a:p>
            <a:pPr algn="l" marL="712468" indent="-356234" lvl="1">
              <a:lnSpc>
                <a:spcPts val="4124"/>
              </a:lnSpc>
              <a:buFont typeface="Arial"/>
              <a:buChar char="•"/>
            </a:pPr>
            <a:r>
              <a:rPr lang="en-US" b="true" sz="3299">
                <a:solidFill>
                  <a:srgbClr val="000000"/>
                </a:solidFill>
                <a:latin typeface="Amazing Slab Bold"/>
                <a:ea typeface="Amazing Slab Bold"/>
                <a:cs typeface="Amazing Slab Bold"/>
                <a:sym typeface="Amazing Slab Bold"/>
              </a:rPr>
              <a:t>Security Enhancements</a:t>
            </a:r>
          </a:p>
          <a:p>
            <a:pPr algn="l" marL="1424937" indent="-474979" lvl="2">
              <a:lnSpc>
                <a:spcPts val="4124"/>
              </a:lnSpc>
              <a:buFont typeface="Arial"/>
              <a:buChar char="⚬"/>
            </a:pPr>
            <a:r>
              <a:rPr lang="en-US" sz="3299">
                <a:solidFill>
                  <a:srgbClr val="000000"/>
                </a:solidFill>
                <a:latin typeface="Amazing Slab"/>
                <a:ea typeface="Amazing Slab"/>
                <a:cs typeface="Amazing Slab"/>
                <a:sym typeface="Amazing Slab"/>
              </a:rPr>
              <a:t>Strengthen data protection with advanced encryption.</a:t>
            </a:r>
          </a:p>
          <a:p>
            <a:pPr algn="l" marL="1424937" indent="-474979" lvl="2">
              <a:lnSpc>
                <a:spcPts val="4124"/>
              </a:lnSpc>
              <a:buFont typeface="Arial"/>
              <a:buChar char="⚬"/>
            </a:pPr>
            <a:r>
              <a:rPr lang="en-US" sz="3299">
                <a:solidFill>
                  <a:srgbClr val="000000"/>
                </a:solidFill>
                <a:latin typeface="Amazing Slab"/>
                <a:ea typeface="Amazing Slab"/>
                <a:cs typeface="Amazing Slab"/>
                <a:sym typeface="Amazing Slab"/>
              </a:rPr>
              <a:t>Implement real-time security monitoring systems.</a:t>
            </a:r>
          </a:p>
          <a:p>
            <a:pPr algn="l">
              <a:lnSpc>
                <a:spcPts val="3375"/>
              </a:lnSpc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83450" y="410321"/>
            <a:ext cx="16921099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000000"/>
                </a:solidFill>
                <a:latin typeface="Adigiana Toybox"/>
                <a:ea typeface="Adigiana Toybox"/>
                <a:cs typeface="Adigiana Toybox"/>
                <a:sym typeface="Adigiana Toybox"/>
              </a:rPr>
              <a:t>🎬 Video Demo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5191831" y="252243"/>
            <a:ext cx="3096169" cy="1279586"/>
          </a:xfrm>
          <a:custGeom>
            <a:avLst/>
            <a:gdLst/>
            <a:ahLst/>
            <a:cxnLst/>
            <a:rect r="r" b="b" t="t" l="l"/>
            <a:pathLst>
              <a:path h="1279586" w="3096169">
                <a:moveTo>
                  <a:pt x="0" y="0"/>
                </a:moveTo>
                <a:lnTo>
                  <a:pt x="3096169" y="0"/>
                </a:lnTo>
                <a:lnTo>
                  <a:pt x="3096169" y="1279586"/>
                </a:lnTo>
                <a:lnTo>
                  <a:pt x="0" y="12795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0" y="252243"/>
            <a:ext cx="3096169" cy="1279586"/>
          </a:xfrm>
          <a:custGeom>
            <a:avLst/>
            <a:gdLst/>
            <a:ahLst/>
            <a:cxnLst/>
            <a:rect r="r" b="b" t="t" l="l"/>
            <a:pathLst>
              <a:path h="1279586" w="3096169">
                <a:moveTo>
                  <a:pt x="3096169" y="0"/>
                </a:moveTo>
                <a:lnTo>
                  <a:pt x="0" y="0"/>
                </a:lnTo>
                <a:lnTo>
                  <a:pt x="0" y="1279586"/>
                </a:lnTo>
                <a:lnTo>
                  <a:pt x="3096169" y="1279586"/>
                </a:lnTo>
                <a:lnTo>
                  <a:pt x="3096169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65776" y="7622846"/>
            <a:ext cx="2278468" cy="2419223"/>
          </a:xfrm>
          <a:custGeom>
            <a:avLst/>
            <a:gdLst/>
            <a:ahLst/>
            <a:cxnLst/>
            <a:rect r="r" b="b" t="t" l="l"/>
            <a:pathLst>
              <a:path h="2419223" w="2278468">
                <a:moveTo>
                  <a:pt x="0" y="0"/>
                </a:moveTo>
                <a:lnTo>
                  <a:pt x="2278468" y="0"/>
                </a:lnTo>
                <a:lnTo>
                  <a:pt x="2278468" y="2419223"/>
                </a:lnTo>
                <a:lnTo>
                  <a:pt x="0" y="241922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933890" y="7867777"/>
            <a:ext cx="2278468" cy="2419223"/>
          </a:xfrm>
          <a:custGeom>
            <a:avLst/>
            <a:gdLst/>
            <a:ahLst/>
            <a:cxnLst/>
            <a:rect r="r" b="b" t="t" l="l"/>
            <a:pathLst>
              <a:path h="2419223" w="2278468">
                <a:moveTo>
                  <a:pt x="0" y="0"/>
                </a:moveTo>
                <a:lnTo>
                  <a:pt x="2278468" y="0"/>
                </a:lnTo>
                <a:lnTo>
                  <a:pt x="2278468" y="2419223"/>
                </a:lnTo>
                <a:lnTo>
                  <a:pt x="0" y="241922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234757" y="2255276"/>
            <a:ext cx="7818487" cy="595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14"/>
              </a:lnSpc>
            </a:pPr>
            <a:r>
              <a:rPr lang="en-US" sz="2939" b="true">
                <a:solidFill>
                  <a:srgbClr val="FF914D"/>
                </a:solidFill>
                <a:latin typeface="Amazing Slab Bold"/>
                <a:ea typeface="Amazing Slab Bold"/>
                <a:cs typeface="Amazing Slab Bold"/>
                <a:sym typeface="Amazing Slab Bold"/>
                <a:hlinkClick r:id="rId7" tooltip="https://brainbox-platform.vercel.app"/>
              </a:rPr>
              <a:t>🖥️ https://brainbox-platform.vercel.app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-311581" y="268288"/>
            <a:ext cx="16921099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000000"/>
                </a:solidFill>
                <a:latin typeface="Adigiana Toybox"/>
                <a:ea typeface="Adigiana Toybox"/>
                <a:cs typeface="Adigiana Toybox"/>
                <a:sym typeface="Adigiana Toybox"/>
              </a:rPr>
              <a:t>🎬 Conclusion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5933890" y="1170733"/>
            <a:ext cx="3096169" cy="1279586"/>
          </a:xfrm>
          <a:custGeom>
            <a:avLst/>
            <a:gdLst/>
            <a:ahLst/>
            <a:cxnLst/>
            <a:rect r="r" b="b" t="t" l="l"/>
            <a:pathLst>
              <a:path h="1279586" w="3096169">
                <a:moveTo>
                  <a:pt x="0" y="0"/>
                </a:moveTo>
                <a:lnTo>
                  <a:pt x="3096168" y="0"/>
                </a:lnTo>
                <a:lnTo>
                  <a:pt x="3096168" y="1279586"/>
                </a:lnTo>
                <a:lnTo>
                  <a:pt x="0" y="12795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-519384" y="1359125"/>
            <a:ext cx="3096169" cy="1279586"/>
          </a:xfrm>
          <a:custGeom>
            <a:avLst/>
            <a:gdLst/>
            <a:ahLst/>
            <a:cxnLst/>
            <a:rect r="r" b="b" t="t" l="l"/>
            <a:pathLst>
              <a:path h="1279586" w="3096169">
                <a:moveTo>
                  <a:pt x="3096168" y="0"/>
                </a:moveTo>
                <a:lnTo>
                  <a:pt x="0" y="0"/>
                </a:lnTo>
                <a:lnTo>
                  <a:pt x="0" y="1279586"/>
                </a:lnTo>
                <a:lnTo>
                  <a:pt x="3096168" y="1279586"/>
                </a:lnTo>
                <a:lnTo>
                  <a:pt x="309616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2349648">
            <a:off x="-377007" y="1338840"/>
            <a:ext cx="8724747" cy="8459662"/>
          </a:xfrm>
          <a:custGeom>
            <a:avLst/>
            <a:gdLst/>
            <a:ahLst/>
            <a:cxnLst/>
            <a:rect r="r" b="b" t="t" l="l"/>
            <a:pathLst>
              <a:path h="8459662" w="8724747">
                <a:moveTo>
                  <a:pt x="0" y="0"/>
                </a:moveTo>
                <a:lnTo>
                  <a:pt x="8724746" y="0"/>
                </a:lnTo>
                <a:lnTo>
                  <a:pt x="8724746" y="8459661"/>
                </a:lnTo>
                <a:lnTo>
                  <a:pt x="0" y="845966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33973" y="3271229"/>
            <a:ext cx="7289836" cy="3920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17"/>
              </a:lnSpc>
            </a:pPr>
            <a:r>
              <a:rPr lang="en-US" sz="2929" b="true">
                <a:solidFill>
                  <a:srgbClr val="000000"/>
                </a:solidFill>
                <a:latin typeface="Amazing Slab Bold"/>
                <a:ea typeface="Amazing Slab Bold"/>
                <a:cs typeface="Amazing Slab Bold"/>
                <a:sym typeface="Amazing Slab Bold"/>
              </a:rPr>
              <a:t>✅ Summary of Achievements:</a:t>
            </a:r>
          </a:p>
          <a:p>
            <a:pPr algn="l" marL="632450" indent="-316225" lvl="1">
              <a:lnSpc>
                <a:spcPts val="3017"/>
              </a:lnSpc>
              <a:buFont typeface="Arial"/>
              <a:buChar char="•"/>
            </a:pPr>
            <a:r>
              <a:rPr lang="en-US" sz="2929">
                <a:solidFill>
                  <a:srgbClr val="000000"/>
                </a:solidFill>
                <a:latin typeface="Amazing Slab"/>
                <a:ea typeface="Amazing Slab"/>
                <a:cs typeface="Amazing Slab"/>
                <a:sym typeface="Amazing Slab"/>
              </a:rPr>
              <a:t>Developed and deployed the BrainBox platform with full key features.</a:t>
            </a:r>
          </a:p>
          <a:p>
            <a:pPr algn="l" marL="632450" indent="-316225" lvl="1">
              <a:lnSpc>
                <a:spcPts val="3017"/>
              </a:lnSpc>
              <a:buFont typeface="Arial"/>
              <a:buChar char="•"/>
            </a:pPr>
            <a:r>
              <a:rPr lang="en-US" sz="2929">
                <a:solidFill>
                  <a:srgbClr val="000000"/>
                </a:solidFill>
                <a:latin typeface="Amazing Slab"/>
                <a:ea typeface="Amazing Slab"/>
                <a:cs typeface="Amazing Slab"/>
                <a:sym typeface="Amazing Slab"/>
              </a:rPr>
              <a:t>E</a:t>
            </a:r>
            <a:r>
              <a:rPr lang="en-US" sz="2929">
                <a:solidFill>
                  <a:srgbClr val="000000"/>
                </a:solidFill>
                <a:latin typeface="Amazing Slab"/>
                <a:ea typeface="Amazing Slab"/>
                <a:cs typeface="Amazing Slab"/>
                <a:sym typeface="Amazing Slab"/>
              </a:rPr>
              <a:t>nsured smooth performance with positive user feedback.</a:t>
            </a:r>
          </a:p>
          <a:p>
            <a:pPr algn="l" marL="632450" indent="-316225" lvl="1">
              <a:lnSpc>
                <a:spcPts val="3017"/>
              </a:lnSpc>
              <a:spcBef>
                <a:spcPct val="0"/>
              </a:spcBef>
              <a:buFont typeface="Arial"/>
              <a:buChar char="•"/>
            </a:pPr>
            <a:r>
              <a:rPr lang="en-US" sz="2929">
                <a:solidFill>
                  <a:srgbClr val="000000"/>
                </a:solidFill>
                <a:latin typeface="Amazing Slab"/>
                <a:ea typeface="Amazing Slab"/>
                <a:cs typeface="Amazing Slab"/>
                <a:sym typeface="Amazing Slab"/>
              </a:rPr>
              <a:t>Integrated real-time chat, AI recommendations, secure payments, and optimized caching.</a:t>
            </a:r>
          </a:p>
          <a:p>
            <a:pPr algn="l">
              <a:lnSpc>
                <a:spcPts val="3017"/>
              </a:lnSpc>
              <a:spcBef>
                <a:spcPct val="0"/>
              </a:spcBef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800422" y="7867777"/>
            <a:ext cx="2278468" cy="2419223"/>
          </a:xfrm>
          <a:custGeom>
            <a:avLst/>
            <a:gdLst/>
            <a:ahLst/>
            <a:cxnLst/>
            <a:rect r="r" b="b" t="t" l="l"/>
            <a:pathLst>
              <a:path h="2419223" w="2278468">
                <a:moveTo>
                  <a:pt x="0" y="0"/>
                </a:moveTo>
                <a:lnTo>
                  <a:pt x="2278469" y="0"/>
                </a:lnTo>
                <a:lnTo>
                  <a:pt x="2278469" y="2419223"/>
                </a:lnTo>
                <a:lnTo>
                  <a:pt x="0" y="241922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2349648">
            <a:off x="9120589" y="558259"/>
            <a:ext cx="9157203" cy="8878978"/>
          </a:xfrm>
          <a:custGeom>
            <a:avLst/>
            <a:gdLst/>
            <a:ahLst/>
            <a:cxnLst/>
            <a:rect r="r" b="b" t="t" l="l"/>
            <a:pathLst>
              <a:path h="8878978" w="9157203">
                <a:moveTo>
                  <a:pt x="0" y="0"/>
                </a:moveTo>
                <a:lnTo>
                  <a:pt x="9157203" y="0"/>
                </a:lnTo>
                <a:lnTo>
                  <a:pt x="9157203" y="8878979"/>
                </a:lnTo>
                <a:lnTo>
                  <a:pt x="0" y="88789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161559" y="3012496"/>
            <a:ext cx="7442991" cy="4235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43"/>
              </a:lnSpc>
            </a:pPr>
            <a:r>
              <a:rPr lang="en-US" sz="3246" b="true">
                <a:solidFill>
                  <a:srgbClr val="000000"/>
                </a:solidFill>
                <a:latin typeface="Amazing Slab Bold"/>
                <a:ea typeface="Amazing Slab Bold"/>
                <a:cs typeface="Amazing Slab Bold"/>
                <a:sym typeface="Amazing Slab Bold"/>
              </a:rPr>
              <a:t>✅ Lessons Learned:</a:t>
            </a:r>
          </a:p>
          <a:p>
            <a:pPr algn="l" marL="700925" indent="-350462" lvl="1">
              <a:lnSpc>
                <a:spcPts val="3343"/>
              </a:lnSpc>
              <a:buFont typeface="Arial"/>
              <a:buChar char="•"/>
            </a:pPr>
            <a:r>
              <a:rPr lang="en-US" sz="3246">
                <a:solidFill>
                  <a:srgbClr val="000000"/>
                </a:solidFill>
                <a:latin typeface="Amazing Slab"/>
                <a:ea typeface="Amazing Slab"/>
                <a:cs typeface="Amazing Slab"/>
                <a:sym typeface="Amazing Slab"/>
              </a:rPr>
              <a:t>Deepened k</a:t>
            </a:r>
            <a:r>
              <a:rPr lang="en-US" sz="3246">
                <a:solidFill>
                  <a:srgbClr val="000000"/>
                </a:solidFill>
                <a:latin typeface="Amazing Slab"/>
                <a:ea typeface="Amazing Slab"/>
                <a:cs typeface="Amazing Slab"/>
                <a:sym typeface="Amazing Slab"/>
              </a:rPr>
              <a:t>nowledge of scalable web development with modern frameworks.</a:t>
            </a:r>
          </a:p>
          <a:p>
            <a:pPr algn="l" marL="700925" indent="-350462" lvl="1">
              <a:lnSpc>
                <a:spcPts val="3343"/>
              </a:lnSpc>
              <a:buFont typeface="Arial"/>
              <a:buChar char="•"/>
            </a:pPr>
            <a:r>
              <a:rPr lang="en-US" sz="3246">
                <a:solidFill>
                  <a:srgbClr val="000000"/>
                </a:solidFill>
                <a:latin typeface="Amazing Slab"/>
                <a:ea typeface="Amazing Slab"/>
                <a:cs typeface="Amazing Slab"/>
                <a:sym typeface="Amazing Slab"/>
              </a:rPr>
              <a:t>Optimized API interactions for better performance.</a:t>
            </a:r>
          </a:p>
          <a:p>
            <a:pPr algn="l" marL="700925" indent="-350462" lvl="1">
              <a:lnSpc>
                <a:spcPts val="3343"/>
              </a:lnSpc>
              <a:spcBef>
                <a:spcPct val="0"/>
              </a:spcBef>
              <a:buFont typeface="Arial"/>
              <a:buChar char="•"/>
            </a:pPr>
            <a:r>
              <a:rPr lang="en-US" sz="3246">
                <a:solidFill>
                  <a:srgbClr val="000000"/>
                </a:solidFill>
                <a:latin typeface="Amazing Slab"/>
                <a:ea typeface="Amazing Slab"/>
                <a:cs typeface="Amazing Slab"/>
                <a:sym typeface="Amazing Slab"/>
              </a:rPr>
              <a:t>Imp</a:t>
            </a:r>
            <a:r>
              <a:rPr lang="en-US" sz="3246">
                <a:solidFill>
                  <a:srgbClr val="000000"/>
                </a:solidFill>
                <a:latin typeface="Amazing Slab"/>
                <a:ea typeface="Amazing Slab"/>
                <a:cs typeface="Amazing Slab"/>
                <a:sym typeface="Amazing Slab"/>
              </a:rPr>
              <a:t>rov</a:t>
            </a:r>
            <a:r>
              <a:rPr lang="en-US" sz="3246">
                <a:solidFill>
                  <a:srgbClr val="000000"/>
                </a:solidFill>
                <a:latin typeface="Amazing Slab"/>
                <a:ea typeface="Amazing Slab"/>
                <a:cs typeface="Amazing Slab"/>
                <a:sym typeface="Amazing Slab"/>
              </a:rPr>
              <a:t>ed teamwork and project management for timely milestones.</a:t>
            </a:r>
          </a:p>
          <a:p>
            <a:pPr algn="l">
              <a:lnSpc>
                <a:spcPts val="2762"/>
              </a:lnSpc>
              <a:spcBef>
                <a:spcPct val="0"/>
              </a:spcBef>
            </a:pP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3550143" y="7867777"/>
            <a:ext cx="2278468" cy="2419223"/>
          </a:xfrm>
          <a:custGeom>
            <a:avLst/>
            <a:gdLst/>
            <a:ahLst/>
            <a:cxnLst/>
            <a:rect r="r" b="b" t="t" l="l"/>
            <a:pathLst>
              <a:path h="2419223" w="2278468">
                <a:moveTo>
                  <a:pt x="0" y="0"/>
                </a:moveTo>
                <a:lnTo>
                  <a:pt x="2278468" y="0"/>
                </a:lnTo>
                <a:lnTo>
                  <a:pt x="2278468" y="2419223"/>
                </a:lnTo>
                <a:lnTo>
                  <a:pt x="0" y="241922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875520" y="4886325"/>
            <a:ext cx="8628609" cy="3550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629"/>
              </a:lnSpc>
              <a:spcBef>
                <a:spcPct val="0"/>
              </a:spcBef>
            </a:pPr>
            <a:r>
              <a:rPr lang="en-US" sz="13306">
                <a:solidFill>
                  <a:srgbClr val="000000"/>
                </a:solidFill>
                <a:latin typeface="Adigiana Toybox"/>
                <a:ea typeface="Adigiana Toybox"/>
                <a:cs typeface="Adigiana Toybox"/>
                <a:sym typeface="Adigiana Toybox"/>
              </a:rPr>
              <a:t>Thank You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10800000">
            <a:off x="4908753" y="-490975"/>
            <a:ext cx="8470495" cy="2216118"/>
          </a:xfrm>
          <a:custGeom>
            <a:avLst/>
            <a:gdLst/>
            <a:ahLst/>
            <a:cxnLst/>
            <a:rect r="r" b="b" t="t" l="l"/>
            <a:pathLst>
              <a:path h="2216118" w="8470495">
                <a:moveTo>
                  <a:pt x="0" y="0"/>
                </a:moveTo>
                <a:lnTo>
                  <a:pt x="8470494" y="0"/>
                </a:lnTo>
                <a:lnTo>
                  <a:pt x="8470494" y="2216118"/>
                </a:lnTo>
                <a:lnTo>
                  <a:pt x="0" y="22161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954577" y="9178941"/>
            <a:ext cx="8470495" cy="2216118"/>
          </a:xfrm>
          <a:custGeom>
            <a:avLst/>
            <a:gdLst/>
            <a:ahLst/>
            <a:cxnLst/>
            <a:rect r="r" b="b" t="t" l="l"/>
            <a:pathLst>
              <a:path h="2216118" w="8470495">
                <a:moveTo>
                  <a:pt x="0" y="0"/>
                </a:moveTo>
                <a:lnTo>
                  <a:pt x="8470495" y="0"/>
                </a:lnTo>
                <a:lnTo>
                  <a:pt x="8470495" y="2216118"/>
                </a:lnTo>
                <a:lnTo>
                  <a:pt x="0" y="22161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10652407">
            <a:off x="-424221" y="1674172"/>
            <a:ext cx="4145453" cy="1237281"/>
          </a:xfrm>
          <a:custGeom>
            <a:avLst/>
            <a:gdLst/>
            <a:ahLst/>
            <a:cxnLst/>
            <a:rect r="r" b="b" t="t" l="l"/>
            <a:pathLst>
              <a:path h="1237281" w="4145453">
                <a:moveTo>
                  <a:pt x="0" y="0"/>
                </a:moveTo>
                <a:lnTo>
                  <a:pt x="4145453" y="0"/>
                </a:lnTo>
                <a:lnTo>
                  <a:pt x="4145453" y="1237281"/>
                </a:lnTo>
                <a:lnTo>
                  <a:pt x="0" y="123728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10652407">
            <a:off x="14566768" y="1674172"/>
            <a:ext cx="4145453" cy="1237281"/>
          </a:xfrm>
          <a:custGeom>
            <a:avLst/>
            <a:gdLst/>
            <a:ahLst/>
            <a:cxnLst/>
            <a:rect r="r" b="b" t="t" l="l"/>
            <a:pathLst>
              <a:path h="1237281" w="4145453">
                <a:moveTo>
                  <a:pt x="0" y="0"/>
                </a:moveTo>
                <a:lnTo>
                  <a:pt x="4145453" y="0"/>
                </a:lnTo>
                <a:lnTo>
                  <a:pt x="4145453" y="1237281"/>
                </a:lnTo>
                <a:lnTo>
                  <a:pt x="0" y="123728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964890">
            <a:off x="1437920" y="4356025"/>
            <a:ext cx="2627968" cy="3325851"/>
          </a:xfrm>
          <a:custGeom>
            <a:avLst/>
            <a:gdLst/>
            <a:ahLst/>
            <a:cxnLst/>
            <a:rect r="r" b="b" t="t" l="l"/>
            <a:pathLst>
              <a:path h="3325851" w="2627968">
                <a:moveTo>
                  <a:pt x="0" y="0"/>
                </a:moveTo>
                <a:lnTo>
                  <a:pt x="2627968" y="0"/>
                </a:lnTo>
                <a:lnTo>
                  <a:pt x="2627968" y="3325852"/>
                </a:lnTo>
                <a:lnTo>
                  <a:pt x="0" y="332585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318081">
            <a:off x="14663659" y="4356025"/>
            <a:ext cx="2627968" cy="3325851"/>
          </a:xfrm>
          <a:custGeom>
            <a:avLst/>
            <a:gdLst/>
            <a:ahLst/>
            <a:cxnLst/>
            <a:rect r="r" b="b" t="t" l="l"/>
            <a:pathLst>
              <a:path h="3325851" w="2627968">
                <a:moveTo>
                  <a:pt x="0" y="0"/>
                </a:moveTo>
                <a:lnTo>
                  <a:pt x="2627967" y="0"/>
                </a:lnTo>
                <a:lnTo>
                  <a:pt x="2627967" y="3325852"/>
                </a:lnTo>
                <a:lnTo>
                  <a:pt x="0" y="332585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298117" y="2292812"/>
            <a:ext cx="3691765" cy="3305418"/>
          </a:xfrm>
          <a:custGeom>
            <a:avLst/>
            <a:gdLst/>
            <a:ahLst/>
            <a:cxnLst/>
            <a:rect r="r" b="b" t="t" l="l"/>
            <a:pathLst>
              <a:path h="3305418" w="3691765">
                <a:moveTo>
                  <a:pt x="0" y="0"/>
                </a:moveTo>
                <a:lnTo>
                  <a:pt x="3691766" y="0"/>
                </a:lnTo>
                <a:lnTo>
                  <a:pt x="3691766" y="3305418"/>
                </a:lnTo>
                <a:lnTo>
                  <a:pt x="0" y="330541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804139">
            <a:off x="695373" y="8418739"/>
            <a:ext cx="5020957" cy="1679122"/>
          </a:xfrm>
          <a:custGeom>
            <a:avLst/>
            <a:gdLst/>
            <a:ahLst/>
            <a:cxnLst/>
            <a:rect r="r" b="b" t="t" l="l"/>
            <a:pathLst>
              <a:path h="1679122" w="5020957">
                <a:moveTo>
                  <a:pt x="0" y="0"/>
                </a:moveTo>
                <a:lnTo>
                  <a:pt x="5020958" y="0"/>
                </a:lnTo>
                <a:lnTo>
                  <a:pt x="5020958" y="1679122"/>
                </a:lnTo>
                <a:lnTo>
                  <a:pt x="0" y="167912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false" rot="1827097">
            <a:off x="12575275" y="8418739"/>
            <a:ext cx="5020957" cy="1679122"/>
          </a:xfrm>
          <a:custGeom>
            <a:avLst/>
            <a:gdLst/>
            <a:ahLst/>
            <a:cxnLst/>
            <a:rect r="r" b="b" t="t" l="l"/>
            <a:pathLst>
              <a:path h="1679122" w="5020957">
                <a:moveTo>
                  <a:pt x="5020957" y="0"/>
                </a:moveTo>
                <a:lnTo>
                  <a:pt x="0" y="0"/>
                </a:lnTo>
                <a:lnTo>
                  <a:pt x="0" y="1679122"/>
                </a:lnTo>
                <a:lnTo>
                  <a:pt x="5020957" y="1679122"/>
                </a:lnTo>
                <a:lnTo>
                  <a:pt x="5020957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382582" y="2818449"/>
            <a:ext cx="6779298" cy="68032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53"/>
              </a:lnSpc>
            </a:pPr>
            <a:r>
              <a:rPr lang="en-US" sz="6466">
                <a:solidFill>
                  <a:srgbClr val="000000"/>
                </a:solidFill>
                <a:latin typeface="Adigiana Toybox"/>
                <a:ea typeface="Adigiana Toybox"/>
                <a:cs typeface="Adigiana Toybox"/>
                <a:sym typeface="Adigiana Toybox"/>
              </a:rPr>
              <a:t>Le Minh Vuong</a:t>
            </a:r>
          </a:p>
          <a:p>
            <a:pPr algn="ctr">
              <a:lnSpc>
                <a:spcPts val="9053"/>
              </a:lnSpc>
            </a:pPr>
            <a:r>
              <a:rPr lang="en-US" sz="6466">
                <a:solidFill>
                  <a:srgbClr val="000000"/>
                </a:solidFill>
                <a:latin typeface="Adigiana Toybox"/>
                <a:ea typeface="Adigiana Toybox"/>
                <a:cs typeface="Adigiana Toybox"/>
                <a:sym typeface="Adigiana Toybox"/>
              </a:rPr>
              <a:t>Nguyen Thi Thuy</a:t>
            </a:r>
          </a:p>
          <a:p>
            <a:pPr algn="ctr">
              <a:lnSpc>
                <a:spcPts val="9053"/>
              </a:lnSpc>
            </a:pPr>
            <a:r>
              <a:rPr lang="en-US" sz="6466">
                <a:solidFill>
                  <a:srgbClr val="000000"/>
                </a:solidFill>
                <a:latin typeface="Adigiana Toybox"/>
                <a:ea typeface="Adigiana Toybox"/>
                <a:cs typeface="Adigiana Toybox"/>
                <a:sym typeface="Adigiana Toybox"/>
              </a:rPr>
              <a:t>Dinh Quoc Chuong</a:t>
            </a:r>
          </a:p>
          <a:p>
            <a:pPr algn="ctr">
              <a:lnSpc>
                <a:spcPts val="9053"/>
              </a:lnSpc>
            </a:pPr>
            <a:r>
              <a:rPr lang="en-US" sz="6466">
                <a:solidFill>
                  <a:srgbClr val="000000"/>
                </a:solidFill>
                <a:latin typeface="Adigiana Toybox"/>
                <a:ea typeface="Adigiana Toybox"/>
                <a:cs typeface="Adigiana Toybox"/>
                <a:sym typeface="Adigiana Toybox"/>
              </a:rPr>
              <a:t>Ho Trong Nghia</a:t>
            </a:r>
          </a:p>
          <a:p>
            <a:pPr algn="ctr">
              <a:lnSpc>
                <a:spcPts val="9053"/>
              </a:lnSpc>
            </a:pPr>
            <a:r>
              <a:rPr lang="en-US" sz="6466">
                <a:solidFill>
                  <a:srgbClr val="000000"/>
                </a:solidFill>
                <a:latin typeface="Adigiana Toybox"/>
                <a:ea typeface="Adigiana Toybox"/>
                <a:cs typeface="Adigiana Toybox"/>
                <a:sym typeface="Adigiana Toybox"/>
              </a:rPr>
              <a:t>Lam My Linh</a:t>
            </a:r>
          </a:p>
          <a:p>
            <a:pPr algn="ctr">
              <a:lnSpc>
                <a:spcPts val="9053"/>
              </a:lnSpc>
              <a:spcBef>
                <a:spcPct val="0"/>
              </a:spcBef>
            </a:pPr>
            <a:r>
              <a:rPr lang="en-US" sz="6466">
                <a:solidFill>
                  <a:srgbClr val="000000"/>
                </a:solidFill>
                <a:latin typeface="Adigiana Toybox"/>
                <a:ea typeface="Adigiana Toybox"/>
                <a:cs typeface="Adigiana Toybox"/>
                <a:sym typeface="Adigiana Toybox"/>
              </a:rPr>
              <a:t>Le Manh Hung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466386" y="6632802"/>
            <a:ext cx="4107319" cy="4114800"/>
          </a:xfrm>
          <a:custGeom>
            <a:avLst/>
            <a:gdLst/>
            <a:ahLst/>
            <a:cxnLst/>
            <a:rect r="r" b="b" t="t" l="l"/>
            <a:pathLst>
              <a:path h="4114800" w="4107319">
                <a:moveTo>
                  <a:pt x="0" y="0"/>
                </a:moveTo>
                <a:lnTo>
                  <a:pt x="4107318" y="0"/>
                </a:lnTo>
                <a:lnTo>
                  <a:pt x="410731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14647068" y="-460602"/>
            <a:ext cx="4107319" cy="4114800"/>
          </a:xfrm>
          <a:custGeom>
            <a:avLst/>
            <a:gdLst/>
            <a:ahLst/>
            <a:cxnLst/>
            <a:rect r="r" b="b" t="t" l="l"/>
            <a:pathLst>
              <a:path h="4114800" w="4107319">
                <a:moveTo>
                  <a:pt x="0" y="0"/>
                </a:moveTo>
                <a:lnTo>
                  <a:pt x="4107318" y="0"/>
                </a:lnTo>
                <a:lnTo>
                  <a:pt x="410731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66752" y="1028700"/>
            <a:ext cx="1476103" cy="1615157"/>
          </a:xfrm>
          <a:custGeom>
            <a:avLst/>
            <a:gdLst/>
            <a:ahLst/>
            <a:cxnLst/>
            <a:rect r="r" b="b" t="t" l="l"/>
            <a:pathLst>
              <a:path h="1615157" w="1476103">
                <a:moveTo>
                  <a:pt x="0" y="0"/>
                </a:moveTo>
                <a:lnTo>
                  <a:pt x="1476103" y="0"/>
                </a:lnTo>
                <a:lnTo>
                  <a:pt x="1476103" y="1615157"/>
                </a:lnTo>
                <a:lnTo>
                  <a:pt x="0" y="161515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1028700" y="3092201"/>
            <a:ext cx="1476103" cy="1615157"/>
          </a:xfrm>
          <a:custGeom>
            <a:avLst/>
            <a:gdLst/>
            <a:ahLst/>
            <a:cxnLst/>
            <a:rect r="r" b="b" t="t" l="l"/>
            <a:pathLst>
              <a:path h="1615157" w="1476103">
                <a:moveTo>
                  <a:pt x="1476103" y="0"/>
                </a:moveTo>
                <a:lnTo>
                  <a:pt x="0" y="0"/>
                </a:lnTo>
                <a:lnTo>
                  <a:pt x="0" y="1615157"/>
                </a:lnTo>
                <a:lnTo>
                  <a:pt x="1476103" y="1615157"/>
                </a:lnTo>
                <a:lnTo>
                  <a:pt x="1476103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195556" y="6848596"/>
            <a:ext cx="4416186" cy="2922994"/>
          </a:xfrm>
          <a:custGeom>
            <a:avLst/>
            <a:gdLst/>
            <a:ahLst/>
            <a:cxnLst/>
            <a:rect r="r" b="b" t="t" l="l"/>
            <a:pathLst>
              <a:path h="2922994" w="4416186">
                <a:moveTo>
                  <a:pt x="0" y="0"/>
                </a:moveTo>
                <a:lnTo>
                  <a:pt x="4416186" y="0"/>
                </a:lnTo>
                <a:lnTo>
                  <a:pt x="4416186" y="2922993"/>
                </a:lnTo>
                <a:lnTo>
                  <a:pt x="0" y="292299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754207" y="261409"/>
            <a:ext cx="5719911" cy="2038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799"/>
              </a:lnSpc>
              <a:spcBef>
                <a:spcPct val="0"/>
              </a:spcBef>
            </a:pPr>
            <a:r>
              <a:rPr lang="en-US" sz="11999">
                <a:solidFill>
                  <a:srgbClr val="000000"/>
                </a:solidFill>
                <a:latin typeface="Adigiana Toybox"/>
                <a:ea typeface="Adigiana Toybox"/>
                <a:cs typeface="Adigiana Toybox"/>
                <a:sym typeface="Adigiana Toybox"/>
              </a:rPr>
              <a:t>Member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73919" y="2830150"/>
            <a:ext cx="8106033" cy="1040629"/>
          </a:xfrm>
          <a:custGeom>
            <a:avLst/>
            <a:gdLst/>
            <a:ahLst/>
            <a:cxnLst/>
            <a:rect r="r" b="b" t="t" l="l"/>
            <a:pathLst>
              <a:path h="1040629" w="8106033">
                <a:moveTo>
                  <a:pt x="0" y="0"/>
                </a:moveTo>
                <a:lnTo>
                  <a:pt x="8106033" y="0"/>
                </a:lnTo>
                <a:lnTo>
                  <a:pt x="8106033" y="1040629"/>
                </a:lnTo>
                <a:lnTo>
                  <a:pt x="0" y="104062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24" r="0" b="-24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51887" y="2995448"/>
            <a:ext cx="7550097" cy="5671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4"/>
              </a:lnSpc>
            </a:pPr>
            <a:r>
              <a:rPr lang="en-US" b="true" sz="2795">
                <a:solidFill>
                  <a:srgbClr val="FFFFFF"/>
                </a:solidFill>
                <a:latin typeface="Amazing Slab Bold"/>
                <a:ea typeface="Amazing Slab Bold"/>
                <a:cs typeface="Amazing Slab Bold"/>
                <a:sym typeface="Amazing Slab Bold"/>
              </a:rPr>
              <a:t>1. Introduce &amp; Goals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473919" y="5480077"/>
            <a:ext cx="8106033" cy="1040629"/>
          </a:xfrm>
          <a:custGeom>
            <a:avLst/>
            <a:gdLst/>
            <a:ahLst/>
            <a:cxnLst/>
            <a:rect r="r" b="b" t="t" l="l"/>
            <a:pathLst>
              <a:path h="1040629" w="8106033">
                <a:moveTo>
                  <a:pt x="0" y="0"/>
                </a:moveTo>
                <a:lnTo>
                  <a:pt x="8106033" y="0"/>
                </a:lnTo>
                <a:lnTo>
                  <a:pt x="8106033" y="1040629"/>
                </a:lnTo>
                <a:lnTo>
                  <a:pt x="0" y="104062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24" r="0" b="-24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73919" y="5645375"/>
            <a:ext cx="8106033" cy="5671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4"/>
              </a:lnSpc>
              <a:spcBef>
                <a:spcPct val="0"/>
              </a:spcBef>
            </a:pPr>
            <a:r>
              <a:rPr lang="en-US" b="true" sz="2795">
                <a:solidFill>
                  <a:srgbClr val="FFFFFF"/>
                </a:solidFill>
                <a:latin typeface="Amazing Slab Bold"/>
                <a:ea typeface="Amazing Slab Bold"/>
                <a:cs typeface="Amazing Slab Bold"/>
                <a:sym typeface="Amazing Slab Bold"/>
              </a:rPr>
              <a:t>3. Requirements &amp; Key Features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473919" y="4094318"/>
            <a:ext cx="8106033" cy="1040629"/>
          </a:xfrm>
          <a:custGeom>
            <a:avLst/>
            <a:gdLst/>
            <a:ahLst/>
            <a:cxnLst/>
            <a:rect r="r" b="b" t="t" l="l"/>
            <a:pathLst>
              <a:path h="1040629" w="8106033">
                <a:moveTo>
                  <a:pt x="0" y="0"/>
                </a:moveTo>
                <a:lnTo>
                  <a:pt x="8106033" y="0"/>
                </a:lnTo>
                <a:lnTo>
                  <a:pt x="8106033" y="1040630"/>
                </a:lnTo>
                <a:lnTo>
                  <a:pt x="0" y="10406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24" r="0" b="-24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51887" y="4259616"/>
            <a:ext cx="7550097" cy="5671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4"/>
              </a:lnSpc>
              <a:spcBef>
                <a:spcPct val="0"/>
              </a:spcBef>
            </a:pPr>
            <a:r>
              <a:rPr lang="en-US" b="true" sz="2795">
                <a:solidFill>
                  <a:srgbClr val="FFFFFF"/>
                </a:solidFill>
                <a:latin typeface="Amazing Slab Bold"/>
                <a:ea typeface="Amazing Slab Bold"/>
                <a:cs typeface="Amazing Slab Bold"/>
                <a:sym typeface="Amazing Slab Bold"/>
              </a:rPr>
              <a:t>2. System Architecture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9708048" y="2861227"/>
            <a:ext cx="8106033" cy="1040629"/>
          </a:xfrm>
          <a:custGeom>
            <a:avLst/>
            <a:gdLst/>
            <a:ahLst/>
            <a:cxnLst/>
            <a:rect r="r" b="b" t="t" l="l"/>
            <a:pathLst>
              <a:path h="1040629" w="8106033">
                <a:moveTo>
                  <a:pt x="0" y="0"/>
                </a:moveTo>
                <a:lnTo>
                  <a:pt x="8106033" y="0"/>
                </a:lnTo>
                <a:lnTo>
                  <a:pt x="8106033" y="1040629"/>
                </a:lnTo>
                <a:lnTo>
                  <a:pt x="0" y="104062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24" r="0" b="-24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60964" y="6710779"/>
            <a:ext cx="8106033" cy="1040629"/>
          </a:xfrm>
          <a:custGeom>
            <a:avLst/>
            <a:gdLst/>
            <a:ahLst/>
            <a:cxnLst/>
            <a:rect r="r" b="b" t="t" l="l"/>
            <a:pathLst>
              <a:path h="1040629" w="8106033">
                <a:moveTo>
                  <a:pt x="0" y="0"/>
                </a:moveTo>
                <a:lnTo>
                  <a:pt x="8106033" y="0"/>
                </a:lnTo>
                <a:lnTo>
                  <a:pt x="8106033" y="1040629"/>
                </a:lnTo>
                <a:lnTo>
                  <a:pt x="0" y="104062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24" r="0" b="-24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9708048" y="6710779"/>
            <a:ext cx="8106033" cy="1040629"/>
          </a:xfrm>
          <a:custGeom>
            <a:avLst/>
            <a:gdLst/>
            <a:ahLst/>
            <a:cxnLst/>
            <a:rect r="r" b="b" t="t" l="l"/>
            <a:pathLst>
              <a:path h="1040629" w="8106033">
                <a:moveTo>
                  <a:pt x="0" y="0"/>
                </a:moveTo>
                <a:lnTo>
                  <a:pt x="8106033" y="0"/>
                </a:lnTo>
                <a:lnTo>
                  <a:pt x="8106033" y="1040629"/>
                </a:lnTo>
                <a:lnTo>
                  <a:pt x="0" y="104062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24" r="0" b="-24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9986016" y="6876076"/>
            <a:ext cx="7550097" cy="5671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4"/>
              </a:lnSpc>
              <a:spcBef>
                <a:spcPct val="0"/>
              </a:spcBef>
            </a:pPr>
            <a:r>
              <a:rPr lang="en-US" b="true" sz="2795">
                <a:solidFill>
                  <a:srgbClr val="FFFFFF"/>
                </a:solidFill>
                <a:latin typeface="Amazing Slab Bold"/>
                <a:ea typeface="Amazing Slab Bold"/>
                <a:cs typeface="Amazing Slab Bold"/>
                <a:sym typeface="Amazing Slab Bold"/>
              </a:rPr>
              <a:t>8. Demo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9708048" y="5511153"/>
            <a:ext cx="8106033" cy="1040629"/>
          </a:xfrm>
          <a:custGeom>
            <a:avLst/>
            <a:gdLst/>
            <a:ahLst/>
            <a:cxnLst/>
            <a:rect r="r" b="b" t="t" l="l"/>
            <a:pathLst>
              <a:path h="1040629" w="8106033">
                <a:moveTo>
                  <a:pt x="0" y="0"/>
                </a:moveTo>
                <a:lnTo>
                  <a:pt x="8106033" y="0"/>
                </a:lnTo>
                <a:lnTo>
                  <a:pt x="8106033" y="1040630"/>
                </a:lnTo>
                <a:lnTo>
                  <a:pt x="0" y="10406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24" r="0" b="-24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9708048" y="4125395"/>
            <a:ext cx="8106033" cy="1040629"/>
          </a:xfrm>
          <a:custGeom>
            <a:avLst/>
            <a:gdLst/>
            <a:ahLst/>
            <a:cxnLst/>
            <a:rect r="r" b="b" t="t" l="l"/>
            <a:pathLst>
              <a:path h="1040629" w="8106033">
                <a:moveTo>
                  <a:pt x="0" y="0"/>
                </a:moveTo>
                <a:lnTo>
                  <a:pt x="8106033" y="0"/>
                </a:lnTo>
                <a:lnTo>
                  <a:pt x="8106033" y="1040629"/>
                </a:lnTo>
                <a:lnTo>
                  <a:pt x="0" y="104062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24" r="0" b="-24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9430080" y="4324870"/>
            <a:ext cx="8106033" cy="5671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4"/>
              </a:lnSpc>
              <a:spcBef>
                <a:spcPct val="0"/>
              </a:spcBef>
            </a:pPr>
            <a:r>
              <a:rPr lang="en-US" b="true" sz="2795">
                <a:solidFill>
                  <a:srgbClr val="FFFFFF"/>
                </a:solidFill>
                <a:latin typeface="Amazing Slab Bold"/>
                <a:ea typeface="Amazing Slab Bold"/>
                <a:cs typeface="Amazing Slab Bold"/>
                <a:sym typeface="Amazing Slab Bold"/>
              </a:rPr>
              <a:t>6. Results &amp; Evaluation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986016" y="2995448"/>
            <a:ext cx="7550097" cy="5671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4"/>
              </a:lnSpc>
              <a:spcBef>
                <a:spcPct val="0"/>
              </a:spcBef>
            </a:pPr>
            <a:r>
              <a:rPr lang="en-US" b="true" sz="2795">
                <a:solidFill>
                  <a:srgbClr val="FFFFFF"/>
                </a:solidFill>
                <a:latin typeface="Amazing Slab Bold"/>
                <a:ea typeface="Amazing Slab Bold"/>
                <a:cs typeface="Amazing Slab Bold"/>
                <a:sym typeface="Amazing Slab Bold"/>
              </a:rPr>
              <a:t>5. Development &amp; Testing Process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986016" y="5645375"/>
            <a:ext cx="7550097" cy="5671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4"/>
              </a:lnSpc>
              <a:spcBef>
                <a:spcPct val="0"/>
              </a:spcBef>
            </a:pPr>
            <a:r>
              <a:rPr lang="en-US" b="true" sz="2795">
                <a:solidFill>
                  <a:srgbClr val="FFFFFF"/>
                </a:solidFill>
                <a:latin typeface="Amazing Slab Bold"/>
                <a:ea typeface="Amazing Slab Bold"/>
                <a:cs typeface="Amazing Slab Bold"/>
                <a:sym typeface="Amazing Slab Bold"/>
              </a:rPr>
              <a:t>7. Future Development Direction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5090984" y="8094308"/>
            <a:ext cx="8106033" cy="1040629"/>
          </a:xfrm>
          <a:custGeom>
            <a:avLst/>
            <a:gdLst/>
            <a:ahLst/>
            <a:cxnLst/>
            <a:rect r="r" b="b" t="t" l="l"/>
            <a:pathLst>
              <a:path h="1040629" w="8106033">
                <a:moveTo>
                  <a:pt x="0" y="0"/>
                </a:moveTo>
                <a:lnTo>
                  <a:pt x="8106032" y="0"/>
                </a:lnTo>
                <a:lnTo>
                  <a:pt x="8106032" y="1040629"/>
                </a:lnTo>
                <a:lnTo>
                  <a:pt x="0" y="104062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24" r="0" b="-24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5368951" y="8294333"/>
            <a:ext cx="7550097" cy="5671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4"/>
              </a:lnSpc>
              <a:spcBef>
                <a:spcPct val="0"/>
              </a:spcBef>
            </a:pPr>
            <a:r>
              <a:rPr lang="en-US" b="true" sz="2795">
                <a:solidFill>
                  <a:srgbClr val="FFFFFF"/>
                </a:solidFill>
                <a:latin typeface="Amazing Slab Bold"/>
                <a:ea typeface="Amazing Slab Bold"/>
                <a:cs typeface="Amazing Slab Bold"/>
                <a:sym typeface="Amazing Slab Bold"/>
              </a:rPr>
              <a:t>9. Conclusion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191486" y="107159"/>
            <a:ext cx="13328814" cy="2057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0"/>
              </a:lnSpc>
              <a:spcBef>
                <a:spcPct val="0"/>
              </a:spcBef>
            </a:pPr>
            <a:r>
              <a:rPr lang="en-US" sz="12000">
                <a:solidFill>
                  <a:srgbClr val="000000"/>
                </a:solidFill>
                <a:latin typeface="Adigiana Toybox Bold"/>
                <a:ea typeface="Adigiana Toybox Bold"/>
                <a:cs typeface="Adigiana Toybox Bold"/>
                <a:sym typeface="Adigiana Toybox Bold"/>
              </a:rPr>
              <a:t>Content</a:t>
            </a:r>
          </a:p>
        </p:txBody>
      </p:sp>
      <p:sp>
        <p:nvSpPr>
          <p:cNvPr name="Freeform 21" id="21"/>
          <p:cNvSpPr/>
          <p:nvPr/>
        </p:nvSpPr>
        <p:spPr>
          <a:xfrm flipH="false" flipV="false" rot="-600458">
            <a:off x="14782150" y="-634113"/>
            <a:ext cx="3266205" cy="3044014"/>
          </a:xfrm>
          <a:custGeom>
            <a:avLst/>
            <a:gdLst/>
            <a:ahLst/>
            <a:cxnLst/>
            <a:rect r="r" b="b" t="t" l="l"/>
            <a:pathLst>
              <a:path h="3044014" w="3266205">
                <a:moveTo>
                  <a:pt x="0" y="0"/>
                </a:moveTo>
                <a:lnTo>
                  <a:pt x="3266205" y="0"/>
                </a:lnTo>
                <a:lnTo>
                  <a:pt x="3266205" y="3044015"/>
                </a:lnTo>
                <a:lnTo>
                  <a:pt x="0" y="304401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1034977">
            <a:off x="-279940" y="7646909"/>
            <a:ext cx="3266205" cy="3044014"/>
          </a:xfrm>
          <a:custGeom>
            <a:avLst/>
            <a:gdLst/>
            <a:ahLst/>
            <a:cxnLst/>
            <a:rect r="r" b="b" t="t" l="l"/>
            <a:pathLst>
              <a:path h="3044014" w="3266205">
                <a:moveTo>
                  <a:pt x="0" y="0"/>
                </a:moveTo>
                <a:lnTo>
                  <a:pt x="3266205" y="0"/>
                </a:lnTo>
                <a:lnTo>
                  <a:pt x="3266205" y="3044014"/>
                </a:lnTo>
                <a:lnTo>
                  <a:pt x="0" y="304401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-792482">
            <a:off x="-532396" y="48334"/>
            <a:ext cx="5020957" cy="1679122"/>
          </a:xfrm>
          <a:custGeom>
            <a:avLst/>
            <a:gdLst/>
            <a:ahLst/>
            <a:cxnLst/>
            <a:rect r="r" b="b" t="t" l="l"/>
            <a:pathLst>
              <a:path h="1679122" w="5020957">
                <a:moveTo>
                  <a:pt x="0" y="0"/>
                </a:moveTo>
                <a:lnTo>
                  <a:pt x="5020957" y="0"/>
                </a:lnTo>
                <a:lnTo>
                  <a:pt x="5020957" y="1679121"/>
                </a:lnTo>
                <a:lnTo>
                  <a:pt x="0" y="167912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-792482">
            <a:off x="14748821" y="8876213"/>
            <a:ext cx="5020957" cy="1679122"/>
          </a:xfrm>
          <a:custGeom>
            <a:avLst/>
            <a:gdLst/>
            <a:ahLst/>
            <a:cxnLst/>
            <a:rect r="r" b="b" t="t" l="l"/>
            <a:pathLst>
              <a:path h="1679122" w="5020957">
                <a:moveTo>
                  <a:pt x="0" y="0"/>
                </a:moveTo>
                <a:lnTo>
                  <a:pt x="5020958" y="0"/>
                </a:lnTo>
                <a:lnTo>
                  <a:pt x="5020958" y="1679122"/>
                </a:lnTo>
                <a:lnTo>
                  <a:pt x="0" y="167912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560964" y="6876076"/>
            <a:ext cx="8106033" cy="5671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4"/>
              </a:lnSpc>
              <a:spcBef>
                <a:spcPct val="0"/>
              </a:spcBef>
            </a:pPr>
            <a:r>
              <a:rPr lang="en-US" b="true" sz="2795">
                <a:solidFill>
                  <a:srgbClr val="FFFFFF"/>
                </a:solidFill>
                <a:latin typeface="Amazing Slab Bold"/>
                <a:ea typeface="Amazing Slab Bold"/>
                <a:cs typeface="Amazing Slab Bold"/>
                <a:sym typeface="Amazing Slab Bold"/>
              </a:rPr>
              <a:t>4. Technical Implementation &amp; Technologies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533925">
            <a:off x="1690441" y="-1560122"/>
            <a:ext cx="14414338" cy="13976386"/>
          </a:xfrm>
          <a:custGeom>
            <a:avLst/>
            <a:gdLst/>
            <a:ahLst/>
            <a:cxnLst/>
            <a:rect r="r" b="b" t="t" l="l"/>
            <a:pathLst>
              <a:path h="13976386" w="14414338">
                <a:moveTo>
                  <a:pt x="0" y="0"/>
                </a:moveTo>
                <a:lnTo>
                  <a:pt x="14414339" y="0"/>
                </a:lnTo>
                <a:lnTo>
                  <a:pt x="14414339" y="13976386"/>
                </a:lnTo>
                <a:lnTo>
                  <a:pt x="0" y="139763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286892" y="773771"/>
            <a:ext cx="9714217" cy="1139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80"/>
              </a:lnSpc>
            </a:pPr>
            <a:r>
              <a:rPr lang="en-US" sz="8000">
                <a:solidFill>
                  <a:srgbClr val="000000"/>
                </a:solidFill>
                <a:latin typeface="Adigiana Toybox"/>
                <a:ea typeface="Adigiana Toybox"/>
                <a:cs typeface="Adigiana Toybox"/>
                <a:sym typeface="Adigiana Toybox"/>
              </a:rPr>
              <a:t>Introduce and Goals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35109" y="2427497"/>
            <a:ext cx="15112092" cy="53748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9556" indent="-394778" lvl="1">
              <a:lnSpc>
                <a:spcPts val="3766"/>
              </a:lnSpc>
              <a:buFont typeface="Arial"/>
              <a:buChar char="•"/>
            </a:pPr>
            <a:r>
              <a:rPr lang="en-US" sz="3657">
                <a:solidFill>
                  <a:srgbClr val="000000"/>
                </a:solidFill>
                <a:latin typeface="Amazing Slab"/>
                <a:ea typeface="Amazing Slab"/>
                <a:cs typeface="Amazing Slab"/>
                <a:sym typeface="Amazing Slab"/>
              </a:rPr>
              <a:t>Introduce:</a:t>
            </a:r>
          </a:p>
          <a:p>
            <a:pPr algn="l" marL="1579112" indent="-526371" lvl="2">
              <a:lnSpc>
                <a:spcPts val="3766"/>
              </a:lnSpc>
              <a:buFont typeface="Arial"/>
              <a:buChar char="⚬"/>
            </a:pPr>
            <a:r>
              <a:rPr lang="en-US" sz="3657">
                <a:solidFill>
                  <a:srgbClr val="000000"/>
                </a:solidFill>
                <a:latin typeface="Amazing Slab"/>
                <a:ea typeface="Amazing Slab"/>
                <a:cs typeface="Amazing Slab"/>
                <a:sym typeface="Amazing Slab"/>
              </a:rPr>
              <a:t>BrainBox is an advanced e-learning platform designed to connect learners, teachers, and administrators in a comprehensive, convenient, and secure system.</a:t>
            </a:r>
          </a:p>
          <a:p>
            <a:pPr algn="l" marL="789556" indent="-394778" lvl="1">
              <a:lnSpc>
                <a:spcPts val="3766"/>
              </a:lnSpc>
              <a:buFont typeface="Arial"/>
              <a:buChar char="•"/>
            </a:pPr>
            <a:r>
              <a:rPr lang="en-US" sz="3657">
                <a:solidFill>
                  <a:srgbClr val="000000"/>
                </a:solidFill>
                <a:latin typeface="Amazing Slab"/>
                <a:ea typeface="Amazing Slab"/>
                <a:cs typeface="Amazing Slab"/>
                <a:sym typeface="Amazing Slab"/>
              </a:rPr>
              <a:t>Goals:</a:t>
            </a:r>
          </a:p>
          <a:p>
            <a:pPr algn="l" marL="1579112" indent="-526371" lvl="2">
              <a:lnSpc>
                <a:spcPts val="3766"/>
              </a:lnSpc>
              <a:buFont typeface="Arial"/>
              <a:buChar char="⚬"/>
            </a:pPr>
            <a:r>
              <a:rPr lang="en-US" sz="3657">
                <a:solidFill>
                  <a:srgbClr val="000000"/>
                </a:solidFill>
                <a:latin typeface="Amazing Slab"/>
                <a:ea typeface="Amazing Slab"/>
                <a:cs typeface="Amazing Slab"/>
                <a:sym typeface="Amazing Slab"/>
              </a:rPr>
              <a:t>Provide high-quality courses with personalized learning experiences.</a:t>
            </a:r>
          </a:p>
          <a:p>
            <a:pPr algn="l" marL="1579112" indent="-526371" lvl="2">
              <a:lnSpc>
                <a:spcPts val="3766"/>
              </a:lnSpc>
              <a:buFont typeface="Arial"/>
              <a:buChar char="⚬"/>
            </a:pPr>
            <a:r>
              <a:rPr lang="en-US" sz="3657">
                <a:solidFill>
                  <a:srgbClr val="000000"/>
                </a:solidFill>
                <a:latin typeface="Amazing Slab"/>
                <a:ea typeface="Amazing Slab"/>
                <a:cs typeface="Amazing Slab"/>
                <a:sym typeface="Amazing Slab"/>
              </a:rPr>
              <a:t>Support teachers in course creation, student management, and revenue optimization.</a:t>
            </a:r>
          </a:p>
          <a:p>
            <a:pPr algn="l" marL="1579112" indent="-526371" lvl="2">
              <a:lnSpc>
                <a:spcPts val="3766"/>
              </a:lnSpc>
              <a:spcBef>
                <a:spcPct val="0"/>
              </a:spcBef>
              <a:buFont typeface="Arial"/>
              <a:buChar char="⚬"/>
            </a:pPr>
            <a:r>
              <a:rPr lang="en-US" sz="3657">
                <a:solidFill>
                  <a:srgbClr val="000000"/>
                </a:solidFill>
                <a:latin typeface="Amazing Slab"/>
                <a:ea typeface="Amazing Slab"/>
                <a:cs typeface="Amazing Slab"/>
                <a:sym typeface="Amazing Slab"/>
              </a:rPr>
              <a:t>Offer powerful management tools for administrators.</a:t>
            </a:r>
          </a:p>
          <a:p>
            <a:pPr algn="l">
              <a:lnSpc>
                <a:spcPts val="3766"/>
              </a:lnSpc>
              <a:spcBef>
                <a:spcPct val="0"/>
              </a:spcBef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2193309" y="7077330"/>
            <a:ext cx="6737705" cy="4936844"/>
          </a:xfrm>
          <a:custGeom>
            <a:avLst/>
            <a:gdLst/>
            <a:ahLst/>
            <a:cxnLst/>
            <a:rect r="r" b="b" t="t" l="l"/>
            <a:pathLst>
              <a:path h="4936844" w="6737705">
                <a:moveTo>
                  <a:pt x="0" y="0"/>
                </a:moveTo>
                <a:lnTo>
                  <a:pt x="6737705" y="0"/>
                </a:lnTo>
                <a:lnTo>
                  <a:pt x="6737705" y="4936844"/>
                </a:lnTo>
                <a:lnTo>
                  <a:pt x="0" y="493684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336914"/>
            <a:ext cx="17611742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000000"/>
                </a:solidFill>
                <a:latin typeface="Adigiana Toybox"/>
                <a:ea typeface="Adigiana Toybox"/>
                <a:cs typeface="Adigiana Toybox"/>
                <a:sym typeface="Adigiana Toybox"/>
              </a:rPr>
              <a:t>System</a:t>
            </a:r>
            <a:r>
              <a:rPr lang="en-US" sz="8000">
                <a:solidFill>
                  <a:srgbClr val="000000"/>
                </a:solidFill>
                <a:latin typeface="Adigiana Toybox"/>
                <a:ea typeface="Adigiana Toybox"/>
                <a:cs typeface="Adigiana Toybox"/>
                <a:sym typeface="Adigiana Toybox"/>
              </a:rPr>
              <a:t> Architecture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818971" y="2684260"/>
            <a:ext cx="15112092" cy="5938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9556" indent="-394778" lvl="1">
              <a:lnSpc>
                <a:spcPts val="5778"/>
              </a:lnSpc>
              <a:buFont typeface="Arial"/>
              <a:buChar char="•"/>
            </a:pPr>
            <a:r>
              <a:rPr lang="en-US" sz="3657">
                <a:solidFill>
                  <a:srgbClr val="000000"/>
                </a:solidFill>
                <a:latin typeface="Amazing Slab"/>
                <a:ea typeface="Amazing Slab"/>
                <a:cs typeface="Amazing Slab"/>
                <a:sym typeface="Amazing Slab"/>
              </a:rPr>
              <a:t>Client:</a:t>
            </a:r>
          </a:p>
          <a:p>
            <a:pPr algn="l" marL="1579112" indent="-526371" lvl="2">
              <a:lnSpc>
                <a:spcPts val="5778"/>
              </a:lnSpc>
              <a:buFont typeface="Arial"/>
              <a:buChar char="⚬"/>
            </a:pPr>
            <a:r>
              <a:rPr lang="en-US" sz="3657">
                <a:solidFill>
                  <a:srgbClr val="000000"/>
                </a:solidFill>
                <a:latin typeface="Amazing Slab"/>
                <a:ea typeface="Amazing Slab"/>
                <a:cs typeface="Amazing Slab"/>
                <a:sym typeface="Amazing Slab"/>
              </a:rPr>
              <a:t>W</a:t>
            </a:r>
            <a:r>
              <a:rPr lang="en-US" sz="3657">
                <a:solidFill>
                  <a:srgbClr val="000000"/>
                </a:solidFill>
                <a:latin typeface="Amazing Slab"/>
                <a:ea typeface="Amazing Slab"/>
                <a:cs typeface="Amazing Slab"/>
                <a:sym typeface="Amazing Slab"/>
              </a:rPr>
              <a:t>eb: Compatible with Chrome, Firefox, Safari.</a:t>
            </a:r>
          </a:p>
          <a:p>
            <a:pPr algn="l" marL="789556" indent="-394778" lvl="1">
              <a:lnSpc>
                <a:spcPts val="5778"/>
              </a:lnSpc>
              <a:buFont typeface="Arial"/>
              <a:buChar char="•"/>
            </a:pPr>
            <a:r>
              <a:rPr lang="en-US" sz="3657">
                <a:solidFill>
                  <a:srgbClr val="000000"/>
                </a:solidFill>
                <a:latin typeface="Amazing Slab"/>
                <a:ea typeface="Amazing Slab"/>
                <a:cs typeface="Amazing Slab"/>
                <a:sym typeface="Amazing Slab"/>
              </a:rPr>
              <a:t>Backend: Built with NestJS and PostgreSQL.</a:t>
            </a:r>
          </a:p>
          <a:p>
            <a:pPr algn="l" marL="789556" indent="-394778" lvl="1">
              <a:lnSpc>
                <a:spcPts val="5778"/>
              </a:lnSpc>
              <a:buFont typeface="Arial"/>
              <a:buChar char="•"/>
            </a:pPr>
            <a:r>
              <a:rPr lang="en-US" sz="3657">
                <a:solidFill>
                  <a:srgbClr val="000000"/>
                </a:solidFill>
                <a:latin typeface="Amazing Slab"/>
                <a:ea typeface="Amazing Slab"/>
                <a:cs typeface="Amazing Slab"/>
                <a:sym typeface="Amazing Slab"/>
              </a:rPr>
              <a:t>F</a:t>
            </a:r>
            <a:r>
              <a:rPr lang="en-US" sz="3657">
                <a:solidFill>
                  <a:srgbClr val="000000"/>
                </a:solidFill>
                <a:latin typeface="Amazing Slab"/>
                <a:ea typeface="Amazing Slab"/>
                <a:cs typeface="Amazing Slab"/>
                <a:sym typeface="Amazing Slab"/>
              </a:rPr>
              <a:t>rontend: Next.js integrated with Shadcn/UI.</a:t>
            </a:r>
          </a:p>
          <a:p>
            <a:pPr algn="l" marL="789556" indent="-394778" lvl="1">
              <a:lnSpc>
                <a:spcPts val="5778"/>
              </a:lnSpc>
              <a:buFont typeface="Arial"/>
              <a:buChar char="•"/>
            </a:pPr>
            <a:r>
              <a:rPr lang="en-US" sz="3657">
                <a:solidFill>
                  <a:srgbClr val="000000"/>
                </a:solidFill>
                <a:latin typeface="Amazing Slab"/>
                <a:ea typeface="Amazing Slab"/>
                <a:cs typeface="Amazing Slab"/>
                <a:sym typeface="Amazing Slab"/>
              </a:rPr>
              <a:t>External Integrations:</a:t>
            </a:r>
          </a:p>
          <a:p>
            <a:pPr algn="l" marL="1579112" indent="-526371" lvl="2">
              <a:lnSpc>
                <a:spcPts val="5778"/>
              </a:lnSpc>
              <a:buFont typeface="Arial"/>
              <a:buChar char="⚬"/>
            </a:pPr>
            <a:r>
              <a:rPr lang="en-US" sz="3657">
                <a:solidFill>
                  <a:srgbClr val="000000"/>
                </a:solidFill>
                <a:latin typeface="Amazing Slab"/>
                <a:ea typeface="Amazing Slab"/>
                <a:cs typeface="Amazing Slab"/>
                <a:sym typeface="Amazing Slab"/>
              </a:rPr>
              <a:t>Payment: PayOS.</a:t>
            </a:r>
          </a:p>
          <a:p>
            <a:pPr algn="l" marL="1579112" indent="-526371" lvl="2">
              <a:lnSpc>
                <a:spcPts val="5778"/>
              </a:lnSpc>
              <a:buFont typeface="Arial"/>
              <a:buChar char="⚬"/>
            </a:pPr>
            <a:r>
              <a:rPr lang="en-US" sz="3657">
                <a:solidFill>
                  <a:srgbClr val="000000"/>
                </a:solidFill>
                <a:latin typeface="Amazing Slab"/>
                <a:ea typeface="Amazing Slab"/>
                <a:cs typeface="Amazing Slab"/>
                <a:sym typeface="Amazing Slab"/>
              </a:rPr>
              <a:t>Communication: WebSocket.</a:t>
            </a:r>
          </a:p>
          <a:p>
            <a:pPr algn="l">
              <a:lnSpc>
                <a:spcPts val="5778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506240" y="1948167"/>
            <a:ext cx="10599261" cy="8131791"/>
          </a:xfrm>
          <a:custGeom>
            <a:avLst/>
            <a:gdLst/>
            <a:ahLst/>
            <a:cxnLst/>
            <a:rect r="r" b="b" t="t" l="l"/>
            <a:pathLst>
              <a:path h="8131791" w="10599261">
                <a:moveTo>
                  <a:pt x="0" y="0"/>
                </a:moveTo>
                <a:lnTo>
                  <a:pt x="10599262" y="0"/>
                </a:lnTo>
                <a:lnTo>
                  <a:pt x="10599262" y="8131791"/>
                </a:lnTo>
                <a:lnTo>
                  <a:pt x="0" y="81317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1905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3" id="3"/>
          <p:cNvSpPr txBox="true"/>
          <p:nvPr/>
        </p:nvSpPr>
        <p:spPr>
          <a:xfrm rot="0">
            <a:off x="0" y="336914"/>
            <a:ext cx="17611742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000000"/>
                </a:solidFill>
                <a:latin typeface="Adigiana Toybox"/>
                <a:ea typeface="Adigiana Toybox"/>
                <a:cs typeface="Adigiana Toybox"/>
                <a:sym typeface="Adigiana Toybox"/>
              </a:rPr>
              <a:t>System</a:t>
            </a:r>
            <a:r>
              <a:rPr lang="en-US" sz="8000">
                <a:solidFill>
                  <a:srgbClr val="000000"/>
                </a:solidFill>
                <a:latin typeface="Adigiana Toybox"/>
                <a:ea typeface="Adigiana Toybox"/>
                <a:cs typeface="Adigiana Toybox"/>
                <a:sym typeface="Adigiana Toybox"/>
              </a:rPr>
              <a:t> Architecture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587327" y="4686"/>
            <a:ext cx="12078326" cy="11507350"/>
          </a:xfrm>
          <a:custGeom>
            <a:avLst/>
            <a:gdLst/>
            <a:ahLst/>
            <a:cxnLst/>
            <a:rect r="r" b="b" t="t" l="l"/>
            <a:pathLst>
              <a:path h="11507350" w="12078326">
                <a:moveTo>
                  <a:pt x="0" y="0"/>
                </a:moveTo>
                <a:lnTo>
                  <a:pt x="12078326" y="0"/>
                </a:lnTo>
                <a:lnTo>
                  <a:pt x="12078326" y="11507351"/>
                </a:lnTo>
                <a:lnTo>
                  <a:pt x="0" y="1150735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181100" y="335169"/>
            <a:ext cx="16257442" cy="2299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40"/>
              </a:lnSpc>
            </a:pPr>
            <a:r>
              <a:rPr lang="en-US" sz="8000">
                <a:solidFill>
                  <a:srgbClr val="000000"/>
                </a:solidFill>
                <a:latin typeface="Adigiana Toybox"/>
                <a:ea typeface="Adigiana Toybox"/>
                <a:cs typeface="Adigiana Toybox"/>
                <a:sym typeface="Adigiana Toybox"/>
              </a:rPr>
              <a:t>Requirements and Key Features</a:t>
            </a:r>
          </a:p>
          <a:p>
            <a:pPr algn="ctr">
              <a:lnSpc>
                <a:spcPts val="9040"/>
              </a:lnSpc>
            </a:pPr>
          </a:p>
        </p:txBody>
      </p:sp>
      <p:grpSp>
        <p:nvGrpSpPr>
          <p:cNvPr name="Group 5" id="5"/>
          <p:cNvGrpSpPr/>
          <p:nvPr/>
        </p:nvGrpSpPr>
        <p:grpSpPr>
          <a:xfrm rot="0">
            <a:off x="189623" y="1665387"/>
            <a:ext cx="6678873" cy="1411795"/>
            <a:chOff x="0" y="0"/>
            <a:chExt cx="1759045" cy="37183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759045" cy="371831"/>
            </a:xfrm>
            <a:custGeom>
              <a:avLst/>
              <a:gdLst/>
              <a:ahLst/>
              <a:cxnLst/>
              <a:rect r="r" b="b" t="t" l="l"/>
              <a:pathLst>
                <a:path h="371831" w="1759045">
                  <a:moveTo>
                    <a:pt x="18547" y="0"/>
                  </a:moveTo>
                  <a:lnTo>
                    <a:pt x="1740498" y="0"/>
                  </a:lnTo>
                  <a:cubicBezTo>
                    <a:pt x="1745417" y="0"/>
                    <a:pt x="1750134" y="1954"/>
                    <a:pt x="1753613" y="5432"/>
                  </a:cubicBezTo>
                  <a:cubicBezTo>
                    <a:pt x="1757091" y="8910"/>
                    <a:pt x="1759045" y="13628"/>
                    <a:pt x="1759045" y="18547"/>
                  </a:cubicBezTo>
                  <a:lnTo>
                    <a:pt x="1759045" y="353284"/>
                  </a:lnTo>
                  <a:cubicBezTo>
                    <a:pt x="1759045" y="358203"/>
                    <a:pt x="1757091" y="362920"/>
                    <a:pt x="1753613" y="366399"/>
                  </a:cubicBezTo>
                  <a:cubicBezTo>
                    <a:pt x="1750134" y="369877"/>
                    <a:pt x="1745417" y="371831"/>
                    <a:pt x="1740498" y="371831"/>
                  </a:cubicBezTo>
                  <a:lnTo>
                    <a:pt x="18547" y="371831"/>
                  </a:lnTo>
                  <a:cubicBezTo>
                    <a:pt x="13628" y="371831"/>
                    <a:pt x="8910" y="369877"/>
                    <a:pt x="5432" y="366399"/>
                  </a:cubicBezTo>
                  <a:cubicBezTo>
                    <a:pt x="1954" y="362920"/>
                    <a:pt x="0" y="358203"/>
                    <a:pt x="0" y="353284"/>
                  </a:cubicBezTo>
                  <a:lnTo>
                    <a:pt x="0" y="18547"/>
                  </a:lnTo>
                  <a:cubicBezTo>
                    <a:pt x="0" y="13628"/>
                    <a:pt x="1954" y="8910"/>
                    <a:pt x="5432" y="5432"/>
                  </a:cubicBezTo>
                  <a:cubicBezTo>
                    <a:pt x="8910" y="1954"/>
                    <a:pt x="13628" y="0"/>
                    <a:pt x="18547" y="0"/>
                  </a:cubicBezTo>
                  <a:close/>
                </a:path>
              </a:pathLst>
            </a:custGeom>
            <a:solidFill>
              <a:srgbClr val="FFFFFF"/>
            </a:solidFill>
            <a:ln w="47625" cap="sq">
              <a:solidFill>
                <a:srgbClr val="FF914D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95250"/>
              <a:ext cx="1759045" cy="4670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89623" y="7802642"/>
            <a:ext cx="6678873" cy="1939505"/>
            <a:chOff x="0" y="0"/>
            <a:chExt cx="1759045" cy="51081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759045" cy="510816"/>
            </a:xfrm>
            <a:custGeom>
              <a:avLst/>
              <a:gdLst/>
              <a:ahLst/>
              <a:cxnLst/>
              <a:rect r="r" b="b" t="t" l="l"/>
              <a:pathLst>
                <a:path h="510816" w="1759045">
                  <a:moveTo>
                    <a:pt x="18547" y="0"/>
                  </a:moveTo>
                  <a:lnTo>
                    <a:pt x="1740498" y="0"/>
                  </a:lnTo>
                  <a:cubicBezTo>
                    <a:pt x="1745417" y="0"/>
                    <a:pt x="1750134" y="1954"/>
                    <a:pt x="1753613" y="5432"/>
                  </a:cubicBezTo>
                  <a:cubicBezTo>
                    <a:pt x="1757091" y="8910"/>
                    <a:pt x="1759045" y="13628"/>
                    <a:pt x="1759045" y="18547"/>
                  </a:cubicBezTo>
                  <a:lnTo>
                    <a:pt x="1759045" y="492270"/>
                  </a:lnTo>
                  <a:cubicBezTo>
                    <a:pt x="1759045" y="502513"/>
                    <a:pt x="1750741" y="510816"/>
                    <a:pt x="1740498" y="510816"/>
                  </a:cubicBezTo>
                  <a:lnTo>
                    <a:pt x="18547" y="510816"/>
                  </a:lnTo>
                  <a:cubicBezTo>
                    <a:pt x="13628" y="510816"/>
                    <a:pt x="8910" y="508862"/>
                    <a:pt x="5432" y="505384"/>
                  </a:cubicBezTo>
                  <a:cubicBezTo>
                    <a:pt x="1954" y="501906"/>
                    <a:pt x="0" y="497188"/>
                    <a:pt x="0" y="492270"/>
                  </a:cubicBezTo>
                  <a:lnTo>
                    <a:pt x="0" y="18547"/>
                  </a:lnTo>
                  <a:cubicBezTo>
                    <a:pt x="0" y="13628"/>
                    <a:pt x="1954" y="8910"/>
                    <a:pt x="5432" y="5432"/>
                  </a:cubicBezTo>
                  <a:cubicBezTo>
                    <a:pt x="8910" y="1954"/>
                    <a:pt x="13628" y="0"/>
                    <a:pt x="18547" y="0"/>
                  </a:cubicBezTo>
                  <a:close/>
                </a:path>
              </a:pathLst>
            </a:custGeom>
            <a:solidFill>
              <a:srgbClr val="FFFFFF"/>
            </a:solidFill>
            <a:ln w="47625" cap="sq">
              <a:solidFill>
                <a:srgbClr val="FF914D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95250"/>
              <a:ext cx="1759045" cy="6060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5395354" y="7206882"/>
            <a:ext cx="2575315" cy="1896368"/>
          </a:xfrm>
          <a:custGeom>
            <a:avLst/>
            <a:gdLst/>
            <a:ahLst/>
            <a:cxnLst/>
            <a:rect r="r" b="b" t="t" l="l"/>
            <a:pathLst>
              <a:path h="1896368" w="2575315">
                <a:moveTo>
                  <a:pt x="0" y="0"/>
                </a:moveTo>
                <a:lnTo>
                  <a:pt x="2575315" y="0"/>
                </a:lnTo>
                <a:lnTo>
                  <a:pt x="2575315" y="1896369"/>
                </a:lnTo>
                <a:lnTo>
                  <a:pt x="0" y="18963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8303105" y="5303149"/>
            <a:ext cx="6678873" cy="969753"/>
            <a:chOff x="0" y="0"/>
            <a:chExt cx="1759045" cy="25540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759045" cy="255408"/>
            </a:xfrm>
            <a:custGeom>
              <a:avLst/>
              <a:gdLst/>
              <a:ahLst/>
              <a:cxnLst/>
              <a:rect r="r" b="b" t="t" l="l"/>
              <a:pathLst>
                <a:path h="255408" w="1759045">
                  <a:moveTo>
                    <a:pt x="18547" y="0"/>
                  </a:moveTo>
                  <a:lnTo>
                    <a:pt x="1740498" y="0"/>
                  </a:lnTo>
                  <a:cubicBezTo>
                    <a:pt x="1745417" y="0"/>
                    <a:pt x="1750134" y="1954"/>
                    <a:pt x="1753613" y="5432"/>
                  </a:cubicBezTo>
                  <a:cubicBezTo>
                    <a:pt x="1757091" y="8910"/>
                    <a:pt x="1759045" y="13628"/>
                    <a:pt x="1759045" y="18547"/>
                  </a:cubicBezTo>
                  <a:lnTo>
                    <a:pt x="1759045" y="236861"/>
                  </a:lnTo>
                  <a:cubicBezTo>
                    <a:pt x="1759045" y="241780"/>
                    <a:pt x="1757091" y="246498"/>
                    <a:pt x="1753613" y="249976"/>
                  </a:cubicBezTo>
                  <a:cubicBezTo>
                    <a:pt x="1750134" y="253454"/>
                    <a:pt x="1745417" y="255408"/>
                    <a:pt x="1740498" y="255408"/>
                  </a:cubicBezTo>
                  <a:lnTo>
                    <a:pt x="18547" y="255408"/>
                  </a:lnTo>
                  <a:cubicBezTo>
                    <a:pt x="13628" y="255408"/>
                    <a:pt x="8910" y="253454"/>
                    <a:pt x="5432" y="249976"/>
                  </a:cubicBezTo>
                  <a:cubicBezTo>
                    <a:pt x="1954" y="246498"/>
                    <a:pt x="0" y="241780"/>
                    <a:pt x="0" y="236861"/>
                  </a:cubicBezTo>
                  <a:lnTo>
                    <a:pt x="0" y="18547"/>
                  </a:lnTo>
                  <a:cubicBezTo>
                    <a:pt x="0" y="13628"/>
                    <a:pt x="1954" y="8910"/>
                    <a:pt x="5432" y="5432"/>
                  </a:cubicBezTo>
                  <a:cubicBezTo>
                    <a:pt x="8910" y="1954"/>
                    <a:pt x="13628" y="0"/>
                    <a:pt x="18547" y="0"/>
                  </a:cubicBezTo>
                  <a:close/>
                </a:path>
              </a:pathLst>
            </a:custGeom>
            <a:solidFill>
              <a:srgbClr val="FFFFFF"/>
            </a:solidFill>
            <a:ln w="47625" cap="sq">
              <a:solidFill>
                <a:srgbClr val="FF914D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95250"/>
              <a:ext cx="1759045" cy="3506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89623" y="5758361"/>
            <a:ext cx="6678873" cy="1939505"/>
            <a:chOff x="0" y="0"/>
            <a:chExt cx="1759045" cy="51081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759045" cy="510816"/>
            </a:xfrm>
            <a:custGeom>
              <a:avLst/>
              <a:gdLst/>
              <a:ahLst/>
              <a:cxnLst/>
              <a:rect r="r" b="b" t="t" l="l"/>
              <a:pathLst>
                <a:path h="510816" w="1759045">
                  <a:moveTo>
                    <a:pt x="18547" y="0"/>
                  </a:moveTo>
                  <a:lnTo>
                    <a:pt x="1740498" y="0"/>
                  </a:lnTo>
                  <a:cubicBezTo>
                    <a:pt x="1745417" y="0"/>
                    <a:pt x="1750134" y="1954"/>
                    <a:pt x="1753613" y="5432"/>
                  </a:cubicBezTo>
                  <a:cubicBezTo>
                    <a:pt x="1757091" y="8910"/>
                    <a:pt x="1759045" y="13628"/>
                    <a:pt x="1759045" y="18547"/>
                  </a:cubicBezTo>
                  <a:lnTo>
                    <a:pt x="1759045" y="492270"/>
                  </a:lnTo>
                  <a:cubicBezTo>
                    <a:pt x="1759045" y="502513"/>
                    <a:pt x="1750741" y="510816"/>
                    <a:pt x="1740498" y="510816"/>
                  </a:cubicBezTo>
                  <a:lnTo>
                    <a:pt x="18547" y="510816"/>
                  </a:lnTo>
                  <a:cubicBezTo>
                    <a:pt x="13628" y="510816"/>
                    <a:pt x="8910" y="508862"/>
                    <a:pt x="5432" y="505384"/>
                  </a:cubicBezTo>
                  <a:cubicBezTo>
                    <a:pt x="1954" y="501906"/>
                    <a:pt x="0" y="497188"/>
                    <a:pt x="0" y="492270"/>
                  </a:cubicBezTo>
                  <a:lnTo>
                    <a:pt x="0" y="18547"/>
                  </a:lnTo>
                  <a:cubicBezTo>
                    <a:pt x="0" y="13628"/>
                    <a:pt x="1954" y="8910"/>
                    <a:pt x="5432" y="5432"/>
                  </a:cubicBezTo>
                  <a:cubicBezTo>
                    <a:pt x="8910" y="1954"/>
                    <a:pt x="13628" y="0"/>
                    <a:pt x="18547" y="0"/>
                  </a:cubicBezTo>
                  <a:close/>
                </a:path>
              </a:pathLst>
            </a:custGeom>
            <a:solidFill>
              <a:srgbClr val="FFFFFF"/>
            </a:solidFill>
            <a:ln w="47625" cap="sq">
              <a:solidFill>
                <a:srgbClr val="FF914D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95250"/>
              <a:ext cx="1759045" cy="6060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89623" y="3250500"/>
            <a:ext cx="6678873" cy="2403086"/>
            <a:chOff x="0" y="0"/>
            <a:chExt cx="1759045" cy="632912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759045" cy="632912"/>
            </a:xfrm>
            <a:custGeom>
              <a:avLst/>
              <a:gdLst/>
              <a:ahLst/>
              <a:cxnLst/>
              <a:rect r="r" b="b" t="t" l="l"/>
              <a:pathLst>
                <a:path h="632912" w="1759045">
                  <a:moveTo>
                    <a:pt x="18547" y="0"/>
                  </a:moveTo>
                  <a:lnTo>
                    <a:pt x="1740498" y="0"/>
                  </a:lnTo>
                  <a:cubicBezTo>
                    <a:pt x="1745417" y="0"/>
                    <a:pt x="1750134" y="1954"/>
                    <a:pt x="1753613" y="5432"/>
                  </a:cubicBezTo>
                  <a:cubicBezTo>
                    <a:pt x="1757091" y="8910"/>
                    <a:pt x="1759045" y="13628"/>
                    <a:pt x="1759045" y="18547"/>
                  </a:cubicBezTo>
                  <a:lnTo>
                    <a:pt x="1759045" y="614365"/>
                  </a:lnTo>
                  <a:cubicBezTo>
                    <a:pt x="1759045" y="619284"/>
                    <a:pt x="1757091" y="624001"/>
                    <a:pt x="1753613" y="627479"/>
                  </a:cubicBezTo>
                  <a:cubicBezTo>
                    <a:pt x="1750134" y="630958"/>
                    <a:pt x="1745417" y="632912"/>
                    <a:pt x="1740498" y="632912"/>
                  </a:cubicBezTo>
                  <a:lnTo>
                    <a:pt x="18547" y="632912"/>
                  </a:lnTo>
                  <a:cubicBezTo>
                    <a:pt x="13628" y="632912"/>
                    <a:pt x="8910" y="630958"/>
                    <a:pt x="5432" y="627479"/>
                  </a:cubicBezTo>
                  <a:cubicBezTo>
                    <a:pt x="1954" y="624001"/>
                    <a:pt x="0" y="619284"/>
                    <a:pt x="0" y="614365"/>
                  </a:cubicBezTo>
                  <a:lnTo>
                    <a:pt x="0" y="18547"/>
                  </a:lnTo>
                  <a:cubicBezTo>
                    <a:pt x="0" y="13628"/>
                    <a:pt x="1954" y="8910"/>
                    <a:pt x="5432" y="5432"/>
                  </a:cubicBezTo>
                  <a:cubicBezTo>
                    <a:pt x="8910" y="1954"/>
                    <a:pt x="13628" y="0"/>
                    <a:pt x="18547" y="0"/>
                  </a:cubicBezTo>
                  <a:close/>
                </a:path>
              </a:pathLst>
            </a:custGeom>
            <a:solidFill>
              <a:srgbClr val="FFFFFF"/>
            </a:solidFill>
            <a:ln w="47625" cap="sq">
              <a:solidFill>
                <a:srgbClr val="FF914D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95250"/>
              <a:ext cx="1759045" cy="7281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8287054" y="3714081"/>
            <a:ext cx="6678873" cy="1429419"/>
            <a:chOff x="0" y="0"/>
            <a:chExt cx="1759045" cy="376472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759045" cy="376472"/>
            </a:xfrm>
            <a:custGeom>
              <a:avLst/>
              <a:gdLst/>
              <a:ahLst/>
              <a:cxnLst/>
              <a:rect r="r" b="b" t="t" l="l"/>
              <a:pathLst>
                <a:path h="376472" w="1759045">
                  <a:moveTo>
                    <a:pt x="18547" y="0"/>
                  </a:moveTo>
                  <a:lnTo>
                    <a:pt x="1740498" y="0"/>
                  </a:lnTo>
                  <a:cubicBezTo>
                    <a:pt x="1745417" y="0"/>
                    <a:pt x="1750134" y="1954"/>
                    <a:pt x="1753613" y="5432"/>
                  </a:cubicBezTo>
                  <a:cubicBezTo>
                    <a:pt x="1757091" y="8910"/>
                    <a:pt x="1759045" y="13628"/>
                    <a:pt x="1759045" y="18547"/>
                  </a:cubicBezTo>
                  <a:lnTo>
                    <a:pt x="1759045" y="357926"/>
                  </a:lnTo>
                  <a:cubicBezTo>
                    <a:pt x="1759045" y="368169"/>
                    <a:pt x="1750741" y="376472"/>
                    <a:pt x="1740498" y="376472"/>
                  </a:cubicBezTo>
                  <a:lnTo>
                    <a:pt x="18547" y="376472"/>
                  </a:lnTo>
                  <a:cubicBezTo>
                    <a:pt x="13628" y="376472"/>
                    <a:pt x="8910" y="374518"/>
                    <a:pt x="5432" y="371040"/>
                  </a:cubicBezTo>
                  <a:cubicBezTo>
                    <a:pt x="1954" y="367562"/>
                    <a:pt x="0" y="362845"/>
                    <a:pt x="0" y="357926"/>
                  </a:cubicBezTo>
                  <a:lnTo>
                    <a:pt x="0" y="18547"/>
                  </a:lnTo>
                  <a:cubicBezTo>
                    <a:pt x="0" y="13628"/>
                    <a:pt x="1954" y="8910"/>
                    <a:pt x="5432" y="5432"/>
                  </a:cubicBezTo>
                  <a:cubicBezTo>
                    <a:pt x="8910" y="1954"/>
                    <a:pt x="13628" y="0"/>
                    <a:pt x="18547" y="0"/>
                  </a:cubicBezTo>
                  <a:close/>
                </a:path>
              </a:pathLst>
            </a:custGeom>
            <a:solidFill>
              <a:srgbClr val="FFFFFF"/>
            </a:solidFill>
            <a:ln w="47625" cap="sq">
              <a:solidFill>
                <a:srgbClr val="FF914D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95250"/>
              <a:ext cx="1759045" cy="4717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8287054" y="1665387"/>
            <a:ext cx="6678873" cy="1939505"/>
            <a:chOff x="0" y="0"/>
            <a:chExt cx="1759045" cy="510816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759045" cy="510816"/>
            </a:xfrm>
            <a:custGeom>
              <a:avLst/>
              <a:gdLst/>
              <a:ahLst/>
              <a:cxnLst/>
              <a:rect r="r" b="b" t="t" l="l"/>
              <a:pathLst>
                <a:path h="510816" w="1759045">
                  <a:moveTo>
                    <a:pt x="18547" y="0"/>
                  </a:moveTo>
                  <a:lnTo>
                    <a:pt x="1740498" y="0"/>
                  </a:lnTo>
                  <a:cubicBezTo>
                    <a:pt x="1745417" y="0"/>
                    <a:pt x="1750134" y="1954"/>
                    <a:pt x="1753613" y="5432"/>
                  </a:cubicBezTo>
                  <a:cubicBezTo>
                    <a:pt x="1757091" y="8910"/>
                    <a:pt x="1759045" y="13628"/>
                    <a:pt x="1759045" y="18547"/>
                  </a:cubicBezTo>
                  <a:lnTo>
                    <a:pt x="1759045" y="492270"/>
                  </a:lnTo>
                  <a:cubicBezTo>
                    <a:pt x="1759045" y="502513"/>
                    <a:pt x="1750741" y="510816"/>
                    <a:pt x="1740498" y="510816"/>
                  </a:cubicBezTo>
                  <a:lnTo>
                    <a:pt x="18547" y="510816"/>
                  </a:lnTo>
                  <a:cubicBezTo>
                    <a:pt x="13628" y="510816"/>
                    <a:pt x="8910" y="508862"/>
                    <a:pt x="5432" y="505384"/>
                  </a:cubicBezTo>
                  <a:cubicBezTo>
                    <a:pt x="1954" y="501906"/>
                    <a:pt x="0" y="497188"/>
                    <a:pt x="0" y="492270"/>
                  </a:cubicBezTo>
                  <a:lnTo>
                    <a:pt x="0" y="18547"/>
                  </a:lnTo>
                  <a:cubicBezTo>
                    <a:pt x="0" y="13628"/>
                    <a:pt x="1954" y="8910"/>
                    <a:pt x="5432" y="5432"/>
                  </a:cubicBezTo>
                  <a:cubicBezTo>
                    <a:pt x="8910" y="1954"/>
                    <a:pt x="13628" y="0"/>
                    <a:pt x="18547" y="0"/>
                  </a:cubicBezTo>
                  <a:close/>
                </a:path>
              </a:pathLst>
            </a:custGeom>
            <a:solidFill>
              <a:srgbClr val="FFFFFF"/>
            </a:solidFill>
            <a:ln w="47625" cap="sq">
              <a:solidFill>
                <a:srgbClr val="FF914D"/>
              </a:solidFill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95250"/>
              <a:ext cx="1759045" cy="6060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8303105" y="7909726"/>
            <a:ext cx="6678873" cy="1777473"/>
            <a:chOff x="0" y="0"/>
            <a:chExt cx="1759045" cy="468141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759045" cy="468141"/>
            </a:xfrm>
            <a:custGeom>
              <a:avLst/>
              <a:gdLst/>
              <a:ahLst/>
              <a:cxnLst/>
              <a:rect r="r" b="b" t="t" l="l"/>
              <a:pathLst>
                <a:path h="468141" w="1759045">
                  <a:moveTo>
                    <a:pt x="18547" y="0"/>
                  </a:moveTo>
                  <a:lnTo>
                    <a:pt x="1740498" y="0"/>
                  </a:lnTo>
                  <a:cubicBezTo>
                    <a:pt x="1745417" y="0"/>
                    <a:pt x="1750134" y="1954"/>
                    <a:pt x="1753613" y="5432"/>
                  </a:cubicBezTo>
                  <a:cubicBezTo>
                    <a:pt x="1757091" y="8910"/>
                    <a:pt x="1759045" y="13628"/>
                    <a:pt x="1759045" y="18547"/>
                  </a:cubicBezTo>
                  <a:lnTo>
                    <a:pt x="1759045" y="449594"/>
                  </a:lnTo>
                  <a:cubicBezTo>
                    <a:pt x="1759045" y="454513"/>
                    <a:pt x="1757091" y="459231"/>
                    <a:pt x="1753613" y="462709"/>
                  </a:cubicBezTo>
                  <a:cubicBezTo>
                    <a:pt x="1750134" y="466187"/>
                    <a:pt x="1745417" y="468141"/>
                    <a:pt x="1740498" y="468141"/>
                  </a:cubicBezTo>
                  <a:lnTo>
                    <a:pt x="18547" y="468141"/>
                  </a:lnTo>
                  <a:cubicBezTo>
                    <a:pt x="13628" y="468141"/>
                    <a:pt x="8910" y="466187"/>
                    <a:pt x="5432" y="462709"/>
                  </a:cubicBezTo>
                  <a:cubicBezTo>
                    <a:pt x="1954" y="459231"/>
                    <a:pt x="0" y="454513"/>
                    <a:pt x="0" y="449594"/>
                  </a:cubicBezTo>
                  <a:lnTo>
                    <a:pt x="0" y="18547"/>
                  </a:lnTo>
                  <a:cubicBezTo>
                    <a:pt x="0" y="13628"/>
                    <a:pt x="1954" y="8910"/>
                    <a:pt x="5432" y="5432"/>
                  </a:cubicBezTo>
                  <a:cubicBezTo>
                    <a:pt x="8910" y="1954"/>
                    <a:pt x="13628" y="0"/>
                    <a:pt x="18547" y="0"/>
                  </a:cubicBezTo>
                  <a:close/>
                </a:path>
              </a:pathLst>
            </a:custGeom>
            <a:solidFill>
              <a:srgbClr val="FFFFFF"/>
            </a:solidFill>
            <a:ln w="47625" cap="sq">
              <a:solidFill>
                <a:srgbClr val="FF914D"/>
              </a:solidFill>
              <a:prstDash val="solid"/>
              <a:miter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0" y="-95250"/>
              <a:ext cx="1759045" cy="5633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586617" y="1841059"/>
            <a:ext cx="5941411" cy="936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99"/>
              </a:lnSpc>
              <a:spcBef>
                <a:spcPct val="0"/>
              </a:spcBef>
            </a:pPr>
            <a:r>
              <a:rPr lang="en-US" sz="2499" spc="184">
                <a:solidFill>
                  <a:srgbClr val="000000"/>
                </a:solidFill>
                <a:latin typeface="Amazing Slab"/>
                <a:ea typeface="Amazing Slab"/>
                <a:cs typeface="Amazing Slab"/>
                <a:sym typeface="Amazing Slab"/>
              </a:rPr>
              <a:t>Authentication</a:t>
            </a:r>
            <a:r>
              <a:rPr lang="en-US" sz="2499" spc="184">
                <a:solidFill>
                  <a:srgbClr val="000000"/>
                </a:solidFill>
                <a:latin typeface="Amazing Slab"/>
                <a:ea typeface="Amazing Slab"/>
                <a:cs typeface="Amazing Slab"/>
                <a:sym typeface="Amazing Slab"/>
              </a:rPr>
              <a:t>: Use Clerk with learners and teachers.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586617" y="3496384"/>
            <a:ext cx="5941411" cy="181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Amazing Slab"/>
                <a:ea typeface="Amazing Slab"/>
                <a:cs typeface="Amazing Slab"/>
                <a:sym typeface="Amazing Slab"/>
              </a:rPr>
              <a:t>Learners</a:t>
            </a:r>
            <a:r>
              <a:rPr lang="en-US" sz="2499">
                <a:solidFill>
                  <a:srgbClr val="000000"/>
                </a:solidFill>
                <a:latin typeface="Amazing Slab"/>
                <a:ea typeface="Amazing Slab"/>
                <a:cs typeface="Amazing Slab"/>
                <a:sym typeface="Amazing Slab"/>
              </a:rPr>
              <a:t>: View list courses, Enroll course, View their enrolled courses, track progress, Change role to become a teacher, View their purchase history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8747967" y="2132220"/>
            <a:ext cx="5941411" cy="891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mazing Slab"/>
                <a:ea typeface="Amazing Slab"/>
                <a:cs typeface="Amazing Slab"/>
                <a:sym typeface="Amazing Slab"/>
              </a:rPr>
              <a:t>Search: Quick search for courses, teachers with filter  with instant results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558354" y="7850374"/>
            <a:ext cx="5941411" cy="1729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mazing Slab"/>
                <a:ea typeface="Amazing Slab"/>
                <a:cs typeface="Amazing Slab"/>
                <a:sym typeface="Amazing Slab"/>
              </a:rPr>
              <a:t>Admin: View analyze reports on users, courses, and payments, Approve or reject actions of the creating course and withdraw from teacher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8563602" y="3934534"/>
            <a:ext cx="6125777" cy="936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Amazing Slab"/>
                <a:ea typeface="Amazing Slab"/>
                <a:cs typeface="Amazing Slab"/>
                <a:sym typeface="Amazing Slab"/>
              </a:rPr>
              <a:t>Favorites Management: Save and organize favorite course.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8563602" y="5476875"/>
            <a:ext cx="6157881" cy="498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Amazing Slab"/>
                <a:ea typeface="Amazing Slab"/>
                <a:cs typeface="Amazing Slab"/>
                <a:sym typeface="Amazing Slab"/>
              </a:rPr>
              <a:t>Ratings: learners can rate courses.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8563602" y="8031242"/>
            <a:ext cx="6125777" cy="1374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Amazing Slab"/>
                <a:ea typeface="Amazing Slab"/>
                <a:cs typeface="Amazing Slab"/>
                <a:sym typeface="Amazing Slab"/>
              </a:rPr>
              <a:t>AI-Powered Chat: Users can input a request, and the AI will return relevant results.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558354" y="5761726"/>
            <a:ext cx="5941411" cy="181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Amazing Slab"/>
                <a:ea typeface="Amazing Slab"/>
                <a:cs typeface="Amazing Slab"/>
                <a:sym typeface="Amazing Slab"/>
              </a:rPr>
              <a:t>Teachers</a:t>
            </a:r>
            <a:r>
              <a:rPr lang="en-US" sz="2499">
                <a:solidFill>
                  <a:srgbClr val="000000"/>
                </a:solidFill>
                <a:latin typeface="Amazing Slab"/>
                <a:ea typeface="Amazing Slab"/>
                <a:cs typeface="Amazing Slab"/>
                <a:sym typeface="Amazing Slab"/>
              </a:rPr>
              <a:t>: Create, Edit courses, View revenue reports for their courses, Manage their information, receive their revenue.</a:t>
            </a:r>
          </a:p>
        </p:txBody>
      </p:sp>
      <p:grpSp>
        <p:nvGrpSpPr>
          <p:cNvPr name="Group 38" id="38"/>
          <p:cNvGrpSpPr/>
          <p:nvPr/>
        </p:nvGrpSpPr>
        <p:grpSpPr>
          <a:xfrm rot="0">
            <a:off x="8303105" y="6451567"/>
            <a:ext cx="6678873" cy="1277183"/>
            <a:chOff x="0" y="0"/>
            <a:chExt cx="1759045" cy="336378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1759045" cy="336378"/>
            </a:xfrm>
            <a:custGeom>
              <a:avLst/>
              <a:gdLst/>
              <a:ahLst/>
              <a:cxnLst/>
              <a:rect r="r" b="b" t="t" l="l"/>
              <a:pathLst>
                <a:path h="336378" w="1759045">
                  <a:moveTo>
                    <a:pt x="18547" y="0"/>
                  </a:moveTo>
                  <a:lnTo>
                    <a:pt x="1740498" y="0"/>
                  </a:lnTo>
                  <a:cubicBezTo>
                    <a:pt x="1745417" y="0"/>
                    <a:pt x="1750134" y="1954"/>
                    <a:pt x="1753613" y="5432"/>
                  </a:cubicBezTo>
                  <a:cubicBezTo>
                    <a:pt x="1757091" y="8910"/>
                    <a:pt x="1759045" y="13628"/>
                    <a:pt x="1759045" y="18547"/>
                  </a:cubicBezTo>
                  <a:lnTo>
                    <a:pt x="1759045" y="317831"/>
                  </a:lnTo>
                  <a:cubicBezTo>
                    <a:pt x="1759045" y="322750"/>
                    <a:pt x="1757091" y="327467"/>
                    <a:pt x="1753613" y="330945"/>
                  </a:cubicBezTo>
                  <a:cubicBezTo>
                    <a:pt x="1750134" y="334423"/>
                    <a:pt x="1745417" y="336378"/>
                    <a:pt x="1740498" y="336378"/>
                  </a:cubicBezTo>
                  <a:lnTo>
                    <a:pt x="18547" y="336378"/>
                  </a:lnTo>
                  <a:cubicBezTo>
                    <a:pt x="13628" y="336378"/>
                    <a:pt x="8910" y="334423"/>
                    <a:pt x="5432" y="330945"/>
                  </a:cubicBezTo>
                  <a:cubicBezTo>
                    <a:pt x="1954" y="327467"/>
                    <a:pt x="0" y="322750"/>
                    <a:pt x="0" y="317831"/>
                  </a:cubicBezTo>
                  <a:lnTo>
                    <a:pt x="0" y="18547"/>
                  </a:lnTo>
                  <a:cubicBezTo>
                    <a:pt x="0" y="13628"/>
                    <a:pt x="1954" y="8910"/>
                    <a:pt x="5432" y="5432"/>
                  </a:cubicBezTo>
                  <a:cubicBezTo>
                    <a:pt x="8910" y="1954"/>
                    <a:pt x="13628" y="0"/>
                    <a:pt x="18547" y="0"/>
                  </a:cubicBezTo>
                  <a:close/>
                </a:path>
              </a:pathLst>
            </a:custGeom>
            <a:solidFill>
              <a:srgbClr val="FFFFFF"/>
            </a:solidFill>
            <a:ln w="47625" cap="sq">
              <a:solidFill>
                <a:srgbClr val="FF914D"/>
              </a:solidFill>
              <a:prstDash val="solid"/>
              <a:miter/>
            </a:ln>
          </p:spPr>
        </p:sp>
        <p:sp>
          <p:nvSpPr>
            <p:cNvPr name="TextBox 40" id="40"/>
            <p:cNvSpPr txBox="true"/>
            <p:nvPr/>
          </p:nvSpPr>
          <p:spPr>
            <a:xfrm>
              <a:off x="0" y="-95250"/>
              <a:ext cx="1759045" cy="4316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41" id="41"/>
          <p:cNvSpPr txBox="true"/>
          <p:nvPr/>
        </p:nvSpPr>
        <p:spPr>
          <a:xfrm rot="0">
            <a:off x="8547550" y="6606276"/>
            <a:ext cx="6157881" cy="936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Amazing Slab"/>
                <a:ea typeface="Amazing Slab"/>
                <a:cs typeface="Amazing Slab"/>
                <a:sym typeface="Amazing Slab"/>
              </a:rPr>
              <a:t>Chatting</a:t>
            </a:r>
            <a:r>
              <a:rPr lang="en-US" sz="2499">
                <a:solidFill>
                  <a:srgbClr val="000000"/>
                </a:solidFill>
                <a:latin typeface="Amazing Slab"/>
                <a:ea typeface="Amazing Slab"/>
                <a:cs typeface="Amazing Slab"/>
                <a:sym typeface="Amazing Slab"/>
              </a:rPr>
              <a:t>: user can send message with each others.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31631" y="304756"/>
            <a:ext cx="17024738" cy="2105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000000"/>
                </a:solidFill>
                <a:latin typeface="Adigiana Toybox"/>
                <a:ea typeface="Adigiana Toybox"/>
                <a:cs typeface="Adigiana Toybox"/>
                <a:sym typeface="Adigiana Toybox"/>
              </a:rPr>
              <a:t> Technical Implementation &amp; Technologies Used</a:t>
            </a:r>
          </a:p>
          <a:p>
            <a:pPr algn="ctr">
              <a:lnSpc>
                <a:spcPts val="8400"/>
              </a:lnSpc>
              <a:spcBef>
                <a:spcPct val="0"/>
              </a:spcBef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631631" y="1766166"/>
            <a:ext cx="17024738" cy="10319999"/>
            <a:chOff x="0" y="0"/>
            <a:chExt cx="4515049" cy="273691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515049" cy="2736918"/>
            </a:xfrm>
            <a:custGeom>
              <a:avLst/>
              <a:gdLst/>
              <a:ahLst/>
              <a:cxnLst/>
              <a:rect r="r" b="b" t="t" l="l"/>
              <a:pathLst>
                <a:path h="2736918" w="4515049">
                  <a:moveTo>
                    <a:pt x="23192" y="0"/>
                  </a:moveTo>
                  <a:lnTo>
                    <a:pt x="4491857" y="0"/>
                  </a:lnTo>
                  <a:cubicBezTo>
                    <a:pt x="4498008" y="0"/>
                    <a:pt x="4503907" y="2443"/>
                    <a:pt x="4508257" y="6793"/>
                  </a:cubicBezTo>
                  <a:cubicBezTo>
                    <a:pt x="4512606" y="11142"/>
                    <a:pt x="4515049" y="17041"/>
                    <a:pt x="4515049" y="23192"/>
                  </a:cubicBezTo>
                  <a:lnTo>
                    <a:pt x="4515049" y="2713726"/>
                  </a:lnTo>
                  <a:cubicBezTo>
                    <a:pt x="4515049" y="2726534"/>
                    <a:pt x="4504666" y="2736918"/>
                    <a:pt x="4491857" y="2736918"/>
                  </a:cubicBezTo>
                  <a:lnTo>
                    <a:pt x="23192" y="2736918"/>
                  </a:lnTo>
                  <a:cubicBezTo>
                    <a:pt x="10383" y="2736918"/>
                    <a:pt x="0" y="2726534"/>
                    <a:pt x="0" y="2713726"/>
                  </a:cubicBezTo>
                  <a:lnTo>
                    <a:pt x="0" y="23192"/>
                  </a:lnTo>
                  <a:cubicBezTo>
                    <a:pt x="0" y="10383"/>
                    <a:pt x="10383" y="0"/>
                    <a:pt x="2319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95250"/>
              <a:ext cx="4515049" cy="2832168"/>
            </a:xfrm>
            <a:prstGeom prst="rect">
              <a:avLst/>
            </a:prstGeom>
          </p:spPr>
          <p:txBody>
            <a:bodyPr anchor="ctr" rtlCol="false" tIns="50449" lIns="50449" bIns="50449" rIns="50449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351123" y="2285956"/>
            <a:ext cx="13827175" cy="73723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6579" indent="-283289" lvl="1">
              <a:lnSpc>
                <a:spcPts val="3673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624">
                <a:solidFill>
                  <a:srgbClr val="000000"/>
                </a:solidFill>
                <a:latin typeface="Amazing Slab Bold"/>
                <a:ea typeface="Amazing Slab Bold"/>
                <a:cs typeface="Amazing Slab Bold"/>
                <a:sym typeface="Amazing Slab Bold"/>
              </a:rPr>
              <a:t>Fr</a:t>
            </a:r>
            <a:r>
              <a:rPr lang="en-US" b="true" sz="2624">
                <a:solidFill>
                  <a:srgbClr val="000000"/>
                </a:solidFill>
                <a:latin typeface="Amazing Slab Bold"/>
                <a:ea typeface="Amazing Slab Bold"/>
                <a:cs typeface="Amazing Slab Bold"/>
                <a:sym typeface="Amazing Slab Bold"/>
              </a:rPr>
              <a:t>ontend:</a:t>
            </a:r>
          </a:p>
          <a:p>
            <a:pPr algn="l" marL="1133158" indent="-377719" lvl="2">
              <a:lnSpc>
                <a:spcPts val="3673"/>
              </a:lnSpc>
              <a:spcBef>
                <a:spcPct val="0"/>
              </a:spcBef>
              <a:buFont typeface="Arial"/>
              <a:buChar char="⚬"/>
            </a:pPr>
            <a:r>
              <a:rPr lang="en-US" sz="2624">
                <a:solidFill>
                  <a:srgbClr val="000000"/>
                </a:solidFill>
                <a:latin typeface="Amazing Slab"/>
                <a:ea typeface="Amazing Slab"/>
                <a:cs typeface="Amazing Slab"/>
                <a:sym typeface="Amazing Slab"/>
              </a:rPr>
              <a:t>Framework: Next.js with TypeScript for type safety.</a:t>
            </a:r>
          </a:p>
          <a:p>
            <a:pPr algn="l" marL="1133158" indent="-377719" lvl="2">
              <a:lnSpc>
                <a:spcPts val="3673"/>
              </a:lnSpc>
              <a:buFont typeface="Arial"/>
              <a:buChar char="⚬"/>
            </a:pPr>
            <a:r>
              <a:rPr lang="en-US" sz="2624">
                <a:solidFill>
                  <a:srgbClr val="000000"/>
                </a:solidFill>
                <a:latin typeface="Amazing Slab"/>
                <a:ea typeface="Amazing Slab"/>
                <a:cs typeface="Amazing Slab"/>
                <a:sym typeface="Amazing Slab"/>
              </a:rPr>
              <a:t>UI: </a:t>
            </a:r>
            <a:r>
              <a:rPr lang="en-US" sz="2624">
                <a:solidFill>
                  <a:srgbClr val="000000"/>
                </a:solidFill>
                <a:latin typeface="Amazing Slab"/>
                <a:ea typeface="Amazing Slab"/>
                <a:cs typeface="Amazing Slab"/>
                <a:sym typeface="Amazing Slab"/>
              </a:rPr>
              <a:t>Shadcn/UI for modern designs.</a:t>
            </a:r>
          </a:p>
          <a:p>
            <a:pPr algn="l" marL="1133158" indent="-377719" lvl="2">
              <a:lnSpc>
                <a:spcPts val="3673"/>
              </a:lnSpc>
              <a:buFont typeface="Arial"/>
              <a:buChar char="⚬"/>
            </a:pPr>
            <a:r>
              <a:rPr lang="en-US" sz="2624">
                <a:solidFill>
                  <a:srgbClr val="000000"/>
                </a:solidFill>
                <a:latin typeface="Amazing Slab"/>
                <a:ea typeface="Amazing Slab"/>
                <a:cs typeface="Amazing Slab"/>
                <a:sym typeface="Amazing Slab"/>
              </a:rPr>
              <a:t>Styling: Tailwind CSS for responsive and consistent layouts.</a:t>
            </a:r>
          </a:p>
          <a:p>
            <a:pPr algn="l" marL="566579" indent="-283289" lvl="1">
              <a:lnSpc>
                <a:spcPts val="3673"/>
              </a:lnSpc>
              <a:buFont typeface="Arial"/>
              <a:buChar char="•"/>
            </a:pPr>
            <a:r>
              <a:rPr lang="en-US" b="true" sz="2624">
                <a:solidFill>
                  <a:srgbClr val="000000"/>
                </a:solidFill>
                <a:latin typeface="Amazing Slab Bold"/>
                <a:ea typeface="Amazing Slab Bold"/>
                <a:cs typeface="Amazing Slab Bold"/>
                <a:sym typeface="Amazing Slab Bold"/>
              </a:rPr>
              <a:t>Backend:</a:t>
            </a:r>
          </a:p>
          <a:p>
            <a:pPr algn="l" marL="1133158" indent="-377719" lvl="2">
              <a:lnSpc>
                <a:spcPts val="3673"/>
              </a:lnSpc>
              <a:buFont typeface="Arial"/>
              <a:buChar char="⚬"/>
            </a:pPr>
            <a:r>
              <a:rPr lang="en-US" sz="2624">
                <a:solidFill>
                  <a:srgbClr val="000000"/>
                </a:solidFill>
                <a:latin typeface="Amazing Slab"/>
                <a:ea typeface="Amazing Slab"/>
                <a:cs typeface="Amazing Slab"/>
                <a:sym typeface="Amazing Slab"/>
              </a:rPr>
              <a:t>Framework: NestJS for modular and scalable API development.</a:t>
            </a:r>
          </a:p>
          <a:p>
            <a:pPr algn="l" marL="1133158" indent="-377719" lvl="2">
              <a:lnSpc>
                <a:spcPts val="3673"/>
              </a:lnSpc>
              <a:buFont typeface="Arial"/>
              <a:buChar char="⚬"/>
            </a:pPr>
            <a:r>
              <a:rPr lang="en-US" sz="2624">
                <a:solidFill>
                  <a:srgbClr val="000000"/>
                </a:solidFill>
                <a:latin typeface="Amazing Slab"/>
                <a:ea typeface="Amazing Slab"/>
                <a:cs typeface="Amazing Slab"/>
                <a:sym typeface="Amazing Slab"/>
              </a:rPr>
              <a:t>Da</a:t>
            </a:r>
            <a:r>
              <a:rPr lang="en-US" sz="2624">
                <a:solidFill>
                  <a:srgbClr val="000000"/>
                </a:solidFill>
                <a:latin typeface="Amazing Slab"/>
                <a:ea typeface="Amazing Slab"/>
                <a:cs typeface="Amazing Slab"/>
                <a:sym typeface="Amazing Slab"/>
              </a:rPr>
              <a:t>tabase: PostgreSQL with Prisma OR</a:t>
            </a:r>
            <a:r>
              <a:rPr lang="en-US" sz="2624">
                <a:solidFill>
                  <a:srgbClr val="000000"/>
                </a:solidFill>
                <a:latin typeface="Amazing Slab"/>
                <a:ea typeface="Amazing Slab"/>
                <a:cs typeface="Amazing Slab"/>
                <a:sym typeface="Amazing Slab"/>
              </a:rPr>
              <a:t>M for schema definition and migrations.</a:t>
            </a:r>
          </a:p>
          <a:p>
            <a:pPr algn="l" marL="1133158" indent="-377719" lvl="2">
              <a:lnSpc>
                <a:spcPts val="3673"/>
              </a:lnSpc>
              <a:buFont typeface="Arial"/>
              <a:buChar char="⚬"/>
            </a:pPr>
            <a:r>
              <a:rPr lang="en-US" sz="2624">
                <a:solidFill>
                  <a:srgbClr val="000000"/>
                </a:solidFill>
                <a:latin typeface="Amazing Slab"/>
                <a:ea typeface="Amazing Slab"/>
                <a:cs typeface="Amazing Slab"/>
                <a:sym typeface="Amazing Slab"/>
              </a:rPr>
              <a:t>Authentication: Clerk.</a:t>
            </a:r>
          </a:p>
          <a:p>
            <a:pPr algn="l" marL="566579" indent="-283289" lvl="1">
              <a:lnSpc>
                <a:spcPts val="3673"/>
              </a:lnSpc>
              <a:buFont typeface="Arial"/>
              <a:buChar char="•"/>
            </a:pPr>
            <a:r>
              <a:rPr lang="en-US" b="true" sz="2624">
                <a:solidFill>
                  <a:srgbClr val="000000"/>
                </a:solidFill>
                <a:latin typeface="Amazing Slab Bold"/>
                <a:ea typeface="Amazing Slab Bold"/>
                <a:cs typeface="Amazing Slab Bold"/>
                <a:sym typeface="Amazing Slab Bold"/>
              </a:rPr>
              <a:t>Third-Party Services:</a:t>
            </a:r>
          </a:p>
          <a:p>
            <a:pPr algn="l" marL="1133158" indent="-377719" lvl="2">
              <a:lnSpc>
                <a:spcPts val="3673"/>
              </a:lnSpc>
              <a:buFont typeface="Arial"/>
              <a:buChar char="⚬"/>
            </a:pPr>
            <a:r>
              <a:rPr lang="en-US" sz="2624">
                <a:solidFill>
                  <a:srgbClr val="000000"/>
                </a:solidFill>
                <a:latin typeface="Amazing Slab"/>
                <a:ea typeface="Amazing Slab"/>
                <a:cs typeface="Amazing Slab"/>
                <a:sym typeface="Amazing Slab"/>
              </a:rPr>
              <a:t>P</a:t>
            </a:r>
            <a:r>
              <a:rPr lang="en-US" sz="2624">
                <a:solidFill>
                  <a:srgbClr val="000000"/>
                </a:solidFill>
                <a:latin typeface="Amazing Slab"/>
                <a:ea typeface="Amazing Slab"/>
                <a:cs typeface="Amazing Slab"/>
                <a:sym typeface="Amazing Slab"/>
              </a:rPr>
              <a:t>ayment Gateways: PayOS</a:t>
            </a:r>
            <a:r>
              <a:rPr lang="en-US" sz="2624">
                <a:solidFill>
                  <a:srgbClr val="000000"/>
                </a:solidFill>
                <a:latin typeface="Amazing Slab"/>
                <a:ea typeface="Amazing Slab"/>
                <a:cs typeface="Amazing Slab"/>
                <a:sym typeface="Amazing Slab"/>
              </a:rPr>
              <a:t>.</a:t>
            </a:r>
          </a:p>
          <a:p>
            <a:pPr algn="l" marL="1133158" indent="-377719" lvl="2">
              <a:lnSpc>
                <a:spcPts val="3673"/>
              </a:lnSpc>
              <a:buFont typeface="Arial"/>
              <a:buChar char="⚬"/>
            </a:pPr>
            <a:r>
              <a:rPr lang="en-US" sz="2624">
                <a:solidFill>
                  <a:srgbClr val="000000"/>
                </a:solidFill>
                <a:latin typeface="Amazing Slab"/>
                <a:ea typeface="Amazing Slab"/>
                <a:cs typeface="Amazing Slab"/>
                <a:sym typeface="Amazing Slab"/>
              </a:rPr>
              <a:t>Notifications: email notifications.</a:t>
            </a:r>
          </a:p>
          <a:p>
            <a:pPr algn="l" marL="1133158" indent="-377719" lvl="2">
              <a:lnSpc>
                <a:spcPts val="3673"/>
              </a:lnSpc>
              <a:buFont typeface="Arial"/>
              <a:buChar char="⚬"/>
            </a:pPr>
            <a:r>
              <a:rPr lang="en-US" sz="2624">
                <a:solidFill>
                  <a:srgbClr val="000000"/>
                </a:solidFill>
                <a:latin typeface="Amazing Slab"/>
                <a:ea typeface="Amazing Slab"/>
                <a:cs typeface="Amazing Slab"/>
                <a:sym typeface="Amazing Slab"/>
              </a:rPr>
              <a:t>Hosting: Backend (Render), Frontend (Vercel)</a:t>
            </a:r>
          </a:p>
          <a:p>
            <a:pPr algn="l" marL="1133158" indent="-377719" lvl="2">
              <a:lnSpc>
                <a:spcPts val="3673"/>
              </a:lnSpc>
              <a:buFont typeface="Arial"/>
              <a:buChar char="⚬"/>
            </a:pPr>
            <a:r>
              <a:rPr lang="en-US" sz="2624">
                <a:solidFill>
                  <a:srgbClr val="000000"/>
                </a:solidFill>
                <a:latin typeface="Amazing Slab"/>
                <a:ea typeface="Amazing Slab"/>
                <a:cs typeface="Amazing Slab"/>
                <a:sym typeface="Amazing Slab"/>
              </a:rPr>
              <a:t>Chatbot Agent: Chatbase</a:t>
            </a:r>
          </a:p>
          <a:p>
            <a:pPr algn="l" marL="566579" indent="-283289" lvl="1">
              <a:lnSpc>
                <a:spcPts val="3673"/>
              </a:lnSpc>
              <a:buFont typeface="Arial"/>
              <a:buChar char="•"/>
            </a:pPr>
            <a:r>
              <a:rPr lang="en-US" b="true" sz="2624">
                <a:solidFill>
                  <a:srgbClr val="000000"/>
                </a:solidFill>
                <a:latin typeface="Amazing Slab Bold"/>
                <a:ea typeface="Amazing Slab Bold"/>
                <a:cs typeface="Amazing Slab Bold"/>
                <a:sym typeface="Amazing Slab Bold"/>
              </a:rPr>
              <a:t>Development Tools:</a:t>
            </a:r>
          </a:p>
          <a:p>
            <a:pPr algn="l" marL="1133158" indent="-377719" lvl="2">
              <a:lnSpc>
                <a:spcPts val="3673"/>
              </a:lnSpc>
              <a:buFont typeface="Arial"/>
              <a:buChar char="⚬"/>
            </a:pPr>
            <a:r>
              <a:rPr lang="en-US" sz="2624">
                <a:solidFill>
                  <a:srgbClr val="000000"/>
                </a:solidFill>
                <a:latin typeface="Amazing Slab"/>
                <a:ea typeface="Amazing Slab"/>
                <a:cs typeface="Amazing Slab"/>
                <a:sym typeface="Amazing Slab"/>
              </a:rPr>
              <a:t>Version Control: GitHub for repository management.</a:t>
            </a:r>
          </a:p>
          <a:p>
            <a:pPr algn="l" marL="1133158" indent="-377719" lvl="2">
              <a:lnSpc>
                <a:spcPts val="3673"/>
              </a:lnSpc>
              <a:buFont typeface="Arial"/>
              <a:buChar char="⚬"/>
            </a:pPr>
            <a:r>
              <a:rPr lang="en-US" sz="2624">
                <a:solidFill>
                  <a:srgbClr val="000000"/>
                </a:solidFill>
                <a:latin typeface="Amazing Slab"/>
                <a:ea typeface="Amazing Slab"/>
                <a:cs typeface="Amazing Slab"/>
                <a:sym typeface="Amazing Slab"/>
              </a:rPr>
              <a:t>CI/CD: GitHub Actions for automated testing and deployment.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236294" y="0"/>
            <a:ext cx="2938482" cy="3517983"/>
          </a:xfrm>
          <a:custGeom>
            <a:avLst/>
            <a:gdLst/>
            <a:ahLst/>
            <a:cxnLst/>
            <a:rect r="r" b="b" t="t" l="l"/>
            <a:pathLst>
              <a:path h="3517983" w="2938482">
                <a:moveTo>
                  <a:pt x="0" y="0"/>
                </a:moveTo>
                <a:lnTo>
                  <a:pt x="2938482" y="0"/>
                </a:lnTo>
                <a:lnTo>
                  <a:pt x="2938482" y="3517983"/>
                </a:lnTo>
                <a:lnTo>
                  <a:pt x="0" y="35179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592634" y="3756750"/>
            <a:ext cx="2443157" cy="1852779"/>
            <a:chOff x="0" y="0"/>
            <a:chExt cx="643465" cy="48797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43465" cy="487975"/>
            </a:xfrm>
            <a:custGeom>
              <a:avLst/>
              <a:gdLst/>
              <a:ahLst/>
              <a:cxnLst/>
              <a:rect r="r" b="b" t="t" l="l"/>
              <a:pathLst>
                <a:path h="487975" w="643465">
                  <a:moveTo>
                    <a:pt x="0" y="0"/>
                  </a:moveTo>
                  <a:lnTo>
                    <a:pt x="643465" y="0"/>
                  </a:lnTo>
                  <a:lnTo>
                    <a:pt x="643465" y="487975"/>
                  </a:lnTo>
                  <a:lnTo>
                    <a:pt x="0" y="487975"/>
                  </a:lnTo>
                  <a:close/>
                </a:path>
              </a:pathLst>
            </a:custGeom>
            <a:solidFill>
              <a:srgbClr val="AECBFA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80975"/>
              <a:ext cx="643465" cy="668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039"/>
                </a:lnSpc>
                <a:spcBef>
                  <a:spcPct val="0"/>
                </a:spcBef>
              </a:pPr>
              <a:r>
                <a:rPr lang="en-US" sz="3599">
                  <a:solidFill>
                    <a:srgbClr val="000000"/>
                  </a:solidFill>
                  <a:latin typeface="Amazing Slab"/>
                  <a:ea typeface="Amazing Slab"/>
                  <a:cs typeface="Amazing Slab"/>
                  <a:sym typeface="Amazing Slab"/>
                </a:rPr>
                <a:t>Planning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4605851" y="3756750"/>
            <a:ext cx="3310340" cy="1852779"/>
            <a:chOff x="0" y="0"/>
            <a:chExt cx="871859" cy="48797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71859" cy="487975"/>
            </a:xfrm>
            <a:custGeom>
              <a:avLst/>
              <a:gdLst/>
              <a:ahLst/>
              <a:cxnLst/>
              <a:rect r="r" b="b" t="t" l="l"/>
              <a:pathLst>
                <a:path h="487975" w="871859">
                  <a:moveTo>
                    <a:pt x="0" y="0"/>
                  </a:moveTo>
                  <a:lnTo>
                    <a:pt x="871859" y="0"/>
                  </a:lnTo>
                  <a:lnTo>
                    <a:pt x="871859" y="487975"/>
                  </a:lnTo>
                  <a:lnTo>
                    <a:pt x="0" y="487975"/>
                  </a:lnTo>
                  <a:close/>
                </a:path>
              </a:pathLst>
            </a:custGeom>
            <a:solidFill>
              <a:srgbClr val="FF914D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80975"/>
              <a:ext cx="871859" cy="668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039"/>
                </a:lnSpc>
                <a:spcBef>
                  <a:spcPct val="0"/>
                </a:spcBef>
              </a:pPr>
              <a:r>
                <a:rPr lang="en-US" sz="3599">
                  <a:solidFill>
                    <a:srgbClr val="000000"/>
                  </a:solidFill>
                  <a:latin typeface="Amazing Slab"/>
                  <a:ea typeface="Amazing Slab"/>
                  <a:cs typeface="Amazing Slab"/>
                  <a:sym typeface="Amazing Slab"/>
                </a:rPr>
                <a:t>Requirements Analys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9488933" y="3756750"/>
            <a:ext cx="3310340" cy="1852779"/>
            <a:chOff x="0" y="0"/>
            <a:chExt cx="871859" cy="48797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71859" cy="487975"/>
            </a:xfrm>
            <a:custGeom>
              <a:avLst/>
              <a:gdLst/>
              <a:ahLst/>
              <a:cxnLst/>
              <a:rect r="r" b="b" t="t" l="l"/>
              <a:pathLst>
                <a:path h="487975" w="871859">
                  <a:moveTo>
                    <a:pt x="0" y="0"/>
                  </a:moveTo>
                  <a:lnTo>
                    <a:pt x="871859" y="0"/>
                  </a:lnTo>
                  <a:lnTo>
                    <a:pt x="871859" y="487975"/>
                  </a:lnTo>
                  <a:lnTo>
                    <a:pt x="0" y="487975"/>
                  </a:lnTo>
                  <a:close/>
                </a:path>
              </a:pathLst>
            </a:custGeom>
            <a:solidFill>
              <a:srgbClr val="DAB6F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180975"/>
              <a:ext cx="871859" cy="668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039"/>
                </a:lnSpc>
                <a:spcBef>
                  <a:spcPct val="0"/>
                </a:spcBef>
              </a:pPr>
              <a:r>
                <a:rPr lang="en-US" sz="3599">
                  <a:solidFill>
                    <a:srgbClr val="000000"/>
                  </a:solidFill>
                  <a:latin typeface="Amazing Slab"/>
                  <a:ea typeface="Amazing Slab"/>
                  <a:cs typeface="Amazing Slab"/>
                  <a:sym typeface="Amazing Slab"/>
                </a:rPr>
                <a:t>UI/UX Design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4372014" y="3756750"/>
            <a:ext cx="3310340" cy="1852779"/>
            <a:chOff x="0" y="0"/>
            <a:chExt cx="871859" cy="48797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71859" cy="487975"/>
            </a:xfrm>
            <a:custGeom>
              <a:avLst/>
              <a:gdLst/>
              <a:ahLst/>
              <a:cxnLst/>
              <a:rect r="r" b="b" t="t" l="l"/>
              <a:pathLst>
                <a:path h="487975" w="871859">
                  <a:moveTo>
                    <a:pt x="0" y="0"/>
                  </a:moveTo>
                  <a:lnTo>
                    <a:pt x="871859" y="0"/>
                  </a:lnTo>
                  <a:lnTo>
                    <a:pt x="871859" y="487975"/>
                  </a:lnTo>
                  <a:lnTo>
                    <a:pt x="0" y="487975"/>
                  </a:lnTo>
                  <a:close/>
                </a:path>
              </a:pathLst>
            </a:custGeom>
            <a:solidFill>
              <a:srgbClr val="2E7D32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180975"/>
              <a:ext cx="871859" cy="668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039"/>
                </a:lnSpc>
                <a:spcBef>
                  <a:spcPct val="0"/>
                </a:spcBef>
              </a:pPr>
              <a:r>
                <a:rPr lang="en-US" sz="3599">
                  <a:solidFill>
                    <a:srgbClr val="FFFFFF"/>
                  </a:solidFill>
                  <a:latin typeface="Amazing Slab"/>
                  <a:ea typeface="Amazing Slab"/>
                  <a:cs typeface="Amazing Slab"/>
                  <a:sym typeface="Amazing Slab"/>
                </a:rPr>
                <a:t>Architecture Design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9488933" y="7276953"/>
            <a:ext cx="3310340" cy="1852779"/>
            <a:chOff x="0" y="0"/>
            <a:chExt cx="871859" cy="48797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71859" cy="487975"/>
            </a:xfrm>
            <a:custGeom>
              <a:avLst/>
              <a:gdLst/>
              <a:ahLst/>
              <a:cxnLst/>
              <a:rect r="r" b="b" t="t" l="l"/>
              <a:pathLst>
                <a:path h="487975" w="871859">
                  <a:moveTo>
                    <a:pt x="0" y="0"/>
                  </a:moveTo>
                  <a:lnTo>
                    <a:pt x="871859" y="0"/>
                  </a:lnTo>
                  <a:lnTo>
                    <a:pt x="871859" y="487975"/>
                  </a:lnTo>
                  <a:lnTo>
                    <a:pt x="0" y="487975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180975"/>
              <a:ext cx="871859" cy="668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039"/>
                </a:lnSpc>
                <a:spcBef>
                  <a:spcPct val="0"/>
                </a:spcBef>
              </a:pPr>
              <a:r>
                <a:rPr lang="en-US" sz="3599">
                  <a:solidFill>
                    <a:srgbClr val="000000"/>
                  </a:solidFill>
                  <a:latin typeface="Amazing Slab"/>
                  <a:ea typeface="Amazing Slab"/>
                  <a:cs typeface="Amazing Slab"/>
                  <a:sym typeface="Amazing Slab"/>
                </a:rPr>
                <a:t>Integration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4605851" y="7276953"/>
            <a:ext cx="3310340" cy="1852779"/>
            <a:chOff x="0" y="0"/>
            <a:chExt cx="871859" cy="487975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71859" cy="487975"/>
            </a:xfrm>
            <a:custGeom>
              <a:avLst/>
              <a:gdLst/>
              <a:ahLst/>
              <a:cxnLst/>
              <a:rect r="r" b="b" t="t" l="l"/>
              <a:pathLst>
                <a:path h="487975" w="871859">
                  <a:moveTo>
                    <a:pt x="0" y="0"/>
                  </a:moveTo>
                  <a:lnTo>
                    <a:pt x="871859" y="0"/>
                  </a:lnTo>
                  <a:lnTo>
                    <a:pt x="871859" y="487975"/>
                  </a:lnTo>
                  <a:lnTo>
                    <a:pt x="0" y="487975"/>
                  </a:lnTo>
                  <a:close/>
                </a:path>
              </a:pathLst>
            </a:custGeom>
            <a:solidFill>
              <a:srgbClr val="FF5757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180975"/>
              <a:ext cx="871859" cy="668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039"/>
                </a:lnSpc>
                <a:spcBef>
                  <a:spcPct val="0"/>
                </a:spcBef>
              </a:pPr>
              <a:r>
                <a:rPr lang="en-US" sz="3599">
                  <a:solidFill>
                    <a:srgbClr val="FEFEFE"/>
                  </a:solidFill>
                  <a:latin typeface="Amazing Slab"/>
                  <a:ea typeface="Amazing Slab"/>
                  <a:cs typeface="Amazing Slab"/>
                  <a:sym typeface="Amazing Slab"/>
                </a:rPr>
                <a:t>Testing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13314" y="7276953"/>
            <a:ext cx="2919797" cy="1852779"/>
            <a:chOff x="0" y="0"/>
            <a:chExt cx="769000" cy="487975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769000" cy="487975"/>
            </a:xfrm>
            <a:custGeom>
              <a:avLst/>
              <a:gdLst/>
              <a:ahLst/>
              <a:cxnLst/>
              <a:rect r="r" b="b" t="t" l="l"/>
              <a:pathLst>
                <a:path h="487975" w="769000">
                  <a:moveTo>
                    <a:pt x="0" y="0"/>
                  </a:moveTo>
                  <a:lnTo>
                    <a:pt x="769000" y="0"/>
                  </a:lnTo>
                  <a:lnTo>
                    <a:pt x="769000" y="487975"/>
                  </a:lnTo>
                  <a:lnTo>
                    <a:pt x="0" y="487975"/>
                  </a:lnTo>
                  <a:close/>
                </a:path>
              </a:pathLst>
            </a:custGeom>
            <a:solidFill>
              <a:srgbClr val="4CAF50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180975"/>
              <a:ext cx="769000" cy="668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039"/>
                </a:lnSpc>
                <a:spcBef>
                  <a:spcPct val="0"/>
                </a:spcBef>
              </a:pPr>
              <a:r>
                <a:rPr lang="en-US" sz="3599">
                  <a:solidFill>
                    <a:srgbClr val="FFFFFF"/>
                  </a:solidFill>
                  <a:latin typeface="Amazing Slab"/>
                  <a:ea typeface="Amazing Slab"/>
                  <a:cs typeface="Amazing Slab"/>
                  <a:sym typeface="Amazing Slab"/>
                </a:rPr>
                <a:t>Deployment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4372014" y="7276953"/>
            <a:ext cx="3310340" cy="1852779"/>
            <a:chOff x="0" y="0"/>
            <a:chExt cx="871859" cy="487975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71859" cy="487975"/>
            </a:xfrm>
            <a:custGeom>
              <a:avLst/>
              <a:gdLst/>
              <a:ahLst/>
              <a:cxnLst/>
              <a:rect r="r" b="b" t="t" l="l"/>
              <a:pathLst>
                <a:path h="487975" w="871859">
                  <a:moveTo>
                    <a:pt x="0" y="0"/>
                  </a:moveTo>
                  <a:lnTo>
                    <a:pt x="871859" y="0"/>
                  </a:lnTo>
                  <a:lnTo>
                    <a:pt x="871859" y="487975"/>
                  </a:lnTo>
                  <a:lnTo>
                    <a:pt x="0" y="487975"/>
                  </a:lnTo>
                  <a:close/>
                </a:path>
              </a:pathLst>
            </a:custGeom>
            <a:solidFill>
              <a:srgbClr val="1976D2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180975"/>
              <a:ext cx="871859" cy="668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039"/>
                </a:lnSpc>
                <a:spcBef>
                  <a:spcPct val="0"/>
                </a:spcBef>
              </a:pPr>
              <a:r>
                <a:rPr lang="en-US" sz="3599">
                  <a:solidFill>
                    <a:srgbClr val="FFFFFF"/>
                  </a:solidFill>
                  <a:latin typeface="Amazing Slab"/>
                  <a:ea typeface="Amazing Slab"/>
                  <a:cs typeface="Amazing Slab"/>
                  <a:sym typeface="Amazing Slab"/>
                </a:rPr>
                <a:t>Development</a:t>
              </a:r>
            </a:p>
          </p:txBody>
        </p:sp>
      </p:grpSp>
      <p:pic>
        <p:nvPicPr>
          <p:cNvPr name="Picture 28" id="28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3035791" y="4328469"/>
            <a:ext cx="1576312" cy="709340"/>
          </a:xfrm>
          <a:prstGeom prst="rect">
            <a:avLst/>
          </a:prstGeom>
        </p:spPr>
      </p:pic>
      <p:sp>
        <p:nvSpPr>
          <p:cNvPr name="TextBox 29" id="29"/>
          <p:cNvSpPr txBox="true"/>
          <p:nvPr/>
        </p:nvSpPr>
        <p:spPr>
          <a:xfrm rot="0">
            <a:off x="241195" y="1758992"/>
            <a:ext cx="15134993" cy="1218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80"/>
              </a:lnSpc>
            </a:pPr>
            <a:r>
              <a:rPr lang="en-US" sz="8000">
                <a:solidFill>
                  <a:srgbClr val="000000"/>
                </a:solidFill>
                <a:latin typeface="Adigiana Toybox"/>
                <a:ea typeface="Adigiana Toybox"/>
                <a:cs typeface="Adigiana Toybox"/>
                <a:sym typeface="Adigiana Toybox"/>
              </a:rPr>
              <a:t>Development &amp; Testing Process</a:t>
            </a:r>
          </a:p>
        </p:txBody>
      </p:sp>
      <p:pic>
        <p:nvPicPr>
          <p:cNvPr name="Picture 30" id="30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5400000">
            <a:off x="15239028" y="6031025"/>
            <a:ext cx="1576312" cy="709340"/>
          </a:xfrm>
          <a:prstGeom prst="rect">
            <a:avLst/>
          </a:prstGeom>
        </p:spPr>
      </p:pic>
      <p:pic>
        <p:nvPicPr>
          <p:cNvPr name="Picture 31" id="31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2799273" y="4328469"/>
            <a:ext cx="1576312" cy="709340"/>
          </a:xfrm>
          <a:prstGeom prst="rect">
            <a:avLst/>
          </a:prstGeom>
        </p:spPr>
      </p:pic>
      <p:pic>
        <p:nvPicPr>
          <p:cNvPr name="Picture 32" id="32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7912621" y="4328469"/>
            <a:ext cx="1576312" cy="709340"/>
          </a:xfrm>
          <a:prstGeom prst="rect">
            <a:avLst/>
          </a:prstGeom>
        </p:spPr>
      </p:pic>
      <p:pic>
        <p:nvPicPr>
          <p:cNvPr name="Picture 33" id="33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-10800000">
            <a:off x="12794108" y="7848672"/>
            <a:ext cx="1576312" cy="709340"/>
          </a:xfrm>
          <a:prstGeom prst="rect">
            <a:avLst/>
          </a:prstGeom>
        </p:spPr>
      </p:pic>
      <p:pic>
        <p:nvPicPr>
          <p:cNvPr name="Picture 34" id="34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-10800000">
            <a:off x="7912621" y="7848672"/>
            <a:ext cx="1576312" cy="709340"/>
          </a:xfrm>
          <a:prstGeom prst="rect">
            <a:avLst/>
          </a:prstGeom>
        </p:spPr>
      </p:pic>
      <p:pic>
        <p:nvPicPr>
          <p:cNvPr name="Picture 35" id="35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-10800000">
            <a:off x="3035791" y="7848672"/>
            <a:ext cx="1576312" cy="7093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DAGiRqSqCmY</dc:identifier>
  <dcterms:modified xsi:type="dcterms:W3CDTF">2011-08-01T06:04:30Z</dcterms:modified>
  <cp:revision>1</cp:revision>
  <dc:title>WDP301 - BrainBox - Final Report</dc:title>
</cp:coreProperties>
</file>