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6" r:id="rId13"/>
    <p:sldId id="269" r:id="rId14"/>
    <p:sldId id="270" r:id="rId15"/>
    <p:sldId id="271" r:id="rId16"/>
    <p:sldId id="272" r:id="rId17"/>
    <p:sldId id="26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6BFAC07-4958-4889-A37D-DA4DC1AC535A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733490E-B780-4C22-9BD5-42D2D42984F4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DDB808A-A608-4B63-AFAE-3AA5F5CEA850}" type="slidenum">
              <a:rPr lang="en-US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885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C862C00-216B-4235-B1BA-11970800C59D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087BFC9-78E5-43B0-8E21-156F24CC8AAF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0341430-B80F-4DC4-AB9D-0126349C9B89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CD1EEF6-B56D-46EB-AED6-BF9218EE47BE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8A20371-91A1-4D83-B38F-DF3009CD8339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DDB808A-A608-4B63-AFAE-3AA5F5CEA850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DDB808A-A608-4B63-AFAE-3AA5F5CEA850}" type="slidenum">
              <a:rPr lang="en-US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4142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DDB808A-A608-4B63-AFAE-3AA5F5CEA850}" type="slidenum">
              <a:rPr lang="en-US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067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09A155C-6D99-44F8-BE19-1E7196F3CC8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2/11/2020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4A5CC4F-29D2-4917-B474-4C036E3D07A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C1B514E-89F0-4646-9EE1-48BBA886A38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2/11/2020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FC68FE4-B926-4D91-9BC4-4A58806FBB5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Object-Oriented Design Patterns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Creational Patterns - Contrast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BDFC963A-23C9-4FD9-8387-D256984F8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53665"/>
              </p:ext>
            </p:extLst>
          </p:nvPr>
        </p:nvGraphicFramePr>
        <p:xfrm>
          <a:off x="548640" y="2258906"/>
          <a:ext cx="1098042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78780">
                  <a:extLst>
                    <a:ext uri="{9D8B030D-6E8A-4147-A177-3AD203B41FA5}">
                      <a16:colId xmlns:a16="http://schemas.microsoft.com/office/drawing/2014/main" val="1646025201"/>
                    </a:ext>
                  </a:extLst>
                </a:gridCol>
                <a:gridCol w="5501640">
                  <a:extLst>
                    <a:ext uri="{9D8B030D-6E8A-4147-A177-3AD203B41FA5}">
                      <a16:colId xmlns:a16="http://schemas.microsoft.com/office/drawing/2014/main" val="49402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Abstract Factory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Factory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8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Creation of family is 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Defer object  creation to user-defined subclass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0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Object families are known in advance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 don’t know yet the concrete class to instantiate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8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UC: GUI Kits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UC: Extendable frameworks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99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Complexity increases when adding new families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Parallel Hierarchy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89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801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Structural Patterns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Composite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Decorator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Adapter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Adapter - Problem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9418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Adapter - Solution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92701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Adapter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 - Takeaway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000" b="0" strike="noStrike" spc="-1" dirty="0">
                <a:solidFill>
                  <a:srgbClr val="000000"/>
                </a:solidFill>
                <a:latin typeface="Calibri"/>
              </a:rPr>
              <a:t>Allow two incompatible classes to work together, by converting one’s interface to the other’s interface,</a:t>
            </a:r>
          </a:p>
        </p:txBody>
      </p:sp>
    </p:spTree>
    <p:extLst>
      <p:ext uri="{BB962C8B-B14F-4D97-AF65-F5344CB8AC3E}">
        <p14:creationId xmlns:p14="http://schemas.microsoft.com/office/powerpoint/2010/main" val="22615780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Structural Patterns - Contrast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BDFC963A-23C9-4FD9-8387-D256984F8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17582"/>
              </p:ext>
            </p:extLst>
          </p:nvPr>
        </p:nvGraphicFramePr>
        <p:xfrm>
          <a:off x="548640" y="2258906"/>
          <a:ext cx="1098042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78780">
                  <a:extLst>
                    <a:ext uri="{9D8B030D-6E8A-4147-A177-3AD203B41FA5}">
                      <a16:colId xmlns:a16="http://schemas.microsoft.com/office/drawing/2014/main" val="1646025201"/>
                    </a:ext>
                  </a:extLst>
                </a:gridCol>
                <a:gridCol w="5501640">
                  <a:extLst>
                    <a:ext uri="{9D8B030D-6E8A-4147-A177-3AD203B41FA5}">
                      <a16:colId xmlns:a16="http://schemas.microsoft.com/office/drawing/2014/main" val="49402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8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Alias: 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0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Reuse a library that </a:t>
                      </a:r>
                      <a:r>
                        <a:rPr lang="en-US" b="1"/>
                        <a:t>wasn’t designed with </a:t>
                      </a:r>
                      <a:r>
                        <a:rPr lang="en-US" b="1" dirty="0"/>
                        <a:t>our context in mind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8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UC: Reuse toolkits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99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89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1812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Behavioral Patterns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Strategy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Observer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Template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 dirty="0" err="1">
                <a:solidFill>
                  <a:srgbClr val="000000"/>
                </a:solidFill>
                <a:latin typeface="Calibri Light"/>
              </a:rPr>
              <a:t>Creational</a:t>
            </a:r>
            <a:r>
              <a:rPr lang="fr-FR" sz="4400" b="0" strike="noStrike" spc="-1" dirty="0">
                <a:solidFill>
                  <a:srgbClr val="000000"/>
                </a:solidFill>
                <a:latin typeface="Calibri Light"/>
              </a:rPr>
              <a:t> Patterns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Abstract Factory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Factory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Abstract Factory - Problem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DF15DA1-FE50-403C-A66B-D0463809E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985962"/>
            <a:ext cx="6572250" cy="288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Abstract Factory - Solution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Image 93"/>
          <p:cNvPicPr/>
          <p:nvPr/>
        </p:nvPicPr>
        <p:blipFill>
          <a:blip r:embed="rId3"/>
          <a:stretch/>
        </p:blipFill>
        <p:spPr>
          <a:xfrm>
            <a:off x="3030480" y="2485440"/>
            <a:ext cx="6162480" cy="191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Abstract Factory - Solution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Image 95"/>
          <p:cNvPicPr/>
          <p:nvPr/>
        </p:nvPicPr>
        <p:blipFill>
          <a:blip r:embed="rId3"/>
          <a:stretch/>
        </p:blipFill>
        <p:spPr>
          <a:xfrm>
            <a:off x="2392200" y="1794960"/>
            <a:ext cx="7438680" cy="329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  <a:ea typeface="Noto Sans CJK SC"/>
              </a:rPr>
              <a:t>Abstract Factory - </a:t>
            </a: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Takeaway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6000" b="0" strike="noStrike" spc="-1">
                <a:solidFill>
                  <a:srgbClr val="000000"/>
                </a:solidFill>
                <a:latin typeface="Calibri"/>
              </a:rPr>
              <a:t>Provide a way for creating </a:t>
            </a:r>
            <a:r>
              <a:rPr lang="fr-FR" sz="6000" b="1" strike="noStrike" spc="-1">
                <a:solidFill>
                  <a:srgbClr val="000000"/>
                </a:solidFill>
                <a:latin typeface="Calibri"/>
              </a:rPr>
              <a:t>families</a:t>
            </a:r>
            <a:r>
              <a:rPr lang="fr-FR" sz="6000" b="0" strike="noStrike" spc="-1">
                <a:solidFill>
                  <a:srgbClr val="000000"/>
                </a:solidFill>
                <a:latin typeface="Calibri"/>
              </a:rPr>
              <a:t> (of related) objects without specifying their concrete classes.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Factory Method - Problem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2CE666F-5BA0-4B96-A3FD-6164D895E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2868"/>
            <a:ext cx="10515599" cy="2602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Factory Method - Solution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4E5157F-F88F-4F6C-95F3-3739EF811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345" y="1863801"/>
            <a:ext cx="7293308" cy="4440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Factory Method - Takeaway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Define an interface for creating an Object, and let subclasses decide which type (of this object) to instantiate.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197</Words>
  <Application>Microsoft Office PowerPoint</Application>
  <PresentationFormat>Grand écran</PresentationFormat>
  <Paragraphs>52</Paragraphs>
  <Slides>16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Zbair Lahcen</dc:creator>
  <cp:lastModifiedBy>Zbair Lahcen</cp:lastModifiedBy>
  <cp:revision>3</cp:revision>
  <dcterms:created xsi:type="dcterms:W3CDTF">2020-02-12T05:47:26Z</dcterms:created>
  <dcterms:modified xsi:type="dcterms:W3CDTF">2020-02-12T06:47:30Z</dcterms:modified>
</cp:coreProperties>
</file>