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73" r:id="rId4"/>
    <p:sldId id="280" r:id="rId5"/>
    <p:sldId id="279" r:id="rId6"/>
    <p:sldId id="278" r:id="rId7"/>
    <p:sldId id="274" r:id="rId8"/>
    <p:sldId id="275" r:id="rId9"/>
    <p:sldId id="276" r:id="rId10"/>
    <p:sldId id="27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8" r:id="rId20"/>
    <p:sldId id="266" r:id="rId21"/>
    <p:sldId id="269" r:id="rId22"/>
    <p:sldId id="270" r:id="rId23"/>
    <p:sldId id="271" r:id="rId24"/>
    <p:sldId id="272" r:id="rId25"/>
    <p:sldId id="26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6BFAC07-4958-4889-A37D-DA4DC1AC535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733490E-B780-4C22-9BD5-42D2D42984F4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85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862C00-216B-4235-B1BA-11970800C59D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87BFC9-78E5-43B0-8E21-156F24CC8AAF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341430-B80F-4DC4-AB9D-0126349C9B89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1EEF6-B56D-46EB-AED6-BF9218EE47BE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A20371-91A1-4D83-B38F-DF3009CD8339}" type="slidenum">
              <a:rPr lang="en-US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14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67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09A155C-6D99-44F8-BE19-1E7196F3CC8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1/28/2024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A5CC4F-29D2-4917-B474-4C036E3D07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C1B514E-89F0-4646-9EE1-48BBA886A3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1/28/2024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C68FE4-B926-4D91-9BC4-4A58806FBB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Object-Oriented Design Patterns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 err="1">
                <a:solidFill>
                  <a:srgbClr val="000000"/>
                </a:solidFill>
                <a:latin typeface="Calibri Light"/>
              </a:rPr>
              <a:t>Creational</a:t>
            </a: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 Patterns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Abstract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Factory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Factory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Problem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F15DA1-FE50-403C-A66B-D0463809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985962"/>
            <a:ext cx="6572250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Image 93"/>
          <p:cNvPicPr/>
          <p:nvPr/>
        </p:nvPicPr>
        <p:blipFill>
          <a:blip r:embed="rId3"/>
          <a:stretch/>
        </p:blipFill>
        <p:spPr>
          <a:xfrm>
            <a:off x="3030480" y="2485440"/>
            <a:ext cx="6162480" cy="191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mage 95"/>
          <p:cNvPicPr/>
          <p:nvPr/>
        </p:nvPicPr>
        <p:blipFill>
          <a:blip r:embed="rId3"/>
          <a:stretch/>
        </p:blipFill>
        <p:spPr>
          <a:xfrm>
            <a:off x="2392200" y="1794960"/>
            <a:ext cx="7438680" cy="32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Abstract Factory - </a:t>
            </a: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Takeaway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6000" b="0" strike="noStrike" spc="-1">
                <a:solidFill>
                  <a:srgbClr val="000000"/>
                </a:solidFill>
                <a:latin typeface="Calibri"/>
              </a:rPr>
              <a:t>Provide a way for creating </a:t>
            </a:r>
            <a:r>
              <a:rPr lang="fr-FR" sz="6000" b="1" strike="noStrike" spc="-1">
                <a:solidFill>
                  <a:srgbClr val="000000"/>
                </a:solidFill>
                <a:latin typeface="Calibri"/>
              </a:rPr>
              <a:t>families</a:t>
            </a:r>
            <a:r>
              <a:rPr lang="fr-FR" sz="6000" b="0" strike="noStrike" spc="-1">
                <a:solidFill>
                  <a:srgbClr val="000000"/>
                </a:solidFill>
                <a:latin typeface="Calibri"/>
              </a:rPr>
              <a:t> (of related) objects without specifying their concrete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Method - Problem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2CE666F-5BA0-4B96-A3FD-6164D895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2868"/>
            <a:ext cx="10515599" cy="2602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Method - Solution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E5157F-F88F-4F6C-95F3-3739EF81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45" y="1863801"/>
            <a:ext cx="7293308" cy="4440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Factory Method - Takeaway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Define an interface for creating an Object, and let subclasses decide which type (of this object) to instantiate.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Creational Patterns - Contrast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DFC963A-23C9-4FD9-8387-D256984F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3665"/>
              </p:ext>
            </p:extLst>
          </p:nvPr>
        </p:nvGraphicFramePr>
        <p:xfrm>
          <a:off x="548640" y="2258906"/>
          <a:ext cx="1098042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1646025201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4940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Abstract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Factory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Creation of family is 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Defer object  creation to user-defined subclass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Object families are known in advance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 don’t know yet the concrete class to instantiate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UC: GUI 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UC: Extendable frameworks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Complexity increases when adding new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Parallel Hierarchy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01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Structural Patterns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Composite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Decorator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C95A-59AD-4E17-B3C0-CE58BDCEAB48}"/>
              </a:ext>
            </a:extLst>
          </p:cNvPr>
          <p:cNvSpPr txBox="1"/>
          <p:nvPr/>
        </p:nvSpPr>
        <p:spPr>
          <a:xfrm>
            <a:off x="1028700" y="1825464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notes (by Alan kay):</a:t>
            </a:r>
          </a:p>
          <a:p>
            <a:r>
              <a:rPr lang="en-US" dirty="0"/>
              <a:t>https://www.purl.org/stefan_ram/pub/doc_kay_oop_en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6D553-4010-4EBF-B233-D6F2B377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437"/>
            <a:ext cx="8020050" cy="184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EED006-F622-4485-865F-A1289F09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4" y="4774604"/>
            <a:ext cx="8020049" cy="1520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85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Adapter - Problem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418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Adapter - Solution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270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Adapter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- Takeaway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Allow two incompatible classes to work together, by converting one’s interface to the other’s interface,</a:t>
            </a:r>
          </a:p>
        </p:txBody>
      </p:sp>
    </p:spTree>
    <p:extLst>
      <p:ext uri="{BB962C8B-B14F-4D97-AF65-F5344CB8AC3E}">
        <p14:creationId xmlns:p14="http://schemas.microsoft.com/office/powerpoint/2010/main" val="2261578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Structural Patterns - Contrast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DFC963A-23C9-4FD9-8387-D256984F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17582"/>
              </p:ext>
            </p:extLst>
          </p:nvPr>
        </p:nvGraphicFramePr>
        <p:xfrm>
          <a:off x="548640" y="2258906"/>
          <a:ext cx="1098042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1646025201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4940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Alias: 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Reuse a library that </a:t>
                      </a:r>
                      <a:r>
                        <a:rPr lang="en-US" b="1"/>
                        <a:t>wasn’t designed with </a:t>
                      </a:r>
                      <a:r>
                        <a:rPr lang="en-US" b="1" dirty="0"/>
                        <a:t>our context in 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UC: Reuse toolkits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181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Behavioral Patterns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Strategy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Observer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Template Method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Visitor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as language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C95A-59AD-4E17-B3C0-CE58BDCEAB48}"/>
              </a:ext>
            </a:extLst>
          </p:cNvPr>
          <p:cNvSpPr txBox="1"/>
          <p:nvPr/>
        </p:nvSpPr>
        <p:spPr>
          <a:xfrm>
            <a:off x="1028700" y="1825464"/>
            <a:ext cx="842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</a:t>
            </a:r>
            <a:r>
              <a:rPr lang="en-US" dirty="0" err="1"/>
              <a:t>Norvig</a:t>
            </a:r>
            <a:r>
              <a:rPr lang="en-US" dirty="0"/>
              <a:t> (1996):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Design Patterns in Dynamic Languages</a:t>
            </a:r>
          </a:p>
          <a:p>
            <a:r>
              <a:rPr lang="en-US" dirty="0"/>
              <a:t>http://www.norvig.com/design-patterns/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0C18C-7173-4BF0-B1B6-4742BCFD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87" y="2716107"/>
            <a:ext cx="5462388" cy="3809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97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DP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C95A-59AD-4E17-B3C0-CE58BDCEAB48}"/>
              </a:ext>
            </a:extLst>
          </p:cNvPr>
          <p:cNvSpPr txBox="1"/>
          <p:nvPr/>
        </p:nvSpPr>
        <p:spPr>
          <a:xfrm>
            <a:off x="1028700" y="1825464"/>
            <a:ext cx="842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Kent Beck &amp; Ward Cunningham papers (1987):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A Laboratory For Teaching Object-Oriented Thinking</a:t>
            </a:r>
          </a:p>
          <a:p>
            <a:r>
              <a:rPr lang="en-US" dirty="0"/>
              <a:t>http://c2.com/doc/oopsla89/paper.html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Using Pattern Languages for Object-Oriented Programs</a:t>
            </a:r>
            <a:br>
              <a:rPr lang="en-US" dirty="0"/>
            </a:br>
            <a:r>
              <a:rPr lang="en-US" dirty="0"/>
              <a:t>http://c2.com/doc/oopsla87.html</a:t>
            </a:r>
          </a:p>
        </p:txBody>
      </p:sp>
    </p:spTree>
    <p:extLst>
      <p:ext uri="{BB962C8B-B14F-4D97-AF65-F5344CB8AC3E}">
        <p14:creationId xmlns:p14="http://schemas.microsoft.com/office/powerpoint/2010/main" val="365965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book (1994) Preface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6D261-F6F9-4329-9113-A681EE60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009776"/>
            <a:ext cx="9686925" cy="360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8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1C4D5-CE56-496F-9C61-401A1BE2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7" y="1585425"/>
            <a:ext cx="7278478" cy="332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0CFA4-4CB1-4B4E-9AF3-B14E9A74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16" y="5154210"/>
            <a:ext cx="6553768" cy="1463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6858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Classification : Purpose criterion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84F83-A028-4FC9-A698-5548FCAC20E7}"/>
              </a:ext>
            </a:extLst>
          </p:cNvPr>
          <p:cNvSpPr txBox="1"/>
          <p:nvPr/>
        </p:nvSpPr>
        <p:spPr>
          <a:xfrm>
            <a:off x="533401" y="2274838"/>
            <a:ext cx="103536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Creational patterns concern the process of object creation.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patterns deal with the composition of classes or objects.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 patterns characterize the ways in which classes or objects interact and distribute responsibility.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1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Classification : Scope criterion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84F83-A028-4FC9-A698-5548FCAC20E7}"/>
              </a:ext>
            </a:extLst>
          </p:cNvPr>
          <p:cNvSpPr txBox="1"/>
          <p:nvPr/>
        </p:nvSpPr>
        <p:spPr>
          <a:xfrm>
            <a:off x="533401" y="2274838"/>
            <a:ext cx="103536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patterns deal with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 between classes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their subclasses. These relationships are established through inheritance, so they are static—fixed at compile-time.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patterns deal with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relationships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can be changed at run-time and are more dynamic.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pattern: Use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 method pattern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support  both HTTP &amp; FTP connection pooling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pattern: Use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 pattern 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select right/needed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  pool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runtime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9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415-6695-4777-AB61-4335DF2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Classification : </a:t>
            </a:r>
            <a:r>
              <a:rPr lang="en-US" dirty="0">
                <a:solidFill>
                  <a:srgbClr val="0070C0"/>
                </a:solidFill>
              </a:rPr>
              <a:t>Scope</a:t>
            </a:r>
            <a:r>
              <a:rPr lang="en-US" dirty="0"/>
              <a:t> vs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Purpose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84F83-A028-4FC9-A698-5548FCAC20E7}"/>
              </a:ext>
            </a:extLst>
          </p:cNvPr>
          <p:cNvSpPr txBox="1"/>
          <p:nvPr/>
        </p:nvSpPr>
        <p:spPr>
          <a:xfrm>
            <a:off x="533401" y="2274838"/>
            <a:ext cx="103536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defer some part of object creation to subclasses, while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defer it to another object.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inheritance to compose classes, while the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patterns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describe ways to assemble objects.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inheritance to describe algorithms and flow of control, whereas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how a group of objects cooperate to perform a task that no single object can carry out alone.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7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523</Words>
  <Application>Microsoft Office PowerPoint</Application>
  <PresentationFormat>Widescreen</PresentationFormat>
  <Paragraphs>100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OOP Background</vt:lpstr>
      <vt:lpstr>DP as language limitations</vt:lpstr>
      <vt:lpstr>OOP DP Background</vt:lpstr>
      <vt:lpstr>GoF book (1994) Preface</vt:lpstr>
      <vt:lpstr>GoF Classification</vt:lpstr>
      <vt:lpstr>GoF Classification : Purpose criterion</vt:lpstr>
      <vt:lpstr>GoF Classification : Scope criterion</vt:lpstr>
      <vt:lpstr>GoF Classification : Scope vs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Zbair Lahcen</dc:creator>
  <cp:lastModifiedBy>Lahcen Lahcen</cp:lastModifiedBy>
  <cp:revision>16</cp:revision>
  <dcterms:created xsi:type="dcterms:W3CDTF">2020-02-12T05:47:26Z</dcterms:created>
  <dcterms:modified xsi:type="dcterms:W3CDTF">2024-01-28T09:29:54Z</dcterms:modified>
</cp:coreProperties>
</file>