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49" r:id="rId2"/>
  </p:sldMasterIdLst>
  <p:notesMasterIdLst>
    <p:notesMasterId r:id="rId28"/>
  </p:notesMasterIdLst>
  <p:handoutMasterIdLst>
    <p:handoutMasterId r:id="rId29"/>
  </p:handoutMasterIdLst>
  <p:sldIdLst>
    <p:sldId id="257" r:id="rId3"/>
    <p:sldId id="818" r:id="rId4"/>
    <p:sldId id="819" r:id="rId5"/>
    <p:sldId id="887" r:id="rId6"/>
    <p:sldId id="888" r:id="rId7"/>
    <p:sldId id="889" r:id="rId8"/>
    <p:sldId id="890" r:id="rId9"/>
    <p:sldId id="891" r:id="rId10"/>
    <p:sldId id="892" r:id="rId11"/>
    <p:sldId id="894" r:id="rId12"/>
    <p:sldId id="893" r:id="rId13"/>
    <p:sldId id="895" r:id="rId14"/>
    <p:sldId id="896" r:id="rId15"/>
    <p:sldId id="898" r:id="rId16"/>
    <p:sldId id="899" r:id="rId17"/>
    <p:sldId id="900" r:id="rId18"/>
    <p:sldId id="878" r:id="rId19"/>
    <p:sldId id="901" r:id="rId20"/>
    <p:sldId id="902" r:id="rId21"/>
    <p:sldId id="903" r:id="rId22"/>
    <p:sldId id="904" r:id="rId23"/>
    <p:sldId id="905" r:id="rId24"/>
    <p:sldId id="906" r:id="rId25"/>
    <p:sldId id="886" r:id="rId26"/>
    <p:sldId id="275" r:id="rId27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66"/>
    <a:srgbClr val="E8E8E8"/>
    <a:srgbClr val="F3F3F3"/>
    <a:srgbClr val="E9E9E9"/>
    <a:srgbClr val="FFFFFF"/>
    <a:srgbClr val="008000"/>
    <a:srgbClr val="FFCC0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3043" autoAdjust="0"/>
  </p:normalViewPr>
  <p:slideViewPr>
    <p:cSldViewPr>
      <p:cViewPr varScale="1">
        <p:scale>
          <a:sx n="72" d="100"/>
          <a:sy n="72" d="100"/>
        </p:scale>
        <p:origin x="33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C55E62C3-39CD-2714-3C5F-D8070333C3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DD6C5113-89E9-5D2B-3804-58290F02CF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6B181CE-E8AF-44C9-09C7-FEA7B3777F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4F090CEA-D84D-A9B8-C22C-3C3C0C1FC0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D6BED1-AD99-4A69-90E3-653E9C67C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5D2821-6FF9-E702-9627-754A1C3BF3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E1CA472-93DC-73A0-BA1D-3044F8C17D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9994509-C2B1-CA5C-B26D-C99CEBFC097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01CACBA-B1A5-A4F3-F19F-C8486B19E8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47025E8-BB30-D205-CA88-EC95EAE259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7A1C57E-DDDF-5867-573A-FC183426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09661-476A-49D9-AF0E-9DE00559B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16EADE3-2019-EF44-EE02-033EC4B84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755CDC-99DE-4096-B12F-5ED9A4E13A0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5C3B2C5-05CA-ABA2-0E82-2DAFC26540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CD397C5-7FA3-9590-3E9C-F4464C655C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6185EC6-1691-3842-4E6B-940397F1A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91423B-2100-4E6E-820D-277D78007FFD}" type="slidenum">
              <a:rPr lang="en-US" altLang="zh-CN" sz="1200" smtClean="0"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2A4DA06-699D-4259-6CC8-77B68C34E4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13B63DD-E864-3818-2B67-E261CB068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FE9EEA5-5A9E-6522-98B7-3D8931DD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1AEC88E2-D609-0169-C678-921A479154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1263" y="4114800"/>
            <a:ext cx="7337425" cy="1143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anchor="ctr"/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00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402DCCA6-B11B-6B95-0DCE-287D687EAC5E}"/>
              </a:ext>
            </a:extLst>
          </p:cNvPr>
          <p:cNvGraphicFramePr>
            <a:graphicFrameLocks/>
          </p:cNvGraphicFramePr>
          <p:nvPr userDrawn="1"/>
        </p:nvGraphicFramePr>
        <p:xfrm>
          <a:off x="1252538" y="2924175"/>
          <a:ext cx="2374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81424" imgH="1600000" progId="Paint.Picture">
                  <p:embed/>
                </p:oleObj>
              </mc:Choice>
              <mc:Fallback>
                <p:oleObj r:id="rId3" imgW="1781424" imgH="1600000" progId="Paint.Picture">
                  <p:embed/>
                  <p:pic>
                    <p:nvPicPr>
                      <p:cNvPr id="3076" name="Object 14">
                        <a:extLst>
                          <a:ext uri="{FF2B5EF4-FFF2-40B4-BE49-F238E27FC236}">
                            <a16:creationId xmlns:a16="http://schemas.microsoft.com/office/drawing/2014/main" id="{A13073E3-E408-E653-0740-3D0E8ACC4E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924175"/>
                        <a:ext cx="2374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B83906BC-D274-CE01-F405-60CA22E7F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4370043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9CA6E1-E5EB-2275-693A-B8533E458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0639649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5" y="274641"/>
            <a:ext cx="2796117" cy="56022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3" y="274641"/>
            <a:ext cx="8189383" cy="5602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6BEBEA-0933-F31E-7B3D-7529058299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9708465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E78901-44AE-6E08-B318-5B3AC5C16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3836028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E505-30CF-2648-037D-207C46A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BDCB-38A6-4667-B79F-CEE8A2F82289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9EFF4-D637-B179-C1E2-959395F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FA1D-D89A-EC8C-6D9B-E92D10E7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EF87-BB15-41B2-88D5-C4F2DD02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7376-914F-625C-2FE4-14138CD4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A89D-BE7B-4AF4-B851-7BFB1E05CB29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C097-F3B7-86CF-79D7-C4EE96E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92C5-DFB0-3E25-0D48-C055EF1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E9A4-DF58-4749-B25B-5ECB4EAA8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8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2868C-76A9-BE7F-6CB9-917F2DFE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B924-358E-4AE3-9BB4-825D4EB6612B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2A91-2EBC-E540-F6CF-A545523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EDAF-D658-7EC3-D2CB-E4F6870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6974-DA50-452F-A712-EF69EBE2A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318292-83FD-961C-FB52-6D8AE73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1A72-CF88-46D9-AC0C-C547C96F5B99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B5EE68-F0BE-DE27-B83B-65012B05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324783-4E7F-46B1-BD37-3B2FFCF3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E864-F808-47C6-8550-42F605324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8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C5297EE-4A94-88FE-D116-3614759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7927-FB28-4AB7-B715-DA9974766667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CA0C76-FE02-BD5F-43B1-69B51D5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53B42AA-B520-3C99-C73B-653F274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F616-B697-4500-8037-52D006A6B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54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5485AFB-7F8E-53F2-D39A-7DC277FA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70B5-C251-4FCF-BA87-DBDA935EF2B8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BBAA8A-1FC8-BF70-5BC8-F7A4D14E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AB2B-3DBE-CE2A-1659-FCBBDAD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1817-856F-4F84-8627-1F51DACB3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3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B70C200-949F-BB08-EAAC-7FA174FF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F641-FE7A-4F03-A5A8-63AC63CED1AA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46C065-3EF0-C3C4-C51B-CC37827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AD0558D-4D82-B5C4-378F-CB416F3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8D3A-887D-4274-BDE9-839DA2F94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1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BD1A12-DF6D-BD7A-A9B2-4CDC425382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498040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BD7141-77D6-A072-64E9-425E14D6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435F-0E90-4A82-94FE-79A84160B1C6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75A9331-00CE-51ED-6D32-5DB80824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E75099-6E8D-8DD9-9306-5C9689C7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577B-E451-4DCC-8C3D-BD8D480C9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B839C68-8976-AD58-6B6E-3C9E254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9BA6-A2B8-4AEF-8399-0A5E19043157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CECE6A-2138-636A-0A1D-AE1147A0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A54F89-F9EA-4AC4-B544-0CB31EB0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29C9-BD0A-4BE9-85F3-EE88FC389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B959F-EDE8-A934-878A-AFDC5C8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73F1-8979-4BBF-8508-3C93344739E7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4C86-52F6-2137-21B0-D9ED7AC5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5FA8C-B05D-A79E-7120-2FA2171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D9447-743A-4E7B-979E-967768BF9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7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50AED-6F10-813F-F9A0-9541103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4B31-F11B-44BF-AF9A-DEE2F7D27EBA}" type="datetimeFigureOut">
              <a:rPr lang="zh-CN" altLang="en-US"/>
              <a:pPr>
                <a:defRPr/>
              </a:pPr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C7421-D139-44AC-5DBE-A0FF9C18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FFFE-02D3-5E28-8E42-5EF06BB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D425E-A2D1-4AB3-949E-96B5E1A6F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1AEF152-98E3-71AA-3C28-EB95F7E87D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  <a:prstGeom prst="rect">
            <a:avLst/>
          </a:prstGeo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410075203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558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821AD0D3-9726-9F7F-D175-419A0BDA2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087938"/>
            <a:ext cx="12128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96FD9-6C8E-6EE6-334D-C14A9B2A5B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6114829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F0F45D-BCD3-4D21-6C28-CF6408A566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0415743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047FF-3030-B906-3ED0-6672D2347B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6411300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C907E31-F088-7B3B-1757-85814E8C58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1159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738550D-4BD5-55DC-D695-043AC150FD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1403156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8949B-85A7-081D-ED97-5419967244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7535295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18AE9D-E427-5248-B8B7-864A6CC10F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42936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9C5AB7-2132-B9E5-F997-3AA335B41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3563" y="1081088"/>
            <a:ext cx="11188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138" tIns="41275" rIns="84138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B4E6D6-294D-E1B1-DD73-885C14D2E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09DCC13-5DF8-28D7-F427-923D7B8A1F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68275" y="6237288"/>
            <a:ext cx="6529388" cy="74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4138" tIns="41275" rIns="84138" bIns="41275" numCol="1" anchor="ctr" anchorCtr="0" compatLnSpc="1"/>
          <a:lstStyle>
            <a:lvl1pPr algn="ctr" eaLnBrk="0" hangingPunct="0">
              <a:defRPr sz="2000" b="1" i="0">
                <a:solidFill>
                  <a:srgbClr val="000066"/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  <p:pic>
        <p:nvPicPr>
          <p:cNvPr id="1029" name="图片 2">
            <a:extLst>
              <a:ext uri="{FF2B5EF4-FFF2-40B4-BE49-F238E27FC236}">
                <a16:creationId xmlns:a16="http://schemas.microsoft.com/office/drawing/2014/main" id="{4BE2D5F1-0F76-3EF4-1BD2-9B9E3754A2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65088"/>
            <a:ext cx="58515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8">
            <a:extLst>
              <a:ext uri="{FF2B5EF4-FFF2-40B4-BE49-F238E27FC236}">
                <a16:creationId xmlns:a16="http://schemas.microsoft.com/office/drawing/2014/main" id="{52FB1145-D301-5757-07A0-97CE13BB64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054725"/>
            <a:ext cx="1028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17" r:id="rId2"/>
    <p:sldLayoutId id="2147484839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</p:sldLayoutIdLst>
  <p:transition/>
  <p:txStyles>
    <p:titleStyle>
      <a:lvl1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1150" indent="-311150" algn="l" defTabSz="755650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74688" indent="-249238" algn="l" defTabSz="755650" rtl="0" eaLnBrk="0" fontAlgn="base" hangingPunct="0">
        <a:spcBef>
          <a:spcPct val="40000"/>
        </a:spcBef>
        <a:spcAft>
          <a:spcPct val="40000"/>
        </a:spcAft>
        <a:buClr>
          <a:srgbClr val="333399"/>
        </a:buClr>
        <a:buFont typeface="Wingdings" panose="05000000000000000000" pitchFamily="2" charset="2"/>
        <a:buChar char="|"/>
        <a:defRPr sz="2800">
          <a:solidFill>
            <a:srgbClr val="000066"/>
          </a:solidFill>
          <a:latin typeface="+mn-lt"/>
          <a:ea typeface="+mn-ea"/>
        </a:defRPr>
      </a:lvl2pPr>
      <a:lvl3pPr marL="1038225" indent="-206375" algn="l" defTabSz="755650" rtl="0" eaLnBrk="0" fontAlgn="base" hangingPunct="0">
        <a:spcBef>
          <a:spcPct val="20000"/>
        </a:spcBef>
        <a:spcAft>
          <a:spcPct val="0"/>
        </a:spcAft>
        <a:buClr>
          <a:srgbClr val="FF6699"/>
        </a:buClr>
        <a:buFont typeface="Wingdings" panose="05000000000000000000" pitchFamily="2" charset="2"/>
        <a:buChar char="{"/>
        <a:defRPr sz="2400">
          <a:solidFill>
            <a:schemeClr val="tx1"/>
          </a:solidFill>
          <a:latin typeface="+mn-lt"/>
          <a:ea typeface="+mn-ea"/>
        </a:defRPr>
      </a:lvl3pPr>
      <a:lvl4pPr marL="1454150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60033"/>
          </a:solidFill>
          <a:latin typeface="+mn-lt"/>
          <a:ea typeface="+mn-ea"/>
        </a:defRPr>
      </a:lvl4pPr>
      <a:lvl5pPr marL="1870075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3272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7844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2416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988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9F3FD31-D70B-BC66-8CE5-2E0FE5B909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pic>
        <p:nvPicPr>
          <p:cNvPr id="2057" name="图片 12">
            <a:extLst>
              <a:ext uri="{FF2B5EF4-FFF2-40B4-BE49-F238E27FC236}">
                <a16:creationId xmlns:a16="http://schemas.microsoft.com/office/drawing/2014/main" id="{3B5F9889-2422-C89D-2F7B-E3BB616A21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7800"/>
            <a:ext cx="58515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  <p:sldLayoutId id="2147484840" r:id="rId12"/>
    <p:sldLayoutId id="214748484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ED7C147-47CA-FA55-3E10-38A677F3D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53135"/>
            <a:ext cx="12192000" cy="22048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584ECF-07B6-0FB7-4F57-949BB285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8127"/>
          </a:xfrm>
          <a:prstGeom prst="rect">
            <a:avLst/>
          </a:prstGeom>
        </p:spPr>
      </p:pic>
      <p:sp>
        <p:nvSpPr>
          <p:cNvPr id="9218" name="Rectangle 9">
            <a:extLst>
              <a:ext uri="{FF2B5EF4-FFF2-40B4-BE49-F238E27FC236}">
                <a16:creationId xmlns:a16="http://schemas.microsoft.com/office/drawing/2014/main" id="{82A604BD-9F13-90D2-A0C2-A635EF93D6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050052" y="5949280"/>
            <a:ext cx="6624116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dirty="0">
                <a:solidFill>
                  <a:srgbClr val="00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哈尔滨工业大学控制与仿真中心    方可</a:t>
            </a:r>
          </a:p>
        </p:txBody>
      </p:sp>
      <p:sp>
        <p:nvSpPr>
          <p:cNvPr id="9219" name="Text Box 64">
            <a:extLst>
              <a:ext uri="{FF2B5EF4-FFF2-40B4-BE49-F238E27FC236}">
                <a16:creationId xmlns:a16="http://schemas.microsoft.com/office/drawing/2014/main" id="{F4C2B7E3-DF7B-ACAD-32CF-EAC050D1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3319894"/>
            <a:ext cx="82089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en-US" sz="6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4" name="Text Box 64">
            <a:extLst>
              <a:ext uri="{FF2B5EF4-FFF2-40B4-BE49-F238E27FC236}">
                <a16:creationId xmlns:a16="http://schemas.microsoft.com/office/drawing/2014/main" id="{4F4673A8-01C3-899B-F0EE-976911E6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00479"/>
            <a:ext cx="928903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无人机系统工程应用</a:t>
            </a:r>
          </a:p>
        </p:txBody>
      </p:sp>
      <p:pic>
        <p:nvPicPr>
          <p:cNvPr id="9221" name="图片 2">
            <a:extLst>
              <a:ext uri="{FF2B5EF4-FFF2-40B4-BE49-F238E27FC236}">
                <a16:creationId xmlns:a16="http://schemas.microsoft.com/office/drawing/2014/main" id="{5D575B94-20ED-93B5-7DA9-BBAB64E2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09983"/>
            <a:ext cx="2037137" cy="17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BB7913E-770C-8BD9-726A-C101D02B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323945"/>
            <a:ext cx="2278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讲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3" y="1877478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880" y="2188611"/>
            <a:ext cx="6512072" cy="34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无人机系统的性能指标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性能指标间的相互关系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一个无人机系统实例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4070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性能指标间的相互关系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指标体系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924268D8-774A-327F-795E-D97BC4C6CD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9238" y="1946107"/>
            <a:ext cx="11293524" cy="106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指标体系是一系列研究对象的目标参考点，它规定了对象设计与实现从哪些应用关心的层面和评测点进行，记录了对象工作的路径和指标内容。</a:t>
            </a: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A4AE12EB-682C-977C-BDB6-15E4BC5AD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21118"/>
              </p:ext>
            </p:extLst>
          </p:nvPr>
        </p:nvGraphicFramePr>
        <p:xfrm>
          <a:off x="1469022" y="3294013"/>
          <a:ext cx="2908995" cy="7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12447" imgH="203112" progId="Equation.3">
                  <p:embed/>
                </p:oleObj>
              </mc:Choice>
              <mc:Fallback>
                <p:oleObj name="公式" r:id="rId2" imgW="812447" imgH="203112" progId="Equation.3">
                  <p:embed/>
                  <p:pic>
                    <p:nvPicPr>
                      <p:cNvPr id="13318" name="Object 9">
                        <a:extLst>
                          <a:ext uri="{FF2B5EF4-FFF2-40B4-BE49-F238E27FC236}">
                            <a16:creationId xmlns:a16="http://schemas.microsoft.com/office/drawing/2014/main" id="{8807B410-8688-5FC7-9676-8DB425B87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022" y="3294013"/>
                        <a:ext cx="2908995" cy="7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AC2E9648-497C-FD99-0DC5-24749B4BF0C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005944" y="3943645"/>
            <a:ext cx="18351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指标体系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1A4FDE4-A124-21D1-CEC9-E266400B0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82403"/>
              </p:ext>
            </p:extLst>
          </p:nvPr>
        </p:nvGraphicFramePr>
        <p:xfrm>
          <a:off x="7032104" y="3247654"/>
          <a:ext cx="2908995" cy="68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50531" imgH="203112" progId="Equation.3">
                  <p:embed/>
                </p:oleObj>
              </mc:Choice>
              <mc:Fallback>
                <p:oleObj name="公式" r:id="rId4" imgW="850531" imgH="203112" progId="Equation.3">
                  <p:embed/>
                  <p:pic>
                    <p:nvPicPr>
                      <p:cNvPr id="10" name="Object 14">
                        <a:extLst>
                          <a:ext uri="{FF2B5EF4-FFF2-40B4-BE49-F238E27FC236}">
                            <a16:creationId xmlns:a16="http://schemas.microsoft.com/office/drawing/2014/main" id="{86F25401-6722-3ED4-AB2D-02E1CFF50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3247654"/>
                        <a:ext cx="2908995" cy="68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>
            <a:extLst>
              <a:ext uri="{FF2B5EF4-FFF2-40B4-BE49-F238E27FC236}">
                <a16:creationId xmlns:a16="http://schemas.microsoft.com/office/drawing/2014/main" id="{EA805E11-8A20-F07F-2C4F-F980CD9BAF9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813985" y="3822868"/>
            <a:ext cx="187166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B160D820-1164-654F-B295-868A6EAD3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15659"/>
              </p:ext>
            </p:extLst>
          </p:nvPr>
        </p:nvGraphicFramePr>
        <p:xfrm>
          <a:off x="2590800" y="4653904"/>
          <a:ext cx="21240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60113" imgH="203112" progId="Equation.3">
                  <p:embed/>
                </p:oleObj>
              </mc:Choice>
              <mc:Fallback>
                <p:oleObj name="公式" r:id="rId6" imgW="660113" imgH="203112" progId="Equation.3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632C1696-35CB-A55E-533A-E96FFD9C0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53904"/>
                        <a:ext cx="212407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>
            <a:extLst>
              <a:ext uri="{FF2B5EF4-FFF2-40B4-BE49-F238E27FC236}">
                <a16:creationId xmlns:a16="http://schemas.microsoft.com/office/drawing/2014/main" id="{B0F086EA-EBF7-D729-E243-1854DD53F3A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849651" y="5192091"/>
            <a:ext cx="169068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指标关联</a:t>
            </a:r>
          </a:p>
        </p:txBody>
      </p:sp>
      <p:graphicFrame>
        <p:nvGraphicFramePr>
          <p:cNvPr id="20" name="Object 22">
            <a:extLst>
              <a:ext uri="{FF2B5EF4-FFF2-40B4-BE49-F238E27FC236}">
                <a16:creationId xmlns:a16="http://schemas.microsoft.com/office/drawing/2014/main" id="{36BDCD61-CDD7-C3D2-3A5A-4D1582295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347008"/>
              </p:ext>
            </p:extLst>
          </p:nvPr>
        </p:nvGraphicFramePr>
        <p:xfrm>
          <a:off x="4728139" y="5715794"/>
          <a:ext cx="17287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22030" imgH="228501" progId="Equation.3">
                  <p:embed/>
                </p:oleObj>
              </mc:Choice>
              <mc:Fallback>
                <p:oleObj name="公式" r:id="rId8" imgW="622030" imgH="228501" progId="Equation.3">
                  <p:embed/>
                  <p:pic>
                    <p:nvPicPr>
                      <p:cNvPr id="14" name="Object 22">
                        <a:extLst>
                          <a:ext uri="{FF2B5EF4-FFF2-40B4-BE49-F238E27FC236}">
                            <a16:creationId xmlns:a16="http://schemas.microsoft.com/office/drawing/2014/main" id="{94946DCF-55CF-8D0F-C704-A08137DB6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139" y="5715794"/>
                        <a:ext cx="17287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4">
            <a:extLst>
              <a:ext uri="{FF2B5EF4-FFF2-40B4-BE49-F238E27FC236}">
                <a16:creationId xmlns:a16="http://schemas.microsoft.com/office/drawing/2014/main" id="{D7C73F09-298E-7BE1-B8B5-C6968DA1217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751835" y="6210893"/>
            <a:ext cx="1690688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关联函数</a:t>
            </a:r>
          </a:p>
        </p:txBody>
      </p:sp>
      <p:graphicFrame>
        <p:nvGraphicFramePr>
          <p:cNvPr id="22" name="Object 25">
            <a:extLst>
              <a:ext uri="{FF2B5EF4-FFF2-40B4-BE49-F238E27FC236}">
                <a16:creationId xmlns:a16="http://schemas.microsoft.com/office/drawing/2014/main" id="{8C330E11-E4D1-3ABD-FF97-E7FC54CC6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33883"/>
              </p:ext>
            </p:extLst>
          </p:nvPr>
        </p:nvGraphicFramePr>
        <p:xfrm>
          <a:off x="6888088" y="4515837"/>
          <a:ext cx="2087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60400" imgH="228600" progId="Equation.3">
                  <p:embed/>
                </p:oleObj>
              </mc:Choice>
              <mc:Fallback>
                <p:oleObj name="公式" r:id="rId10" imgW="660400" imgH="228600" progId="Equation.3">
                  <p:embed/>
                  <p:pic>
                    <p:nvPicPr>
                      <p:cNvPr id="16" name="Object 25">
                        <a:extLst>
                          <a:ext uri="{FF2B5EF4-FFF2-40B4-BE49-F238E27FC236}">
                            <a16:creationId xmlns:a16="http://schemas.microsoft.com/office/drawing/2014/main" id="{4E69DB71-D07B-CB1D-0A08-DC352635E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4515837"/>
                        <a:ext cx="20875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7">
            <a:extLst>
              <a:ext uri="{FF2B5EF4-FFF2-40B4-BE49-F238E27FC236}">
                <a16:creationId xmlns:a16="http://schemas.microsoft.com/office/drawing/2014/main" id="{3A864947-1797-386C-F470-78BBAD5128F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888088" y="5178474"/>
            <a:ext cx="23050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指标综合算法</a:t>
            </a:r>
          </a:p>
        </p:txBody>
      </p:sp>
    </p:spTree>
    <p:extLst>
      <p:ext uri="{BB962C8B-B14F-4D97-AF65-F5344CB8AC3E}">
        <p14:creationId xmlns:p14="http://schemas.microsoft.com/office/powerpoint/2010/main" val="277730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性能指标间的相互关系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909132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指标间的关联关系</a:t>
            </a:r>
          </a:p>
        </p:txBody>
      </p:sp>
      <p:pic>
        <p:nvPicPr>
          <p:cNvPr id="12" name="Picture 7" descr="指标之间的关联">
            <a:extLst>
              <a:ext uri="{FF2B5EF4-FFF2-40B4-BE49-F238E27FC236}">
                <a16:creationId xmlns:a16="http://schemas.microsoft.com/office/drawing/2014/main" id="{6B976F32-CDE2-96E3-CF6F-46C94E9F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60848"/>
            <a:ext cx="9019727" cy="469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721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性能指标间的相互关系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4053148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指标间的关联关系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3C6484DC-5DCB-7FAD-087D-188280B822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7408" y="2276872"/>
            <a:ext cx="3671888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7B143253-279C-8003-74F5-DDDF0042A59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50332" y="2340372"/>
            <a:ext cx="688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i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从结构或功能上对上级指标分解得到下级指标</a:t>
            </a: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F74A6FA2-1241-BC2A-AFF7-B6E7B04FFC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3666" y="2947820"/>
            <a:ext cx="4738099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互斥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FCED6BD9-4A1A-94B7-09C7-547E304EA4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89794" y="2988191"/>
            <a:ext cx="888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指标间存在矛盾，一个指标的实现会影响另一个指标的实现</a:t>
            </a: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DE795F04-5AAD-66C3-8BF1-98279A3D9D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1082" y="3638972"/>
            <a:ext cx="3671888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9B945D10-E8DE-1A6E-E674-C510C7CFB9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65131" y="3679573"/>
            <a:ext cx="9776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指标间是等价的，一个指标的实现可以用另一个指标的实现代替</a:t>
            </a: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6BEAB2D8-010B-69A3-68DF-12730A58C3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7278" y="4331195"/>
            <a:ext cx="3671888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超越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9367D864-724B-65E1-B3FB-2A787DFDD7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54284" y="4400824"/>
            <a:ext cx="6888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一个指标在重要性上凌驾于其它指标之上</a:t>
            </a:r>
          </a:p>
        </p:txBody>
      </p:sp>
      <p:sp>
        <p:nvSpPr>
          <p:cNvPr id="21" name="Text Box 246">
            <a:extLst>
              <a:ext uri="{FF2B5EF4-FFF2-40B4-BE49-F238E27FC236}">
                <a16:creationId xmlns:a16="http://schemas.microsoft.com/office/drawing/2014/main" id="{F4D968AE-953F-AA39-D767-4CC9B4AD114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3326" y="5857146"/>
            <a:ext cx="3671888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9F93ACCB-6E7E-4983-20BE-50DBB6E892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4807" y="5893438"/>
            <a:ext cx="6888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指标间相互影响，但不能用其它关系描述</a:t>
            </a:r>
          </a:p>
        </p:txBody>
      </p:sp>
      <p:sp>
        <p:nvSpPr>
          <p:cNvPr id="23" name="Text Box 246">
            <a:extLst>
              <a:ext uri="{FF2B5EF4-FFF2-40B4-BE49-F238E27FC236}">
                <a16:creationId xmlns:a16="http://schemas.microsoft.com/office/drawing/2014/main" id="{3F54A793-2BAA-A985-C6A8-C5FBAAC6E5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8364" y="5088618"/>
            <a:ext cx="3671888" cy="497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8C83B25F-EEA3-F8DC-BCEB-9E91BB04B6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54283" y="5106763"/>
            <a:ext cx="6888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指标可以用一类具有相似结构的子指标进行描述</a:t>
            </a:r>
          </a:p>
        </p:txBody>
      </p:sp>
    </p:spTree>
    <p:extLst>
      <p:ext uri="{BB962C8B-B14F-4D97-AF65-F5344CB8AC3E}">
        <p14:creationId xmlns:p14="http://schemas.microsoft.com/office/powerpoint/2010/main" val="33698411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性能指标间的相互关系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4845236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飞行能力内的指标关联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A77B5515-7E59-E800-1CB1-170F18AF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060848"/>
            <a:ext cx="6480671" cy="466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39F17F25-2CB2-1100-0D6D-F22913CEDCC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1103284"/>
            <a:ext cx="4968552" cy="6121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续航时间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（互斥）</a:t>
            </a:r>
            <a:endParaRPr lang="en-US" altLang="zh-CN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爬升率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（互斥）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环境风速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（关联）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垂直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短距起降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（关联）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飞行速度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续航时间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飞行距离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（替代）</a:t>
            </a:r>
            <a:endParaRPr lang="en-US" altLang="zh-CN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endParaRPr lang="zh-CN" altLang="en-US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1560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性能指标间的相互关系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980728"/>
            <a:ext cx="5205276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分系统间的指标关联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5384570B-5F4F-2EEC-F908-5FD9BF74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844824"/>
            <a:ext cx="6276082" cy="48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ABDC5F1F-3EE1-B7AB-526C-AA18ED5EDE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48128" y="1484784"/>
            <a:ext cx="5112568" cy="5013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爬升率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最小转弯半径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环境风速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环境温度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数据链时延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敏捷性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鲁棒性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姿态误差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位置误差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速度误差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飞行距离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飞行高度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有效距离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有效距离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抗干扰能力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误码率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信道容量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数据链时延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9831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3" y="1877478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880" y="2188611"/>
            <a:ext cx="6512072" cy="34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无人机系统的性能指标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性能指标间的相互关系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一个无人机系统实例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1859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一个无人机系统实例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CFAD352D-2ECB-59A2-E078-8CA372949F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6645436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运动捕捉无人机 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飞行能力</a:t>
            </a:r>
          </a:p>
        </p:txBody>
      </p:sp>
      <p:pic>
        <p:nvPicPr>
          <p:cNvPr id="14" name="图片 1">
            <a:extLst>
              <a:ext uri="{FF2B5EF4-FFF2-40B4-BE49-F238E27FC236}">
                <a16:creationId xmlns:a16="http://schemas.microsoft.com/office/drawing/2014/main" id="{888C0D5A-CC5B-0F3A-D3DD-A1267757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276872"/>
            <a:ext cx="6316358" cy="421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46">
            <a:extLst>
              <a:ext uri="{FF2B5EF4-FFF2-40B4-BE49-F238E27FC236}">
                <a16:creationId xmlns:a16="http://schemas.microsoft.com/office/drawing/2014/main" id="{F0C8E1F3-5E68-EC52-B73B-B70D6F53FD8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08168" y="1556792"/>
            <a:ext cx="4104456" cy="482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飞行高度：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&lt;50m</a:t>
            </a: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飞行速度：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&lt;54km/h</a:t>
            </a: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续航时间：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&gt;10min</a:t>
            </a: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飞行重量：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&lt;3Kg</a:t>
            </a: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垂直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短距起降：是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最小转弯半径：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&lt;1m</a:t>
            </a: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爬升率：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&gt;3m/s</a:t>
            </a: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环境风速：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&lt;5m/s</a:t>
            </a: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环境温度：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-25~45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RCS: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无要求</a:t>
            </a:r>
          </a:p>
        </p:txBody>
      </p:sp>
    </p:spTree>
    <p:extLst>
      <p:ext uri="{BB962C8B-B14F-4D97-AF65-F5344CB8AC3E}">
        <p14:creationId xmlns:p14="http://schemas.microsoft.com/office/powerpoint/2010/main" val="4260578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一个无人机系统实例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CFAD352D-2ECB-59A2-E078-8CA372949F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5925356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运动捕捉无人机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控制能力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1F12AB5E-6530-D029-499B-09207BB6E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420888"/>
            <a:ext cx="6634658" cy="40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02B4F55B-A763-EA02-D1FB-FF59543B4A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68208" y="1628800"/>
            <a:ext cx="4032448" cy="46546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姿态误差：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&lt;1.2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位置误差：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&lt;0.3m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速度误差：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&lt;0.5m/s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参数调节：是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自主飞行：是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稳定性：稳定时间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&lt;0.2s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敏捷性：姿态调整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&gt;540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位置调整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&gt;15m/s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鲁棒性：指标范围内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冗余控制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2441841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一个无人机系统实例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CFAD352D-2ECB-59A2-E078-8CA372949F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5133268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运动捕捉无人机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通讯能力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06EAE5E6-8DD9-5CA5-0E11-7DE669D0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276872"/>
            <a:ext cx="6637263" cy="4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790ED9F8-7EAA-3542-FFFC-F3999627D5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04554" y="1787298"/>
            <a:ext cx="4659831" cy="4459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通讯方式：无线电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有效距离：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&lt;1Km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频段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频点：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2.4G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误码率：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数据链延迟：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&lt;0.1ms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信道容量：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抗干扰能力：无限跳频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环境适应力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无持续障碍遮挡</a:t>
            </a:r>
          </a:p>
        </p:txBody>
      </p:sp>
    </p:spTree>
    <p:extLst>
      <p:ext uri="{BB962C8B-B14F-4D97-AF65-F5344CB8AC3E}">
        <p14:creationId xmlns:p14="http://schemas.microsoft.com/office/powerpoint/2010/main" val="30346092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3" y="1877478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880" y="2188611"/>
            <a:ext cx="6512072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无人机系统的性能指标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性能指标间的相互关系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一个无人机系统实例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6869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一个无人机系统实例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CFAD352D-2ECB-59A2-E078-8CA372949F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5205276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运动捕捉无人机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任务能力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AB2C05C3-CDA2-2B49-2FB1-DCBD8845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276872"/>
            <a:ext cx="6019924" cy="416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034C85C2-BA63-004A-0487-9F19B56246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1763865"/>
            <a:ext cx="4536504" cy="44377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遥测感知：是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物资投放：否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目标定位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跟踪：是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火力投射：否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通讯中继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干扰：否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诱饵：否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集群作业：否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自主决策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避障</a:t>
            </a:r>
          </a:p>
        </p:txBody>
      </p:sp>
    </p:spTree>
    <p:extLst>
      <p:ext uri="{BB962C8B-B14F-4D97-AF65-F5344CB8AC3E}">
        <p14:creationId xmlns:p14="http://schemas.microsoft.com/office/powerpoint/2010/main" val="9909528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一个无人机系统实例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CFAD352D-2ECB-59A2-E078-8CA372949F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578134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运动捕捉无人机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地面站能力</a:t>
            </a:r>
          </a:p>
        </p:txBody>
      </p:sp>
      <p:pic>
        <p:nvPicPr>
          <p:cNvPr id="13" name="图片 2">
            <a:extLst>
              <a:ext uri="{FF2B5EF4-FFF2-40B4-BE49-F238E27FC236}">
                <a16:creationId xmlns:a16="http://schemas.microsoft.com/office/drawing/2014/main" id="{61BD1FCF-6684-0F39-E8FF-CD78ED5F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4" y="2045302"/>
            <a:ext cx="5303143" cy="456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EB2B7578-3204-A8A5-2A84-61E8591D25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36160" y="1412776"/>
            <a:ext cx="4104456" cy="4991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态势检测：否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状态检测：是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图传功能：否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遥控作业：是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任务规划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变更：否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路径规划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变更：是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紧急迫降：是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中断返航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数据保存：是</a:t>
            </a:r>
          </a:p>
        </p:txBody>
      </p:sp>
    </p:spTree>
    <p:extLst>
      <p:ext uri="{BB962C8B-B14F-4D97-AF65-F5344CB8AC3E}">
        <p14:creationId xmlns:p14="http://schemas.microsoft.com/office/powerpoint/2010/main" val="8279422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475252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一个无人机系统实例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CFAD352D-2ECB-59A2-E078-8CA372949F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578134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运动捕捉无人机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保障能力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ADB7A545-7F09-ECFA-7416-75D87182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138258"/>
            <a:ext cx="6492230" cy="447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F0066913-A0BC-315D-FE65-B775FEAD5CC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80176" y="2122730"/>
            <a:ext cx="4367808" cy="3905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飞行记录仪：是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故障诊断系统：否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配件易获性：是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设备耐用性：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&gt;100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起落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软件可升级：是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小时快修复：是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设备重启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重装修复：是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5794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3" y="1877478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880" y="2188611"/>
            <a:ext cx="6512072" cy="34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无人机系统的性能指标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性能指标间的相互关系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一个无人机系统实例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28490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6E7CAD0-6ED1-FF8B-F44F-EE79585D91B3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400600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课堂作业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4313A9BF-3BCF-123E-682B-A9113B2EFB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980728"/>
            <a:ext cx="578134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自拍无人机</a:t>
            </a:r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6D458409-0740-F18E-5E2B-28D5A97725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3472" y="1844824"/>
            <a:ext cx="9072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i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请同学们根据以下需求，分析一款自拍无人机的各项性能指标。</a:t>
            </a: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428AEED3-3B49-E808-E835-891295CEE25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41985" y="2420888"/>
            <a:ext cx="8274050" cy="4780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具备手抛起飞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自动返回能力</a:t>
            </a: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具备自主定点悬停能力，可预设与被拍摄者的相对位置</a:t>
            </a: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具备蓝牙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/WIFI</a:t>
            </a: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无线通讯能力，可将实时拍摄画面传至被拍摄者手机</a:t>
            </a: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具备遥控拍照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定时拍照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智能抓拍能力</a:t>
            </a: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具备数据存储能力（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卡）</a:t>
            </a: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单次飞行时间不少于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至少在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级风以内可以正常工作</a:t>
            </a: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便于携带，整机重量不超过</a:t>
            </a:r>
            <a:r>
              <a:rPr lang="en-US" altLang="zh-CN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1Kg</a:t>
            </a:r>
            <a:endParaRPr lang="zh-CN" altLang="en-US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40000"/>
              </a:lnSpc>
              <a:buFont typeface="Arial" pitchFamily="34" charset="0"/>
              <a:buChar char="•"/>
              <a:defRPr/>
            </a:pPr>
            <a:endParaRPr lang="en-US" altLang="zh-CN" sz="2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68742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>
            <a:extLst>
              <a:ext uri="{FF2B5EF4-FFF2-40B4-BE49-F238E27FC236}">
                <a16:creationId xmlns:a16="http://schemas.microsoft.com/office/drawing/2014/main" id="{F615F825-EFD7-DEAF-EE49-10858AD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62" y="1874169"/>
            <a:ext cx="28590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7">
            <a:extLst>
              <a:ext uri="{FF2B5EF4-FFF2-40B4-BE49-F238E27FC236}">
                <a16:creationId xmlns:a16="http://schemas.microsoft.com/office/drawing/2014/main" id="{D323B314-079F-CBDC-0B94-141E6700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29" y="1844824"/>
            <a:ext cx="2859087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>
            <a:extLst>
              <a:ext uri="{FF2B5EF4-FFF2-40B4-BE49-F238E27FC236}">
                <a16:creationId xmlns:a16="http://schemas.microsoft.com/office/drawing/2014/main" id="{2A1D2D54-8D36-A623-717B-34FB2A78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5589240"/>
            <a:ext cx="475250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 次 课 程 结 束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指标分类</a:t>
            </a:r>
          </a:p>
        </p:txBody>
      </p:sp>
      <p:pic>
        <p:nvPicPr>
          <p:cNvPr id="17" name="图片 3">
            <a:extLst>
              <a:ext uri="{FF2B5EF4-FFF2-40B4-BE49-F238E27FC236}">
                <a16:creationId xmlns:a16="http://schemas.microsoft.com/office/drawing/2014/main" id="{AEBAB4B3-F864-7B35-A1A0-A3DED794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9" y="2348880"/>
            <a:ext cx="7725556" cy="395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46">
            <a:extLst>
              <a:ext uri="{FF2B5EF4-FFF2-40B4-BE49-F238E27FC236}">
                <a16:creationId xmlns:a16="http://schemas.microsoft.com/office/drawing/2014/main" id="{075F9A8E-5886-2399-5911-A54DB4D333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40807" y="2152827"/>
            <a:ext cx="3240360" cy="3894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飞行能力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控制能力</a:t>
            </a:r>
            <a:endParaRPr lang="en-US" altLang="zh-CN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通讯能力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任务能力</a:t>
            </a:r>
            <a:endParaRPr lang="en-US" altLang="zh-CN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地面站能力</a:t>
            </a:r>
            <a:endParaRPr lang="en-US" altLang="zh-CN" sz="2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保障能力</a:t>
            </a:r>
          </a:p>
        </p:txBody>
      </p:sp>
    </p:spTree>
    <p:extLst>
      <p:ext uri="{BB962C8B-B14F-4D97-AF65-F5344CB8AC3E}">
        <p14:creationId xmlns:p14="http://schemas.microsoft.com/office/powerpoint/2010/main" val="17005051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飞行能力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2F6A4080-59EE-7507-909E-407462034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6" y="2348880"/>
            <a:ext cx="6957916" cy="397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FBD1B064-8789-D802-1C8C-D9C48C767CC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27368" y="1124744"/>
            <a:ext cx="3352586" cy="556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飞行高度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飞行速度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续航时间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垂直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短距起降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最小转弯半径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RCS</a:t>
            </a: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爬升率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环境风速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环境温度</a:t>
            </a:r>
          </a:p>
        </p:txBody>
      </p:sp>
    </p:spTree>
    <p:extLst>
      <p:ext uri="{BB962C8B-B14F-4D97-AF65-F5344CB8AC3E}">
        <p14:creationId xmlns:p14="http://schemas.microsoft.com/office/powerpoint/2010/main" val="29369691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控制能力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E12CD522-F4C7-0B2E-332B-89397B60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5" y="2420888"/>
            <a:ext cx="7368134" cy="3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6242B23E-49BA-1DE7-0B98-9812528375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76320" y="1435550"/>
            <a:ext cx="2555875" cy="5013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自主飞行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姿态误差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位置误差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速度误差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参数调节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鲁棒性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冗余控制</a:t>
            </a:r>
          </a:p>
        </p:txBody>
      </p:sp>
    </p:spTree>
    <p:extLst>
      <p:ext uri="{BB962C8B-B14F-4D97-AF65-F5344CB8AC3E}">
        <p14:creationId xmlns:p14="http://schemas.microsoft.com/office/powerpoint/2010/main" val="23224207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通讯能力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FFDA6ECD-B4A9-8EB9-CC5E-5FE5C3643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3" y="2492896"/>
            <a:ext cx="7001757" cy="381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F37D73A8-C660-E9BC-F695-B62DD3447E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16280" y="1762884"/>
            <a:ext cx="3024242" cy="44377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通讯方式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有效距离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频段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频点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误码率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数据链时延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信道容量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抗干扰能力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环境适应力</a:t>
            </a:r>
          </a:p>
        </p:txBody>
      </p:sp>
    </p:spTree>
    <p:extLst>
      <p:ext uri="{BB962C8B-B14F-4D97-AF65-F5344CB8AC3E}">
        <p14:creationId xmlns:p14="http://schemas.microsoft.com/office/powerpoint/2010/main" val="20903085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任务能力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38722C25-EF71-B21A-08FC-1F74A1DC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1" y="2420888"/>
            <a:ext cx="7285301" cy="404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804E5A7B-D957-F2CA-8926-A27E06DC5B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16280" y="1700808"/>
            <a:ext cx="2771775" cy="44377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遥测感知 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物资投放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目标定位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火力投射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通讯中继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干扰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诱饵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集群作业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自主决策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202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地面站能力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8FA18CD9-02C9-4924-16E1-D090FAE5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6" y="2492896"/>
            <a:ext cx="7510969" cy="381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F57F4885-ABC7-711A-8272-F44332B9F3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60296" y="1412776"/>
            <a:ext cx="2973028" cy="4991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态势检测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状态检测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图传功能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遥控作业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任务规划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路径规划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紧急迫降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中断返航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数据保存</a:t>
            </a:r>
          </a:p>
        </p:txBody>
      </p:sp>
    </p:spTree>
    <p:extLst>
      <p:ext uri="{BB962C8B-B14F-4D97-AF65-F5344CB8AC3E}">
        <p14:creationId xmlns:p14="http://schemas.microsoft.com/office/powerpoint/2010/main" val="14119992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无人机系统的性能指标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79812F10-208C-A0C7-9C5D-B101BFEA7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4660" y="1124744"/>
            <a:ext cx="3301280" cy="66255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保障能力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12B29F77-189E-DB34-0B2D-C70BFB0D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564904"/>
            <a:ext cx="7128792" cy="359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464789BB-3BAA-8853-F171-06025E3762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256240" y="1988840"/>
            <a:ext cx="3816424" cy="3905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飞行记录仪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故障诊断系统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配件易获性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设备耐用性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软件可升级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24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小时快修复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设备重启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重装修复</a:t>
            </a:r>
          </a:p>
        </p:txBody>
      </p:sp>
    </p:spTree>
    <p:extLst>
      <p:ext uri="{BB962C8B-B14F-4D97-AF65-F5344CB8AC3E}">
        <p14:creationId xmlns:p14="http://schemas.microsoft.com/office/powerpoint/2010/main" val="37630575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A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00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1AAAA"/>
      </a:accent5>
      <a:accent6>
        <a:srgbClr val="0000E7"/>
      </a:accent6>
      <a:hlink>
        <a:srgbClr val="3333CC"/>
      </a:hlink>
      <a:folHlink>
        <a:srgbClr val="C20000"/>
      </a:folHlink>
    </a:clrScheme>
    <a:fontScheme name="DISA2">
      <a:majorFont>
        <a:latin typeface="Arial"/>
        <a:ea typeface="宋体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SA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A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宽屏</PresentationFormat>
  <Paragraphs>220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等线</vt:lpstr>
      <vt:lpstr>等线 Light</vt:lpstr>
      <vt:lpstr>黑体</vt:lpstr>
      <vt:lpstr>华文新魏</vt:lpstr>
      <vt:lpstr>华文中宋</vt:lpstr>
      <vt:lpstr>楷体</vt:lpstr>
      <vt:lpstr>微软雅黑</vt:lpstr>
      <vt:lpstr>Arial</vt:lpstr>
      <vt:lpstr>Times New Roman</vt:lpstr>
      <vt:lpstr>Wingdings</vt:lpstr>
      <vt:lpstr>DISA2</vt:lpstr>
      <vt:lpstr>Office 主题​​</vt:lpstr>
      <vt:lpstr>Bitmap Image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小熔工作室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MaPing</dc:creator>
  <cp:lastModifiedBy>wang qian</cp:lastModifiedBy>
  <cp:revision>901</cp:revision>
  <dcterms:created xsi:type="dcterms:W3CDTF">2006-08-22T11:38:50Z</dcterms:created>
  <dcterms:modified xsi:type="dcterms:W3CDTF">2022-10-19T09:28:32Z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