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49" r:id="rId2"/>
  </p:sldMasterIdLst>
  <p:notesMasterIdLst>
    <p:notesMasterId r:id="rId35"/>
  </p:notesMasterIdLst>
  <p:handoutMasterIdLst>
    <p:handoutMasterId r:id="rId36"/>
  </p:handoutMasterIdLst>
  <p:sldIdLst>
    <p:sldId id="257" r:id="rId3"/>
    <p:sldId id="818" r:id="rId4"/>
    <p:sldId id="819" r:id="rId5"/>
    <p:sldId id="907" r:id="rId6"/>
    <p:sldId id="908" r:id="rId7"/>
    <p:sldId id="909" r:id="rId8"/>
    <p:sldId id="910" r:id="rId9"/>
    <p:sldId id="911" r:id="rId10"/>
    <p:sldId id="912" r:id="rId11"/>
    <p:sldId id="893" r:id="rId12"/>
    <p:sldId id="913" r:id="rId13"/>
    <p:sldId id="914" r:id="rId14"/>
    <p:sldId id="915" r:id="rId15"/>
    <p:sldId id="916" r:id="rId16"/>
    <p:sldId id="917" r:id="rId17"/>
    <p:sldId id="878" r:id="rId18"/>
    <p:sldId id="918" r:id="rId19"/>
    <p:sldId id="919" r:id="rId20"/>
    <p:sldId id="920" r:id="rId21"/>
    <p:sldId id="921" r:id="rId22"/>
    <p:sldId id="922" r:id="rId23"/>
    <p:sldId id="923" r:id="rId24"/>
    <p:sldId id="924" r:id="rId25"/>
    <p:sldId id="925" r:id="rId26"/>
    <p:sldId id="926" r:id="rId27"/>
    <p:sldId id="927" r:id="rId28"/>
    <p:sldId id="886" r:id="rId29"/>
    <p:sldId id="928" r:id="rId30"/>
    <p:sldId id="929" r:id="rId31"/>
    <p:sldId id="930" r:id="rId32"/>
    <p:sldId id="931" r:id="rId33"/>
    <p:sldId id="275" r:id="rId34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66"/>
    <a:srgbClr val="E8E8E8"/>
    <a:srgbClr val="F3F3F3"/>
    <a:srgbClr val="E9E9E9"/>
    <a:srgbClr val="FFFFFF"/>
    <a:srgbClr val="008000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3043" autoAdjust="0"/>
  </p:normalViewPr>
  <p:slideViewPr>
    <p:cSldViewPr>
      <p:cViewPr varScale="1">
        <p:scale>
          <a:sx n="72" d="100"/>
          <a:sy n="72" d="100"/>
        </p:scale>
        <p:origin x="33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55E62C3-39CD-2714-3C5F-D8070333C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D6C5113-89E9-5D2B-3804-58290F02CF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6B181CE-E8AF-44C9-09C7-FEA7B3777F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4F090CEA-D84D-A9B8-C22C-3C3C0C1FC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D6BED1-AD99-4A69-90E3-653E9C67C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5D2821-6FF9-E702-9627-754A1C3BF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E1CA472-93DC-73A0-BA1D-3044F8C17D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994509-C2B1-CA5C-B26D-C99CEBFC09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1CACBA-B1A5-A4F3-F19F-C8486B19E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7025E8-BB30-D205-CA88-EC95EAE25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7A1C57E-DDDF-5867-573A-FC183426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09661-476A-49D9-AF0E-9DE00559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16EADE3-2019-EF44-EE02-033EC4B84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55CDC-99DE-4096-B12F-5ED9A4E13A0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C3B2C5-05CA-ABA2-0E82-2DAFC26540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397C5-7FA3-9590-3E9C-F4464C655C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6185EC6-1691-3842-4E6B-940397F1A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1423B-2100-4E6E-820D-277D78007FFD}" type="slidenum">
              <a:rPr lang="en-US" altLang="zh-CN" sz="1200" smtClean="0"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A4DA06-699D-4259-6CC8-77B68C34E4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3B63DD-E864-3818-2B67-E261CB068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FE9EEA5-5A9E-6522-98B7-3D8931DD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1AEC88E2-D609-0169-C678-921A479154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1263" y="4114800"/>
            <a:ext cx="7337425" cy="1143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00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02DCCA6-B11B-6B95-0DCE-287D687EAC5E}"/>
              </a:ext>
            </a:extLst>
          </p:cNvPr>
          <p:cNvGraphicFramePr>
            <a:graphicFrameLocks/>
          </p:cNvGraphicFramePr>
          <p:nvPr userDrawn="1"/>
        </p:nvGraphicFramePr>
        <p:xfrm>
          <a:off x="1252538" y="2924175"/>
          <a:ext cx="237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81424" imgH="1600000" progId="Paint.Picture">
                  <p:embed/>
                </p:oleObj>
              </mc:Choice>
              <mc:Fallback>
                <p:oleObj r:id="rId3" imgW="1781424" imgH="1600000" progId="Paint.Picture">
                  <p:embed/>
                  <p:pic>
                    <p:nvPicPr>
                      <p:cNvPr id="3076" name="Object 14">
                        <a:extLst>
                          <a:ext uri="{FF2B5EF4-FFF2-40B4-BE49-F238E27FC236}">
                            <a16:creationId xmlns:a16="http://schemas.microsoft.com/office/drawing/2014/main" id="{A13073E3-E408-E653-0740-3D0E8ACC4E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24175"/>
                        <a:ext cx="237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B83906BC-D274-CE01-F405-60CA22E7F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4370043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9CA6E1-E5EB-2275-693A-B8533E458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0639649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5" y="274641"/>
            <a:ext cx="2796117" cy="56022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3" y="274641"/>
            <a:ext cx="8189383" cy="5602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BEBEA-0933-F31E-7B3D-752905829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970846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78901-44AE-6E08-B318-5B3AC5C16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3836028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E505-30CF-2648-037D-207C46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DCB-38A6-4667-B79F-CEE8A2F8228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EFF4-D637-B179-C1E2-959395F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FA1D-D89A-EC8C-6D9B-E92D10E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EF87-BB15-41B2-88D5-C4F2DD02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7376-914F-625C-2FE4-14138CD4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A89D-BE7B-4AF4-B851-7BFB1E05CB2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C097-F3B7-86CF-79D7-C4EE96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92C5-DFB0-3E25-0D48-C055E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9A4-DF58-4749-B25B-5ECB4EAA8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2868C-76A9-BE7F-6CB9-917F2DF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B924-358E-4AE3-9BB4-825D4EB6612B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A91-2EBC-E540-F6CF-A545523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EDAF-D658-7EC3-D2CB-E4F6870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974-DA50-452F-A712-EF69EBE2A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318292-83FD-961C-FB52-6D8AE7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1A72-CF88-46D9-AC0C-C547C96F5B9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B5EE68-F0BE-DE27-B83B-65012B0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24783-4E7F-46B1-BD37-3B2FFCF3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E864-F808-47C6-8550-42F605324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5297EE-4A94-88FE-D116-3614759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7927-FB28-4AB7-B715-DA997476666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CA0C76-FE02-BD5F-43B1-69B51D5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3B42AA-B520-3C99-C73B-653F274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F616-B697-4500-8037-52D006A6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485AFB-7F8E-53F2-D39A-7DC277F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0B5-C251-4FCF-BA87-DBDA935EF2B8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BBAA8A-1FC8-BF70-5BC8-F7A4D14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AB2B-3DBE-CE2A-1659-FCBBDAD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1817-856F-4F84-8627-1F51DACB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B70C200-949F-BB08-EAAC-7FA174FF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F641-FE7A-4F03-A5A8-63AC63CED1AA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46C065-3EF0-C3C4-C51B-CC37827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D0558D-4D82-B5C4-378F-CB416F3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8D3A-887D-4274-BDE9-839DA2F94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D1A12-DF6D-BD7A-A9B2-4CDC425382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498040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BD7141-77D6-A072-64E9-425E14D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435F-0E90-4A82-94FE-79A84160B1C6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5A9331-00CE-51ED-6D32-5DB8082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75099-6E8D-8DD9-9306-5C9689C7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577B-E451-4DCC-8C3D-BD8D480C9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839C68-8976-AD58-6B6E-3C9E254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BA6-A2B8-4AEF-8399-0A5E1904315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CECE6A-2138-636A-0A1D-AE1147A0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A54F89-F9EA-4AC4-B544-0CB31EB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29C9-BD0A-4BE9-85F3-EE88FC389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959F-EDE8-A934-878A-AFDC5C8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73F1-8979-4BBF-8508-3C93344739E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C86-52F6-2137-21B0-D9ED7AC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A8C-B05D-A79E-7120-2FA2171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9447-743A-4E7B-979E-967768BF9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0AED-6F10-813F-F9A0-954110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4B31-F11B-44BF-AF9A-DEE2F7D27EBA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7421-D139-44AC-5DBE-A0FF9C18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FFFE-02D3-5E28-8E42-5EF06BB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D425E-A2D1-4AB3-949E-96B5E1A6F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AEF152-98E3-71AA-3C28-EB95F7E87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  <a:prstGeom prst="rect">
            <a:avLst/>
          </a:prstGeo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4100752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55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821AD0D3-9726-9F7F-D175-419A0BDA2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087938"/>
            <a:ext cx="12128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96FD9-6C8E-6EE6-334D-C14A9B2A5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6114829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F0F45D-BCD3-4D21-6C28-CF6408A566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041574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047FF-3030-B906-3ED0-6672D2347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6411300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907E31-F088-7B3B-1757-85814E8C5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115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38550D-4BD5-55DC-D695-043AC150F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140315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8949B-85A7-081D-ED97-5419967244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753529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8AE9D-E427-5248-B8B7-864A6CC10F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42936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9C5AB7-2132-B9E5-F997-3AA335B41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3563" y="1081088"/>
            <a:ext cx="11188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4E6D6-294D-E1B1-DD73-885C14D2E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09DCC13-5DF8-28D7-F427-923D7B8A1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68275" y="6237288"/>
            <a:ext cx="6529388" cy="74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4138" tIns="41275" rIns="84138" bIns="41275" numCol="1" anchor="ctr" anchorCtr="0" compatLnSpc="1"/>
          <a:lstStyle>
            <a:lvl1pPr algn="ctr" eaLnBrk="0" hangingPunct="0">
              <a:defRPr sz="2000" b="1" i="0">
                <a:solidFill>
                  <a:srgbClr val="000066"/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4BE2D5F1-0F76-3EF4-1BD2-9B9E3754A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5088"/>
            <a:ext cx="5851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>
            <a:extLst>
              <a:ext uri="{FF2B5EF4-FFF2-40B4-BE49-F238E27FC236}">
                <a16:creationId xmlns:a16="http://schemas.microsoft.com/office/drawing/2014/main" id="{52FB1145-D301-5757-07A0-97CE13BB6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054725"/>
            <a:ext cx="1028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17" r:id="rId2"/>
    <p:sldLayoutId id="2147484839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</p:sldLayoutIdLst>
  <p:transition/>
  <p:txStyles>
    <p:titleStyle>
      <a:lvl1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1150" indent="-311150" algn="l" defTabSz="755650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49238" algn="l" defTabSz="755650" rtl="0" eaLnBrk="0" fontAlgn="base" hangingPunct="0">
        <a:spcBef>
          <a:spcPct val="40000"/>
        </a:spcBef>
        <a:spcAft>
          <a:spcPct val="40000"/>
        </a:spcAft>
        <a:buClr>
          <a:srgbClr val="333399"/>
        </a:buClr>
        <a:buFont typeface="Wingdings" panose="05000000000000000000" pitchFamily="2" charset="2"/>
        <a:buChar char="|"/>
        <a:defRPr sz="2800">
          <a:solidFill>
            <a:srgbClr val="000066"/>
          </a:solidFill>
          <a:latin typeface="+mn-lt"/>
          <a:ea typeface="+mn-ea"/>
        </a:defRPr>
      </a:lvl2pPr>
      <a:lvl3pPr marL="1038225" indent="-206375" algn="l" defTabSz="755650" rtl="0" eaLnBrk="0" fontAlgn="base" hangingPunct="0">
        <a:spcBef>
          <a:spcPct val="20000"/>
        </a:spcBef>
        <a:spcAft>
          <a:spcPct val="0"/>
        </a:spcAft>
        <a:buClr>
          <a:srgbClr val="FF6699"/>
        </a:buClr>
        <a:buFont typeface="Wingdings" panose="05000000000000000000" pitchFamily="2" charset="2"/>
        <a:buChar char="{"/>
        <a:defRPr sz="2400">
          <a:solidFill>
            <a:schemeClr val="tx1"/>
          </a:solidFill>
          <a:latin typeface="+mn-lt"/>
          <a:ea typeface="+mn-ea"/>
        </a:defRPr>
      </a:lvl3pPr>
      <a:lvl4pPr marL="1454150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60033"/>
          </a:solidFill>
          <a:latin typeface="+mn-lt"/>
          <a:ea typeface="+mn-ea"/>
        </a:defRPr>
      </a:lvl4pPr>
      <a:lvl5pPr marL="1870075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3272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844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2416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988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9F3FD31-D70B-BC66-8CE5-2E0FE5B90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pic>
        <p:nvPicPr>
          <p:cNvPr id="2057" name="图片 12">
            <a:extLst>
              <a:ext uri="{FF2B5EF4-FFF2-40B4-BE49-F238E27FC236}">
                <a16:creationId xmlns:a16="http://schemas.microsoft.com/office/drawing/2014/main" id="{3B5F9889-2422-C89D-2F7B-E3BB616A2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7800"/>
            <a:ext cx="58515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40" r:id="rId12"/>
    <p:sldLayoutId id="21474848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wmf"/><Relationship Id="rId3" Type="http://schemas.openxmlformats.org/officeDocument/2006/relationships/image" Target="../media/image29.jpe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6.bin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D7C147-47CA-FA55-3E10-38A677F3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53135"/>
            <a:ext cx="12192000" cy="2204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584ECF-07B6-0FB7-4F57-949BB285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8127"/>
          </a:xfrm>
          <a:prstGeom prst="rect">
            <a:avLst/>
          </a:prstGeom>
        </p:spPr>
      </p:pic>
      <p:sp>
        <p:nvSpPr>
          <p:cNvPr id="9218" name="Rectangle 9">
            <a:extLst>
              <a:ext uri="{FF2B5EF4-FFF2-40B4-BE49-F238E27FC236}">
                <a16:creationId xmlns:a16="http://schemas.microsoft.com/office/drawing/2014/main" id="{82A604BD-9F13-90D2-A0C2-A635EF93D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050052" y="5949280"/>
            <a:ext cx="6624116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00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哈尔滨工业大学控制与仿真中心    方可</a:t>
            </a:r>
          </a:p>
        </p:txBody>
      </p:sp>
      <p:sp>
        <p:nvSpPr>
          <p:cNvPr id="9219" name="Text Box 64">
            <a:extLst>
              <a:ext uri="{FF2B5EF4-FFF2-40B4-BE49-F238E27FC236}">
                <a16:creationId xmlns:a16="http://schemas.microsoft.com/office/drawing/2014/main" id="{F4C2B7E3-DF7B-ACAD-32CF-EAC050D1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3319894"/>
            <a:ext cx="82089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无人机系统的分析方法</a:t>
            </a:r>
          </a:p>
        </p:txBody>
      </p:sp>
      <p:sp>
        <p:nvSpPr>
          <p:cNvPr id="4" name="Text Box 64">
            <a:extLst>
              <a:ext uri="{FF2B5EF4-FFF2-40B4-BE49-F238E27FC236}">
                <a16:creationId xmlns:a16="http://schemas.microsoft.com/office/drawing/2014/main" id="{4F4673A8-01C3-899B-F0EE-976911E6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00479"/>
            <a:ext cx="92890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无人机系统工程应用</a:t>
            </a:r>
          </a:p>
        </p:txBody>
      </p:sp>
      <p:pic>
        <p:nvPicPr>
          <p:cNvPr id="9221" name="图片 2">
            <a:extLst>
              <a:ext uri="{FF2B5EF4-FFF2-40B4-BE49-F238E27FC236}">
                <a16:creationId xmlns:a16="http://schemas.microsoft.com/office/drawing/2014/main" id="{5D575B94-20ED-93B5-7DA9-BBAB64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09983"/>
            <a:ext cx="2037137" cy="17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BB7913E-770C-8BD9-726A-C101D02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323945"/>
            <a:ext cx="2278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讲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需求获取法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5AEACC60-638D-309E-4DAD-08D9FDE50A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4369" y="1261071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2.1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调查研究技术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46">
            <a:extLst>
              <a:ext uri="{FF2B5EF4-FFF2-40B4-BE49-F238E27FC236}">
                <a16:creationId xmlns:a16="http://schemas.microsoft.com/office/drawing/2014/main" id="{CE01912D-2DC7-2192-136A-A3E42F9EAA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32285" y="1816545"/>
            <a:ext cx="9876283" cy="2446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对现有文档、报告、表单、文件、数据库和备忘录进行抽样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研究相关文献、权衡其它方案和实地考察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观察当前系统的运转和工作环境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调查和咨询管理人员及用户团体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同合适的管理人员、用户和技术人员面谈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46">
            <a:extLst>
              <a:ext uri="{FF2B5EF4-FFF2-40B4-BE49-F238E27FC236}">
                <a16:creationId xmlns:a16="http://schemas.microsoft.com/office/drawing/2014/main" id="{3504A071-DBD8-12CE-12C9-0700385764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4369" y="4481092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2.2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联合需求计划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46">
            <a:extLst>
              <a:ext uri="{FF2B5EF4-FFF2-40B4-BE49-F238E27FC236}">
                <a16:creationId xmlns:a16="http://schemas.microsoft.com/office/drawing/2014/main" id="{B1D4AC64-1196-17A9-EB93-C73764EFAE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2549" y="5042430"/>
            <a:ext cx="9876283" cy="14859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联合需求计划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JRP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可以加速需求的获取和管理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JRP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分析员作为研讨会主持人，召开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3-5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工作日的需求研讨会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JRP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通常和模型驱动法一起使用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3001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需求获取法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BF5ED28B-4BDA-9056-F2A9-21ACC917FE8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9376" y="1279118"/>
            <a:ext cx="53285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b="1" i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需求分析阶段的任务</a:t>
            </a: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326A2CBE-903F-2219-132E-5BB856E3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22" y="116632"/>
            <a:ext cx="5544616" cy="64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46">
            <a:extLst>
              <a:ext uri="{FF2B5EF4-FFF2-40B4-BE49-F238E27FC236}">
                <a16:creationId xmlns:a16="http://schemas.microsoft.com/office/drawing/2014/main" id="{19EE4AF7-CD7C-1635-CF10-729E037037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1306" y="2039013"/>
            <a:ext cx="4764732" cy="1966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制定的目标应是稳妥的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注意目标起到的所有作用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归纳各目标为目标系统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不要隐蔽目标冲突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CE56EB48-9F2B-18C5-6AEA-D6968B8E46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87252" y="4166608"/>
            <a:ext cx="4332684" cy="2446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总体目标和分目标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战略目标和战术目标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近期目标和远期目标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单目标和多目标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主要目标和次要目标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9311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需求获取法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46">
            <a:extLst>
              <a:ext uri="{FF2B5EF4-FFF2-40B4-BE49-F238E27FC236}">
                <a16:creationId xmlns:a16="http://schemas.microsoft.com/office/drawing/2014/main" id="{EC217DDF-D2C9-A767-CC9B-72356CBB67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9750" y="1216155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b="1" i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系统目标的建立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8D142434-287F-E30A-60C4-398FED36EC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7409" y="1989595"/>
            <a:ext cx="4620642" cy="9411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建立系统总体目标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建立系统目标集（目标树）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2">
            <a:extLst>
              <a:ext uri="{FF2B5EF4-FFF2-40B4-BE49-F238E27FC236}">
                <a16:creationId xmlns:a16="http://schemas.microsoft.com/office/drawing/2014/main" id="{6F7DD405-BCF9-86B2-A4F5-7AF3E5E0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7150262" cy="318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AD41760C-923A-6C2A-866C-A42FCCA63C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84032" y="2044673"/>
            <a:ext cx="5484737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对总目标进行分解而形成一个目标层次结构，称为目标树。</a:t>
            </a:r>
            <a:endParaRPr lang="en-US" altLang="zh-CN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F0C604-4469-A13C-34EA-4EE12C4C6481}"/>
              </a:ext>
            </a:extLst>
          </p:cNvPr>
          <p:cNvSpPr txBox="1"/>
          <p:nvPr/>
        </p:nvSpPr>
        <p:spPr>
          <a:xfrm>
            <a:off x="7120710" y="3687417"/>
            <a:ext cx="5239986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按目标的性质分类，</a:t>
            </a:r>
            <a:endParaRPr lang="en-US" altLang="zh-CN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把同一类目标分在一个目标子集内。</a:t>
            </a:r>
            <a:endParaRPr lang="en-US" altLang="zh-CN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4A751-6E69-E2B9-FC08-46D8FEB19BF2}"/>
              </a:ext>
            </a:extLst>
          </p:cNvPr>
          <p:cNvSpPr txBox="1"/>
          <p:nvPr/>
        </p:nvSpPr>
        <p:spPr>
          <a:xfrm>
            <a:off x="7536160" y="5445224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目标的分解要进行到可度量为止。</a:t>
            </a:r>
            <a:endParaRPr lang="en-US" altLang="zh-CN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2696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需求获取法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46">
            <a:extLst>
              <a:ext uri="{FF2B5EF4-FFF2-40B4-BE49-F238E27FC236}">
                <a16:creationId xmlns:a16="http://schemas.microsoft.com/office/drawing/2014/main" id="{5DD833C8-FED4-BEBF-F392-0A2C0BE1CA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9569" y="1352143"/>
            <a:ext cx="41751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2.5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自拍无人机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35F2167C-89A4-3BA0-5452-CAF17E1555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9416" y="2132856"/>
            <a:ext cx="8274050" cy="4366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具备手抛起飞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自动返回能力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具备自主定点悬停能力，可预设与被拍摄者的相对位置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具备蓝牙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/WIFI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无线通讯能力，可将实时拍摄画面传至被拍摄者手机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具备遥控拍照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定时拍照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智能抓拍能力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具备数据存储能力（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卡）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单次飞行时间不少于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至少在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级风以内可以正常工作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便于携带，整机重量不超过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1Kg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4A29339A-CCDF-01B5-88BA-67998723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293096"/>
            <a:ext cx="4289776" cy="191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39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需求获取法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FED6D7EF-26D7-726B-F0A7-1BAF88BA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4" y="2016686"/>
            <a:ext cx="9016430" cy="462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46">
            <a:extLst>
              <a:ext uri="{FF2B5EF4-FFF2-40B4-BE49-F238E27FC236}">
                <a16:creationId xmlns:a16="http://schemas.microsoft.com/office/drawing/2014/main" id="{B218A59F-65BA-0B15-A01F-C57C312DDE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5360" y="1196752"/>
            <a:ext cx="41751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2.5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自拍无人机</a:t>
            </a:r>
          </a:p>
        </p:txBody>
      </p:sp>
    </p:spTree>
    <p:extLst>
      <p:ext uri="{BB962C8B-B14F-4D97-AF65-F5344CB8AC3E}">
        <p14:creationId xmlns:p14="http://schemas.microsoft.com/office/powerpoint/2010/main" val="6180033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877478"/>
            <a:ext cx="54006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系统分析概述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模型驱动分析法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加速系统分析法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0992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34879A01-E38C-A2F7-4B52-3A9C42FE4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7840" y="1196752"/>
            <a:ext cx="11316319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E-R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图称作实体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关系图（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 Diagram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提供了表示实体类型、属性和关联的方法，用来描述现实世界的概念模型。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7">
            <a:extLst>
              <a:ext uri="{FF2B5EF4-FFF2-40B4-BE49-F238E27FC236}">
                <a16:creationId xmlns:a16="http://schemas.microsoft.com/office/drawing/2014/main" id="{C06EACB1-097E-6423-C136-BB6D5FB0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492375"/>
            <a:ext cx="5330825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46">
            <a:extLst>
              <a:ext uri="{FF2B5EF4-FFF2-40B4-BE49-F238E27FC236}">
                <a16:creationId xmlns:a16="http://schemas.microsoft.com/office/drawing/2014/main" id="{E4DCCE31-F069-800C-D6E3-9804E7D6DD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79976" y="2471460"/>
            <a:ext cx="6062786" cy="2901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矩形框表示实体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椭圆框表示属性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菱形框表示关联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实线段连接实体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属性、实体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关联线段上标注类型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连接线段是无向的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defRPr/>
            </a:pP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D45E763E-E3CC-0605-CED2-EFF988BC86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68208" y="5229200"/>
            <a:ext cx="3180357" cy="1276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一对一关联</a:t>
            </a:r>
            <a:endParaRPr lang="en-US" altLang="zh-CN" sz="2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  <a:endParaRPr lang="en-US" altLang="zh-CN" sz="2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m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</a:t>
            </a:r>
            <a:endParaRPr lang="en-US" altLang="zh-CN" sz="2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78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C25E3847-58C7-24F8-2321-F2CA0A485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9" y="1268760"/>
            <a:ext cx="5472113" cy="53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1E484916-DE4C-0D11-4BFE-1046F4C2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268760"/>
            <a:ext cx="4692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弱实体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弱关联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08580057-B8E3-3563-7FEE-69C9C862EE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51984" y="2068658"/>
            <a:ext cx="6060677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一个实体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关联对于另一个实体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关联而言，具有很强的依赖关系，具体表现为该实体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关联的一部分或全部从其依赖实体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关联中继承获得。</a:t>
            </a:r>
            <a:endParaRPr lang="en-US" altLang="zh-CN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C:\Program Files (x86)\Microsoft Office\MEDIA\CAGCAT10\j0235319.wmf">
            <a:extLst>
              <a:ext uri="{FF2B5EF4-FFF2-40B4-BE49-F238E27FC236}">
                <a16:creationId xmlns:a16="http://schemas.microsoft.com/office/drawing/2014/main" id="{830C9068-D1C7-1D1D-7508-1FA8DDEE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99" y="4334649"/>
            <a:ext cx="2016224" cy="20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74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2A8B8A6-B1FB-2771-8728-2355EB9A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340768"/>
            <a:ext cx="3539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作图步骤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380D93F4-E5C2-A268-BA28-D8F2E30E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9" y="1376524"/>
            <a:ext cx="5681516" cy="51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B0050D86-1B05-737A-8C91-3757BAFB44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16080" y="2251377"/>
            <a:ext cx="5164138" cy="3886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确定所有实体集合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选择实体集应包含的属性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确定实体集之间的关联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确定实体集的关键字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用下划线在属性上表明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关键字的属性组合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确定关联的类型，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注明是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来表示关联类型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5768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77C8A27-1E05-13C9-72D4-93FCE849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750" y="1484784"/>
            <a:ext cx="3971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 E-R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图的冲突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A92223E5-C252-FBAE-9276-F630DFA646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07511" y="2361087"/>
            <a:ext cx="5653185" cy="4480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属性冲突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spcAft>
                <a:spcPts val="1200"/>
              </a:spcAft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属性域冲突、单位冲突</a:t>
            </a:r>
            <a:endParaRPr lang="en-US" altLang="zh-CN" sz="22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命名冲突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spcAft>
                <a:spcPts val="1200"/>
              </a:spcAft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同名异义、异名同义</a:t>
            </a:r>
            <a:endParaRPr lang="en-US" altLang="zh-CN" sz="22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结构冲突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同对象不同抽象、同实体不同属性</a:t>
            </a:r>
            <a:endParaRPr lang="en-US" altLang="zh-CN" sz="22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2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同实体间不同关联</a:t>
            </a:r>
            <a:endParaRPr lang="en-US" altLang="zh-CN" sz="22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8E74F64E-84C5-6521-10BD-09E5F258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674386"/>
            <a:ext cx="5700588" cy="480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089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877478"/>
            <a:ext cx="5400600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系统分析概述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加速系统分析法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6869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图法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FAC9B729-C6E3-107C-83E9-A440F2D0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63373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46">
            <a:extLst>
              <a:ext uri="{FF2B5EF4-FFF2-40B4-BE49-F238E27FC236}">
                <a16:creationId xmlns:a16="http://schemas.microsoft.com/office/drawing/2014/main" id="{32F31F02-1EFD-F5FA-76B1-3599548D4C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76120" y="2121803"/>
            <a:ext cx="2808312" cy="3351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89C1E43C-E484-4745-736D-51ECB1A3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8309">
            <a:off x="9340024" y="4690956"/>
            <a:ext cx="2464805" cy="16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B88007FE-24E3-8B2B-EB85-D153D735C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557338"/>
            <a:ext cx="329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自拍无人机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7059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层次分析法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-AHP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Picture 2" descr="指标树(4-1)">
            <a:extLst>
              <a:ext uri="{FF2B5EF4-FFF2-40B4-BE49-F238E27FC236}">
                <a16:creationId xmlns:a16="http://schemas.microsoft.com/office/drawing/2014/main" id="{BF830541-37EA-BB47-43DF-AE180BFF2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409526"/>
            <a:ext cx="6812572" cy="31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46">
            <a:extLst>
              <a:ext uri="{FF2B5EF4-FFF2-40B4-BE49-F238E27FC236}">
                <a16:creationId xmlns:a16="http://schemas.microsoft.com/office/drawing/2014/main" id="{6340BC3B-5DE2-B4BB-EAEB-D074E23EBB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5360" y="1351796"/>
            <a:ext cx="11388650" cy="148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分析主要是基于一种思想：当人们分析一个广度相对较大的对象时，会自然地从若干关心的方面去评价，而不是直接进行分析。这样做的好处是有利于将本次分析分解为若干次小的分析，简化了分析过程并使之系统化。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308843E8-F841-CC0F-3A97-73BF897D4E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52184" y="3221968"/>
            <a:ext cx="4176464" cy="3138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从叶节点开始分析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到根节点完成分析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父节点分析由子节点完成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使用加权平均模型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权重的分配影响结果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定性和定量相结合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192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层次分析法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-AHP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46">
            <a:extLst>
              <a:ext uri="{FF2B5EF4-FFF2-40B4-BE49-F238E27FC236}">
                <a16:creationId xmlns:a16="http://schemas.microsoft.com/office/drawing/2014/main" id="{03065B82-F8F8-33F7-745B-AA4947A342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47023" y="1124744"/>
            <a:ext cx="5976664" cy="210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节点权重反映了其对父节点的影响程度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子节点总权值为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节点对根节点有组合权重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节点分权一般用指数标度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AHP</a:t>
            </a:r>
          </a:p>
        </p:txBody>
      </p:sp>
      <p:pic>
        <p:nvPicPr>
          <p:cNvPr id="12" name="Picture 2" descr="节点权重(4-2)">
            <a:extLst>
              <a:ext uri="{FF2B5EF4-FFF2-40B4-BE49-F238E27FC236}">
                <a16:creationId xmlns:a16="http://schemas.microsoft.com/office/drawing/2014/main" id="{BC632898-3F66-6313-6BC2-7212A91D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46300"/>
            <a:ext cx="46799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86F7EF76-5DC5-089A-EB98-EF21390B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2" y="4592723"/>
            <a:ext cx="6833316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对象 3">
            <a:extLst>
              <a:ext uri="{FF2B5EF4-FFF2-40B4-BE49-F238E27FC236}">
                <a16:creationId xmlns:a16="http://schemas.microsoft.com/office/drawing/2014/main" id="{7B1A7F08-A219-23A1-B2D8-90092DFC7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09872"/>
              </p:ext>
            </p:extLst>
          </p:nvPr>
        </p:nvGraphicFramePr>
        <p:xfrm>
          <a:off x="5447928" y="3343232"/>
          <a:ext cx="2520280" cy="8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241195" progId="Equation.DSMT4">
                  <p:embed/>
                </p:oleObj>
              </mc:Choice>
              <mc:Fallback>
                <p:oleObj name="Equation" r:id="rId4" imgW="710891" imgH="241195" progId="Equation.DSMT4">
                  <p:embed/>
                  <p:pic>
                    <p:nvPicPr>
                      <p:cNvPr id="24583" name="对象 3">
                        <a:extLst>
                          <a:ext uri="{FF2B5EF4-FFF2-40B4-BE49-F238E27FC236}">
                            <a16:creationId xmlns:a16="http://schemas.microsoft.com/office/drawing/2014/main" id="{9B725BE9-7C32-9BA7-87E5-ED54F9C35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3343232"/>
                        <a:ext cx="2520280" cy="840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7">
            <a:extLst>
              <a:ext uri="{FF2B5EF4-FFF2-40B4-BE49-F238E27FC236}">
                <a16:creationId xmlns:a16="http://schemas.microsoft.com/office/drawing/2014/main" id="{E11E4BF4-74A5-BFBC-A2BF-F72C5BD36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47776"/>
              </p:ext>
            </p:extLst>
          </p:nvPr>
        </p:nvGraphicFramePr>
        <p:xfrm>
          <a:off x="8334324" y="3439894"/>
          <a:ext cx="2111424" cy="58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241195" progId="Equation.DSMT4">
                  <p:embed/>
                </p:oleObj>
              </mc:Choice>
              <mc:Fallback>
                <p:oleObj name="Equation" r:id="rId6" imgW="863225" imgH="241195" progId="Equation.DSMT4">
                  <p:embed/>
                  <p:pic>
                    <p:nvPicPr>
                      <p:cNvPr id="24585" name="对象 7">
                        <a:extLst>
                          <a:ext uri="{FF2B5EF4-FFF2-40B4-BE49-F238E27FC236}">
                            <a16:creationId xmlns:a16="http://schemas.microsoft.com/office/drawing/2014/main" id="{AC44B89E-F66D-6180-6A14-2132EEC51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24" y="3439894"/>
                        <a:ext cx="2111424" cy="580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>
            <a:extLst>
              <a:ext uri="{FF2B5EF4-FFF2-40B4-BE49-F238E27FC236}">
                <a16:creationId xmlns:a16="http://schemas.microsoft.com/office/drawing/2014/main" id="{0E84B1E6-1C00-6909-EDFB-83408AC1F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27997"/>
              </p:ext>
            </p:extLst>
          </p:nvPr>
        </p:nvGraphicFramePr>
        <p:xfrm>
          <a:off x="10704512" y="3212976"/>
          <a:ext cx="1299456" cy="103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558" imgH="444307" progId="Equation.DSMT4">
                  <p:embed/>
                </p:oleObj>
              </mc:Choice>
              <mc:Fallback>
                <p:oleObj name="Equation" r:id="rId8" imgW="558558" imgH="444307" progId="Equation.DSMT4">
                  <p:embed/>
                  <p:pic>
                    <p:nvPicPr>
                      <p:cNvPr id="24587" name="对象 9">
                        <a:extLst>
                          <a:ext uri="{FF2B5EF4-FFF2-40B4-BE49-F238E27FC236}">
                            <a16:creationId xmlns:a16="http://schemas.microsoft.com/office/drawing/2014/main" id="{207127DE-4BC1-B9CE-A010-9F7F2F94D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512" y="3212976"/>
                        <a:ext cx="1299456" cy="1034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1">
            <a:extLst>
              <a:ext uri="{FF2B5EF4-FFF2-40B4-BE49-F238E27FC236}">
                <a16:creationId xmlns:a16="http://schemas.microsoft.com/office/drawing/2014/main" id="{522AA9AD-518D-F74D-E05B-C39A4DB92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0294"/>
              </p:ext>
            </p:extLst>
          </p:nvPr>
        </p:nvGraphicFramePr>
        <p:xfrm>
          <a:off x="7361036" y="4077072"/>
          <a:ext cx="1731871" cy="155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586" imgH="647419" progId="Equation.DSMT4">
                  <p:embed/>
                </p:oleObj>
              </mc:Choice>
              <mc:Fallback>
                <p:oleObj name="Equation" r:id="rId10" imgW="723586" imgH="647419" progId="Equation.DSMT4">
                  <p:embed/>
                  <p:pic>
                    <p:nvPicPr>
                      <p:cNvPr id="24589" name="对象 11">
                        <a:extLst>
                          <a:ext uri="{FF2B5EF4-FFF2-40B4-BE49-F238E27FC236}">
                            <a16:creationId xmlns:a16="http://schemas.microsoft.com/office/drawing/2014/main" id="{F23C267B-A71C-6CB9-5992-1BAC80C22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036" y="4077072"/>
                        <a:ext cx="1731871" cy="155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3">
            <a:extLst>
              <a:ext uri="{FF2B5EF4-FFF2-40B4-BE49-F238E27FC236}">
                <a16:creationId xmlns:a16="http://schemas.microsoft.com/office/drawing/2014/main" id="{70480229-FDDA-9275-D58F-C7851D5E9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664330"/>
              </p:ext>
            </p:extLst>
          </p:nvPr>
        </p:nvGraphicFramePr>
        <p:xfrm>
          <a:off x="9639679" y="4294168"/>
          <a:ext cx="1731871" cy="11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197" imgH="444307" progId="Equation.DSMT4">
                  <p:embed/>
                </p:oleObj>
              </mc:Choice>
              <mc:Fallback>
                <p:oleObj name="Equation" r:id="rId12" imgW="698197" imgH="444307" progId="Equation.DSMT4">
                  <p:embed/>
                  <p:pic>
                    <p:nvPicPr>
                      <p:cNvPr id="24591" name="对象 13">
                        <a:extLst>
                          <a:ext uri="{FF2B5EF4-FFF2-40B4-BE49-F238E27FC236}">
                            <a16:creationId xmlns:a16="http://schemas.microsoft.com/office/drawing/2014/main" id="{C221CC3A-1DFF-2FF7-B3D3-F35D62710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679" y="4294168"/>
                        <a:ext cx="1731871" cy="11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5">
            <a:extLst>
              <a:ext uri="{FF2B5EF4-FFF2-40B4-BE49-F238E27FC236}">
                <a16:creationId xmlns:a16="http://schemas.microsoft.com/office/drawing/2014/main" id="{70377F8C-1745-FDEF-402A-AF085CE03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131743"/>
              </p:ext>
            </p:extLst>
          </p:nvPr>
        </p:nvGraphicFramePr>
        <p:xfrm>
          <a:off x="8671528" y="5492570"/>
          <a:ext cx="1936301" cy="13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586" imgH="660113" progId="Equation.DSMT4">
                  <p:embed/>
                </p:oleObj>
              </mc:Choice>
              <mc:Fallback>
                <p:oleObj name="Equation" r:id="rId14" imgW="723586" imgH="660113" progId="Equation.DSMT4">
                  <p:embed/>
                  <p:pic>
                    <p:nvPicPr>
                      <p:cNvPr id="24593" name="对象 15">
                        <a:extLst>
                          <a:ext uri="{FF2B5EF4-FFF2-40B4-BE49-F238E27FC236}">
                            <a16:creationId xmlns:a16="http://schemas.microsoft.com/office/drawing/2014/main" id="{2F546174-A169-F86D-A006-E8D15CB9A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1528" y="5492570"/>
                        <a:ext cx="1936301" cy="136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>
            <a:extLst>
              <a:ext uri="{FF2B5EF4-FFF2-40B4-BE49-F238E27FC236}">
                <a16:creationId xmlns:a16="http://schemas.microsoft.com/office/drawing/2014/main" id="{EBF45DD2-4C0E-48F2-89E9-B1BBEBC5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9" y="1251520"/>
            <a:ext cx="329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节点分权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317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层次分析法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-AHP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46">
            <a:extLst>
              <a:ext uri="{FF2B5EF4-FFF2-40B4-BE49-F238E27FC236}">
                <a16:creationId xmlns:a16="http://schemas.microsoft.com/office/drawing/2014/main" id="{392FB608-FDBA-E379-8566-3DF7662C18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57870" y="3389278"/>
            <a:ext cx="5781960" cy="3138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避免两两比较结果的不合理性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RI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是随机一致性指标因子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节点数较多时，工作量倍增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人可以正常分辨的相对重要程度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最大为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若一致性检验失败需重新比较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3AD282BF-08A1-9640-92E6-D718DA0A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149390"/>
            <a:ext cx="11609496" cy="88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对象 4">
            <a:extLst>
              <a:ext uri="{FF2B5EF4-FFF2-40B4-BE49-F238E27FC236}">
                <a16:creationId xmlns:a16="http://schemas.microsoft.com/office/drawing/2014/main" id="{8899311D-DCED-B02B-4727-0C635005F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22896"/>
              </p:ext>
            </p:extLst>
          </p:nvPr>
        </p:nvGraphicFramePr>
        <p:xfrm>
          <a:off x="485725" y="3474399"/>
          <a:ext cx="4314131" cy="19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647700" progId="Equation.DSMT4">
                  <p:embed/>
                </p:oleObj>
              </mc:Choice>
              <mc:Fallback>
                <p:oleObj name="Equation" r:id="rId3" imgW="1257300" imgH="647700" progId="Equation.DSMT4">
                  <p:embed/>
                  <p:pic>
                    <p:nvPicPr>
                      <p:cNvPr id="25607" name="对象 4">
                        <a:extLst>
                          <a:ext uri="{FF2B5EF4-FFF2-40B4-BE49-F238E27FC236}">
                            <a16:creationId xmlns:a16="http://schemas.microsoft.com/office/drawing/2014/main" id="{212B49EB-2F4B-4BE1-03B3-0AEB82E4D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25" y="3474399"/>
                        <a:ext cx="4314131" cy="19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7">
            <a:extLst>
              <a:ext uri="{FF2B5EF4-FFF2-40B4-BE49-F238E27FC236}">
                <a16:creationId xmlns:a16="http://schemas.microsoft.com/office/drawing/2014/main" id="{D1C7A65A-7665-CCE1-4994-DD24190D2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24343"/>
              </p:ext>
            </p:extLst>
          </p:nvPr>
        </p:nvGraphicFramePr>
        <p:xfrm>
          <a:off x="730540" y="5877272"/>
          <a:ext cx="1693051" cy="44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25609" name="对象 7">
                        <a:extLst>
                          <a:ext uri="{FF2B5EF4-FFF2-40B4-BE49-F238E27FC236}">
                            <a16:creationId xmlns:a16="http://schemas.microsoft.com/office/drawing/2014/main" id="{01535465-0A49-87DD-7764-696D38594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40" y="5877272"/>
                        <a:ext cx="1693051" cy="44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>
            <a:extLst>
              <a:ext uri="{FF2B5EF4-FFF2-40B4-BE49-F238E27FC236}">
                <a16:creationId xmlns:a16="http://schemas.microsoft.com/office/drawing/2014/main" id="{E6E95193-FA55-F29F-9AE4-8904116BA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09739"/>
              </p:ext>
            </p:extLst>
          </p:nvPr>
        </p:nvGraphicFramePr>
        <p:xfrm>
          <a:off x="3143672" y="5877272"/>
          <a:ext cx="1296144" cy="46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7780" imgH="177723" progId="Equation.DSMT4">
                  <p:embed/>
                </p:oleObj>
              </mc:Choice>
              <mc:Fallback>
                <p:oleObj name="Equation" r:id="rId7" imgW="507780" imgH="177723" progId="Equation.DSMT4">
                  <p:embed/>
                  <p:pic>
                    <p:nvPicPr>
                      <p:cNvPr id="25611" name="对象 9">
                        <a:extLst>
                          <a:ext uri="{FF2B5EF4-FFF2-40B4-BE49-F238E27FC236}">
                            <a16:creationId xmlns:a16="http://schemas.microsoft.com/office/drawing/2014/main" id="{E7CA5587-722E-8DC0-12FA-6318ABCD4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877272"/>
                        <a:ext cx="1296144" cy="463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FC0023B-1CBC-D6F3-0920-F4365F99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472" y="5925781"/>
            <a:ext cx="900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0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0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300CECF-DECE-17D7-D78A-5E1BAD67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8" y="1251520"/>
            <a:ext cx="45851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权重的一致性检验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451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层次分析法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-AHP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1C59C2A-59B5-0883-CBBB-CE22EA777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305143"/>
            <a:ext cx="2676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2">
            <a:extLst>
              <a:ext uri="{FF2B5EF4-FFF2-40B4-BE49-F238E27FC236}">
                <a16:creationId xmlns:a16="http://schemas.microsoft.com/office/drawing/2014/main" id="{639D3FB2-2299-D808-E11A-3B7CBB9B5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85925"/>
              </p:ext>
            </p:extLst>
          </p:nvPr>
        </p:nvGraphicFramePr>
        <p:xfrm>
          <a:off x="1440200" y="1844172"/>
          <a:ext cx="3414117" cy="122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469696" progId="Equation.DSMT4">
                  <p:embed/>
                </p:oleObj>
              </mc:Choice>
              <mc:Fallback>
                <p:oleObj name="Equation" r:id="rId2" imgW="1180588" imgH="469696" progId="Equation.DSMT4">
                  <p:embed/>
                  <p:pic>
                    <p:nvPicPr>
                      <p:cNvPr id="26632" name="对象 12">
                        <a:extLst>
                          <a:ext uri="{FF2B5EF4-FFF2-40B4-BE49-F238E27FC236}">
                            <a16:creationId xmlns:a16="http://schemas.microsoft.com/office/drawing/2014/main" id="{8A851885-29C8-436B-FB40-DE08DF785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00" y="1844172"/>
                        <a:ext cx="3414117" cy="122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">
            <a:extLst>
              <a:ext uri="{FF2B5EF4-FFF2-40B4-BE49-F238E27FC236}">
                <a16:creationId xmlns:a16="http://schemas.microsoft.com/office/drawing/2014/main" id="{0B052E21-5AE9-2E63-5129-515D03C0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81" y="3313823"/>
            <a:ext cx="10329637" cy="86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CB46634-4A66-3D63-6090-7DBEABA2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204864"/>
            <a:ext cx="505403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F4C44EE-AB92-8E16-B8B6-4AA4408F9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99649"/>
              </p:ext>
            </p:extLst>
          </p:nvPr>
        </p:nvGraphicFramePr>
        <p:xfrm>
          <a:off x="1271464" y="4816425"/>
          <a:ext cx="4156708" cy="106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300" imgH="469900" progId="Equation.DSMT4">
                  <p:embed/>
                </p:oleObj>
              </mc:Choice>
              <mc:Fallback>
                <p:oleObj name="Equation" r:id="rId6" imgW="1638300" imgH="469900" progId="Equation.DSMT4">
                  <p:embed/>
                  <p:pic>
                    <p:nvPicPr>
                      <p:cNvPr id="26636" name="对象 14">
                        <a:extLst>
                          <a:ext uri="{FF2B5EF4-FFF2-40B4-BE49-F238E27FC236}">
                            <a16:creationId xmlns:a16="http://schemas.microsoft.com/office/drawing/2014/main" id="{0C4C9AC9-555A-E8C1-4B50-7E2634F4F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816425"/>
                        <a:ext cx="4156708" cy="1060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9">
            <a:extLst>
              <a:ext uri="{FF2B5EF4-FFF2-40B4-BE49-F238E27FC236}">
                <a16:creationId xmlns:a16="http://schemas.microsoft.com/office/drawing/2014/main" id="{40610D66-A53A-A1D0-4C5C-F40DC660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88" y="5033566"/>
            <a:ext cx="4205232" cy="73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754A37B-8764-45F9-D6EE-5A31C3DF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6021288"/>
            <a:ext cx="8886882" cy="46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218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层次分析法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-AHP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52BFE5D7-85D6-B03C-54AD-1904CFA9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075715"/>
            <a:ext cx="784887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A186559C-5099-D93D-C238-0FAAA94A9D76}"/>
              </a:ext>
            </a:extLst>
          </p:cNvPr>
          <p:cNvSpPr txBox="1">
            <a:spLocks noChangeArrowheads="1"/>
          </p:cNvSpPr>
          <p:nvPr/>
        </p:nvSpPr>
        <p:spPr bwMode="auto">
          <a:xfrm rot="20761615">
            <a:off x="9243130" y="3617228"/>
            <a:ext cx="2846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en-US" altLang="zh-CN" sz="4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itchFamily="2" charset="-122"/>
                <a:cs typeface="Times New Roman" pitchFamily="18" charset="0"/>
              </a:rPr>
              <a:t>83.56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07B4F696-5126-F7E2-FBAD-21E93158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305143"/>
            <a:ext cx="2676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自拍无人机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7714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877478"/>
            <a:ext cx="54006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系统分析概述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加速系统分析法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5261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E7CAD0-6ED1-FF8B-F44F-EE79585D91B3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400600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加速系统分析法</a:t>
            </a:r>
          </a:p>
        </p:txBody>
      </p:sp>
      <p:pic>
        <p:nvPicPr>
          <p:cNvPr id="14" name="图片 1">
            <a:extLst>
              <a:ext uri="{FF2B5EF4-FFF2-40B4-BE49-F238E27FC236}">
                <a16:creationId xmlns:a16="http://schemas.microsoft.com/office/drawing/2014/main" id="{82A2A69F-BA8E-BD3E-809D-51A7A24A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6" y="1242244"/>
            <a:ext cx="5386798" cy="537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ED9E0DB7-2724-B3B5-675D-2EF4F746C4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1348" y="1342595"/>
            <a:ext cx="4896966" cy="4172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原型系统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原型系统：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规模较小</a:t>
            </a:r>
            <a:endParaRPr lang="en-US" altLang="zh-CN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欠完整</a:t>
            </a: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可工作</a:t>
            </a:r>
            <a:endParaRPr lang="en-US" altLang="zh-CN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有代表性</a:t>
            </a: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endParaRPr lang="en-US" altLang="zh-CN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有架构性</a:t>
            </a:r>
            <a:endParaRPr lang="en-US" altLang="zh-CN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RAD</a:t>
            </a:r>
          </a:p>
          <a:p>
            <a:pPr algn="l" eaLnBrk="0" hangingPunct="0">
              <a:lnSpc>
                <a:spcPct val="14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大量使用可视化工具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9" descr="C:\Program Files (x86)\Microsoft Office\MEDIA\CAGCAT10\j0199805.wmf">
            <a:extLst>
              <a:ext uri="{FF2B5EF4-FFF2-40B4-BE49-F238E27FC236}">
                <a16:creationId xmlns:a16="http://schemas.microsoft.com/office/drawing/2014/main" id="{14A772C2-A45B-C7C0-0CC8-F0D2A58D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915">
            <a:off x="9883975" y="4636028"/>
            <a:ext cx="1935567" cy="195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874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E7CAD0-6ED1-FF8B-F44F-EE79585D91B3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400600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加速系统分析法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ED577A67-1685-9A80-9B46-7856E281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8936"/>
            <a:ext cx="339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获取原型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6C9220FD-787B-5265-1344-FEB4E9115C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8643" y="1908532"/>
            <a:ext cx="11387758" cy="148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使用快速开发技术辅助用户获取业务需求，并使用开发工具快速构造一个简单的原型系统或数据库，或在资源库中搜索获得一个符合需求的遗产系统。原型系统不需要关注外观及细节功能，只需建立基本架构和数据流。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6E0B0FBC-D254-E786-EA03-DDAB7656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014" y="3867267"/>
            <a:ext cx="488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快速架构分析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B5D02CDF-1D63-F3D0-22A0-AB546D3AEC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6875" y="4487285"/>
            <a:ext cx="11389922" cy="196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快速架构分析是模型驱动法和加速分析法的混合应用，使用 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工具读取底层的数据机构，并对其进行逆向工程，导出各种系统模型，再将这些模型作为模型驱动的用户需求分析的出发点。快速架构分析来源于现有的其它系统设计，并将其原型化后应用于当前系统。</a:t>
            </a:r>
          </a:p>
        </p:txBody>
      </p:sp>
    </p:spTree>
    <p:extLst>
      <p:ext uri="{BB962C8B-B14F-4D97-AF65-F5344CB8AC3E}">
        <p14:creationId xmlns:p14="http://schemas.microsoft.com/office/powerpoint/2010/main" val="1979034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E7CAD0-6ED1-FF8B-F44F-EE79585D91B3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400600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加速系统分析法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DAE0649-741A-4D66-376D-42D4C9DE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" y="1298496"/>
            <a:ext cx="3240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电力巡线无人机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2">
            <a:extLst>
              <a:ext uri="{FF2B5EF4-FFF2-40B4-BE49-F238E27FC236}">
                <a16:creationId xmlns:a16="http://schemas.microsoft.com/office/drawing/2014/main" id="{2BE08AD8-5795-2E99-6189-B95210EF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0" y="2348880"/>
            <a:ext cx="6373614" cy="395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E32FF5F0-C4C7-4616-F322-A5932E3B6C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56777" y="1926833"/>
            <a:ext cx="4680074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遗产固定翼无人机系统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544E1236-1D5C-230F-1930-2319D81379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443540" y="2362349"/>
            <a:ext cx="1536784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原型系统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F9F896B8-E398-65A0-9295-B788469564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32104" y="3298273"/>
            <a:ext cx="5135500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使用快速开发技术获取需求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3C323D55-6FB8-4260-E32B-ADC1367191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92344" y="3873977"/>
            <a:ext cx="331127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在原型系统上扩充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61FA3B2A-DBEA-5B7D-4979-DDDF89AAF80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32104" y="4848553"/>
            <a:ext cx="5135500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使用快速开发技术获取需求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CE16D1B4-446B-D3E9-CEFF-EA738B012E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52184" y="5379315"/>
            <a:ext cx="4295800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在基本无人机系统架构上扩充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3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DABB922F-A90F-2A8A-580C-3F600F42A4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351005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1.1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08A9CF47-5781-7F0A-8880-44AAD3B2EE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275" y="2011263"/>
            <a:ext cx="11461799" cy="148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发挥系统的功能及达到系统的目标，利用科学的分析方法和工具，对系统目的、功能、结构、环境、费用与效益等问题进行周详的分析、比较、考察和试验，而制定一套经济有效的处理步骤或程序，或提出对原有系统改进方案的过程。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4D6FBB43-680D-9437-BEAB-D84B337D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604954"/>
            <a:ext cx="72607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 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and Development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2F81815E-C2B4-BC2A-FF03-65904B85FD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2" y="4598487"/>
            <a:ext cx="505162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1.2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复杂系统的基本原则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27E33AF4-B84F-1D04-1CD0-E4EA6AAE29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7108" y="5155983"/>
            <a:ext cx="11317783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下层系统以达成上层系统的目标为任务，横向各分系统必须用系统总目标来协调行动，各附属新系统要为实现系统整体目的而存在。</a:t>
            </a:r>
          </a:p>
        </p:txBody>
      </p:sp>
    </p:spTree>
    <p:extLst>
      <p:ext uri="{BB962C8B-B14F-4D97-AF65-F5344CB8AC3E}">
        <p14:creationId xmlns:p14="http://schemas.microsoft.com/office/powerpoint/2010/main" val="17005051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877478"/>
            <a:ext cx="54006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系统分析概述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加速系统分析法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415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E7CAD0-6ED1-FF8B-F44F-EE79585D91B3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400600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课堂作业</a:t>
            </a: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BFE99555-D500-1AF6-8973-4AB171C455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9679" y="1694989"/>
            <a:ext cx="90725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请同学们根据以下需求，画出系统的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图及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AHP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分析树。</a:t>
            </a: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FEA53A58-E52D-F9A5-2A59-08048A890B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6966" y="1084035"/>
            <a:ext cx="4175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/>
            <a:lvl2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电力巡线无人机</a:t>
            </a:r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B7FE988-9067-B678-7E36-EE497DF21968}"/>
              </a:ext>
            </a:extLst>
          </p:cNvPr>
          <p:cNvSpPr txBox="1">
            <a:spLocks noChangeArrowheads="1"/>
          </p:cNvSpPr>
          <p:nvPr/>
        </p:nvSpPr>
        <p:spPr bwMode="gray">
          <a:xfrm rot="21362276">
            <a:off x="1273573" y="2479412"/>
            <a:ext cx="2590800" cy="2042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巡航距离：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5km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巡航速度：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50km/h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巡航时间：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30min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巡航高度：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300-500m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垂直起降，野外作业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易于操作携带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2C99C826-5B04-F69B-8EB1-BA995DD1CE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31684" y="3255354"/>
            <a:ext cx="3716185" cy="27073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工作频率：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800-900Mhz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可调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有效距离：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&gt;10Km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工作方式：固定频点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飞控类型：垂直起降固定翼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飞控功能：路径规划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自动起降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导航类型：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GPS/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惯性导航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位置误差：小于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速度误差：小于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3m/s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A55EAD06-A440-A8D9-E86C-B7F047D34F8B}"/>
              </a:ext>
            </a:extLst>
          </p:cNvPr>
          <p:cNvSpPr txBox="1">
            <a:spLocks noChangeArrowheads="1"/>
          </p:cNvSpPr>
          <p:nvPr/>
        </p:nvSpPr>
        <p:spPr bwMode="gray">
          <a:xfrm rot="21336134">
            <a:off x="1544712" y="4840582"/>
            <a:ext cx="3168650" cy="1865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镜头规格：</a:t>
            </a: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Sony A7R2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分辨率：</a:t>
            </a: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4240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万像素</a:t>
            </a:r>
            <a:endParaRPr lang="en-US" altLang="zh-CN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焦距：</a:t>
            </a: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35-105mm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变焦功能：</a:t>
            </a: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倍光学</a:t>
            </a:r>
            <a:endParaRPr lang="en-US" altLang="zh-CN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电源规格：</a:t>
            </a: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2s</a:t>
            </a: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锂电</a:t>
            </a:r>
            <a:endParaRPr lang="en-US" altLang="zh-CN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作业方式：无线实时回传</a:t>
            </a:r>
            <a:endParaRPr lang="en-US" altLang="zh-CN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 Box 246">
            <a:extLst>
              <a:ext uri="{FF2B5EF4-FFF2-40B4-BE49-F238E27FC236}">
                <a16:creationId xmlns:a16="http://schemas.microsoft.com/office/drawing/2014/main" id="{39369166-BD75-6CEA-EECA-7F3FE716F8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6280" y="3391636"/>
            <a:ext cx="3716185" cy="23749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软件版本：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UAV_GCS40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软件功能：自主定点起降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	    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路径规划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lvl="2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飞行数据监测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lvl="2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图像回传</a:t>
            </a:r>
            <a:endParaRPr lang="en-US" altLang="zh-CN" sz="1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地面站尺寸：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300x200x50mm</a:t>
            </a:r>
          </a:p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地面站重量：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1Kg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A92922F-68B0-F1BE-490B-4E46DC5B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279529"/>
            <a:ext cx="1801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B3D7F852-3576-FBD9-2882-EFA67B18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843" y="2722010"/>
            <a:ext cx="2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导航与控制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A9B8BDFD-F4DF-A1E0-FA3C-D7609C65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720" y="4785706"/>
            <a:ext cx="1801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任务系统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E0FE1649-32BB-0AF1-8651-C7499507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2521955"/>
            <a:ext cx="1801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5416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F615F825-EFD7-DEAF-EE49-10858AD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62" y="1874169"/>
            <a:ext cx="28590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7">
            <a:extLst>
              <a:ext uri="{FF2B5EF4-FFF2-40B4-BE49-F238E27FC236}">
                <a16:creationId xmlns:a16="http://schemas.microsoft.com/office/drawing/2014/main" id="{D323B314-079F-CBDC-0B94-141E670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9" y="1844824"/>
            <a:ext cx="285908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A1D2D54-8D36-A623-717B-34FB2A78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589240"/>
            <a:ext cx="475250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 次 课 程 结 束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373E9778-ED21-7B7B-5162-5F72CEAFAB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7408" y="2066947"/>
            <a:ext cx="7825134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1.3.1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系统分析的要素（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公司五要素）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32575477-BB81-EA08-43A3-83A0184695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3392" y="3209284"/>
            <a:ext cx="3467894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系统目的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可行方案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费用效益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 </a:t>
            </a: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系统评价</a:t>
            </a:r>
            <a:endParaRPr lang="en-US" altLang="zh-CN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">
            <a:extLst>
              <a:ext uri="{FF2B5EF4-FFF2-40B4-BE49-F238E27FC236}">
                <a16:creationId xmlns:a16="http://schemas.microsoft.com/office/drawing/2014/main" id="{EF0C9F05-25A8-DB2F-70EB-3456AB5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01" y="3209284"/>
            <a:ext cx="737320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829CE44A-445B-2E27-BE37-983903B722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351005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系统分析的内容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9280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ED4968CF-455D-AF13-B914-0EB80D1210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9416" y="1967430"/>
            <a:ext cx="54371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1.3.2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系统分析的原则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741D88FA-120C-9291-E291-7833BF626F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0977" y="2609808"/>
            <a:ext cx="4752975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内部因素与外部因素相结合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当前利益与长远利益相结合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局部效益与总体效益相结合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定性分析与定量分析相结合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8A0A45BD-6C19-A28E-F3AA-C82C860042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056" y="3919061"/>
            <a:ext cx="4500562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1.3.3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系统分析的特点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C9E05CD5-7224-79DD-6D11-80B6CFEFE5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3549" y="4533517"/>
            <a:ext cx="4032448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以整体为目标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以特定问题为对象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运用定量方法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凭借价值判断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Program Files (x86)\Microsoft Office\MEDIA\CAGCAT10\j0149481.wmf">
            <a:extLst>
              <a:ext uri="{FF2B5EF4-FFF2-40B4-BE49-F238E27FC236}">
                <a16:creationId xmlns:a16="http://schemas.microsoft.com/office/drawing/2014/main" id="{7C1FEC64-38D8-1425-1F9A-BDA2183F4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399456"/>
            <a:ext cx="278154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Program Files (x86)\Microsoft Office\MEDIA\CAGCAT10\j0195812.wmf">
            <a:extLst>
              <a:ext uri="{FF2B5EF4-FFF2-40B4-BE49-F238E27FC236}">
                <a16:creationId xmlns:a16="http://schemas.microsoft.com/office/drawing/2014/main" id="{892362C4-AA04-D704-0155-D1E45884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941168"/>
            <a:ext cx="224767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46">
            <a:extLst>
              <a:ext uri="{FF2B5EF4-FFF2-40B4-BE49-F238E27FC236}">
                <a16:creationId xmlns:a16="http://schemas.microsoft.com/office/drawing/2014/main" id="{69CF998E-F5AB-D48B-54A2-FBAAC81D35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351005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系统分析的内容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438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9BC24BE7-34C5-2C15-935D-5C2E6E43C6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2829" y="1772816"/>
            <a:ext cx="54371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1.3.4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9F14B270-54B4-AEA0-E125-44332DC6A4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37506" y="2204864"/>
            <a:ext cx="7140426" cy="7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确定系统与环境的边界（时空、气候等）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分析环境对系统的影响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B08C7079-CB33-5B11-7520-AFD33F3050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0710" y="3075059"/>
            <a:ext cx="54371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1.3.5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120A445F-D558-6919-CB46-C31E56AD17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0710" y="4407717"/>
            <a:ext cx="3492500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1.3.6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D6F103B6-3C32-241F-F07D-84966DCEA7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7802" y="3565398"/>
            <a:ext cx="7140426" cy="7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论证系统目标的合理性、可行性和经济性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逐层分解系统总目标，建立各级分目标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CF314112-C2FA-E647-ECAB-A9E571CC3D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7802" y="4905674"/>
            <a:ext cx="6927956" cy="19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确定系统要素集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分析系统要素之间的相关关系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确定系统分层及各层规模的合理性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系统整体性分析：建立评价指标体系、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建立反映系统的结合模型、建立结合模型的优选程序</a:t>
            </a:r>
            <a:endParaRPr lang="en-US" altLang="zh-CN" sz="20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Program Files (x86)\Microsoft Office\MEDIA\CAGCAT10\j0212219.wmf">
            <a:extLst>
              <a:ext uri="{FF2B5EF4-FFF2-40B4-BE49-F238E27FC236}">
                <a16:creationId xmlns:a16="http://schemas.microsoft.com/office/drawing/2014/main" id="{4151A3D3-1806-CA3D-8EB1-45DDDF34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340768"/>
            <a:ext cx="2322190" cy="5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46">
            <a:extLst>
              <a:ext uri="{FF2B5EF4-FFF2-40B4-BE49-F238E27FC236}">
                <a16:creationId xmlns:a16="http://schemas.microsoft.com/office/drawing/2014/main" id="{DED76DAD-F1D7-23AB-0B94-2E342F4DDD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196752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系统分析的内容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191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0CFE6AC6-8B8E-64F6-41A0-1990148858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1143" y="1807253"/>
            <a:ext cx="54371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1.3.7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模型与仿真分析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A279BD40-1070-5C9C-FC22-2CBAF69016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1143" y="3739576"/>
            <a:ext cx="3673475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1.3.8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系统优化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339BC9BA-CC11-CF50-041A-5FDA78A81B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0734" y="5278436"/>
            <a:ext cx="54371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1.3.9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综合评价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FF603EBB-0042-777F-0DA9-0F0CDCC9D1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4517" y="2296320"/>
            <a:ext cx="6592937" cy="12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模型是系统定量分析的主要工具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单一模型不能满足系统分析需求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利用模型进行仿真试验和分析结果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3C5AE28D-784D-165A-9E9B-3BA0B4CA40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39587" y="4214753"/>
            <a:ext cx="6923831" cy="8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在约束条件下使系统功能和性能最大化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构造数学模型，选择合适的优化算法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28C28D6C-3DF6-1ADF-AAB1-63E29D7EDA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197" y="5798929"/>
            <a:ext cx="5302953" cy="8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制定评价标准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   </a:t>
            </a:r>
            <a:r>
              <a:rPr lang="zh-CN" altLang="en-US" sz="2200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方案选出和试运行</a:t>
            </a:r>
            <a:endParaRPr lang="en-US" altLang="zh-CN" sz="2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Program Files (x86)\Microsoft Office\MEDIA\CAGCAT10\j0157763.wmf">
            <a:extLst>
              <a:ext uri="{FF2B5EF4-FFF2-40B4-BE49-F238E27FC236}">
                <a16:creationId xmlns:a16="http://schemas.microsoft.com/office/drawing/2014/main" id="{1C630647-4498-2E84-58C0-9249D030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195031"/>
            <a:ext cx="2448272" cy="545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46">
            <a:extLst>
              <a:ext uri="{FF2B5EF4-FFF2-40B4-BE49-F238E27FC236}">
                <a16:creationId xmlns:a16="http://schemas.microsoft.com/office/drawing/2014/main" id="{8785B676-2EB1-E14F-AE27-B3768BDF73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196752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系统分析的内容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8935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系统分析概述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AAB29B5B-842B-841E-D331-187F0CC6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50" y="80628"/>
            <a:ext cx="4551240" cy="66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11BFC26B-73C9-F475-CE46-89B14B2BF8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3343" y="2002930"/>
            <a:ext cx="4551240" cy="2446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明确问题与确定目标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搜集资料，探索可行方案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建立模型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综合评价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检验和核实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C:\Program Files (x86)\Microsoft Office\MEDIA\CAGCAT10\j0234687.gif">
            <a:extLst>
              <a:ext uri="{FF2B5EF4-FFF2-40B4-BE49-F238E27FC236}">
                <a16:creationId xmlns:a16="http://schemas.microsoft.com/office/drawing/2014/main" id="{73ED8B9E-A2E9-1CF2-B22F-EDCCA816CF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30" y="4941168"/>
            <a:ext cx="2820888" cy="153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88FCEAAA-6C44-A470-BA06-DD76F03410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1196752"/>
            <a:ext cx="43195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1.4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系统分析的步骤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76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984" y="1877478"/>
            <a:ext cx="54006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系统分析概述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需求获取法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加速系统分析法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1412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A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A"/>
      </a:accent5>
      <a:accent6>
        <a:srgbClr val="0000E7"/>
      </a:accent6>
      <a:hlink>
        <a:srgbClr val="3333CC"/>
      </a:hlink>
      <a:folHlink>
        <a:srgbClr val="C20000"/>
      </a:folHlink>
    </a:clrScheme>
    <a:fontScheme name="DISA2">
      <a:majorFont>
        <a:latin typeface="Arial"/>
        <a:ea typeface="宋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SA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A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1870</Words>
  <Application>Microsoft Office PowerPoint</Application>
  <PresentationFormat>宽屏</PresentationFormat>
  <Paragraphs>263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等线</vt:lpstr>
      <vt:lpstr>等线 Light</vt:lpstr>
      <vt:lpstr>黑体</vt:lpstr>
      <vt:lpstr>华文新魏</vt:lpstr>
      <vt:lpstr>华文中宋</vt:lpstr>
      <vt:lpstr>楷体</vt:lpstr>
      <vt:lpstr>微软雅黑</vt:lpstr>
      <vt:lpstr>Arial</vt:lpstr>
      <vt:lpstr>Times New Roman</vt:lpstr>
      <vt:lpstr>Wingdings</vt:lpstr>
      <vt:lpstr>DISA2</vt:lpstr>
      <vt:lpstr>Office 主题​​</vt:lpstr>
      <vt:lpstr>Bitmap Image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小熔工作室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MaPing</dc:creator>
  <cp:lastModifiedBy>wang qian</cp:lastModifiedBy>
  <cp:revision>910</cp:revision>
  <dcterms:created xsi:type="dcterms:W3CDTF">2006-08-22T11:38:50Z</dcterms:created>
  <dcterms:modified xsi:type="dcterms:W3CDTF">2022-10-19T09:29:13Z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