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49" r:id="rId2"/>
  </p:sldMasterIdLst>
  <p:notesMasterIdLst>
    <p:notesMasterId r:id="rId42"/>
  </p:notesMasterIdLst>
  <p:handoutMasterIdLst>
    <p:handoutMasterId r:id="rId43"/>
  </p:handoutMasterIdLst>
  <p:sldIdLst>
    <p:sldId id="257" r:id="rId3"/>
    <p:sldId id="985" r:id="rId4"/>
    <p:sldId id="819" r:id="rId5"/>
    <p:sldId id="932" r:id="rId6"/>
    <p:sldId id="961" r:id="rId7"/>
    <p:sldId id="962" r:id="rId8"/>
    <p:sldId id="986" r:id="rId9"/>
    <p:sldId id="973" r:id="rId10"/>
    <p:sldId id="963" r:id="rId11"/>
    <p:sldId id="967" r:id="rId12"/>
    <p:sldId id="968" r:id="rId13"/>
    <p:sldId id="969" r:id="rId14"/>
    <p:sldId id="970" r:id="rId15"/>
    <p:sldId id="971" r:id="rId16"/>
    <p:sldId id="987" r:id="rId17"/>
    <p:sldId id="972" r:id="rId18"/>
    <p:sldId id="975" r:id="rId19"/>
    <p:sldId id="976" r:id="rId20"/>
    <p:sldId id="977" r:id="rId21"/>
    <p:sldId id="978" r:id="rId22"/>
    <p:sldId id="979" r:id="rId23"/>
    <p:sldId id="980" r:id="rId24"/>
    <p:sldId id="981" r:id="rId25"/>
    <p:sldId id="984" r:id="rId26"/>
    <p:sldId id="982" r:id="rId27"/>
    <p:sldId id="988" r:id="rId28"/>
    <p:sldId id="989" r:id="rId29"/>
    <p:sldId id="990" r:id="rId30"/>
    <p:sldId id="991" r:id="rId31"/>
    <p:sldId id="992" r:id="rId32"/>
    <p:sldId id="993" r:id="rId33"/>
    <p:sldId id="994" r:id="rId34"/>
    <p:sldId id="995" r:id="rId35"/>
    <p:sldId id="996" r:id="rId36"/>
    <p:sldId id="998" r:id="rId37"/>
    <p:sldId id="999" r:id="rId38"/>
    <p:sldId id="1000" r:id="rId39"/>
    <p:sldId id="997" r:id="rId40"/>
    <p:sldId id="275" r:id="rId41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0066"/>
    <a:srgbClr val="E8E8E8"/>
    <a:srgbClr val="F3F3F3"/>
    <a:srgbClr val="E9E9E9"/>
    <a:srgbClr val="FFFFFF"/>
    <a:srgbClr val="008000"/>
    <a:srgbClr val="FFCC00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3043" autoAdjust="0"/>
  </p:normalViewPr>
  <p:slideViewPr>
    <p:cSldViewPr>
      <p:cViewPr varScale="1">
        <p:scale>
          <a:sx n="72" d="100"/>
          <a:sy n="72" d="100"/>
        </p:scale>
        <p:origin x="332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C55E62C3-39CD-2714-3C5F-D8070333C3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DD6C5113-89E9-5D2B-3804-58290F02CF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8" name="Rectangle 4">
            <a:extLst>
              <a:ext uri="{FF2B5EF4-FFF2-40B4-BE49-F238E27FC236}">
                <a16:creationId xmlns:a16="http://schemas.microsoft.com/office/drawing/2014/main" id="{96B181CE-E8AF-44C9-09C7-FEA7B3777F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4F090CEA-D84D-A9B8-C22C-3C3C0C1FC0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D6BED1-AD99-4A69-90E3-653E9C67CE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65D2821-6FF9-E702-9627-754A1C3BF3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E1CA472-93DC-73A0-BA1D-3044F8C17D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9994509-C2B1-CA5C-B26D-C99CEBFC097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01CACBA-B1A5-A4F3-F19F-C8486B19E8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47025E8-BB30-D205-CA88-EC95EAE259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E7A1C57E-DDDF-5867-573A-FC1834266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509661-476A-49D9-AF0E-9DE00559B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2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16EADE3-2019-EF44-EE02-033EC4B84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755CDC-99DE-4096-B12F-5ED9A4E13A00}" type="slidenum">
              <a:rPr lang="en-US" altLang="zh-CN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5C3B2C5-05CA-ABA2-0E82-2DAFC26540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CD397C5-7FA3-9590-3E9C-F4464C655C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6185EC6-1691-3842-4E6B-940397F1A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91423B-2100-4E6E-820D-277D78007FFD}" type="slidenum">
              <a:rPr lang="en-US" altLang="zh-CN" sz="1200" smtClean="0">
                <a:latin typeface="Arial" panose="020B0604020202020204" pitchFamily="34" charset="0"/>
              </a:rPr>
              <a:pPr/>
              <a:t>39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2A4DA06-699D-4259-6CC8-77B68C34E4A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13B63DD-E864-3818-2B67-E261CB0684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3FE9EEA5-5A9E-6522-98B7-3D8931DD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1AEC88E2-D609-0169-C678-921A479154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51263" y="4114800"/>
            <a:ext cx="7337425" cy="11430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anchor="ctr"/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0000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402DCCA6-B11B-6B95-0DCE-287D687EAC5E}"/>
              </a:ext>
            </a:extLst>
          </p:cNvPr>
          <p:cNvGraphicFramePr>
            <a:graphicFrameLocks/>
          </p:cNvGraphicFramePr>
          <p:nvPr userDrawn="1"/>
        </p:nvGraphicFramePr>
        <p:xfrm>
          <a:off x="1252538" y="2924175"/>
          <a:ext cx="2374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81424" imgH="1600000" progId="Paint.Picture">
                  <p:embed/>
                </p:oleObj>
              </mc:Choice>
              <mc:Fallback>
                <p:oleObj r:id="rId3" imgW="1781424" imgH="1600000" progId="Paint.Picture">
                  <p:embed/>
                  <p:pic>
                    <p:nvPicPr>
                      <p:cNvPr id="3076" name="Object 14">
                        <a:extLst>
                          <a:ext uri="{FF2B5EF4-FFF2-40B4-BE49-F238E27FC236}">
                            <a16:creationId xmlns:a16="http://schemas.microsoft.com/office/drawing/2014/main" id="{A13073E3-E408-E653-0740-3D0E8ACC4E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924175"/>
                        <a:ext cx="23749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>
            <a:extLst>
              <a:ext uri="{FF2B5EF4-FFF2-40B4-BE49-F238E27FC236}">
                <a16:creationId xmlns:a16="http://schemas.microsoft.com/office/drawing/2014/main" id="{B83906BC-D274-CE01-F405-60CA22E7F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4370043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9CA6E1-E5EB-2275-693A-B8533E4589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0639649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5" y="274641"/>
            <a:ext cx="2796117" cy="56022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3" y="274641"/>
            <a:ext cx="8189383" cy="5602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6BEBEA-0933-F31E-7B3D-7529058299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9708465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E78901-44AE-6E08-B318-5B3AC5C16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3836028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E505-30CF-2648-037D-207C46A1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BDCB-38A6-4667-B79F-CEE8A2F82289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9EFF4-D637-B179-C1E2-959395F2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1FA1D-D89A-EC8C-6D9B-E92D10E7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EF87-BB15-41B2-88D5-C4F2DD023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7376-914F-625C-2FE4-14138CD4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1A89D-BE7B-4AF4-B851-7BFB1E05CB29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5C097-F3B7-86CF-79D7-C4EE96E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F92C5-DFB0-3E25-0D48-C055EF11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E9A4-DF58-4749-B25B-5ECB4EAA8F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8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2868C-76A9-BE7F-6CB9-917F2DFE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B924-358E-4AE3-9BB4-825D4EB6612B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A2A91-2EBC-E540-F6CF-A545523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1EDAF-D658-7EC3-D2CB-E4F6870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6974-DA50-452F-A712-EF69EBE2A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5318292-83FD-961C-FB52-6D8AE73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1A72-CF88-46D9-AC0C-C547C96F5B99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3B5EE68-F0BE-DE27-B83B-65012B05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9324783-4E7F-46B1-BD37-3B2FFCF3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6E864-F808-47C6-8550-42F605324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8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C5297EE-4A94-88FE-D116-36147598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37927-FB28-4AB7-B715-DA9974766667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ECA0C76-FE02-BD5F-43B1-69B51D5A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53B42AA-B520-3C99-C73B-653F274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FF616-B697-4500-8037-52D006A6B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54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5485AFB-7F8E-53F2-D39A-7DC277FA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A70B5-C251-4FCF-BA87-DBDA935EF2B8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BBAA8A-1FC8-BF70-5BC8-F7A4D14E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AB2B-3DBE-CE2A-1659-FCBBDAD0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1817-856F-4F84-8627-1F51DACB3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03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B70C200-949F-BB08-EAAC-7FA174FF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8F641-FE7A-4F03-A5A8-63AC63CED1AA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46C065-3EF0-C3C4-C51B-CC37827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AD0558D-4D82-B5C4-378F-CB416F3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F8D3A-887D-4274-BDE9-839DA2F94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1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BD1A12-DF6D-BD7A-A9B2-4CDC425382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4980409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BD7141-77D6-A072-64E9-425E14D6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435F-0E90-4A82-94FE-79A84160B1C6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75A9331-00CE-51ED-6D32-5DB80824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EE75099-6E8D-8DD9-9306-5C9689C7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F577B-E451-4DCC-8C3D-BD8D480C90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B839C68-8976-AD58-6B6E-3C9E254E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9BA6-A2B8-4AEF-8399-0A5E19043157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3CECE6A-2138-636A-0A1D-AE1147A0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A54F89-F9EA-4AC4-B544-0CB31EB0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529C9-BD0A-4BE9-85F3-EE88FC3895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B959F-EDE8-A934-878A-AFDC5C8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73F1-8979-4BBF-8508-3C93344739E7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4C86-52F6-2137-21B0-D9ED7AC5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5FA8C-B05D-A79E-7120-2FA2171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D9447-743A-4E7B-979E-967768BF9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7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50AED-6F10-813F-F9A0-95411038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D4B31-F11B-44BF-AF9A-DEE2F7D27EBA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C7421-D139-44AC-5DBE-A0FF9C18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9FFFE-02D3-5E28-8E42-5EF06BB2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D425E-A2D1-4AB3-949E-96B5E1A6F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6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1AEF152-98E3-71AA-3C28-EB95F7E87D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941888" y="6138863"/>
            <a:ext cx="7681912" cy="746125"/>
          </a:xfrm>
          <a:prstGeom prst="rect">
            <a:avLst/>
          </a:prstGeom>
        </p:spPr>
        <p:txBody>
          <a:bodyPr/>
          <a:lstStyle>
            <a:lvl1pPr>
              <a:defRPr sz="2500" i="0"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410075203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558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821AD0D3-9726-9F7F-D175-419A0BDA2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5087938"/>
            <a:ext cx="12128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496FD9-6C8E-6EE6-334D-C14A9B2A5B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6114829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2" y="1052513"/>
            <a:ext cx="5492749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2" y="1052513"/>
            <a:ext cx="5492751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F0F45D-BCD3-4D21-6C28-CF6408A566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20415743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047FF-3030-B906-3ED0-6672D2347B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6411300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C907E31-F088-7B3B-1757-85814E8C58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1159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738550D-4BD5-55DC-D695-043AC150FD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11403156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A8949B-85A7-081D-ED97-5419967244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7535295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18AE9D-E427-5248-B8B7-864A6CC10F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</p:spTree>
    <p:extLst>
      <p:ext uri="{BB962C8B-B14F-4D97-AF65-F5344CB8AC3E}">
        <p14:creationId xmlns:p14="http://schemas.microsoft.com/office/powerpoint/2010/main" val="342936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9C5AB7-2132-B9E5-F997-3AA335B41A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3563" y="1081088"/>
            <a:ext cx="111887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138" tIns="41275" rIns="84138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8B4E6D6-294D-E1B1-DD73-885C14D2E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09DCC13-5DF8-28D7-F427-923D7B8A1F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68275" y="6237288"/>
            <a:ext cx="6529388" cy="74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84138" tIns="41275" rIns="84138" bIns="41275" numCol="1" anchor="ctr" anchorCtr="0" compatLnSpc="1"/>
          <a:lstStyle>
            <a:lvl1pPr algn="ctr" eaLnBrk="0" hangingPunct="0">
              <a:defRPr sz="2000" b="1" i="0">
                <a:solidFill>
                  <a:srgbClr val="000066"/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哈尔滨工业大学控制与仿真中心</a:t>
            </a:r>
          </a:p>
        </p:txBody>
      </p:sp>
      <p:pic>
        <p:nvPicPr>
          <p:cNvPr id="1029" name="图片 2">
            <a:extLst>
              <a:ext uri="{FF2B5EF4-FFF2-40B4-BE49-F238E27FC236}">
                <a16:creationId xmlns:a16="http://schemas.microsoft.com/office/drawing/2014/main" id="{4BE2D5F1-0F76-3EF4-1BD2-9B9E3754A2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65088"/>
            <a:ext cx="58515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8">
            <a:extLst>
              <a:ext uri="{FF2B5EF4-FFF2-40B4-BE49-F238E27FC236}">
                <a16:creationId xmlns:a16="http://schemas.microsoft.com/office/drawing/2014/main" id="{52FB1145-D301-5757-07A0-97CE13BB64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054725"/>
            <a:ext cx="1028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17" r:id="rId2"/>
    <p:sldLayoutId id="2147484839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  <p:sldLayoutId id="2147484826" r:id="rId12"/>
  </p:sldLayoutIdLst>
  <p:transition/>
  <p:txStyles>
    <p:titleStyle>
      <a:lvl1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defTabSz="75565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defTabSz="755650" rtl="0" fontAlgn="base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1150" indent="-311150" algn="l" defTabSz="755650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74688" indent="-249238" algn="l" defTabSz="755650" rtl="0" eaLnBrk="0" fontAlgn="base" hangingPunct="0">
        <a:spcBef>
          <a:spcPct val="40000"/>
        </a:spcBef>
        <a:spcAft>
          <a:spcPct val="40000"/>
        </a:spcAft>
        <a:buClr>
          <a:srgbClr val="333399"/>
        </a:buClr>
        <a:buFont typeface="Wingdings" panose="05000000000000000000" pitchFamily="2" charset="2"/>
        <a:buChar char="|"/>
        <a:defRPr sz="2800">
          <a:solidFill>
            <a:srgbClr val="000066"/>
          </a:solidFill>
          <a:latin typeface="+mn-lt"/>
          <a:ea typeface="+mn-ea"/>
        </a:defRPr>
      </a:lvl2pPr>
      <a:lvl3pPr marL="1038225" indent="-206375" algn="l" defTabSz="755650" rtl="0" eaLnBrk="0" fontAlgn="base" hangingPunct="0">
        <a:spcBef>
          <a:spcPct val="20000"/>
        </a:spcBef>
        <a:spcAft>
          <a:spcPct val="0"/>
        </a:spcAft>
        <a:buClr>
          <a:srgbClr val="FF6699"/>
        </a:buClr>
        <a:buFont typeface="Wingdings" panose="05000000000000000000" pitchFamily="2" charset="2"/>
        <a:buChar char="{"/>
        <a:defRPr sz="2400">
          <a:solidFill>
            <a:schemeClr val="tx1"/>
          </a:solidFill>
          <a:latin typeface="+mn-lt"/>
          <a:ea typeface="+mn-ea"/>
        </a:defRPr>
      </a:lvl3pPr>
      <a:lvl4pPr marL="1454150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60033"/>
          </a:solidFill>
          <a:latin typeface="+mn-lt"/>
          <a:ea typeface="+mn-ea"/>
        </a:defRPr>
      </a:lvl4pPr>
      <a:lvl5pPr marL="1870075" indent="-207963" algn="l" defTabSz="75565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3272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7844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2416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698875" indent="-208280" algn="l" defTabSz="755650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9F3FD31-D70B-BC66-8CE5-2E0FE5B909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6400" y="908050"/>
            <a:ext cx="11353800" cy="7461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 b="1">
              <a:latin typeface="Arial" panose="020B0604020202020204" pitchFamily="34" charset="0"/>
            </a:endParaRPr>
          </a:p>
        </p:txBody>
      </p:sp>
      <p:pic>
        <p:nvPicPr>
          <p:cNvPr id="2057" name="图片 12">
            <a:extLst>
              <a:ext uri="{FF2B5EF4-FFF2-40B4-BE49-F238E27FC236}">
                <a16:creationId xmlns:a16="http://schemas.microsoft.com/office/drawing/2014/main" id="{3B5F9889-2422-C89D-2F7B-E3BB616A21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77800"/>
            <a:ext cx="58515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28" r:id="rId2"/>
    <p:sldLayoutId id="2147484829" r:id="rId3"/>
    <p:sldLayoutId id="2147484830" r:id="rId4"/>
    <p:sldLayoutId id="2147484831" r:id="rId5"/>
    <p:sldLayoutId id="2147484832" r:id="rId6"/>
    <p:sldLayoutId id="2147484833" r:id="rId7"/>
    <p:sldLayoutId id="2147484834" r:id="rId8"/>
    <p:sldLayoutId id="2147484835" r:id="rId9"/>
    <p:sldLayoutId id="2147484836" r:id="rId10"/>
    <p:sldLayoutId id="2147484837" r:id="rId11"/>
    <p:sldLayoutId id="2147484840" r:id="rId12"/>
    <p:sldLayoutId id="214748484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40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0.png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0.png"/><Relationship Id="rId4" Type="http://schemas.openxmlformats.org/officeDocument/2006/relationships/image" Target="../media/image5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0.png"/><Relationship Id="rId4" Type="http://schemas.openxmlformats.org/officeDocument/2006/relationships/image" Target="../media/image5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ED7C147-47CA-FA55-3E10-38A677F3D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653135"/>
            <a:ext cx="12192000" cy="22048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584ECF-07B6-0FB7-4F57-949BB285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768127"/>
          </a:xfrm>
          <a:prstGeom prst="rect">
            <a:avLst/>
          </a:prstGeom>
        </p:spPr>
      </p:pic>
      <p:sp>
        <p:nvSpPr>
          <p:cNvPr id="9218" name="Rectangle 9">
            <a:extLst>
              <a:ext uri="{FF2B5EF4-FFF2-40B4-BE49-F238E27FC236}">
                <a16:creationId xmlns:a16="http://schemas.microsoft.com/office/drawing/2014/main" id="{82A604BD-9F13-90D2-A0C2-A635EF93D6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050052" y="5949280"/>
            <a:ext cx="6624116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500" dirty="0">
                <a:solidFill>
                  <a:srgbClr val="00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哈尔滨工业大学控制与仿真中心    方可</a:t>
            </a:r>
          </a:p>
        </p:txBody>
      </p:sp>
      <p:sp>
        <p:nvSpPr>
          <p:cNvPr id="9219" name="Text Box 64">
            <a:extLst>
              <a:ext uri="{FF2B5EF4-FFF2-40B4-BE49-F238E27FC236}">
                <a16:creationId xmlns:a16="http://schemas.microsoft.com/office/drawing/2014/main" id="{F4C2B7E3-DF7B-ACAD-32CF-EAC050D1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56" y="3319894"/>
            <a:ext cx="88569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556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755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7556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zh-CN" altLang="en-US" sz="6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无人机系统的设计与综合</a:t>
            </a:r>
          </a:p>
        </p:txBody>
      </p:sp>
      <p:sp>
        <p:nvSpPr>
          <p:cNvPr id="4" name="Text Box 64">
            <a:extLst>
              <a:ext uri="{FF2B5EF4-FFF2-40B4-BE49-F238E27FC236}">
                <a16:creationId xmlns:a16="http://schemas.microsoft.com/office/drawing/2014/main" id="{4F4673A8-01C3-899B-F0EE-976911E67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00479"/>
            <a:ext cx="928903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556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55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无人机系统工程应用</a:t>
            </a:r>
          </a:p>
        </p:txBody>
      </p:sp>
      <p:pic>
        <p:nvPicPr>
          <p:cNvPr id="9221" name="图片 2">
            <a:extLst>
              <a:ext uri="{FF2B5EF4-FFF2-40B4-BE49-F238E27FC236}">
                <a16:creationId xmlns:a16="http://schemas.microsoft.com/office/drawing/2014/main" id="{5D575B94-20ED-93B5-7DA9-BBAB64E2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909983"/>
            <a:ext cx="2037137" cy="17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1BB7913E-770C-8BD9-726A-C101D02B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00" y="323945"/>
            <a:ext cx="2278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 </a:t>
            </a:r>
            <a:r>
              <a:rPr lang="en-US" altLang="zh-CN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讲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动力系统设计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285172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燃油动力系统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2A65A34D-B86F-C2B9-C615-F565764927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3472" y="2262403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燃油机类型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汽缸数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汽缸排列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容积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排量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重量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冲程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油耗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2BE5C6D5-95E5-6A0E-5E6E-42AC5F2A2F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59613" y="1834144"/>
            <a:ext cx="5304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航空煤油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汽油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甲醇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0E48B22E-1FC0-93A7-EB67-E42C8CFABF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5368" y="2645356"/>
            <a:ext cx="9366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3">
            <a:extLst>
              <a:ext uri="{FF2B5EF4-FFF2-40B4-BE49-F238E27FC236}">
                <a16:creationId xmlns:a16="http://schemas.microsoft.com/office/drawing/2014/main" id="{63AD5BFA-7218-9601-AACD-DFF7BD836D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81993" y="2161169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46">
            <a:extLst>
              <a:ext uri="{FF2B5EF4-FFF2-40B4-BE49-F238E27FC236}">
                <a16:creationId xmlns:a16="http://schemas.microsoft.com/office/drawing/2014/main" id="{3AD09E84-F542-6E68-0110-2AB6725030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21906" y="2368551"/>
            <a:ext cx="49775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大载荷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多缸  小载荷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单缸或双缸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小振动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多缸  抗振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单缸</a:t>
            </a:r>
          </a:p>
        </p:txBody>
      </p:sp>
      <p:cxnSp>
        <p:nvCxnSpPr>
          <p:cNvPr id="17" name="直接连接符 25">
            <a:extLst>
              <a:ext uri="{FF2B5EF4-FFF2-40B4-BE49-F238E27FC236}">
                <a16:creationId xmlns:a16="http://schemas.microsoft.com/office/drawing/2014/main" id="{73B87E0C-EAD7-A249-055A-07D1F13B6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58031" y="3221619"/>
            <a:ext cx="154781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6">
            <a:extLst>
              <a:ext uri="{FF2B5EF4-FFF2-40B4-BE49-F238E27FC236}">
                <a16:creationId xmlns:a16="http://schemas.microsoft.com/office/drawing/2014/main" id="{B57FE88B-F1C8-E570-77FC-95E90C3907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05843" y="2926344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246">
            <a:extLst>
              <a:ext uri="{FF2B5EF4-FFF2-40B4-BE49-F238E27FC236}">
                <a16:creationId xmlns:a16="http://schemas.microsoft.com/office/drawing/2014/main" id="{77A7DE77-CDDA-041C-641B-40440D9682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29512" y="3088921"/>
            <a:ext cx="58437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高扭力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直列  高转速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星型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小振动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  综合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-&gt;V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型串列</a:t>
            </a:r>
          </a:p>
        </p:txBody>
      </p:sp>
      <p:cxnSp>
        <p:nvCxnSpPr>
          <p:cNvPr id="20" name="直接连接符 28">
            <a:extLst>
              <a:ext uri="{FF2B5EF4-FFF2-40B4-BE49-F238E27FC236}">
                <a16:creationId xmlns:a16="http://schemas.microsoft.com/office/drawing/2014/main" id="{4E76FDDC-7F06-EDDF-B0BA-2C4A731670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58031" y="3653419"/>
            <a:ext cx="19431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46">
            <a:extLst>
              <a:ext uri="{FF2B5EF4-FFF2-40B4-BE49-F238E27FC236}">
                <a16:creationId xmlns:a16="http://schemas.microsoft.com/office/drawing/2014/main" id="{5C79D3DD-763D-6396-917D-67BC72E988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61404" y="3869365"/>
            <a:ext cx="6602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大马力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大排量   大尺寸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大排量  稳定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大排量 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小马力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小排量   小尺寸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小排量  经济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小排量</a:t>
            </a:r>
          </a:p>
        </p:txBody>
      </p: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DE099E95-0765-3A0C-7074-F8A041B220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73931" y="4204281"/>
            <a:ext cx="15843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46">
            <a:extLst>
              <a:ext uri="{FF2B5EF4-FFF2-40B4-BE49-F238E27FC236}">
                <a16:creationId xmlns:a16="http://schemas.microsoft.com/office/drawing/2014/main" id="{9EC77419-0320-F6BD-49B1-7F9AD9D9DB7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8256" y="4662880"/>
            <a:ext cx="5843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马力越大，重量越大，油耗越大，飞重越大</a:t>
            </a:r>
          </a:p>
        </p:txBody>
      </p:sp>
      <p:cxnSp>
        <p:nvCxnSpPr>
          <p:cNvPr id="25" name="直接连接符 32">
            <a:extLst>
              <a:ext uri="{FF2B5EF4-FFF2-40B4-BE49-F238E27FC236}">
                <a16:creationId xmlns:a16="http://schemas.microsoft.com/office/drawing/2014/main" id="{A289DF8C-0352-3003-5740-D5B49C6EEC6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01131" y="3412119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3">
            <a:extLst>
              <a:ext uri="{FF2B5EF4-FFF2-40B4-BE49-F238E27FC236}">
                <a16:creationId xmlns:a16="http://schemas.microsoft.com/office/drawing/2014/main" id="{6FDE7BDC-499D-D522-3787-B57EB4C775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5131" y="4878249"/>
            <a:ext cx="189071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46">
            <a:extLst>
              <a:ext uri="{FF2B5EF4-FFF2-40B4-BE49-F238E27FC236}">
                <a16:creationId xmlns:a16="http://schemas.microsoft.com/office/drawing/2014/main" id="{8E1AEADE-9B33-485C-210C-A9B8FF85F2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8256" y="5048750"/>
            <a:ext cx="6927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冲程和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冲程，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冲程马力大油耗大，但稳定性差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冲程稳定性好，油耗低，但马力没有同级别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冲程大</a:t>
            </a:r>
          </a:p>
        </p:txBody>
      </p:sp>
      <p:cxnSp>
        <p:nvCxnSpPr>
          <p:cNvPr id="28" name="直接连接符 35">
            <a:extLst>
              <a:ext uri="{FF2B5EF4-FFF2-40B4-BE49-F238E27FC236}">
                <a16:creationId xmlns:a16="http://schemas.microsoft.com/office/drawing/2014/main" id="{A733D855-8D88-18D6-2232-F2F2631C39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5131" y="5382305"/>
            <a:ext cx="17827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246">
            <a:extLst>
              <a:ext uri="{FF2B5EF4-FFF2-40B4-BE49-F238E27FC236}">
                <a16:creationId xmlns:a16="http://schemas.microsoft.com/office/drawing/2014/main" id="{3DF95D5E-EE65-D656-8165-95B9EBFDE2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43661" y="5867980"/>
            <a:ext cx="63328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通常马力越大，油耗越大；汽缸数越多，油耗越大</a:t>
            </a:r>
          </a:p>
        </p:txBody>
      </p:sp>
      <p:cxnSp>
        <p:nvCxnSpPr>
          <p:cNvPr id="30" name="直接连接符 37">
            <a:extLst>
              <a:ext uri="{FF2B5EF4-FFF2-40B4-BE49-F238E27FC236}">
                <a16:creationId xmlns:a16="http://schemas.microsoft.com/office/drawing/2014/main" id="{5DFAE813-34AF-BB07-3328-95D8FA1FE5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5131" y="5875819"/>
            <a:ext cx="21431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8">
            <a:extLst>
              <a:ext uri="{FF2B5EF4-FFF2-40B4-BE49-F238E27FC236}">
                <a16:creationId xmlns:a16="http://schemas.microsoft.com/office/drawing/2014/main" id="{8F3FBF0B-A10B-6677-E6B1-1B872C287C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8256" y="5875819"/>
            <a:ext cx="250825" cy="825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454902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动力系统设计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37158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电动动力系统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00D90083-70F7-BCCC-F457-938E8DABB0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9754" y="2224683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电机类型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电机级别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KV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轴径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轴长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功率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耐压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F69B9091-A85F-B6DC-343B-4BD1CA12E9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43872" y="1700808"/>
            <a:ext cx="51737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有刷电机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无刷电机；直流电机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交流电机</a:t>
            </a:r>
            <a:endParaRPr lang="en-US" altLang="zh-CN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内转子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外转子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D842ED5E-3D22-7AC9-0E66-F2A2BCF04E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648" y="2583458"/>
            <a:ext cx="108108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3">
            <a:extLst>
              <a:ext uri="{FF2B5EF4-FFF2-40B4-BE49-F238E27FC236}">
                <a16:creationId xmlns:a16="http://schemas.microsoft.com/office/drawing/2014/main" id="{65BEA98D-697F-03D4-FAED-DEB7CF8A11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24735" y="2099271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46">
            <a:extLst>
              <a:ext uri="{FF2B5EF4-FFF2-40B4-BE49-F238E27FC236}">
                <a16:creationId xmlns:a16="http://schemas.microsoft.com/office/drawing/2014/main" id="{5BC73415-C966-0F07-A84F-6A7D699F35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83012" y="2448032"/>
            <a:ext cx="53319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通常以定子的直径和高度表示，如 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4725</a:t>
            </a:r>
          </a:p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定子越大，马力越大；定子越扁，扭力越大</a:t>
            </a:r>
          </a:p>
        </p:txBody>
      </p:sp>
      <p:cxnSp>
        <p:nvCxnSpPr>
          <p:cNvPr id="17" name="直接连接符 25">
            <a:extLst>
              <a:ext uri="{FF2B5EF4-FFF2-40B4-BE49-F238E27FC236}">
                <a16:creationId xmlns:a16="http://schemas.microsoft.com/office/drawing/2014/main" id="{4BA047CB-81CD-994E-256C-6D60B8D288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648" y="3159721"/>
            <a:ext cx="14049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6">
            <a:extLst>
              <a:ext uri="{FF2B5EF4-FFF2-40B4-BE49-F238E27FC236}">
                <a16:creationId xmlns:a16="http://schemas.microsoft.com/office/drawing/2014/main" id="{3D003E2E-9996-72E7-5233-3A9CB342F6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48585" y="2864446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246">
            <a:extLst>
              <a:ext uri="{FF2B5EF4-FFF2-40B4-BE49-F238E27FC236}">
                <a16:creationId xmlns:a16="http://schemas.microsoft.com/office/drawing/2014/main" id="{DBD71F52-CBAD-6AD5-66EF-A06DDAB6DD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60331" y="3195256"/>
            <a:ext cx="5699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 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驱动电压可获得的转速（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20" name="直接连接符 28">
            <a:extLst>
              <a:ext uri="{FF2B5EF4-FFF2-40B4-BE49-F238E27FC236}">
                <a16:creationId xmlns:a16="http://schemas.microsoft.com/office/drawing/2014/main" id="{B0AB9579-923C-7328-7ED9-3C4E724017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1848" y="3689499"/>
            <a:ext cx="22320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46">
            <a:extLst>
              <a:ext uri="{FF2B5EF4-FFF2-40B4-BE49-F238E27FC236}">
                <a16:creationId xmlns:a16="http://schemas.microsoft.com/office/drawing/2014/main" id="{BD29507C-23E8-DCFE-C1D9-DDA6C84FBFD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72435" y="3809008"/>
            <a:ext cx="64397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分为内轴径和外轴径，通常为变径轴</a:t>
            </a:r>
            <a:endParaRPr lang="en-US" altLang="zh-CN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内轴径大，外轴径小，中间用圆滑斜坡过渡</a:t>
            </a:r>
          </a:p>
        </p:txBody>
      </p: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D4D35CA8-ABE9-54A0-30D0-8EA57542F2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1848" y="4240287"/>
            <a:ext cx="20891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46">
            <a:extLst>
              <a:ext uri="{FF2B5EF4-FFF2-40B4-BE49-F238E27FC236}">
                <a16:creationId xmlns:a16="http://schemas.microsoft.com/office/drawing/2014/main" id="{B138283A-1E18-C69A-473F-C7F465A04F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46229" y="4572497"/>
            <a:ext cx="66515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分为总轴长和出轴长，出轴长为露出电机外面的轴长</a:t>
            </a:r>
          </a:p>
        </p:txBody>
      </p:sp>
      <p:cxnSp>
        <p:nvCxnSpPr>
          <p:cNvPr id="25" name="直接连接符 32">
            <a:extLst>
              <a:ext uri="{FF2B5EF4-FFF2-40B4-BE49-F238E27FC236}">
                <a16:creationId xmlns:a16="http://schemas.microsoft.com/office/drawing/2014/main" id="{257FE191-D750-2568-97B9-CE7D5732E9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43873" y="3448199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3">
            <a:extLst>
              <a:ext uri="{FF2B5EF4-FFF2-40B4-BE49-F238E27FC236}">
                <a16:creationId xmlns:a16="http://schemas.microsoft.com/office/drawing/2014/main" id="{57382A69-69A4-DE94-BD6A-9CF33AB168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57873" y="4816351"/>
            <a:ext cx="189071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46">
            <a:extLst>
              <a:ext uri="{FF2B5EF4-FFF2-40B4-BE49-F238E27FC236}">
                <a16:creationId xmlns:a16="http://schemas.microsoft.com/office/drawing/2014/main" id="{0F9F9AE9-DE83-F622-CD33-E7B48CA5B8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04169" y="4997241"/>
            <a:ext cx="6756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分为平均功率和峰值功率。平均功率为可持续工作的功率值，峰值功率通常为仅维持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的突击功率</a:t>
            </a:r>
          </a:p>
        </p:txBody>
      </p:sp>
      <p:cxnSp>
        <p:nvCxnSpPr>
          <p:cNvPr id="28" name="直接连接符 35">
            <a:extLst>
              <a:ext uri="{FF2B5EF4-FFF2-40B4-BE49-F238E27FC236}">
                <a16:creationId xmlns:a16="http://schemas.microsoft.com/office/drawing/2014/main" id="{FED476FD-9AD8-16DE-AB18-3C097D406C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57873" y="5320407"/>
            <a:ext cx="17827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246">
            <a:extLst>
              <a:ext uri="{FF2B5EF4-FFF2-40B4-BE49-F238E27FC236}">
                <a16:creationId xmlns:a16="http://schemas.microsoft.com/office/drawing/2014/main" id="{8D4E5261-EACE-0671-BF45-31614FB8967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88335" y="5717321"/>
            <a:ext cx="61768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通常标定为工作电压范围，以 </a:t>
            </a:r>
            <a:r>
              <a:rPr lang="en-US" altLang="zh-CN" sz="1800" b="1" i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标记，表示支持几串锂电池供电（每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4.2v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满电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,3.7v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标称）</a:t>
            </a:r>
          </a:p>
        </p:txBody>
      </p:sp>
      <p:cxnSp>
        <p:nvCxnSpPr>
          <p:cNvPr id="30" name="直接连接符 37">
            <a:extLst>
              <a:ext uri="{FF2B5EF4-FFF2-40B4-BE49-F238E27FC236}">
                <a16:creationId xmlns:a16="http://schemas.microsoft.com/office/drawing/2014/main" id="{547654A1-257B-AA10-B443-F0C7828E27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57873" y="5849987"/>
            <a:ext cx="21431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8">
            <a:extLst>
              <a:ext uri="{FF2B5EF4-FFF2-40B4-BE49-F238E27FC236}">
                <a16:creationId xmlns:a16="http://schemas.microsoft.com/office/drawing/2014/main" id="{7FB288D7-1039-7827-B1BC-889F874C75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998" y="5849987"/>
            <a:ext cx="250825" cy="1905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277616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动力系统设计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88DFDDD6-1C86-7BEF-8C4F-25C28A6E00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37158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电动动力系统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电调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14F1785A-FAC0-280E-C77C-9376208E69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93699" y="2261284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电调类型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支持电压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支持电流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尺寸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定速</a:t>
            </a: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73BE4250-3288-210C-3C02-3B5D753538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58558" y="1737409"/>
            <a:ext cx="50250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有刷电调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无刷电调；直流电调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交流电调</a:t>
            </a:r>
            <a:endParaRPr lang="en-US" altLang="zh-CN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普通电调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水冷电调；单向电调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双向电调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22">
            <a:extLst>
              <a:ext uri="{FF2B5EF4-FFF2-40B4-BE49-F238E27FC236}">
                <a16:creationId xmlns:a16="http://schemas.microsoft.com/office/drawing/2014/main" id="{0760D900-30E4-41DF-FB0C-B15F30CD5A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8333" y="2620059"/>
            <a:ext cx="108108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E483B4-DF41-77DA-67BB-2DDD733BEC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39420" y="2135872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25">
            <a:extLst>
              <a:ext uri="{FF2B5EF4-FFF2-40B4-BE49-F238E27FC236}">
                <a16:creationId xmlns:a16="http://schemas.microsoft.com/office/drawing/2014/main" id="{0611DE73-824C-D56C-D0D9-D1CFCB3D1E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8333" y="3196322"/>
            <a:ext cx="14049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6">
            <a:extLst>
              <a:ext uri="{FF2B5EF4-FFF2-40B4-BE49-F238E27FC236}">
                <a16:creationId xmlns:a16="http://schemas.microsoft.com/office/drawing/2014/main" id="{44AE7F99-E1BF-EF93-BD81-C20E2AD7712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63270" y="2901047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246">
            <a:extLst>
              <a:ext uri="{FF2B5EF4-FFF2-40B4-BE49-F238E27FC236}">
                <a16:creationId xmlns:a16="http://schemas.microsoft.com/office/drawing/2014/main" id="{5DC8D97F-4599-87D3-D2A8-528A3F5B09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91944" y="3105834"/>
            <a:ext cx="49324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通常标定为持续耐流级别，以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</a:t>
            </a:r>
            <a:endParaRPr lang="en-US" altLang="zh-CN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辅以标定峰值耐流级别，以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耐流为准</a:t>
            </a:r>
          </a:p>
        </p:txBody>
      </p:sp>
      <p:cxnSp>
        <p:nvCxnSpPr>
          <p:cNvPr id="20" name="直接连接符 28">
            <a:extLst>
              <a:ext uri="{FF2B5EF4-FFF2-40B4-BE49-F238E27FC236}">
                <a16:creationId xmlns:a16="http://schemas.microsoft.com/office/drawing/2014/main" id="{13F1E0C7-80B8-B1B0-DEF0-2587185143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8333" y="3700824"/>
            <a:ext cx="18002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46">
            <a:extLst>
              <a:ext uri="{FF2B5EF4-FFF2-40B4-BE49-F238E27FC236}">
                <a16:creationId xmlns:a16="http://schemas.microsoft.com/office/drawing/2014/main" id="{EB0341C1-FB0B-EEC2-38E8-A321A2BD0E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1709" y="3930370"/>
            <a:ext cx="538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通常级别越大的电调越重，但也受设计、封装及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外壳等的影响</a:t>
            </a:r>
          </a:p>
        </p:txBody>
      </p: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9DD2ECA1-CBD5-D49A-ECF7-B889A44FDE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9545" y="4276888"/>
            <a:ext cx="20891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46">
            <a:extLst>
              <a:ext uri="{FF2B5EF4-FFF2-40B4-BE49-F238E27FC236}">
                <a16:creationId xmlns:a16="http://schemas.microsoft.com/office/drawing/2014/main" id="{3D57C955-EBB4-E8CF-EFE5-9C9876AA24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60009" y="4626663"/>
            <a:ext cx="6348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以长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高记，通常级别越大的电调尺寸越大，跟设计有关</a:t>
            </a:r>
          </a:p>
        </p:txBody>
      </p:sp>
      <p:cxnSp>
        <p:nvCxnSpPr>
          <p:cNvPr id="25" name="直接连接符 32">
            <a:extLst>
              <a:ext uri="{FF2B5EF4-FFF2-40B4-BE49-F238E27FC236}">
                <a16:creationId xmlns:a16="http://schemas.microsoft.com/office/drawing/2014/main" id="{C5783A2D-044A-1C69-A4C1-8F1639A0AC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58558" y="3459524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3">
            <a:extLst>
              <a:ext uri="{FF2B5EF4-FFF2-40B4-BE49-F238E27FC236}">
                <a16:creationId xmlns:a16="http://schemas.microsoft.com/office/drawing/2014/main" id="{8646F3B2-B807-FB90-7602-365DFE7B09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2558" y="4852952"/>
            <a:ext cx="15668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46">
            <a:extLst>
              <a:ext uri="{FF2B5EF4-FFF2-40B4-BE49-F238E27FC236}">
                <a16:creationId xmlns:a16="http://schemas.microsoft.com/office/drawing/2014/main" id="{8739D952-BB38-6D16-2410-2501A5F3EA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10920" y="5013646"/>
            <a:ext cx="5846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如设置功能、刹车功能、缓启动功能、油门行程标定、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电机进角、驱动频率、各种保护功能、报警功能等</a:t>
            </a:r>
          </a:p>
        </p:txBody>
      </p:sp>
      <p:cxnSp>
        <p:nvCxnSpPr>
          <p:cNvPr id="28" name="直接连接符 35">
            <a:extLst>
              <a:ext uri="{FF2B5EF4-FFF2-40B4-BE49-F238E27FC236}">
                <a16:creationId xmlns:a16="http://schemas.microsoft.com/office/drawing/2014/main" id="{C656F164-90F4-2FD3-EB89-0982E3A18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2558" y="5357008"/>
            <a:ext cx="17827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246">
            <a:extLst>
              <a:ext uri="{FF2B5EF4-FFF2-40B4-BE49-F238E27FC236}">
                <a16:creationId xmlns:a16="http://schemas.microsoft.com/office/drawing/2014/main" id="{44FA5794-2299-7520-045E-F0FB4018AE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48328" y="5759901"/>
            <a:ext cx="53452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通常用于直升机系统，在负载变化的情况下，始终保持电机输出转速在设定值不变</a:t>
            </a:r>
          </a:p>
        </p:txBody>
      </p:sp>
      <p:cxnSp>
        <p:nvCxnSpPr>
          <p:cNvPr id="30" name="直接连接符 37">
            <a:extLst>
              <a:ext uri="{FF2B5EF4-FFF2-40B4-BE49-F238E27FC236}">
                <a16:creationId xmlns:a16="http://schemas.microsoft.com/office/drawing/2014/main" id="{302EBA1B-F4EB-3058-8367-CFC71445CA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2558" y="5886588"/>
            <a:ext cx="21431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8">
            <a:extLst>
              <a:ext uri="{FF2B5EF4-FFF2-40B4-BE49-F238E27FC236}">
                <a16:creationId xmlns:a16="http://schemas.microsoft.com/office/drawing/2014/main" id="{572E90E7-F831-028F-1DAD-7C8EA6C1C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15683" y="5886588"/>
            <a:ext cx="250825" cy="1905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246">
            <a:extLst>
              <a:ext uri="{FF2B5EF4-FFF2-40B4-BE49-F238E27FC236}">
                <a16:creationId xmlns:a16="http://schemas.microsoft.com/office/drawing/2014/main" id="{70105F97-C172-FE84-2EC0-908852F0ED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66508" y="2404159"/>
            <a:ext cx="53452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通常标定为工作电压范围，以 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 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标记，表示支持几串锂电池供电（每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4.2v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满电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,3.7v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标称）</a:t>
            </a:r>
          </a:p>
        </p:txBody>
      </p:sp>
    </p:spTree>
    <p:extLst>
      <p:ext uri="{BB962C8B-B14F-4D97-AF65-F5344CB8AC3E}">
        <p14:creationId xmlns:p14="http://schemas.microsoft.com/office/powerpoint/2010/main" val="16418435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动力系统设计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73CF8B32-104C-6354-DC03-0A55F3A236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37158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电动动力系统 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电池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703990A9-197B-06A5-13A0-8676AA5BDC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21396" y="2212876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电池类型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输出电压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输出电流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重量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尺寸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放电曲线</a:t>
            </a: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7E4EF042-2A20-02E2-C40E-175ABCF4D15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59896" y="1552261"/>
            <a:ext cx="5253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锂离子电池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锂聚合物电池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镍铬电池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镍氢电池</a:t>
            </a:r>
            <a:endParaRPr lang="en-US" altLang="zh-CN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锂铁电池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铅酸电池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太阳能电池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22">
            <a:extLst>
              <a:ext uri="{FF2B5EF4-FFF2-40B4-BE49-F238E27FC236}">
                <a16:creationId xmlns:a16="http://schemas.microsoft.com/office/drawing/2014/main" id="{9B13DD88-C5B7-2FF0-E415-9FB6E54E3B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77134" y="2595829"/>
            <a:ext cx="108108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85EAA224-374C-1B39-168C-E9C5CE8A805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58221" y="2111642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25">
            <a:extLst>
              <a:ext uri="{FF2B5EF4-FFF2-40B4-BE49-F238E27FC236}">
                <a16:creationId xmlns:a16="http://schemas.microsoft.com/office/drawing/2014/main" id="{5A050333-F323-BDD7-7B5F-BE48361102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77134" y="3172092"/>
            <a:ext cx="14049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6">
            <a:extLst>
              <a:ext uri="{FF2B5EF4-FFF2-40B4-BE49-F238E27FC236}">
                <a16:creationId xmlns:a16="http://schemas.microsoft.com/office/drawing/2014/main" id="{6EDB9B57-D9C4-416C-CAD7-EE7F49CF26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82071" y="2876817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246">
            <a:extLst>
              <a:ext uri="{FF2B5EF4-FFF2-40B4-BE49-F238E27FC236}">
                <a16:creationId xmlns:a16="http://schemas.microsoft.com/office/drawing/2014/main" id="{FC0D0B8B-63A5-F3A6-0DE2-94DC95F905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21797" y="3026848"/>
            <a:ext cx="51562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通常标定为持续输出电流和峰值输出电流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(2s)</a:t>
            </a: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锂电池通常以 </a:t>
            </a:r>
            <a:r>
              <a:rPr lang="en-US" altLang="zh-CN" sz="18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表示（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表示电池容量）</a:t>
            </a:r>
          </a:p>
        </p:txBody>
      </p:sp>
      <p:cxnSp>
        <p:nvCxnSpPr>
          <p:cNvPr id="20" name="直接连接符 28">
            <a:extLst>
              <a:ext uri="{FF2B5EF4-FFF2-40B4-BE49-F238E27FC236}">
                <a16:creationId xmlns:a16="http://schemas.microsoft.com/office/drawing/2014/main" id="{B31A6EFF-1FBB-62C8-4634-9E90A5A438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77134" y="3676594"/>
            <a:ext cx="18002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46">
            <a:extLst>
              <a:ext uri="{FF2B5EF4-FFF2-40B4-BE49-F238E27FC236}">
                <a16:creationId xmlns:a16="http://schemas.microsoft.com/office/drawing/2014/main" id="{DFE971F2-F6DC-4EFA-3625-0918BD15C3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77359" y="3831587"/>
            <a:ext cx="4869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通常以 </a:t>
            </a:r>
            <a:r>
              <a:rPr lang="en-US" altLang="zh-CN" sz="18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mAh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标识，表示电池以该数值放电，可持续多少小时</a:t>
            </a:r>
          </a:p>
        </p:txBody>
      </p: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B9C72243-9A73-B7ED-17D2-55EF497C8D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5334" y="4252658"/>
            <a:ext cx="20891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46">
            <a:extLst>
              <a:ext uri="{FF2B5EF4-FFF2-40B4-BE49-F238E27FC236}">
                <a16:creationId xmlns:a16="http://schemas.microsoft.com/office/drawing/2014/main" id="{F8A90FAA-CE7A-D50A-BB34-A46E59856F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74121" y="4521467"/>
            <a:ext cx="6636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输出电压越高、输出电流越大、容量越高的电池越重</a:t>
            </a:r>
          </a:p>
        </p:txBody>
      </p:sp>
      <p:cxnSp>
        <p:nvCxnSpPr>
          <p:cNvPr id="25" name="直接连接符 32">
            <a:extLst>
              <a:ext uri="{FF2B5EF4-FFF2-40B4-BE49-F238E27FC236}">
                <a16:creationId xmlns:a16="http://schemas.microsoft.com/office/drawing/2014/main" id="{014E5FAE-63D4-7431-AE56-6B6E2F33502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77359" y="3435294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3">
            <a:extLst>
              <a:ext uri="{FF2B5EF4-FFF2-40B4-BE49-F238E27FC236}">
                <a16:creationId xmlns:a16="http://schemas.microsoft.com/office/drawing/2014/main" id="{26410F7E-75FF-25CD-4AC4-8D0FC262DB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1359" y="4756714"/>
            <a:ext cx="15668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35">
            <a:extLst>
              <a:ext uri="{FF2B5EF4-FFF2-40B4-BE49-F238E27FC236}">
                <a16:creationId xmlns:a16="http://schemas.microsoft.com/office/drawing/2014/main" id="{8BAA5BC4-D166-D0A7-086C-3858BF69BD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1359" y="5332778"/>
            <a:ext cx="17827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46">
            <a:extLst>
              <a:ext uri="{FF2B5EF4-FFF2-40B4-BE49-F238E27FC236}">
                <a16:creationId xmlns:a16="http://schemas.microsoft.com/office/drawing/2014/main" id="{1DDFEB5D-C082-28E5-4C31-E63C08923D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77793" y="5735671"/>
            <a:ext cx="52928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电池容量耗散周期内，保持放电电流不变时，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电池输出电压的衰减曲线。锂电池具有良好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的放电曲线，在容量耗尽前其输出电压衰减较小</a:t>
            </a:r>
          </a:p>
        </p:txBody>
      </p:sp>
      <p:cxnSp>
        <p:nvCxnSpPr>
          <p:cNvPr id="29" name="直接连接符 37">
            <a:extLst>
              <a:ext uri="{FF2B5EF4-FFF2-40B4-BE49-F238E27FC236}">
                <a16:creationId xmlns:a16="http://schemas.microsoft.com/office/drawing/2014/main" id="{668FC3DD-98C3-4419-AD8B-52B39AFC8B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77134" y="5862482"/>
            <a:ext cx="16573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38">
            <a:extLst>
              <a:ext uri="{FF2B5EF4-FFF2-40B4-BE49-F238E27FC236}">
                <a16:creationId xmlns:a16="http://schemas.microsoft.com/office/drawing/2014/main" id="{0A45ED35-8640-027E-C0BF-E19EBF2149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34484" y="5862482"/>
            <a:ext cx="250825" cy="406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246">
            <a:extLst>
              <a:ext uri="{FF2B5EF4-FFF2-40B4-BE49-F238E27FC236}">
                <a16:creationId xmlns:a16="http://schemas.microsoft.com/office/drawing/2014/main" id="{75A0BBF8-0CDC-5A41-95BF-50446B3A87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08752" y="2336002"/>
            <a:ext cx="55878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电池所能提供的输出压数值。锂电池通常以</a:t>
            </a:r>
            <a:r>
              <a:rPr lang="en-US" altLang="zh-CN" sz="18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4.2v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满电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,3.7v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标称）</a:t>
            </a:r>
          </a:p>
        </p:txBody>
      </p:sp>
      <p:sp>
        <p:nvSpPr>
          <p:cNvPr id="32" name="Text Box 246">
            <a:extLst>
              <a:ext uri="{FF2B5EF4-FFF2-40B4-BE49-F238E27FC236}">
                <a16:creationId xmlns:a16="http://schemas.microsoft.com/office/drawing/2014/main" id="{BE05EFF8-5B83-4833-9E92-D6323CAE47D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18584" y="4972317"/>
            <a:ext cx="55372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以长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高记，通常级别越大的电池尺寸越大，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具体形状跟设计有关，锂电池可定制规格尺寸</a:t>
            </a:r>
          </a:p>
        </p:txBody>
      </p:sp>
    </p:spTree>
    <p:extLst>
      <p:ext uri="{BB962C8B-B14F-4D97-AF65-F5344CB8AC3E}">
        <p14:creationId xmlns:p14="http://schemas.microsoft.com/office/powerpoint/2010/main" val="39565226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动力系统设计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285172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混合动力系统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5160430E-FD65-7A7D-3A64-C01999C40F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65998" y="2200505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混合类型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动力匹配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有效飞重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续航时间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切换方式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系统影响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冗余能力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B0392B29-C5FF-494B-BB20-A62B5A12A06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43872" y="1700808"/>
            <a:ext cx="6366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油电混合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油油混合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电电混合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通常为油电混合，电动输出</a:t>
            </a: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724F2653-B5A5-186A-6230-BFA45F0351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648" y="2583458"/>
            <a:ext cx="108108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3">
            <a:extLst>
              <a:ext uri="{FF2B5EF4-FFF2-40B4-BE49-F238E27FC236}">
                <a16:creationId xmlns:a16="http://schemas.microsoft.com/office/drawing/2014/main" id="{52CF4A60-53E2-E4C6-CE7B-104892E9DB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24735" y="2099271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25">
            <a:extLst>
              <a:ext uri="{FF2B5EF4-FFF2-40B4-BE49-F238E27FC236}">
                <a16:creationId xmlns:a16="http://schemas.microsoft.com/office/drawing/2014/main" id="{3C8014D2-B96D-F00B-C7F2-558A134097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648" y="3095402"/>
            <a:ext cx="14049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26">
            <a:extLst>
              <a:ext uri="{FF2B5EF4-FFF2-40B4-BE49-F238E27FC236}">
                <a16:creationId xmlns:a16="http://schemas.microsoft.com/office/drawing/2014/main" id="{B87146A4-CE2A-8545-DC81-637A57F9F3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48585" y="2800127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246">
            <a:extLst>
              <a:ext uri="{FF2B5EF4-FFF2-40B4-BE49-F238E27FC236}">
                <a16:creationId xmlns:a16="http://schemas.microsoft.com/office/drawing/2014/main" id="{55146A0A-2BBD-7D62-543E-39B8790F20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10223" y="3065997"/>
            <a:ext cx="6249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指实际驱动无人机飞行的那部分重量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非有效飞重越低越好，如给电池充电的发动机和燃油重量</a:t>
            </a:r>
          </a:p>
        </p:txBody>
      </p:sp>
      <p:cxnSp>
        <p:nvCxnSpPr>
          <p:cNvPr id="19" name="直接连接符 28">
            <a:extLst>
              <a:ext uri="{FF2B5EF4-FFF2-40B4-BE49-F238E27FC236}">
                <a16:creationId xmlns:a16="http://schemas.microsoft.com/office/drawing/2014/main" id="{AF82A5F1-8AE2-9F32-F759-F0A47DF215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648" y="3664223"/>
            <a:ext cx="18002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246">
            <a:extLst>
              <a:ext uri="{FF2B5EF4-FFF2-40B4-BE49-F238E27FC236}">
                <a16:creationId xmlns:a16="http://schemas.microsoft.com/office/drawing/2014/main" id="{7BDCE031-8541-3182-D4A4-6397A63D97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4384" y="3875295"/>
            <a:ext cx="59025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以混合动力系统工作时，比单一动力多出的飞行时间。该时间必须为正才有意义</a:t>
            </a:r>
          </a:p>
        </p:txBody>
      </p:sp>
      <p:cxnSp>
        <p:nvCxnSpPr>
          <p:cNvPr id="21" name="直接连接符 30">
            <a:extLst>
              <a:ext uri="{FF2B5EF4-FFF2-40B4-BE49-F238E27FC236}">
                <a16:creationId xmlns:a16="http://schemas.microsoft.com/office/drawing/2014/main" id="{62B71CA3-4EC8-EF3D-C3F5-5E24472A7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648" y="4168279"/>
            <a:ext cx="16573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46">
            <a:extLst>
              <a:ext uri="{FF2B5EF4-FFF2-40B4-BE49-F238E27FC236}">
                <a16:creationId xmlns:a16="http://schemas.microsoft.com/office/drawing/2014/main" id="{8C5FA494-1071-CF0F-BD76-A76B95AEF2E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04235" y="4584807"/>
            <a:ext cx="5902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持续双模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持续单模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双模切换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32">
            <a:extLst>
              <a:ext uri="{FF2B5EF4-FFF2-40B4-BE49-F238E27FC236}">
                <a16:creationId xmlns:a16="http://schemas.microsoft.com/office/drawing/2014/main" id="{73FAA253-5381-5752-02D9-DF036E3CDE4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43873" y="3422923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33">
            <a:extLst>
              <a:ext uri="{FF2B5EF4-FFF2-40B4-BE49-F238E27FC236}">
                <a16:creationId xmlns:a16="http://schemas.microsoft.com/office/drawing/2014/main" id="{0DF1C134-C8F1-D019-C559-7CC5CC3F61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648" y="4744343"/>
            <a:ext cx="19812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5">
            <a:extLst>
              <a:ext uri="{FF2B5EF4-FFF2-40B4-BE49-F238E27FC236}">
                <a16:creationId xmlns:a16="http://schemas.microsoft.com/office/drawing/2014/main" id="{3AB25899-B32C-A6C0-3613-617DED8DE6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84365" y="5320407"/>
            <a:ext cx="14398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46">
            <a:extLst>
              <a:ext uri="{FF2B5EF4-FFF2-40B4-BE49-F238E27FC236}">
                <a16:creationId xmlns:a16="http://schemas.microsoft.com/office/drawing/2014/main" id="{9DDE5948-1F2B-77BE-0E0C-24A7730EAA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24054" y="5783164"/>
            <a:ext cx="4340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当某一动力模式实效时，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无人机是否还能维持飞行</a:t>
            </a:r>
          </a:p>
        </p:txBody>
      </p:sp>
      <p:cxnSp>
        <p:nvCxnSpPr>
          <p:cNvPr id="28" name="直接连接符 37">
            <a:extLst>
              <a:ext uri="{FF2B5EF4-FFF2-40B4-BE49-F238E27FC236}">
                <a16:creationId xmlns:a16="http://schemas.microsoft.com/office/drawing/2014/main" id="{49FF2F65-60FA-DF0F-8C3E-59C34A0BC0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84067" y="5849987"/>
            <a:ext cx="16573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38">
            <a:extLst>
              <a:ext uri="{FF2B5EF4-FFF2-40B4-BE49-F238E27FC236}">
                <a16:creationId xmlns:a16="http://schemas.microsoft.com/office/drawing/2014/main" id="{0D30D761-BCAC-07C5-C714-478BD2AECE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41417" y="5849987"/>
            <a:ext cx="250825" cy="1905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46">
            <a:extLst>
              <a:ext uri="{FF2B5EF4-FFF2-40B4-BE49-F238E27FC236}">
                <a16:creationId xmlns:a16="http://schemas.microsoft.com/office/drawing/2014/main" id="{5CB695D8-78AB-19DA-9A1D-23E2CA6CD8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51823" y="2367558"/>
            <a:ext cx="67727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发动机给电池进行充电，功率应满足电池的规格</a:t>
            </a:r>
            <a:endParaRPr lang="en-US" altLang="zh-CN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电池在充放电过程中，应满足无人机的飞行需求</a:t>
            </a:r>
          </a:p>
        </p:txBody>
      </p:sp>
      <p:sp>
        <p:nvSpPr>
          <p:cNvPr id="31" name="Text Box 246">
            <a:extLst>
              <a:ext uri="{FF2B5EF4-FFF2-40B4-BE49-F238E27FC236}">
                <a16:creationId xmlns:a16="http://schemas.microsoft.com/office/drawing/2014/main" id="{4B3AF66D-951D-9739-DA5D-E354F30711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71618" y="5029412"/>
            <a:ext cx="67115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采用混合动力系统后，对无人机稳定性、飞控、任务遂行、保障维护等在多大程度上产生了影响</a:t>
            </a:r>
          </a:p>
        </p:txBody>
      </p:sp>
    </p:spTree>
    <p:extLst>
      <p:ext uri="{BB962C8B-B14F-4D97-AF65-F5344CB8AC3E}">
        <p14:creationId xmlns:p14="http://schemas.microsoft.com/office/powerpoint/2010/main" val="11003063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28" y="1434279"/>
            <a:ext cx="6336704" cy="52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飞行器设计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飞控系统设计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通讯与作业系统设计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地面站设计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6150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飞控系统设计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飞控系统的设计流程</a:t>
            </a: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A11AB355-029F-A70F-4C02-63479141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844824"/>
            <a:ext cx="8568952" cy="481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0020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飞控系统设计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APM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5">
            <a:extLst>
              <a:ext uri="{FF2B5EF4-FFF2-40B4-BE49-F238E27FC236}">
                <a16:creationId xmlns:a16="http://schemas.microsoft.com/office/drawing/2014/main" id="{A6EF040C-D914-9A55-3BA4-617546919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49" y="3542486"/>
            <a:ext cx="3702973" cy="26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4">
            <a:extLst>
              <a:ext uri="{FF2B5EF4-FFF2-40B4-BE49-F238E27FC236}">
                <a16:creationId xmlns:a16="http://schemas.microsoft.com/office/drawing/2014/main" id="{62085AE1-F6B4-D8CD-A3DB-3DF4E9D1D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57" y="1340768"/>
            <a:ext cx="3626470" cy="232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3">
            <a:extLst>
              <a:ext uri="{FF2B5EF4-FFF2-40B4-BE49-F238E27FC236}">
                <a16:creationId xmlns:a16="http://schemas.microsoft.com/office/drawing/2014/main" id="{772DF570-C052-9E21-75C1-95BAECB96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73" y="1754479"/>
            <a:ext cx="3019947" cy="241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">
            <a:extLst>
              <a:ext uri="{FF2B5EF4-FFF2-40B4-BE49-F238E27FC236}">
                <a16:creationId xmlns:a16="http://schemas.microsoft.com/office/drawing/2014/main" id="{C6B75961-5CA1-89CC-1F2C-E14B5EE99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5" y="3909681"/>
            <a:ext cx="3240360" cy="214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46">
            <a:extLst>
              <a:ext uri="{FF2B5EF4-FFF2-40B4-BE49-F238E27FC236}">
                <a16:creationId xmlns:a16="http://schemas.microsoft.com/office/drawing/2014/main" id="{7F83E787-BA8E-104B-084E-14688B23E9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08089" y="6210205"/>
            <a:ext cx="2735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APM( </a:t>
            </a:r>
            <a:r>
              <a:rPr lang="en-US" altLang="zh-CN" b="1" dirty="0" err="1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Ardupilot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rgbClr val="33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8E8E8108-4D3A-ED91-A0BE-7853300EC6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25021" y="1328580"/>
            <a:ext cx="4579920" cy="7289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基于</a:t>
            </a:r>
            <a:r>
              <a:rPr lang="en-US" altLang="zh-CN" sz="18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Arduino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的开源飞控，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2007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年推出。支持固定翼、直升机、多旋翼和无人驾驶车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Text Box 246">
            <a:extLst>
              <a:ext uri="{FF2B5EF4-FFF2-40B4-BE49-F238E27FC236}">
                <a16:creationId xmlns:a16="http://schemas.microsoft.com/office/drawing/2014/main" id="{C90EB780-8D02-9413-C9E5-315EC6B97C1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7721" y="2481105"/>
            <a:ext cx="4579920" cy="1061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通过开源软件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Mission Planner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可以配置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APM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，接收并显示传感器的数据，并进行任务规划。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APM2.5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2.6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是最终版本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438629C4-08F7-CE59-478C-43935202BCD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7721" y="3871755"/>
            <a:ext cx="4579920" cy="1393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APM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飞控可完成：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自主起降、自主航线飞行、定高、定点、增稳、回家等自动飞行功能。可连接超声波和光流传感器实现室内定点、定高飞行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Text Box 246">
            <a:extLst>
              <a:ext uri="{FF2B5EF4-FFF2-40B4-BE49-F238E27FC236}">
                <a16:creationId xmlns:a16="http://schemas.microsoft.com/office/drawing/2014/main" id="{619D389C-6E1B-36E1-F62E-AF81CC93BBE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7721" y="5589240"/>
            <a:ext cx="4579920" cy="7289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主控芯片：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AVR1280/2560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控制律：串级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35383879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飞控系统设计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Pixhawk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60C6121F-EC51-54CB-F2E0-6026DEFC7B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07568" y="6330817"/>
            <a:ext cx="2735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 err="1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PixHawk</a:t>
            </a:r>
            <a:endParaRPr lang="zh-CN" altLang="en-US" b="1" dirty="0">
              <a:solidFill>
                <a:srgbClr val="33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A4271F70-4A5C-0237-B9FE-73549021820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99870" y="1043943"/>
            <a:ext cx="4443342" cy="1393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2014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年新推出，是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PX4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的升级，可兼容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APM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固件和地面站。内置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套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惯性单元，互为补充校正，并可连接一主一备两套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GPS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传感器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106E94A3-E079-F8DF-6E7B-F10C59991FA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92144" y="2547941"/>
            <a:ext cx="4460374" cy="1061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PixHawk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使用最先进的定高算法，可仅凭气压计将无人机高度固定在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米以内。支持固定翼、直升机、多旋翼机型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ECBD7F01-FF20-8D73-B691-DE0661D4C2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92144" y="5592392"/>
            <a:ext cx="4460374" cy="1061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主控芯片：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STM32F427/168Mhz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IMU: MPU6000/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磁力计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气压计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控制律：串级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PID</a:t>
            </a:r>
          </a:p>
        </p:txBody>
      </p:sp>
      <p:pic>
        <p:nvPicPr>
          <p:cNvPr id="16" name="图片 7">
            <a:extLst>
              <a:ext uri="{FF2B5EF4-FFF2-40B4-BE49-F238E27FC236}">
                <a16:creationId xmlns:a16="http://schemas.microsoft.com/office/drawing/2014/main" id="{D21965F3-37B3-E2CF-7FF1-314CCA61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4" y="1403154"/>
            <a:ext cx="3972520" cy="268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8">
            <a:extLst>
              <a:ext uri="{FF2B5EF4-FFF2-40B4-BE49-F238E27FC236}">
                <a16:creationId xmlns:a16="http://schemas.microsoft.com/office/drawing/2014/main" id="{9599BD59-078F-BFE2-BA7F-863132D0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04" y="3726998"/>
            <a:ext cx="4271414" cy="258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">
            <a:extLst>
              <a:ext uri="{FF2B5EF4-FFF2-40B4-BE49-F238E27FC236}">
                <a16:creationId xmlns:a16="http://schemas.microsoft.com/office/drawing/2014/main" id="{CE743510-F61A-C98A-77A6-F9BDF77D0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4" y="2116566"/>
            <a:ext cx="2499126" cy="349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46">
            <a:extLst>
              <a:ext uri="{FF2B5EF4-FFF2-40B4-BE49-F238E27FC236}">
                <a16:creationId xmlns:a16="http://schemas.microsoft.com/office/drawing/2014/main" id="{2EA5D2EF-AF42-E7A5-7B46-038164D6B7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76120" y="3784485"/>
            <a:ext cx="4460373" cy="1726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PixHawk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集成了电子地图，并开放几百项参数供无人机使用者调整。功能包括自主航线飞行、自动起降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定点定高飞行、自动返回、备份系统自动切换等。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39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飞控系统设计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Zero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A9079203-7831-B09C-9519-3780762857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4073" y="6327004"/>
            <a:ext cx="2735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Zero</a:t>
            </a:r>
            <a:endParaRPr lang="zh-CN" altLang="en-US" b="1" dirty="0">
              <a:solidFill>
                <a:srgbClr val="33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A0098F46-08E2-30B0-B8A9-79502EBA78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40911" y="5575243"/>
            <a:ext cx="4710835" cy="1061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主控芯片：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STM32 M3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系列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IMU: MPU6000/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磁力计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气压计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控制律：不详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7E850107-294E-A089-F4DF-6888EDF213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93020" y="3920394"/>
            <a:ext cx="4710837" cy="1393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零度飞控具备所有多旋翼飞控系统的主要功能，如：自主起飞降落、定点悬停、空中路点规划、失控保护、回家等。某些高端产品具备视觉捕获、目标自动跟踪等功能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FF24488A-450A-15BF-E0C2-8712077CBE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49904" y="1110587"/>
            <a:ext cx="4692848" cy="1061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国内与</a:t>
            </a:r>
            <a:r>
              <a:rPr lang="en-US" altLang="zh-CN" sz="18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Dji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公司竞争的消费级无人机品牌，主要用于多旋翼飞行器。近期专注于视觉处理及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SLAM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技术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8FC4ADF7-7B85-2671-03D8-334B6EC5A5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0485" y="2320535"/>
            <a:ext cx="4692848" cy="1393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代表作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GEMINI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飞控集成两套独立工作的控制器，提供冗余控制。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YS-X4-V2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飞控采用集成一体化设计，将所有设备都集中到一片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PCB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板上，缩减了空间和重量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7" name="图片 3">
            <a:extLst>
              <a:ext uri="{FF2B5EF4-FFF2-40B4-BE49-F238E27FC236}">
                <a16:creationId xmlns:a16="http://schemas.microsoft.com/office/drawing/2014/main" id="{3240E5F5-8C4F-21E5-FAA0-7D57428E6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" y="1791936"/>
            <a:ext cx="3043561" cy="26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4">
            <a:extLst>
              <a:ext uri="{FF2B5EF4-FFF2-40B4-BE49-F238E27FC236}">
                <a16:creationId xmlns:a16="http://schemas.microsoft.com/office/drawing/2014/main" id="{770EBB49-E6C5-596D-790B-6F64B9169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57" y="1884806"/>
            <a:ext cx="3624662" cy="241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">
            <a:extLst>
              <a:ext uri="{FF2B5EF4-FFF2-40B4-BE49-F238E27FC236}">
                <a16:creationId xmlns:a16="http://schemas.microsoft.com/office/drawing/2014/main" id="{C72EC1A6-7892-32C2-7905-B6FBADF10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62" y="4077071"/>
            <a:ext cx="5205763" cy="224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805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28" y="1434279"/>
            <a:ext cx="6336704" cy="52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飞行器设计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通讯与作业系统设计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地面站设计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861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飞控系统设计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Dji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1E681B5B-B860-7D58-8F29-C486D23CA2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50891" y="6006771"/>
            <a:ext cx="2735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 err="1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Dji</a:t>
            </a:r>
            <a:endParaRPr lang="zh-CN" altLang="en-US" b="1" dirty="0">
              <a:solidFill>
                <a:srgbClr val="33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5274EE57-AA31-3226-3CE1-E58130199B5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05211" y="1480982"/>
            <a:ext cx="4585793" cy="1726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近年消费级无人机行业中的热点，主要用于多旋翼和直升机飞行器。高级版本内置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套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惯性单元，互为补充校正。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A3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飞控提供</a:t>
            </a:r>
            <a:r>
              <a:rPr lang="en-US" altLang="zh-CN" sz="18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Dji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Onboard SDK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8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Dji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Mobile SDK 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支持二次开发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6C2D399B-4956-8118-4FD5-7C43E57FE90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05211" y="5385888"/>
            <a:ext cx="4603370" cy="1061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主控芯片：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STM32 M3/M4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系列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IMU: MPU6000/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磁力计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气压计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控制律：非线性控制（不详）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7CDB8C7B-2770-BE4E-94F8-773E9C8BB3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21235" y="3502491"/>
            <a:ext cx="4585793" cy="1393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具有丰富的且性能卓越的功能和性能，如极其优秀的定点悬停、自主起飞降落、路点飞行、任务规划、自动避障、协同自稳云台、多传感器、初级</a:t>
            </a:r>
            <a:r>
              <a:rPr lang="en-US" altLang="zh-CN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AI</a:t>
            </a:r>
            <a:r>
              <a:rPr lang="zh-CN" altLang="en-US" sz="1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、禁飞区管理等</a:t>
            </a:r>
            <a:endParaRPr lang="en-US" altLang="zh-CN" sz="18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6" name="图片 1">
            <a:extLst>
              <a:ext uri="{FF2B5EF4-FFF2-40B4-BE49-F238E27FC236}">
                <a16:creationId xmlns:a16="http://schemas.microsoft.com/office/drawing/2014/main" id="{0A778648-A815-4A5A-7BD4-09F1D4A23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9" y="1779123"/>
            <a:ext cx="5482066" cy="218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4">
            <a:extLst>
              <a:ext uri="{FF2B5EF4-FFF2-40B4-BE49-F238E27FC236}">
                <a16:creationId xmlns:a16="http://schemas.microsoft.com/office/drawing/2014/main" id="{F6CA8E29-2C57-B92C-B5FB-63DE03A69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415" y="3826669"/>
            <a:ext cx="29210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2">
            <a:extLst>
              <a:ext uri="{FF2B5EF4-FFF2-40B4-BE49-F238E27FC236}">
                <a16:creationId xmlns:a16="http://schemas.microsoft.com/office/drawing/2014/main" id="{2E122E35-397F-AF3D-92A1-BB2D77CDE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5" y="3785143"/>
            <a:ext cx="2960807" cy="197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8298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飞控系统设计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控制对象建模</a:t>
            </a:r>
          </a:p>
        </p:txBody>
      </p:sp>
      <p:pic>
        <p:nvPicPr>
          <p:cNvPr id="15" name="图片 1">
            <a:extLst>
              <a:ext uri="{FF2B5EF4-FFF2-40B4-BE49-F238E27FC236}">
                <a16:creationId xmlns:a16="http://schemas.microsoft.com/office/drawing/2014/main" id="{66986A69-4098-1E87-F1E7-D5E127F9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11" y="1879517"/>
            <a:ext cx="4681454" cy="317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4313AD11-B8F1-70EA-0996-D1958A46C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65" y="1361601"/>
            <a:ext cx="5368046" cy="260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对象 2">
            <a:extLst>
              <a:ext uri="{FF2B5EF4-FFF2-40B4-BE49-F238E27FC236}">
                <a16:creationId xmlns:a16="http://schemas.microsoft.com/office/drawing/2014/main" id="{94D63749-E8BA-359D-F1B0-A32FC6710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484411"/>
              </p:ext>
            </p:extLst>
          </p:nvPr>
        </p:nvGraphicFramePr>
        <p:xfrm>
          <a:off x="6096000" y="4222187"/>
          <a:ext cx="5161797" cy="100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368300" progId="Equation.DSMT4">
                  <p:embed/>
                </p:oleObj>
              </mc:Choice>
              <mc:Fallback>
                <p:oleObj name="Equation" r:id="rId4" imgW="1905000" imgH="368300" progId="Equation.DSMT4">
                  <p:embed/>
                  <p:pic>
                    <p:nvPicPr>
                      <p:cNvPr id="23558" name="对象 2">
                        <a:extLst>
                          <a:ext uri="{FF2B5EF4-FFF2-40B4-BE49-F238E27FC236}">
                            <a16:creationId xmlns:a16="http://schemas.microsoft.com/office/drawing/2014/main" id="{2E54A9E0-890D-980E-3BFC-A7F390B11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22187"/>
                        <a:ext cx="5161797" cy="100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3">
            <a:extLst>
              <a:ext uri="{FF2B5EF4-FFF2-40B4-BE49-F238E27FC236}">
                <a16:creationId xmlns:a16="http://schemas.microsoft.com/office/drawing/2014/main" id="{5F681C3D-7058-56F3-CD21-3AE4319C3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75617"/>
              </p:ext>
            </p:extLst>
          </p:nvPr>
        </p:nvGraphicFramePr>
        <p:xfrm>
          <a:off x="1489479" y="5315411"/>
          <a:ext cx="7272338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87700" imgH="571500" progId="Equation.DSMT4">
                  <p:embed/>
                </p:oleObj>
              </mc:Choice>
              <mc:Fallback>
                <p:oleObj name="Equation" r:id="rId6" imgW="3187700" imgH="571500" progId="Equation.DSMT4">
                  <p:embed/>
                  <p:pic>
                    <p:nvPicPr>
                      <p:cNvPr id="23559" name="对象 3">
                        <a:extLst>
                          <a:ext uri="{FF2B5EF4-FFF2-40B4-BE49-F238E27FC236}">
                            <a16:creationId xmlns:a16="http://schemas.microsoft.com/office/drawing/2014/main" id="{B4B0F223-AEBD-CE7F-8C12-8BABAFBEE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479" y="5315411"/>
                        <a:ext cx="7272338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5599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飞控系统设计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控制律设计</a:t>
            </a:r>
          </a:p>
        </p:txBody>
      </p:sp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9CFD2FC1-BC53-746D-45E3-8C386C96F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16780"/>
              </p:ext>
            </p:extLst>
          </p:nvPr>
        </p:nvGraphicFramePr>
        <p:xfrm>
          <a:off x="684213" y="1759095"/>
          <a:ext cx="4835723" cy="87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342900" progId="Equation.DSMT4">
                  <p:embed/>
                </p:oleObj>
              </mc:Choice>
              <mc:Fallback>
                <p:oleObj name="Equation" r:id="rId2" imgW="1892300" imgH="342900" progId="Equation.DSMT4">
                  <p:embed/>
                  <p:pic>
                    <p:nvPicPr>
                      <p:cNvPr id="24580" name="对象 1">
                        <a:extLst>
                          <a:ext uri="{FF2B5EF4-FFF2-40B4-BE49-F238E27FC236}">
                            <a16:creationId xmlns:a16="http://schemas.microsoft.com/office/drawing/2014/main" id="{37D353FD-A74C-D984-D448-EAD53B06A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59095"/>
                        <a:ext cx="4835723" cy="875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">
            <a:extLst>
              <a:ext uri="{FF2B5EF4-FFF2-40B4-BE49-F238E27FC236}">
                <a16:creationId xmlns:a16="http://schemas.microsoft.com/office/drawing/2014/main" id="{8C236CE6-1E64-0D1E-B1B2-B1876F8BF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481904"/>
              </p:ext>
            </p:extLst>
          </p:nvPr>
        </p:nvGraphicFramePr>
        <p:xfrm>
          <a:off x="946936" y="2718374"/>
          <a:ext cx="4047985" cy="10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19100" progId="Equation.DSMT4">
                  <p:embed/>
                </p:oleObj>
              </mc:Choice>
              <mc:Fallback>
                <p:oleObj name="Equation" r:id="rId4" imgW="1574800" imgH="419100" progId="Equation.DSMT4">
                  <p:embed/>
                  <p:pic>
                    <p:nvPicPr>
                      <p:cNvPr id="24581" name="对象 2">
                        <a:extLst>
                          <a:ext uri="{FF2B5EF4-FFF2-40B4-BE49-F238E27FC236}">
                            <a16:creationId xmlns:a16="http://schemas.microsoft.com/office/drawing/2014/main" id="{F84ED52D-EE25-F624-C0D1-54F911CD6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936" y="2718374"/>
                        <a:ext cx="4047985" cy="107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">
            <a:extLst>
              <a:ext uri="{FF2B5EF4-FFF2-40B4-BE49-F238E27FC236}">
                <a16:creationId xmlns:a16="http://schemas.microsoft.com/office/drawing/2014/main" id="{CF2EC9DA-7D35-5473-3BB9-90B8443DD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636768"/>
              </p:ext>
            </p:extLst>
          </p:nvPr>
        </p:nvGraphicFramePr>
        <p:xfrm>
          <a:off x="565173" y="3953340"/>
          <a:ext cx="49688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900" imgH="355600" progId="Equation.DSMT4">
                  <p:embed/>
                </p:oleObj>
              </mc:Choice>
              <mc:Fallback>
                <p:oleObj name="Equation" r:id="rId6" imgW="2247900" imgH="355600" progId="Equation.DSMT4">
                  <p:embed/>
                  <p:pic>
                    <p:nvPicPr>
                      <p:cNvPr id="24582" name="对象 3">
                        <a:extLst>
                          <a:ext uri="{FF2B5EF4-FFF2-40B4-BE49-F238E27FC236}">
                            <a16:creationId xmlns:a16="http://schemas.microsoft.com/office/drawing/2014/main" id="{414FBE6C-41BC-22B9-7C27-D3341159D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73" y="3953340"/>
                        <a:ext cx="49688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>
            <a:extLst>
              <a:ext uri="{FF2B5EF4-FFF2-40B4-BE49-F238E27FC236}">
                <a16:creationId xmlns:a16="http://schemas.microsoft.com/office/drawing/2014/main" id="{3C7D5B9F-F759-D977-0F50-F4C9973D5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2736"/>
            <a:ext cx="5140181" cy="231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A8D04E55-3BBA-613F-A8E8-98B6B49E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112750"/>
            <a:ext cx="5140180" cy="363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对象 4">
            <a:extLst>
              <a:ext uri="{FF2B5EF4-FFF2-40B4-BE49-F238E27FC236}">
                <a16:creationId xmlns:a16="http://schemas.microsoft.com/office/drawing/2014/main" id="{6F3BCF02-72C2-E5BF-D06D-D68AACF51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937749"/>
              </p:ext>
            </p:extLst>
          </p:nvPr>
        </p:nvGraphicFramePr>
        <p:xfrm>
          <a:off x="1526950" y="4918174"/>
          <a:ext cx="2808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19200" imgH="228600" progId="Equation.3">
                  <p:embed/>
                </p:oleObj>
              </mc:Choice>
              <mc:Fallback>
                <p:oleObj name="公式" r:id="rId10" imgW="1219200" imgH="228600" progId="Equation.3">
                  <p:embed/>
                  <p:pic>
                    <p:nvPicPr>
                      <p:cNvPr id="24585" name="对象 4">
                        <a:extLst>
                          <a:ext uri="{FF2B5EF4-FFF2-40B4-BE49-F238E27FC236}">
                            <a16:creationId xmlns:a16="http://schemas.microsoft.com/office/drawing/2014/main" id="{356E8225-24C0-C79A-6A58-5AC9F32D1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950" y="4918174"/>
                        <a:ext cx="28082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5">
            <a:extLst>
              <a:ext uri="{FF2B5EF4-FFF2-40B4-BE49-F238E27FC236}">
                <a16:creationId xmlns:a16="http://schemas.microsoft.com/office/drawing/2014/main" id="{D7B70B81-5390-3E20-3F08-AC18E8FA4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10862"/>
              </p:ext>
            </p:extLst>
          </p:nvPr>
        </p:nvGraphicFramePr>
        <p:xfrm>
          <a:off x="1524000" y="5712685"/>
          <a:ext cx="2465278" cy="88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91726" imgH="393529" progId="Equation.3">
                  <p:embed/>
                </p:oleObj>
              </mc:Choice>
              <mc:Fallback>
                <p:oleObj name="公式" r:id="rId12" imgW="1091726" imgH="393529" progId="Equation.3">
                  <p:embed/>
                  <p:pic>
                    <p:nvPicPr>
                      <p:cNvPr id="24586" name="对象 5">
                        <a:extLst>
                          <a:ext uri="{FF2B5EF4-FFF2-40B4-BE49-F238E27FC236}">
                            <a16:creationId xmlns:a16="http://schemas.microsoft.com/office/drawing/2014/main" id="{0485781E-7739-CBF2-2BD9-CDDE9FC5C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12685"/>
                        <a:ext cx="2465278" cy="880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6461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飞控系统设计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2E2B69F3-20D7-BFC8-C43F-D36D99844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51" y="1460796"/>
            <a:ext cx="3312778" cy="25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">
            <a:extLst>
              <a:ext uri="{FF2B5EF4-FFF2-40B4-BE49-F238E27FC236}">
                <a16:creationId xmlns:a16="http://schemas.microsoft.com/office/drawing/2014/main" id="{7D4191D7-B82B-5067-E4B2-C12DCA663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775172"/>
            <a:ext cx="2619772" cy="215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4">
            <a:extLst>
              <a:ext uri="{FF2B5EF4-FFF2-40B4-BE49-F238E27FC236}">
                <a16:creationId xmlns:a16="http://schemas.microsoft.com/office/drawing/2014/main" id="{3596596C-D661-C134-03B4-4C88B83DC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73" y="3764720"/>
            <a:ext cx="4228205" cy="274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3">
            <a:extLst>
              <a:ext uri="{FF2B5EF4-FFF2-40B4-BE49-F238E27FC236}">
                <a16:creationId xmlns:a16="http://schemas.microsoft.com/office/drawing/2014/main" id="{3C38C133-3C2C-051C-D604-EB3C19CE8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" y="3864060"/>
            <a:ext cx="3315754" cy="274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46">
            <a:extLst>
              <a:ext uri="{FF2B5EF4-FFF2-40B4-BE49-F238E27FC236}">
                <a16:creationId xmlns:a16="http://schemas.microsoft.com/office/drawing/2014/main" id="{8554DAFC-6A3C-2AAF-F2D4-5A7F171C49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24365" y="1268760"/>
            <a:ext cx="4781337" cy="3929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INVENSENSE</a:t>
            </a:r>
            <a:r>
              <a:rPr lang="zh-CN" altLang="en-US" sz="1800" b="1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公司的</a:t>
            </a:r>
            <a:r>
              <a:rPr lang="en-US" altLang="zh-CN" sz="1800" b="1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</a:t>
            </a:r>
            <a:r>
              <a:rPr lang="zh-CN" altLang="en-US" sz="1800" b="1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系列产品</a:t>
            </a:r>
            <a:endParaRPr lang="en-US" altLang="zh-CN" sz="1800" b="1" i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B999A6C2-43B6-890A-FE23-820F1434A2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52928" y="1656110"/>
            <a:ext cx="4781339" cy="39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MPU6000</a:t>
            </a:r>
          </a:p>
        </p:txBody>
      </p:sp>
      <p:sp>
        <p:nvSpPr>
          <p:cNvPr id="18" name="Text Box 246">
            <a:extLst>
              <a:ext uri="{FF2B5EF4-FFF2-40B4-BE49-F238E27FC236}">
                <a16:creationId xmlns:a16="http://schemas.microsoft.com/office/drawing/2014/main" id="{DFEA7A77-DD80-3212-DFEB-61FCDBE740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41852" y="1945035"/>
            <a:ext cx="5196011" cy="725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MEMS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数字式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SPI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通讯，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轴陀螺仪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加速度计，带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DMP</a:t>
            </a: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21C40027-739D-D36C-E4FF-A33DE2445B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52928" y="2592735"/>
            <a:ext cx="4781339" cy="39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MPU6050</a:t>
            </a:r>
          </a:p>
        </p:txBody>
      </p:sp>
      <p:sp>
        <p:nvSpPr>
          <p:cNvPr id="20" name="Text Box 246">
            <a:extLst>
              <a:ext uri="{FF2B5EF4-FFF2-40B4-BE49-F238E27FC236}">
                <a16:creationId xmlns:a16="http://schemas.microsoft.com/office/drawing/2014/main" id="{612F1C6E-D4CA-A01B-6733-B1509F2524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41852" y="2881660"/>
            <a:ext cx="5196011" cy="725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MEMS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数字式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IIC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通讯，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轴陀螺仪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加速度计，带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DMP</a:t>
            </a:r>
          </a:p>
        </p:txBody>
      </p:sp>
      <p:sp>
        <p:nvSpPr>
          <p:cNvPr id="21" name="Text Box 246">
            <a:extLst>
              <a:ext uri="{FF2B5EF4-FFF2-40B4-BE49-F238E27FC236}">
                <a16:creationId xmlns:a16="http://schemas.microsoft.com/office/drawing/2014/main" id="{5DCC3FC5-0B8A-F9BF-3DF4-77DC34B5F0C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35503" y="3673822"/>
            <a:ext cx="4781339" cy="39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MPU9250</a:t>
            </a:r>
          </a:p>
        </p:txBody>
      </p:sp>
      <p:sp>
        <p:nvSpPr>
          <p:cNvPr id="23" name="Text Box 246">
            <a:extLst>
              <a:ext uri="{FF2B5EF4-FFF2-40B4-BE49-F238E27FC236}">
                <a16:creationId xmlns:a16="http://schemas.microsoft.com/office/drawing/2014/main" id="{2F20341E-A69D-CED7-ED31-A399EB8F83F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57752" y="3961160"/>
            <a:ext cx="5196011" cy="7253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MEMS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数字式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IIC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通讯，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9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轴陀螺仪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加速度计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地磁仪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C91CE9A4-AC95-E86E-C30A-9A2AAD55DA9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41853" y="4778722"/>
            <a:ext cx="4781339" cy="3957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ICM20602/ak8975/spl06-001</a:t>
            </a:r>
          </a:p>
        </p:txBody>
      </p:sp>
      <p:sp>
        <p:nvSpPr>
          <p:cNvPr id="25" name="Text Box 246">
            <a:extLst>
              <a:ext uri="{FF2B5EF4-FFF2-40B4-BE49-F238E27FC236}">
                <a16:creationId xmlns:a16="http://schemas.microsoft.com/office/drawing/2014/main" id="{B4D7DB24-94AE-67BC-E81A-F2D43C56B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64103" y="5139085"/>
            <a:ext cx="4460597" cy="13901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MEMS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数字式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IMU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SPI/IIC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通讯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9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轴陀螺仪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加速度计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地磁仪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带气压计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841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28" y="1434279"/>
            <a:ext cx="6336704" cy="517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飞行器设计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通讯与作业系统设计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地面站设计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4404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通讯与作业系统设计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通讯系统设计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A4644592-A49E-072F-8167-CD664B6CA0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89449" y="2279594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通讯类型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通讯方式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通讯频段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通道数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供电方式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地面设备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B4AA9A37-B9E7-593D-5E35-FAAFCC66590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32774" y="1801796"/>
            <a:ext cx="4410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遥控系统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数字图传系统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无线增程系统</a:t>
            </a:r>
            <a:endParaRPr lang="en-US" altLang="zh-CN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5F6062C8-977D-6A28-BACC-061AE347C8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2549" y="2566931"/>
            <a:ext cx="108108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3">
            <a:extLst>
              <a:ext uri="{FF2B5EF4-FFF2-40B4-BE49-F238E27FC236}">
                <a16:creationId xmlns:a16="http://schemas.microsoft.com/office/drawing/2014/main" id="{E57201AD-DC2B-E94B-CFBD-C6C835C3A7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13636" y="2082744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25">
            <a:extLst>
              <a:ext uri="{FF2B5EF4-FFF2-40B4-BE49-F238E27FC236}">
                <a16:creationId xmlns:a16="http://schemas.microsoft.com/office/drawing/2014/main" id="{48B79477-3F59-6FB6-F062-F2FFFCAFD0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2549" y="3143194"/>
            <a:ext cx="14049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26">
            <a:extLst>
              <a:ext uri="{FF2B5EF4-FFF2-40B4-BE49-F238E27FC236}">
                <a16:creationId xmlns:a16="http://schemas.microsoft.com/office/drawing/2014/main" id="{B46FA71C-4C9A-B3FD-1A4B-5B107B4CD8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37486" y="2847919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246">
            <a:extLst>
              <a:ext uri="{FF2B5EF4-FFF2-40B4-BE49-F238E27FC236}">
                <a16:creationId xmlns:a16="http://schemas.microsoft.com/office/drawing/2014/main" id="{38EEEC8D-2A09-53C6-3EC9-D1784E7C91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94100" y="3174018"/>
            <a:ext cx="4329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 36M/72M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2.4G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5.8G…</a:t>
            </a:r>
            <a:endParaRPr lang="zh-CN" altLang="en-US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8">
            <a:extLst>
              <a:ext uri="{FF2B5EF4-FFF2-40B4-BE49-F238E27FC236}">
                <a16:creationId xmlns:a16="http://schemas.microsoft.com/office/drawing/2014/main" id="{7F91F218-1641-F818-A275-38C56D5764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2549" y="3719704"/>
            <a:ext cx="18002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246">
            <a:extLst>
              <a:ext uri="{FF2B5EF4-FFF2-40B4-BE49-F238E27FC236}">
                <a16:creationId xmlns:a16="http://schemas.microsoft.com/office/drawing/2014/main" id="{13CD8886-80A2-B012-9849-4E35334DE7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34871" y="3852812"/>
            <a:ext cx="40889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遥控系统：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数字图传系统：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</a:p>
        </p:txBody>
      </p:sp>
      <p:cxnSp>
        <p:nvCxnSpPr>
          <p:cNvPr id="21" name="直接连接符 30">
            <a:extLst>
              <a:ext uri="{FF2B5EF4-FFF2-40B4-BE49-F238E27FC236}">
                <a16:creationId xmlns:a16="http://schemas.microsoft.com/office/drawing/2014/main" id="{2942B2C2-C6CF-14CA-80E1-31794A86A6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18819" y="4295768"/>
            <a:ext cx="20891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46">
            <a:extLst>
              <a:ext uri="{FF2B5EF4-FFF2-40B4-BE49-F238E27FC236}">
                <a16:creationId xmlns:a16="http://schemas.microsoft.com/office/drawing/2014/main" id="{0DA508DF-0769-7FCA-3309-90E15F9504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81602" y="4583105"/>
            <a:ext cx="5572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独立供电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锂电池、动力电池接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BEC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供电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锂电池</a:t>
            </a:r>
          </a:p>
        </p:txBody>
      </p:sp>
      <p:cxnSp>
        <p:nvCxnSpPr>
          <p:cNvPr id="24" name="直接连接符 32">
            <a:extLst>
              <a:ext uri="{FF2B5EF4-FFF2-40B4-BE49-F238E27FC236}">
                <a16:creationId xmlns:a16="http://schemas.microsoft.com/office/drawing/2014/main" id="{2B434CBF-D202-FBAB-C1BD-404F049331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2774" y="3478404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33">
            <a:extLst>
              <a:ext uri="{FF2B5EF4-FFF2-40B4-BE49-F238E27FC236}">
                <a16:creationId xmlns:a16="http://schemas.microsoft.com/office/drawing/2014/main" id="{C621DDA7-013F-35F9-F553-9AFEBE8EDC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59524" y="4799824"/>
            <a:ext cx="126047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5">
            <a:extLst>
              <a:ext uri="{FF2B5EF4-FFF2-40B4-BE49-F238E27FC236}">
                <a16:creationId xmlns:a16="http://schemas.microsoft.com/office/drawing/2014/main" id="{843BE014-8362-AFD6-2E18-EC18B45B03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6774" y="5375888"/>
            <a:ext cx="17827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46">
            <a:extLst>
              <a:ext uri="{FF2B5EF4-FFF2-40B4-BE49-F238E27FC236}">
                <a16:creationId xmlns:a16="http://schemas.microsoft.com/office/drawing/2014/main" id="{01549B6D-E9A6-A407-7CA3-3F9CAAF01A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28745" y="5857057"/>
            <a:ext cx="4691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遥控发射机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图传接收装置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功率增程发射器</a:t>
            </a:r>
          </a:p>
        </p:txBody>
      </p:sp>
      <p:cxnSp>
        <p:nvCxnSpPr>
          <p:cNvPr id="28" name="直接连接符 37">
            <a:extLst>
              <a:ext uri="{FF2B5EF4-FFF2-40B4-BE49-F238E27FC236}">
                <a16:creationId xmlns:a16="http://schemas.microsoft.com/office/drawing/2014/main" id="{8432B6CE-9B67-3C4A-B0FD-1EF7A259D2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2549" y="5941410"/>
            <a:ext cx="16573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38">
            <a:extLst>
              <a:ext uri="{FF2B5EF4-FFF2-40B4-BE49-F238E27FC236}">
                <a16:creationId xmlns:a16="http://schemas.microsoft.com/office/drawing/2014/main" id="{7958A305-D8B6-B2B5-BE6C-1A87C80D43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9899" y="5941410"/>
            <a:ext cx="250825" cy="825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46">
            <a:extLst>
              <a:ext uri="{FF2B5EF4-FFF2-40B4-BE49-F238E27FC236}">
                <a16:creationId xmlns:a16="http://schemas.microsoft.com/office/drawing/2014/main" id="{7F1180FC-2262-A5D0-4391-8B375D9EF59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40724" y="2476444"/>
            <a:ext cx="4691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微波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声控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246">
            <a:extLst>
              <a:ext uri="{FF2B5EF4-FFF2-40B4-BE49-F238E27FC236}">
                <a16:creationId xmlns:a16="http://schemas.microsoft.com/office/drawing/2014/main" id="{050B246C-205C-A82A-2B73-60910F8D7F9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69757" y="5148989"/>
            <a:ext cx="5950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重量越轻越好，属于无效飞行重量，必要时去掉外壳</a:t>
            </a:r>
          </a:p>
        </p:txBody>
      </p:sp>
      <p:sp>
        <p:nvSpPr>
          <p:cNvPr id="32" name="Text Box 246">
            <a:extLst>
              <a:ext uri="{FF2B5EF4-FFF2-40B4-BE49-F238E27FC236}">
                <a16:creationId xmlns:a16="http://schemas.microsoft.com/office/drawing/2014/main" id="{9D72B843-1BB8-D95E-9524-648615FAD4F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45054" y="3926436"/>
            <a:ext cx="2766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无线增程系统：单通道</a:t>
            </a:r>
          </a:p>
        </p:txBody>
      </p:sp>
    </p:spTree>
    <p:extLst>
      <p:ext uri="{BB962C8B-B14F-4D97-AF65-F5344CB8AC3E}">
        <p14:creationId xmlns:p14="http://schemas.microsoft.com/office/powerpoint/2010/main" val="294833668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航拍系统设计</a:t>
            </a:r>
          </a:p>
        </p:txBody>
      </p:sp>
      <p:pic>
        <p:nvPicPr>
          <p:cNvPr id="33" name="图片 1">
            <a:extLst>
              <a:ext uri="{FF2B5EF4-FFF2-40B4-BE49-F238E27FC236}">
                <a16:creationId xmlns:a16="http://schemas.microsoft.com/office/drawing/2014/main" id="{CAD024A8-D674-A64F-37D9-05D3CB40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20" y="1767031"/>
            <a:ext cx="3552332" cy="318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2">
            <a:extLst>
              <a:ext uri="{FF2B5EF4-FFF2-40B4-BE49-F238E27FC236}">
                <a16:creationId xmlns:a16="http://schemas.microsoft.com/office/drawing/2014/main" id="{823A6499-F193-701F-10FF-F3F2CD39D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6" y="3799282"/>
            <a:ext cx="2316914" cy="250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">
            <a:extLst>
              <a:ext uri="{FF2B5EF4-FFF2-40B4-BE49-F238E27FC236}">
                <a16:creationId xmlns:a16="http://schemas.microsoft.com/office/drawing/2014/main" id="{E8402720-324E-ED74-2E8C-0AC5D7652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690" y="4488334"/>
            <a:ext cx="277177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4">
            <a:extLst>
              <a:ext uri="{FF2B5EF4-FFF2-40B4-BE49-F238E27FC236}">
                <a16:creationId xmlns:a16="http://schemas.microsoft.com/office/drawing/2014/main" id="{37BE0194-DAA9-03D1-477D-32C45EF06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65" y="1212657"/>
            <a:ext cx="6192688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246">
            <a:extLst>
              <a:ext uri="{FF2B5EF4-FFF2-40B4-BE49-F238E27FC236}">
                <a16:creationId xmlns:a16="http://schemas.microsoft.com/office/drawing/2014/main" id="{AC5C6D20-EDA9-3A9C-96C3-35334A06B2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3952" y="3244914"/>
            <a:ext cx="6192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先确定是否需要云台的支持，通常都需要云台系统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246">
            <a:extLst>
              <a:ext uri="{FF2B5EF4-FFF2-40B4-BE49-F238E27FC236}">
                <a16:creationId xmlns:a16="http://schemas.microsoft.com/office/drawing/2014/main" id="{4FB82535-B823-E4F4-EE75-0D44CF54F1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95751" y="3964994"/>
            <a:ext cx="5725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如果需要云台系统，确定所需的自由度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128F0C9B-EF68-2939-841D-4A40D121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648" y="3645024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F06E5360-1E75-2D82-C596-CDE37D685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9" y="4376911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" name="Text Box 246">
            <a:extLst>
              <a:ext uri="{FF2B5EF4-FFF2-40B4-BE49-F238E27FC236}">
                <a16:creationId xmlns:a16="http://schemas.microsoft.com/office/drawing/2014/main" id="{4992EDEC-16E7-C0FD-78BD-381F3B75C0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66497" y="4685074"/>
            <a:ext cx="4316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确定航拍设备的参数及功能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Picture 5">
            <a:extLst>
              <a:ext uri="{FF2B5EF4-FFF2-40B4-BE49-F238E27FC236}">
                <a16:creationId xmlns:a16="http://schemas.microsoft.com/office/drawing/2014/main" id="{8FD91FA7-4411-86D3-5551-B85AB6A7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5168999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Text Box 246">
            <a:extLst>
              <a:ext uri="{FF2B5EF4-FFF2-40B4-BE49-F238E27FC236}">
                <a16:creationId xmlns:a16="http://schemas.microsoft.com/office/drawing/2014/main" id="{2D9E5560-F758-7781-134A-80EA6A0073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90161" y="5445224"/>
            <a:ext cx="51622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确定航拍设备与云台的匹配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Picture 5">
            <a:extLst>
              <a:ext uri="{FF2B5EF4-FFF2-40B4-BE49-F238E27FC236}">
                <a16:creationId xmlns:a16="http://schemas.microsoft.com/office/drawing/2014/main" id="{A7F509D5-285A-C7FE-0778-7EEF025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5889079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Text Box 246">
            <a:extLst>
              <a:ext uri="{FF2B5EF4-FFF2-40B4-BE49-F238E27FC236}">
                <a16:creationId xmlns:a16="http://schemas.microsoft.com/office/drawing/2014/main" id="{212BF2E8-5360-4AA7-BC92-004AC94700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76120" y="6197242"/>
            <a:ext cx="51622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确认航拍系统的重量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8406A57D-9D45-2E6D-9205-4AB8B6D34BF2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通讯与作业系统设计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8657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喷淋系统设计</a:t>
            </a:r>
          </a:p>
        </p:txBody>
      </p:sp>
      <p:pic>
        <p:nvPicPr>
          <p:cNvPr id="33" name="图片 3">
            <a:extLst>
              <a:ext uri="{FF2B5EF4-FFF2-40B4-BE49-F238E27FC236}">
                <a16:creationId xmlns:a16="http://schemas.microsoft.com/office/drawing/2014/main" id="{E03DBB0C-B75D-9D64-C078-D0B16223E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43" y="3228820"/>
            <a:ext cx="3935193" cy="259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2">
            <a:extLst>
              <a:ext uri="{FF2B5EF4-FFF2-40B4-BE49-F238E27FC236}">
                <a16:creationId xmlns:a16="http://schemas.microsoft.com/office/drawing/2014/main" id="{D097CC3E-9CDE-C050-A476-DF90B7266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" y="1786140"/>
            <a:ext cx="3895403" cy="259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5">
            <a:extLst>
              <a:ext uri="{FF2B5EF4-FFF2-40B4-BE49-F238E27FC236}">
                <a16:creationId xmlns:a16="http://schemas.microsoft.com/office/drawing/2014/main" id="{E9E406BC-EFBB-1B98-F123-AB3A07A00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5" y="4289240"/>
            <a:ext cx="3735492" cy="21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246">
            <a:extLst>
              <a:ext uri="{FF2B5EF4-FFF2-40B4-BE49-F238E27FC236}">
                <a16:creationId xmlns:a16="http://schemas.microsoft.com/office/drawing/2014/main" id="{8A7F1963-5F0D-B735-CB17-2B0E09C0B4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68827" y="1250084"/>
            <a:ext cx="4824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先确定喷淋的药液容积和重量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id="{52CA9E18-9B9A-5EB6-1285-1EE99937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648" y="1760445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" name="Text Box 246">
            <a:extLst>
              <a:ext uri="{FF2B5EF4-FFF2-40B4-BE49-F238E27FC236}">
                <a16:creationId xmlns:a16="http://schemas.microsoft.com/office/drawing/2014/main" id="{BD87D988-7297-4759-1273-3CA839C8FF1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1589" y="2109934"/>
            <a:ext cx="5616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尽量将药桶放置于无人机重心附近，对称放置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249ACC51-FBF4-DCA4-A77D-14359452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15" y="2551486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" name="Text Box 246">
            <a:extLst>
              <a:ext uri="{FF2B5EF4-FFF2-40B4-BE49-F238E27FC236}">
                <a16:creationId xmlns:a16="http://schemas.microsoft.com/office/drawing/2014/main" id="{1FDE704F-1CA0-E4C3-E918-E94F5F3BCE1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51796" y="2839326"/>
            <a:ext cx="4824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设计喷淋挂架机构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15A99D58-A19C-AD6E-E015-77B33B5A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15" y="3277908"/>
            <a:ext cx="2571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Text Box 246">
            <a:extLst>
              <a:ext uri="{FF2B5EF4-FFF2-40B4-BE49-F238E27FC236}">
                <a16:creationId xmlns:a16="http://schemas.microsoft.com/office/drawing/2014/main" id="{525E6E21-5524-17FF-172F-6A6AEE7B7B7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68827" y="3643932"/>
            <a:ext cx="5714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确认喷淋系统不会影响无人机飞行和安全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Picture 5">
            <a:extLst>
              <a:ext uri="{FF2B5EF4-FFF2-40B4-BE49-F238E27FC236}">
                <a16:creationId xmlns:a16="http://schemas.microsoft.com/office/drawing/2014/main" id="{31BB640F-8714-500E-436B-5D7EDCBA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038" y="4137684"/>
            <a:ext cx="2571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" name="Text Box 246">
            <a:extLst>
              <a:ext uri="{FF2B5EF4-FFF2-40B4-BE49-F238E27FC236}">
                <a16:creationId xmlns:a16="http://schemas.microsoft.com/office/drawing/2014/main" id="{B51C7BA5-D7AE-CD8D-2D20-F3BFE16A4C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13731" y="4472428"/>
            <a:ext cx="4824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设计喷淋作动机构，分配遥控通道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Picture 5">
            <a:extLst>
              <a:ext uri="{FF2B5EF4-FFF2-40B4-BE49-F238E27FC236}">
                <a16:creationId xmlns:a16="http://schemas.microsoft.com/office/drawing/2014/main" id="{58E10F8C-2BF1-4C7B-FDC2-9D4727D8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700" y="4958295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" name="Text Box 246">
            <a:extLst>
              <a:ext uri="{FF2B5EF4-FFF2-40B4-BE49-F238E27FC236}">
                <a16:creationId xmlns:a16="http://schemas.microsoft.com/office/drawing/2014/main" id="{D043EECC-C385-7E99-1EEC-976BCBCE01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87082" y="5345444"/>
            <a:ext cx="4824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执行地面测试以确认系统工作正常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Picture 5">
            <a:extLst>
              <a:ext uri="{FF2B5EF4-FFF2-40B4-BE49-F238E27FC236}">
                <a16:creationId xmlns:a16="http://schemas.microsoft.com/office/drawing/2014/main" id="{93947B95-31DB-5C68-4DF2-0A394071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702" y="5839196"/>
            <a:ext cx="2571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" name="Text Box 246">
            <a:extLst>
              <a:ext uri="{FF2B5EF4-FFF2-40B4-BE49-F238E27FC236}">
                <a16:creationId xmlns:a16="http://schemas.microsoft.com/office/drawing/2014/main" id="{08E4802E-1B7A-7DB3-DC47-BADD90EB79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28236" y="6155270"/>
            <a:ext cx="482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飞行测试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13AF1B55-080D-EFA6-F89E-BCDCA0242927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通讯与作业系统设计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1678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投掷与抓取系统设计</a:t>
            </a:r>
          </a:p>
        </p:txBody>
      </p:sp>
      <p:pic>
        <p:nvPicPr>
          <p:cNvPr id="33" name="图片 2">
            <a:extLst>
              <a:ext uri="{FF2B5EF4-FFF2-40B4-BE49-F238E27FC236}">
                <a16:creationId xmlns:a16="http://schemas.microsoft.com/office/drawing/2014/main" id="{6F7E210A-0B35-4A06-26B0-13E77F23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35" y="4241039"/>
            <a:ext cx="4404122" cy="261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">
            <a:extLst>
              <a:ext uri="{FF2B5EF4-FFF2-40B4-BE49-F238E27FC236}">
                <a16:creationId xmlns:a16="http://schemas.microsoft.com/office/drawing/2014/main" id="{3B9D7DA9-DE4F-5E99-974E-9B4D609BC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81" y="2314865"/>
            <a:ext cx="3946297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1">
            <a:extLst>
              <a:ext uri="{FF2B5EF4-FFF2-40B4-BE49-F238E27FC236}">
                <a16:creationId xmlns:a16="http://schemas.microsoft.com/office/drawing/2014/main" id="{8D9B2E87-15DA-FEF3-3825-C055A8D73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5" y="1892803"/>
            <a:ext cx="3615490" cy="240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246">
            <a:extLst>
              <a:ext uri="{FF2B5EF4-FFF2-40B4-BE49-F238E27FC236}">
                <a16:creationId xmlns:a16="http://schemas.microsoft.com/office/drawing/2014/main" id="{07BE8733-3F07-00B1-6D71-F5AAFAA5829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37981" y="1668668"/>
            <a:ext cx="4824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根据任务需求，确定有否可用的成品装置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id="{1A0948FE-6C08-889E-AFF6-F279A45C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605" y="2228359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" name="Text Box 246">
            <a:extLst>
              <a:ext uri="{FF2B5EF4-FFF2-40B4-BE49-F238E27FC236}">
                <a16:creationId xmlns:a16="http://schemas.microsoft.com/office/drawing/2014/main" id="{DC895C4E-C6C2-9F48-804A-DE6F9871D7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425694" y="2637901"/>
            <a:ext cx="4306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若无成品，自行设计作业机构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ECA7B60C-8934-E969-DE79-BF33F307F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01" y="3196731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" name="Text Box 246">
            <a:extLst>
              <a:ext uri="{FF2B5EF4-FFF2-40B4-BE49-F238E27FC236}">
                <a16:creationId xmlns:a16="http://schemas.microsoft.com/office/drawing/2014/main" id="{468844F6-5553-0458-6537-F0BD5EE69AD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75688" y="3553933"/>
            <a:ext cx="3168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设计防误触发装置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1550BC8E-C38B-BE57-7A40-39D68B3E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525" y="4086086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Text Box 246">
            <a:extLst>
              <a:ext uri="{FF2B5EF4-FFF2-40B4-BE49-F238E27FC236}">
                <a16:creationId xmlns:a16="http://schemas.microsoft.com/office/drawing/2014/main" id="{E3AAB2F9-402A-3976-C06A-F9FE72B22C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19998" y="4461202"/>
            <a:ext cx="324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分配遥控通道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Picture 5">
            <a:extLst>
              <a:ext uri="{FF2B5EF4-FFF2-40B4-BE49-F238E27FC236}">
                <a16:creationId xmlns:a16="http://schemas.microsoft.com/office/drawing/2014/main" id="{09EC57FA-B9CD-A97B-2E94-22E201F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892" y="496020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" name="Text Box 246">
            <a:extLst>
              <a:ext uri="{FF2B5EF4-FFF2-40B4-BE49-F238E27FC236}">
                <a16:creationId xmlns:a16="http://schemas.microsoft.com/office/drawing/2014/main" id="{FCD07F7F-6EB3-E106-A006-3A2D8DB3EF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34286" y="5322926"/>
            <a:ext cx="3097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地面测试作业系统工作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Picture 5">
            <a:extLst>
              <a:ext uri="{FF2B5EF4-FFF2-40B4-BE49-F238E27FC236}">
                <a16:creationId xmlns:a16="http://schemas.microsoft.com/office/drawing/2014/main" id="{9A6F3AD9-94BA-94D7-7FF4-ED2534422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892" y="5805264"/>
            <a:ext cx="2571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" name="Text Box 246">
            <a:extLst>
              <a:ext uri="{FF2B5EF4-FFF2-40B4-BE49-F238E27FC236}">
                <a16:creationId xmlns:a16="http://schemas.microsoft.com/office/drawing/2014/main" id="{699F8FFA-9653-DFBC-709A-4AF0798757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62874" y="6165304"/>
            <a:ext cx="3097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飞行测试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FDA122C3-846B-0CFB-D092-9A17299A67AA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通讯与作业系统设计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8371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发射系统设计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DD12CF6D-6A81-EB87-0BE7-FA3D2C87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4" y="3895154"/>
            <a:ext cx="4187651" cy="276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">
            <a:extLst>
              <a:ext uri="{FF2B5EF4-FFF2-40B4-BE49-F238E27FC236}">
                <a16:creationId xmlns:a16="http://schemas.microsoft.com/office/drawing/2014/main" id="{6BE7596A-B27A-CCEA-82B9-1935612D6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934019"/>
            <a:ext cx="3097213" cy="22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">
            <a:extLst>
              <a:ext uri="{FF2B5EF4-FFF2-40B4-BE49-F238E27FC236}">
                <a16:creationId xmlns:a16="http://schemas.microsoft.com/office/drawing/2014/main" id="{FA2D31F3-76B1-DC75-7911-2D69AD1D4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65" y="2578354"/>
            <a:ext cx="3578225" cy="265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46">
            <a:extLst>
              <a:ext uri="{FF2B5EF4-FFF2-40B4-BE49-F238E27FC236}">
                <a16:creationId xmlns:a16="http://schemas.microsoft.com/office/drawing/2014/main" id="{9445B5F3-B079-2C12-C32F-8574832218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168211" y="1397290"/>
            <a:ext cx="388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设计作动及点火机构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6ECEF504-6C88-4237-D097-D240B9140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86" y="1867190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Text Box 246">
            <a:extLst>
              <a:ext uri="{FF2B5EF4-FFF2-40B4-BE49-F238E27FC236}">
                <a16:creationId xmlns:a16="http://schemas.microsoft.com/office/drawing/2014/main" id="{84120BA1-37AD-0625-A316-6E6B5F4CDD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07928" y="2182165"/>
            <a:ext cx="3097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设计防触发装置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18A334CB-D244-A509-1B50-E57D0EAC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46" y="2652041"/>
            <a:ext cx="2571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Text Box 246">
            <a:extLst>
              <a:ext uri="{FF2B5EF4-FFF2-40B4-BE49-F238E27FC236}">
                <a16:creationId xmlns:a16="http://schemas.microsoft.com/office/drawing/2014/main" id="{547E000B-E571-2635-4E9F-8D88A489C1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07959" y="2988278"/>
            <a:ext cx="295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设计作动及点火时序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6732E3B8-6D29-86C5-5399-8F698D716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28" y="3517715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Text Box 246">
            <a:extLst>
              <a:ext uri="{FF2B5EF4-FFF2-40B4-BE49-F238E27FC236}">
                <a16:creationId xmlns:a16="http://schemas.microsoft.com/office/drawing/2014/main" id="{758C8F54-931C-F0F7-506D-F62986B8155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36521" y="3880361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分配遥控通道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666DE879-BDA0-E42E-0046-71FC62C3D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28" y="4489573"/>
            <a:ext cx="2571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246">
            <a:extLst>
              <a:ext uri="{FF2B5EF4-FFF2-40B4-BE49-F238E27FC236}">
                <a16:creationId xmlns:a16="http://schemas.microsoft.com/office/drawing/2014/main" id="{A67A69B7-EAC0-BE3D-F954-B3B66464AC6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580166" y="4979317"/>
            <a:ext cx="30972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地面测试作业系统工作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id="{A800AC33-E1FF-F738-10C1-7D959B05B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29" y="5527005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Text Box 246">
            <a:extLst>
              <a:ext uri="{FF2B5EF4-FFF2-40B4-BE49-F238E27FC236}">
                <a16:creationId xmlns:a16="http://schemas.microsoft.com/office/drawing/2014/main" id="{FCE45F14-C4FE-B399-1981-2A90950CB9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00011" y="5949280"/>
            <a:ext cx="309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飞行测试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F098B50B-1BCC-6124-9679-985FE176A985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通讯与作业系统设计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719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飞行器设计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6991B078-3D0D-46E7-F66E-338B2E99E96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213164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选择机型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F7E52CFB-4823-86F7-CB96-AADA0A2B10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0615" y="2079915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长距离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长航时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大载荷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高稳定性</a:t>
            </a:r>
          </a:p>
        </p:txBody>
      </p:sp>
      <p:pic>
        <p:nvPicPr>
          <p:cNvPr id="20" name="图片 6" descr="全球鹰.jpg">
            <a:extLst>
              <a:ext uri="{FF2B5EF4-FFF2-40B4-BE49-F238E27FC236}">
                <a16:creationId xmlns:a16="http://schemas.microsoft.com/office/drawing/2014/main" id="{6B54CA24-917B-4F95-39A9-48E26F8AD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902" y="1196752"/>
            <a:ext cx="2736304" cy="17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EE5E1AAE-EE8C-F692-C53D-B2F9A974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62" y="2084386"/>
            <a:ext cx="1075241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Text Box 246">
            <a:extLst>
              <a:ext uri="{FF2B5EF4-FFF2-40B4-BE49-F238E27FC236}">
                <a16:creationId xmlns:a16="http://schemas.microsoft.com/office/drawing/2014/main" id="{8580EE9A-C54E-679E-A912-58E6EEDE1534}"/>
              </a:ext>
            </a:extLst>
          </p:cNvPr>
          <p:cNvSpPr txBox="1">
            <a:spLocks noChangeArrowheads="1"/>
          </p:cNvSpPr>
          <p:nvPr/>
        </p:nvSpPr>
        <p:spPr bwMode="gray">
          <a:xfrm rot="20514659">
            <a:off x="10741275" y="1875652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固定翼</a:t>
            </a:r>
          </a:p>
        </p:txBody>
      </p:sp>
      <p:sp>
        <p:nvSpPr>
          <p:cNvPr id="26" name="Text Box 246">
            <a:extLst>
              <a:ext uri="{FF2B5EF4-FFF2-40B4-BE49-F238E27FC236}">
                <a16:creationId xmlns:a16="http://schemas.microsoft.com/office/drawing/2014/main" id="{F6D6FCDA-8106-ED93-4B63-46F8A2486B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188" y="3831431"/>
            <a:ext cx="5113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中距离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中航时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中载荷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垂直起降</a:t>
            </a:r>
          </a:p>
        </p:txBody>
      </p:sp>
      <p:pic>
        <p:nvPicPr>
          <p:cNvPr id="28" name="Picture 8" descr="12fd7f41f4042409205830">
            <a:extLst>
              <a:ext uri="{FF2B5EF4-FFF2-40B4-BE49-F238E27FC236}">
                <a16:creationId xmlns:a16="http://schemas.microsoft.com/office/drawing/2014/main" id="{B6E45C4F-7BBB-0456-C918-3F327549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902" y="3041888"/>
            <a:ext cx="2736304" cy="170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46">
            <a:extLst>
              <a:ext uri="{FF2B5EF4-FFF2-40B4-BE49-F238E27FC236}">
                <a16:creationId xmlns:a16="http://schemas.microsoft.com/office/drawing/2014/main" id="{A4888CD3-C71D-A867-4FD3-FE4585CADB5A}"/>
              </a:ext>
            </a:extLst>
          </p:cNvPr>
          <p:cNvSpPr txBox="1">
            <a:spLocks noChangeArrowheads="1"/>
          </p:cNvSpPr>
          <p:nvPr/>
        </p:nvSpPr>
        <p:spPr bwMode="gray">
          <a:xfrm rot="20514659">
            <a:off x="10741275" y="3692199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直升机</a:t>
            </a:r>
          </a:p>
        </p:txBody>
      </p:sp>
      <p:sp>
        <p:nvSpPr>
          <p:cNvPr id="30" name="Text Box 246">
            <a:extLst>
              <a:ext uri="{FF2B5EF4-FFF2-40B4-BE49-F238E27FC236}">
                <a16:creationId xmlns:a16="http://schemas.microsoft.com/office/drawing/2014/main" id="{FDAC210F-74A6-E7F6-8422-9B4BBF00D4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1188" y="5334307"/>
            <a:ext cx="51133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短距离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短航时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小载荷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垂直起降</a:t>
            </a:r>
            <a:endParaRPr lang="en-US" altLang="zh-CN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超适应性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超稳定性</a:t>
            </a:r>
          </a:p>
        </p:txBody>
      </p:sp>
      <p:pic>
        <p:nvPicPr>
          <p:cNvPr id="32" name="Picture 4" descr="八轴">
            <a:extLst>
              <a:ext uri="{FF2B5EF4-FFF2-40B4-BE49-F238E27FC236}">
                <a16:creationId xmlns:a16="http://schemas.microsoft.com/office/drawing/2014/main" id="{91D51FA7-83EE-D427-47EF-B99AB3BB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902" y="4909025"/>
            <a:ext cx="2736304" cy="182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246">
            <a:extLst>
              <a:ext uri="{FF2B5EF4-FFF2-40B4-BE49-F238E27FC236}">
                <a16:creationId xmlns:a16="http://schemas.microsoft.com/office/drawing/2014/main" id="{C3C1957E-DF6D-4B5B-5373-7F21569451B2}"/>
              </a:ext>
            </a:extLst>
          </p:cNvPr>
          <p:cNvSpPr txBox="1">
            <a:spLocks noChangeArrowheads="1"/>
          </p:cNvSpPr>
          <p:nvPr/>
        </p:nvSpPr>
        <p:spPr bwMode="gray">
          <a:xfrm rot="20514659">
            <a:off x="10741276" y="5499100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多旋翼</a:t>
            </a:r>
          </a:p>
        </p:txBody>
      </p:sp>
      <p:pic>
        <p:nvPicPr>
          <p:cNvPr id="34" name="Picture 5">
            <a:extLst>
              <a:ext uri="{FF2B5EF4-FFF2-40B4-BE49-F238E27FC236}">
                <a16:creationId xmlns:a16="http://schemas.microsoft.com/office/drawing/2014/main" id="{1A53B29D-E2A7-5859-A960-796EDC0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56" y="3752275"/>
            <a:ext cx="1075241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94888164-0DE7-E17A-A61F-26E3DE55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56" y="5513112"/>
            <a:ext cx="1075241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5051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28" y="1434279"/>
            <a:ext cx="6336704" cy="527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飞行器设计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通讯与作业系统设计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地面站设计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51924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地面站设计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地面站系统的设计流程</a:t>
            </a:r>
          </a:p>
        </p:txBody>
      </p:sp>
      <p:pic>
        <p:nvPicPr>
          <p:cNvPr id="27" name="图片 1">
            <a:extLst>
              <a:ext uri="{FF2B5EF4-FFF2-40B4-BE49-F238E27FC236}">
                <a16:creationId xmlns:a16="http://schemas.microsoft.com/office/drawing/2014/main" id="{5C9FC6BF-D2CE-741F-1170-AA0C5B4C1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16832"/>
            <a:ext cx="8388727" cy="456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03307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地面站设计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地面站功能设计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CA559E0E-DECB-132C-B305-02421540A6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77838" y="2165117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操控功能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通讯方式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通讯频段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数传电台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信息监视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作业系统作动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一键放弃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6B331046-C03E-E0EC-08AC-554780AFF03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94957" y="1778133"/>
            <a:ext cx="4332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手动遥控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遥控通道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叠加控制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切换控制</a:t>
            </a:r>
            <a:endParaRPr lang="en-US" altLang="zh-CN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C285D18B-7E13-A965-6DE4-7164F599CB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1245" y="2548070"/>
            <a:ext cx="108108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23">
            <a:extLst>
              <a:ext uri="{FF2B5EF4-FFF2-40B4-BE49-F238E27FC236}">
                <a16:creationId xmlns:a16="http://schemas.microsoft.com/office/drawing/2014/main" id="{FB839B6B-C8BC-37ED-DD3F-F9DFE28EC8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12332" y="2063883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25">
            <a:extLst>
              <a:ext uri="{FF2B5EF4-FFF2-40B4-BE49-F238E27FC236}">
                <a16:creationId xmlns:a16="http://schemas.microsoft.com/office/drawing/2014/main" id="{2A6D2D27-4DAB-792B-8C1E-A3E3A80A1A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1245" y="3124333"/>
            <a:ext cx="14049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26">
            <a:extLst>
              <a:ext uri="{FF2B5EF4-FFF2-40B4-BE49-F238E27FC236}">
                <a16:creationId xmlns:a16="http://schemas.microsoft.com/office/drawing/2014/main" id="{28907506-98F6-0916-03C5-7A6B8B71B2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36182" y="2829058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246">
            <a:extLst>
              <a:ext uri="{FF2B5EF4-FFF2-40B4-BE49-F238E27FC236}">
                <a16:creationId xmlns:a16="http://schemas.microsoft.com/office/drawing/2014/main" id="{07E4057E-459F-098D-6278-96C8AFB04F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14470" y="3219028"/>
            <a:ext cx="3858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433MHz/2.4G/5.8G/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甚高频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8">
            <a:extLst>
              <a:ext uri="{FF2B5EF4-FFF2-40B4-BE49-F238E27FC236}">
                <a16:creationId xmlns:a16="http://schemas.microsoft.com/office/drawing/2014/main" id="{47909886-37CA-BCE1-4CF1-6719D6E5BA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1245" y="3628835"/>
            <a:ext cx="18002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246">
            <a:extLst>
              <a:ext uri="{FF2B5EF4-FFF2-40B4-BE49-F238E27FC236}">
                <a16:creationId xmlns:a16="http://schemas.microsoft.com/office/drawing/2014/main" id="{6ADB0AE9-8A83-C41B-76C1-B130E2EEB0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8817" y="3898430"/>
            <a:ext cx="61580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信道数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传输速度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信道容量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容错率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最长工作时间</a:t>
            </a:r>
          </a:p>
        </p:txBody>
      </p:sp>
      <p:cxnSp>
        <p:nvCxnSpPr>
          <p:cNvPr id="21" name="直接连接符 30">
            <a:extLst>
              <a:ext uri="{FF2B5EF4-FFF2-40B4-BE49-F238E27FC236}">
                <a16:creationId xmlns:a16="http://schemas.microsoft.com/office/drawing/2014/main" id="{C1879D1E-B666-9B14-2607-6614DA4553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1245" y="4132891"/>
            <a:ext cx="16573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46">
            <a:extLst>
              <a:ext uri="{FF2B5EF4-FFF2-40B4-BE49-F238E27FC236}">
                <a16:creationId xmlns:a16="http://schemas.microsoft.com/office/drawing/2014/main" id="{B1D4CBC8-1AB6-EB43-7A91-AE3DA4A04B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15924" y="4402487"/>
            <a:ext cx="65996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姿态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电量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飞行时间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航路点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飞行轨迹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各系统作动位置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第一人称视角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其他视角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油量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传感器数据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32">
            <a:extLst>
              <a:ext uri="{FF2B5EF4-FFF2-40B4-BE49-F238E27FC236}">
                <a16:creationId xmlns:a16="http://schemas.microsoft.com/office/drawing/2014/main" id="{0790EA4C-50C3-5F63-F567-CF491FD1CA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31470" y="3387535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33">
            <a:extLst>
              <a:ext uri="{FF2B5EF4-FFF2-40B4-BE49-F238E27FC236}">
                <a16:creationId xmlns:a16="http://schemas.microsoft.com/office/drawing/2014/main" id="{CF697447-5878-5A9C-8402-6298FA3DEF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14142" y="4708955"/>
            <a:ext cx="126047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5">
            <a:extLst>
              <a:ext uri="{FF2B5EF4-FFF2-40B4-BE49-F238E27FC236}">
                <a16:creationId xmlns:a16="http://schemas.microsoft.com/office/drawing/2014/main" id="{3603B8A2-6EEA-3546-9AB9-80E0D95338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89388" y="5285019"/>
            <a:ext cx="8282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46">
            <a:extLst>
              <a:ext uri="{FF2B5EF4-FFF2-40B4-BE49-F238E27FC236}">
                <a16:creationId xmlns:a16="http://schemas.microsoft.com/office/drawing/2014/main" id="{4A3213ED-0CE1-71ED-9C59-DE24C52AB79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94697" y="5745440"/>
            <a:ext cx="547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Abort Mission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放弃任务回家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就近降落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自毁</a:t>
            </a:r>
          </a:p>
        </p:txBody>
      </p:sp>
      <p:cxnSp>
        <p:nvCxnSpPr>
          <p:cNvPr id="28" name="直接连接符 37">
            <a:extLst>
              <a:ext uri="{FF2B5EF4-FFF2-40B4-BE49-F238E27FC236}">
                <a16:creationId xmlns:a16="http://schemas.microsoft.com/office/drawing/2014/main" id="{37C70DB6-E996-3908-66A4-0A3E7AFF28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2506" y="5778533"/>
            <a:ext cx="16573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38">
            <a:extLst>
              <a:ext uri="{FF2B5EF4-FFF2-40B4-BE49-F238E27FC236}">
                <a16:creationId xmlns:a16="http://schemas.microsoft.com/office/drawing/2014/main" id="{0326082C-8ED0-7D8E-A21F-DD710DBB1A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99856" y="5778533"/>
            <a:ext cx="250825" cy="825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46">
            <a:extLst>
              <a:ext uri="{FF2B5EF4-FFF2-40B4-BE49-F238E27FC236}">
                <a16:creationId xmlns:a16="http://schemas.microsoft.com/office/drawing/2014/main" id="{12B38089-A600-BCFF-F134-F470C58237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39420" y="2457583"/>
            <a:ext cx="4608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中继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手机网络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246">
            <a:extLst>
              <a:ext uri="{FF2B5EF4-FFF2-40B4-BE49-F238E27FC236}">
                <a16:creationId xmlns:a16="http://schemas.microsoft.com/office/drawing/2014/main" id="{890BC5C5-52A5-D3D2-4937-84D34F92D7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99856" y="5162067"/>
            <a:ext cx="4724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作业系统实时控制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故障报告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系统复位</a:t>
            </a:r>
          </a:p>
        </p:txBody>
      </p:sp>
    </p:spTree>
    <p:extLst>
      <p:ext uri="{BB962C8B-B14F-4D97-AF65-F5344CB8AC3E}">
        <p14:creationId xmlns:p14="http://schemas.microsoft.com/office/powerpoint/2010/main" val="42871269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地面站设计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常用的地面站配置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CD3B1B36-F7FA-7929-5D47-4F81FCD05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05" y="4473851"/>
            <a:ext cx="19431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">
            <a:extLst>
              <a:ext uri="{FF2B5EF4-FFF2-40B4-BE49-F238E27FC236}">
                <a16:creationId xmlns:a16="http://schemas.microsoft.com/office/drawing/2014/main" id="{B5EDD16A-479B-7E1B-52B6-4812D7052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0" y="1884651"/>
            <a:ext cx="5117959" cy="255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">
            <a:extLst>
              <a:ext uri="{FF2B5EF4-FFF2-40B4-BE49-F238E27FC236}">
                <a16:creationId xmlns:a16="http://schemas.microsoft.com/office/drawing/2014/main" id="{5D23CB24-53AB-8BE8-ED35-2794585B1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006850"/>
            <a:ext cx="36718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46">
            <a:extLst>
              <a:ext uri="{FF2B5EF4-FFF2-40B4-BE49-F238E27FC236}">
                <a16:creationId xmlns:a16="http://schemas.microsoft.com/office/drawing/2014/main" id="{2FF17C1B-D727-A90F-8871-D82989B19F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48128" y="1544382"/>
            <a:ext cx="3671888" cy="1884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大屏幕监视飞行态势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详细的无人机状态信息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随手可触及的操控设备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实时的数据链系统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6" name="图片 4">
            <a:extLst>
              <a:ext uri="{FF2B5EF4-FFF2-40B4-BE49-F238E27FC236}">
                <a16:creationId xmlns:a16="http://schemas.microsoft.com/office/drawing/2014/main" id="{7A70D5CE-DBC6-706A-8777-76C587A2B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083050"/>
            <a:ext cx="3468687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F9EB28-8B9D-1629-5424-47784F9362A6}"/>
              </a:ext>
            </a:extLst>
          </p:cNvPr>
          <p:cNvSpPr txBox="1"/>
          <p:nvPr/>
        </p:nvSpPr>
        <p:spPr>
          <a:xfrm>
            <a:off x="9009254" y="4422519"/>
            <a:ext cx="3233219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多屏显示系统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数据记录与分析系统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多机协同系统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3811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地面站设计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Mission Planner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19821C3C-B6D2-506F-3AA4-D7844A72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767029"/>
            <a:ext cx="7848872" cy="404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46">
            <a:extLst>
              <a:ext uri="{FF2B5EF4-FFF2-40B4-BE49-F238E27FC236}">
                <a16:creationId xmlns:a16="http://schemas.microsoft.com/office/drawing/2014/main" id="{0F627C27-187F-19DC-0A31-80D127933C9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5985250"/>
            <a:ext cx="7920880" cy="7289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MissionPlanner</a:t>
            </a:r>
            <a:r>
              <a:rPr lang="zh-CN" alt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是一个为</a:t>
            </a:r>
            <a:r>
              <a:rPr lang="en-US" altLang="zh-CN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APM</a:t>
            </a:r>
            <a:r>
              <a:rPr lang="zh-CN" alt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飞控而生的开源地面站软件，由</a:t>
            </a:r>
            <a:r>
              <a:rPr lang="en-US" altLang="zh-CN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Michael </a:t>
            </a:r>
            <a:r>
              <a:rPr lang="en-US" altLang="zh-CN" sz="18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Oborne</a:t>
            </a:r>
            <a:r>
              <a:rPr lang="zh-CN" alt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于</a:t>
            </a:r>
            <a:r>
              <a:rPr lang="en-US" altLang="zh-CN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2010</a:t>
            </a:r>
            <a:r>
              <a:rPr lang="zh-CN" alt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年发布，使用</a:t>
            </a:r>
            <a:r>
              <a:rPr lang="en-US" altLang="zh-CN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C#</a:t>
            </a:r>
            <a:r>
              <a:rPr lang="zh-CN" alt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编写，只能在</a:t>
            </a:r>
            <a:r>
              <a:rPr lang="en-US" altLang="zh-CN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windows</a:t>
            </a:r>
            <a:r>
              <a:rPr lang="zh-CN" alt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下运行</a:t>
            </a:r>
            <a:endParaRPr lang="en-US" altLang="zh-CN" sz="18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BABD2AAF-7824-D1A4-A91E-7E8AD22CD92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472264" y="1597315"/>
            <a:ext cx="3431704" cy="46546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在操作无人机的时候同时监测它的状态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FPV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模式下操纵无人机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PC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上的飞行模拟器软件进行交互，实现无人机的半实物仿真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</a:t>
            </a:r>
            <a:r>
              <a:rPr lang="en-US" altLang="zh-CN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Google</a:t>
            </a:r>
            <a:r>
              <a:rPr lang="zh-CN" altLang="en-US" sz="20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或者其它地图上进行点击式的飞行路径规划设置，并将自动航线飞行任务上传至飞控</a:t>
            </a:r>
            <a:endParaRPr lang="en-US" altLang="zh-CN" sz="20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0692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地面站设计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DJI GS PRO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73BF3E59-DF39-77DC-1EC6-70B7A5BEC5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3212" y="6282783"/>
            <a:ext cx="7416824" cy="654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Dji</a:t>
            </a:r>
            <a:r>
              <a:rPr lang="en-US" altLang="zh-CN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GS Pro</a:t>
            </a:r>
            <a:r>
              <a:rPr lang="zh-CN" alt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是大疆公司为其航拍产品开发的地面站软件系统，具备虚拟围栏、测绘航拍和航线规划等功能，主要适用于无人机航拍作业。</a:t>
            </a:r>
            <a:endParaRPr lang="en-US" altLang="zh-CN" sz="16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DFD96678-1A44-3230-D8D6-91A18222FFE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44272" y="1366482"/>
            <a:ext cx="3312368" cy="5577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虚拟围栏，限制无人机的区域、高度、速度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在制定区域内自动生成飞行路径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自定义航路点，并为每个路点设置高度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航向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云台控制</a:t>
            </a:r>
            <a:r>
              <a:rPr lang="en-US" altLang="zh-CN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其他作业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智能跟随智能避障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兴趣点环绕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实时镜头画面监视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云台镜头自动对准</a:t>
            </a: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4" name="图片 3">
            <a:extLst>
              <a:ext uri="{FF2B5EF4-FFF2-40B4-BE49-F238E27FC236}">
                <a16:creationId xmlns:a16="http://schemas.microsoft.com/office/drawing/2014/main" id="{F9AC451C-D7CE-F0BC-42E8-F6095F754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763334"/>
            <a:ext cx="7788374" cy="452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62130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地面站设计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General Control Station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E2851752-41AC-045F-D5F4-E86FFA3942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0795" y="6074861"/>
            <a:ext cx="6553200" cy="68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一款基于</a:t>
            </a:r>
            <a:r>
              <a:rPr lang="en-US" altLang="zh-CN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UAV</a:t>
            </a:r>
            <a:r>
              <a:rPr lang="zh-CN" alt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地面站软件开发平台</a:t>
            </a:r>
            <a:r>
              <a:rPr lang="en-US" altLang="zh-CN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Control Station Studio</a:t>
            </a:r>
            <a:r>
              <a:rPr lang="zh-CN" alt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开发的通用无人机地面站控制软件，适用于带有数传电台的多款无人机</a:t>
            </a:r>
            <a:endParaRPr lang="en-US" altLang="zh-CN" sz="1600" b="1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BE9B6F47-2FD1-4631-19D4-A875275AF4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54606" y="1268760"/>
            <a:ext cx="4075864" cy="5444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无人机状态参数监视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无人机姿态显示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无人机高度速度显示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无人机位置显示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路径规划及航迹显示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典型飞行路径设定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路径与姿态偏差显示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舵机通道控制量显示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爬升率显示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油门位置显示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电量</a:t>
            </a: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油量显示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GPS</a:t>
            </a: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信号显示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1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数据记录与分析</a:t>
            </a:r>
            <a:endParaRPr lang="en-US" altLang="zh-CN" sz="1800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4" name="图片 2">
            <a:extLst>
              <a:ext uri="{FF2B5EF4-FFF2-40B4-BE49-F238E27FC236}">
                <a16:creationId xmlns:a16="http://schemas.microsoft.com/office/drawing/2014/main" id="{B1FC1A8B-F9B5-52D9-5788-09C83EAF0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43" y="1988679"/>
            <a:ext cx="7140303" cy="40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98477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28" y="1434279"/>
            <a:ext cx="6336704" cy="527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飞行器设计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通讯与作业系统设计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地面站设计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04467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课堂作业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40758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高压线电力巡线无人机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D75926F2-6184-F08F-1076-AB6FE2DFD63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5629" y="1822989"/>
            <a:ext cx="11100742" cy="196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现需要设计并实现一套高压线电力巡线无人机系统，要求具有路径规划、定高飞行、视频监控、飞行数据监控、手动操控、就近迫降、自主回家功能。请同学们完成其飞行器设计、动力系统设计、飞控设计、作业系统设计及地面站系统设计。具体需求如下：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DB404125-DC56-5D49-BEC3-F12FE875F5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0788" y="4101530"/>
            <a:ext cx="827405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飞行器设计</a:t>
            </a:r>
            <a:endParaRPr lang="en-US" altLang="zh-CN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DB1AD9ED-8A12-76B0-E415-328FBE3EEB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79776" y="4172967"/>
            <a:ext cx="6481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给出飞行器类型、基本布局、基本尺寸、基本参数等</a:t>
            </a:r>
            <a:endParaRPr lang="en-US" altLang="zh-CN" sz="16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17422AA3-F4B0-CE0A-A7DA-8969ABF780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0788" y="4461892"/>
            <a:ext cx="827405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动力系统设计</a:t>
            </a:r>
            <a:endParaRPr lang="en-US" altLang="zh-CN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46">
            <a:extLst>
              <a:ext uri="{FF2B5EF4-FFF2-40B4-BE49-F238E27FC236}">
                <a16:creationId xmlns:a16="http://schemas.microsoft.com/office/drawing/2014/main" id="{B2631E27-B7EF-C2CA-C8A9-9C1E6F939B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79776" y="4533330"/>
            <a:ext cx="6481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给出动力类型、基本参数、供给方式、动力管理方式等</a:t>
            </a:r>
            <a:endParaRPr lang="en-US" altLang="zh-CN" sz="16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BEE82EC4-1E98-8F5D-5FAA-1F79275D235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0788" y="4822255"/>
            <a:ext cx="827405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飞控设计</a:t>
            </a:r>
            <a:endParaRPr lang="en-US" altLang="zh-CN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246">
            <a:extLst>
              <a:ext uri="{FF2B5EF4-FFF2-40B4-BE49-F238E27FC236}">
                <a16:creationId xmlns:a16="http://schemas.microsoft.com/office/drawing/2014/main" id="{AA80BC2C-F3C4-A9FB-EAD1-E0E088DF77F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79776" y="4893692"/>
            <a:ext cx="6481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给出所采用的飞控、拟达到的功能</a:t>
            </a:r>
            <a:r>
              <a:rPr lang="en-US" altLang="zh-CN" sz="16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性能、采用的控制律等</a:t>
            </a:r>
            <a:endParaRPr lang="en-US" altLang="zh-CN" sz="16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554C5DAC-BEB7-9938-AA12-5F9C67B5AED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0788" y="5181030"/>
            <a:ext cx="827405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作业系统设计</a:t>
            </a:r>
            <a:endParaRPr lang="en-US" altLang="zh-CN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46">
            <a:extLst>
              <a:ext uri="{FF2B5EF4-FFF2-40B4-BE49-F238E27FC236}">
                <a16:creationId xmlns:a16="http://schemas.microsoft.com/office/drawing/2014/main" id="{85AD5DDF-B3CF-47BF-C8B8-850BC4EF220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79776" y="5254055"/>
            <a:ext cx="64817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给出作业类型、所需机构、控制方式、工作方式等</a:t>
            </a:r>
            <a:endParaRPr lang="en-US" altLang="zh-CN" sz="16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246">
            <a:extLst>
              <a:ext uri="{FF2B5EF4-FFF2-40B4-BE49-F238E27FC236}">
                <a16:creationId xmlns:a16="http://schemas.microsoft.com/office/drawing/2014/main" id="{CA348233-6311-FE84-7D85-89E6D9395C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0788" y="5560442"/>
            <a:ext cx="8274050" cy="430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地面站设计</a:t>
            </a:r>
            <a:endParaRPr lang="en-US" altLang="zh-CN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6">
            <a:extLst>
              <a:ext uri="{FF2B5EF4-FFF2-40B4-BE49-F238E27FC236}">
                <a16:creationId xmlns:a16="http://schemas.microsoft.com/office/drawing/2014/main" id="{96BEAB95-E9F6-B22E-3488-705050A75D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79776" y="5633467"/>
            <a:ext cx="6481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6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给出所采用的地面站、软硬件设计、通讯方式、实现的功能等</a:t>
            </a:r>
            <a:endParaRPr lang="en-US" altLang="zh-CN" sz="16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46655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>
            <a:extLst>
              <a:ext uri="{FF2B5EF4-FFF2-40B4-BE49-F238E27FC236}">
                <a16:creationId xmlns:a16="http://schemas.microsoft.com/office/drawing/2014/main" id="{F615F825-EFD7-DEAF-EE49-10858AD1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62" y="1874169"/>
            <a:ext cx="2859088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7">
            <a:extLst>
              <a:ext uri="{FF2B5EF4-FFF2-40B4-BE49-F238E27FC236}">
                <a16:creationId xmlns:a16="http://schemas.microsoft.com/office/drawing/2014/main" id="{D323B314-079F-CBDC-0B94-141E6700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29" y="1844824"/>
            <a:ext cx="2859087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>
            <a:extLst>
              <a:ext uri="{FF2B5EF4-FFF2-40B4-BE49-F238E27FC236}">
                <a16:creationId xmlns:a16="http://schemas.microsoft.com/office/drawing/2014/main" id="{2A1D2D54-8D36-A623-717B-34FB2A781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5589240"/>
            <a:ext cx="475250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 次 课 程 结 束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310854"/>
            <a:ext cx="285172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固定翼</a:t>
            </a:r>
          </a:p>
        </p:txBody>
      </p:sp>
      <p:sp>
        <p:nvSpPr>
          <p:cNvPr id="23" name="Text Box 246">
            <a:extLst>
              <a:ext uri="{FF2B5EF4-FFF2-40B4-BE49-F238E27FC236}">
                <a16:creationId xmlns:a16="http://schemas.microsoft.com/office/drawing/2014/main" id="{0FB9166A-F8F6-206E-DF23-2312E1F768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380" y="2307681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飞行器布局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翼展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翼型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展弦比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飞行重量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拉重比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重心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升力中心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39EF1D9E-D573-3469-80ED-49C467BADB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73241" y="1556792"/>
            <a:ext cx="48819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常规布局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三角翼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鸭式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双尾撑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上中下翼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单双翼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各舵面布局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">
            <a:extLst>
              <a:ext uri="{FF2B5EF4-FFF2-40B4-BE49-F238E27FC236}">
                <a16:creationId xmlns:a16="http://schemas.microsoft.com/office/drawing/2014/main" id="{B468E0AD-EA60-722C-3308-D1CC56CEF0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8917" y="2689267"/>
            <a:ext cx="9366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7">
            <a:extLst>
              <a:ext uri="{FF2B5EF4-FFF2-40B4-BE49-F238E27FC236}">
                <a16:creationId xmlns:a16="http://schemas.microsoft.com/office/drawing/2014/main" id="{3757CE0C-20D7-6AE2-ED78-44DB08E16B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25542" y="2205080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246">
            <a:extLst>
              <a:ext uri="{FF2B5EF4-FFF2-40B4-BE49-F238E27FC236}">
                <a16:creationId xmlns:a16="http://schemas.microsoft.com/office/drawing/2014/main" id="{1F71B199-A099-14CD-955B-930895D5B4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24861" y="2404335"/>
            <a:ext cx="4881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长航时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大翼展  灵巧性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小翼展</a:t>
            </a:r>
            <a:endParaRPr lang="en-US" altLang="zh-CN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大载荷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大翼展  小载荷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小翼展</a:t>
            </a:r>
          </a:p>
        </p:txBody>
      </p:sp>
      <p:cxnSp>
        <p:nvCxnSpPr>
          <p:cNvPr id="33" name="直接连接符 9">
            <a:extLst>
              <a:ext uri="{FF2B5EF4-FFF2-40B4-BE49-F238E27FC236}">
                <a16:creationId xmlns:a16="http://schemas.microsoft.com/office/drawing/2014/main" id="{49BD75FC-8C36-3952-3678-FA4252305C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8680" y="3265530"/>
            <a:ext cx="189071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接连接符 12">
            <a:extLst>
              <a:ext uri="{FF2B5EF4-FFF2-40B4-BE49-F238E27FC236}">
                <a16:creationId xmlns:a16="http://schemas.microsoft.com/office/drawing/2014/main" id="{FD76EBEE-6045-CFCB-CB7F-5925FE60EB0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49392" y="2970255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46">
            <a:extLst>
              <a:ext uri="{FF2B5EF4-FFF2-40B4-BE49-F238E27FC236}">
                <a16:creationId xmlns:a16="http://schemas.microsoft.com/office/drawing/2014/main" id="{3C4092E5-86D4-62F9-3422-BAB5CA7C7C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78066" y="3175042"/>
            <a:ext cx="6059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长航时</a:t>
            </a:r>
            <a:r>
              <a:rPr lang="en-US" altLang="zh-CN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平凸</a:t>
            </a:r>
            <a:r>
              <a:rPr lang="en-US" altLang="zh-CN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凹凸翼 灵巧性</a:t>
            </a:r>
            <a:r>
              <a:rPr lang="en-US" altLang="zh-CN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双凸翼</a:t>
            </a:r>
            <a:r>
              <a:rPr lang="en-US" altLang="zh-CN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对称翼</a:t>
            </a:r>
            <a:endParaRPr lang="en-US" altLang="zh-CN" sz="1800" b="1" i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CLARK Y</a:t>
            </a:r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翼型及其变体最常用</a:t>
            </a:r>
          </a:p>
        </p:txBody>
      </p:sp>
      <p:cxnSp>
        <p:nvCxnSpPr>
          <p:cNvPr id="36" name="直接连接符 14">
            <a:extLst>
              <a:ext uri="{FF2B5EF4-FFF2-40B4-BE49-F238E27FC236}">
                <a16:creationId xmlns:a16="http://schemas.microsoft.com/office/drawing/2014/main" id="{39413ADA-5F68-7182-1013-8D64D008C1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8680" y="3697330"/>
            <a:ext cx="22860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246">
            <a:extLst>
              <a:ext uri="{FF2B5EF4-FFF2-40B4-BE49-F238E27FC236}">
                <a16:creationId xmlns:a16="http://schemas.microsoft.com/office/drawing/2014/main" id="{A0255935-6397-CF9F-E648-19CE1DB5E4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79403" y="3869713"/>
            <a:ext cx="6059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长航时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大展弦比  灵巧性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小展弦比</a:t>
            </a:r>
            <a:endParaRPr lang="en-US" altLang="zh-CN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中值展弦比通常为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17">
            <a:extLst>
              <a:ext uri="{FF2B5EF4-FFF2-40B4-BE49-F238E27FC236}">
                <a16:creationId xmlns:a16="http://schemas.microsoft.com/office/drawing/2014/main" id="{A98A21B8-3707-6299-F12D-C053662F1F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7117" y="4274088"/>
            <a:ext cx="194468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246">
            <a:extLst>
              <a:ext uri="{FF2B5EF4-FFF2-40B4-BE49-F238E27FC236}">
                <a16:creationId xmlns:a16="http://schemas.microsoft.com/office/drawing/2014/main" id="{C9642F11-3A1B-0438-8DB5-AC87205E66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857341" y="4614905"/>
            <a:ext cx="6059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飞重越大，飞机尺寸越大，灵活性越差</a:t>
            </a:r>
          </a:p>
        </p:txBody>
      </p:sp>
      <p:cxnSp>
        <p:nvCxnSpPr>
          <p:cNvPr id="40" name="直接连接符 21">
            <a:extLst>
              <a:ext uri="{FF2B5EF4-FFF2-40B4-BE49-F238E27FC236}">
                <a16:creationId xmlns:a16="http://schemas.microsoft.com/office/drawing/2014/main" id="{EAAE962E-789A-C94C-072F-30226527FC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44680" y="3456030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29">
            <a:extLst>
              <a:ext uri="{FF2B5EF4-FFF2-40B4-BE49-F238E27FC236}">
                <a16:creationId xmlns:a16="http://schemas.microsoft.com/office/drawing/2014/main" id="{55C56D6D-C99B-9A9C-E6AE-F4C80EC647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1580" y="4850152"/>
            <a:ext cx="154781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46">
            <a:extLst>
              <a:ext uri="{FF2B5EF4-FFF2-40B4-BE49-F238E27FC236}">
                <a16:creationId xmlns:a16="http://schemas.microsoft.com/office/drawing/2014/main" id="{7ABE9529-3B33-AAB7-304C-4507A23FEC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12879" y="5200900"/>
            <a:ext cx="70717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拉重比越大，动力性越强，无人机拉重比通常大于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36">
            <a:extLst>
              <a:ext uri="{FF2B5EF4-FFF2-40B4-BE49-F238E27FC236}">
                <a16:creationId xmlns:a16="http://schemas.microsoft.com/office/drawing/2014/main" id="{C92966C6-4C22-B73F-8274-7444C66002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4405" y="5426216"/>
            <a:ext cx="16970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46">
            <a:extLst>
              <a:ext uri="{FF2B5EF4-FFF2-40B4-BE49-F238E27FC236}">
                <a16:creationId xmlns:a16="http://schemas.microsoft.com/office/drawing/2014/main" id="{5C2809E7-465E-AF99-385B-B3DBD09CED3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79403" y="5786895"/>
            <a:ext cx="52209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重心通常位于机翼前缘向后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27%~33%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  <a:endParaRPr lang="en-US" altLang="zh-CN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重心和升力中心极大影响飞行稳定性</a:t>
            </a:r>
          </a:p>
        </p:txBody>
      </p:sp>
      <p:cxnSp>
        <p:nvCxnSpPr>
          <p:cNvPr id="45" name="直接连接符 42">
            <a:extLst>
              <a:ext uri="{FF2B5EF4-FFF2-40B4-BE49-F238E27FC236}">
                <a16:creationId xmlns:a16="http://schemas.microsoft.com/office/drawing/2014/main" id="{AC8201FC-36A3-E32A-EF03-10B6EA8DCE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36592" y="5930272"/>
            <a:ext cx="106521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562183">
            <a:extLst>
              <a:ext uri="{FF2B5EF4-FFF2-40B4-BE49-F238E27FC236}">
                <a16:creationId xmlns:a16="http://schemas.microsoft.com/office/drawing/2014/main" id="{1918D517-67CD-CC48-5AAA-4DB0B87E22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01805" y="5930272"/>
            <a:ext cx="250825" cy="1905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2">
            <a:extLst>
              <a:ext uri="{FF2B5EF4-FFF2-40B4-BE49-F238E27FC236}">
                <a16:creationId xmlns:a16="http://schemas.microsoft.com/office/drawing/2014/main" id="{6A29F3A0-0332-5B46-D049-76EE3D73C78F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飞行器设计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89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285172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直升机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24196D96-5D3E-8ADA-94C6-5D6BEB1585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59496" y="2309215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飞行器布局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旋翼长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翼型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桨叶数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飞行重量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总距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重心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升力中心</a:t>
            </a: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5C2768FF-A391-9179-3635-1EC9AB8699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58483" y="1445446"/>
            <a:ext cx="47321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常规布局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共轴双桨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纵列双旋翼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贝尔结构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希拉结构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贝尔希拉混合结构</a:t>
            </a:r>
          </a:p>
        </p:txBody>
      </p:sp>
      <p:cxnSp>
        <p:nvCxnSpPr>
          <p:cNvPr id="14" name="直接连接符 6">
            <a:extLst>
              <a:ext uri="{FF2B5EF4-FFF2-40B4-BE49-F238E27FC236}">
                <a16:creationId xmlns:a16="http://schemas.microsoft.com/office/drawing/2014/main" id="{9E7B7C6D-CF2B-BF1F-3EB9-75E61EC0FD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47058" y="2596552"/>
            <a:ext cx="9366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7">
            <a:extLst>
              <a:ext uri="{FF2B5EF4-FFF2-40B4-BE49-F238E27FC236}">
                <a16:creationId xmlns:a16="http://schemas.microsoft.com/office/drawing/2014/main" id="{6FB40378-2372-FB85-CE1A-4E622852CE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83683" y="2112365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46">
            <a:extLst>
              <a:ext uri="{FF2B5EF4-FFF2-40B4-BE49-F238E27FC236}">
                <a16:creationId xmlns:a16="http://schemas.microsoft.com/office/drawing/2014/main" id="{9426A6C5-F037-8C69-C960-892C303099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56378" y="2309215"/>
            <a:ext cx="44758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长航时</a:t>
            </a:r>
            <a:r>
              <a:rPr lang="en-US" altLang="zh-CN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大翼展  灵巧性</a:t>
            </a:r>
            <a:r>
              <a:rPr lang="en-US" altLang="zh-CN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小翼展</a:t>
            </a:r>
            <a:endParaRPr lang="en-US" altLang="zh-CN" sz="1800" b="1" i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大载荷</a:t>
            </a:r>
            <a:r>
              <a:rPr lang="en-US" altLang="zh-CN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大翼展  小载荷</a:t>
            </a:r>
            <a:r>
              <a:rPr lang="en-US" altLang="zh-CN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小翼展</a:t>
            </a:r>
          </a:p>
        </p:txBody>
      </p:sp>
      <p:cxnSp>
        <p:nvCxnSpPr>
          <p:cNvPr id="17" name="直接连接符 9">
            <a:extLst>
              <a:ext uri="{FF2B5EF4-FFF2-40B4-BE49-F238E27FC236}">
                <a16:creationId xmlns:a16="http://schemas.microsoft.com/office/drawing/2014/main" id="{83498E42-5809-7BB0-3F3C-7CE5F837A8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2546" y="3172815"/>
            <a:ext cx="180498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0">
            <a:extLst>
              <a:ext uri="{FF2B5EF4-FFF2-40B4-BE49-F238E27FC236}">
                <a16:creationId xmlns:a16="http://schemas.microsoft.com/office/drawing/2014/main" id="{8EBF6E72-14A7-DF32-AF73-715F686E47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07533" y="2877540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246">
            <a:extLst>
              <a:ext uri="{FF2B5EF4-FFF2-40B4-BE49-F238E27FC236}">
                <a16:creationId xmlns:a16="http://schemas.microsoft.com/office/drawing/2014/main" id="{FFE5841A-3D2F-4236-05CA-586C4DCB7E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47271" y="3204682"/>
            <a:ext cx="5555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长航时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平凸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凹凸翼 灵巧性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双凸翼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对称翼</a:t>
            </a:r>
            <a:endParaRPr lang="en-US" altLang="zh-CN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2">
            <a:extLst>
              <a:ext uri="{FF2B5EF4-FFF2-40B4-BE49-F238E27FC236}">
                <a16:creationId xmlns:a16="http://schemas.microsoft.com/office/drawing/2014/main" id="{C2321A3E-5490-1266-2803-D097C54711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16821" y="3749325"/>
            <a:ext cx="22860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46">
            <a:extLst>
              <a:ext uri="{FF2B5EF4-FFF2-40B4-BE49-F238E27FC236}">
                <a16:creationId xmlns:a16="http://schemas.microsoft.com/office/drawing/2014/main" id="{C4BB1C29-23CE-32F4-4D62-FD54275E27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10771" y="3892744"/>
            <a:ext cx="55556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大载荷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多桨叶  小载荷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双桨叶</a:t>
            </a:r>
            <a:endParaRPr lang="en-US" altLang="zh-CN" sz="1800" b="1" i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2~4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叶桨最常见</a:t>
            </a:r>
          </a:p>
        </p:txBody>
      </p:sp>
      <p:cxnSp>
        <p:nvCxnSpPr>
          <p:cNvPr id="23" name="直接连接符 14">
            <a:extLst>
              <a:ext uri="{FF2B5EF4-FFF2-40B4-BE49-F238E27FC236}">
                <a16:creationId xmlns:a16="http://schemas.microsoft.com/office/drawing/2014/main" id="{7E0303D9-5C20-F4EF-EF2A-577BCAA2F5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15258" y="4325389"/>
            <a:ext cx="194468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46">
            <a:extLst>
              <a:ext uri="{FF2B5EF4-FFF2-40B4-BE49-F238E27FC236}">
                <a16:creationId xmlns:a16="http://schemas.microsoft.com/office/drawing/2014/main" id="{8780E9F9-53C4-A715-7149-17DBBEFAC2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45158" y="4612925"/>
            <a:ext cx="5555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飞重越大，飞机尺寸越大</a:t>
            </a:r>
          </a:p>
        </p:txBody>
      </p:sp>
      <p:cxnSp>
        <p:nvCxnSpPr>
          <p:cNvPr id="25" name="直接连接符 16">
            <a:extLst>
              <a:ext uri="{FF2B5EF4-FFF2-40B4-BE49-F238E27FC236}">
                <a16:creationId xmlns:a16="http://schemas.microsoft.com/office/drawing/2014/main" id="{C0C39ACA-A06F-8390-5A06-BD744F97951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02821" y="3508025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17">
            <a:extLst>
              <a:ext uri="{FF2B5EF4-FFF2-40B4-BE49-F238E27FC236}">
                <a16:creationId xmlns:a16="http://schemas.microsoft.com/office/drawing/2014/main" id="{4A0B685D-8021-A173-0C21-DE811CC5EF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9721" y="4829445"/>
            <a:ext cx="154781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46">
            <a:extLst>
              <a:ext uri="{FF2B5EF4-FFF2-40B4-BE49-F238E27FC236}">
                <a16:creationId xmlns:a16="http://schemas.microsoft.com/office/drawing/2014/main" id="{CC45571B-EA28-964D-0178-ADD371716D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27191" y="5176536"/>
            <a:ext cx="6483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高灵活性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总距范围大   通常为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~+12</a:t>
            </a:r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</a:p>
        </p:txBody>
      </p:sp>
      <p:cxnSp>
        <p:nvCxnSpPr>
          <p:cNvPr id="28" name="直接连接符 19">
            <a:extLst>
              <a:ext uri="{FF2B5EF4-FFF2-40B4-BE49-F238E27FC236}">
                <a16:creationId xmlns:a16="http://schemas.microsoft.com/office/drawing/2014/main" id="{29D14CAA-F23F-B9E5-4CA5-DE9702AA23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2546" y="5405509"/>
            <a:ext cx="16970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246">
            <a:extLst>
              <a:ext uri="{FF2B5EF4-FFF2-40B4-BE49-F238E27FC236}">
                <a16:creationId xmlns:a16="http://schemas.microsoft.com/office/drawing/2014/main" id="{18A08ACF-1779-71A5-9622-C00FFCD465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66544" y="5867980"/>
            <a:ext cx="47866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重心通常位于旋翼主轴附近</a:t>
            </a:r>
          </a:p>
        </p:txBody>
      </p:sp>
      <p:cxnSp>
        <p:nvCxnSpPr>
          <p:cNvPr id="30" name="直接连接符 21">
            <a:extLst>
              <a:ext uri="{FF2B5EF4-FFF2-40B4-BE49-F238E27FC236}">
                <a16:creationId xmlns:a16="http://schemas.microsoft.com/office/drawing/2014/main" id="{7A781B18-DCCA-9C99-A1D8-A5EC90B503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4733" y="5899023"/>
            <a:ext cx="106521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2">
            <a:extLst>
              <a:ext uri="{FF2B5EF4-FFF2-40B4-BE49-F238E27FC236}">
                <a16:creationId xmlns:a16="http://schemas.microsoft.com/office/drawing/2014/main" id="{60783274-EC9F-5CB0-7388-0F311C0F14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9946" y="5899023"/>
            <a:ext cx="250825" cy="825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2">
            <a:extLst>
              <a:ext uri="{FF2B5EF4-FFF2-40B4-BE49-F238E27FC236}">
                <a16:creationId xmlns:a16="http://schemas.microsoft.com/office/drawing/2014/main" id="{2E27108A-4799-C50B-1DEB-B3AD26611206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飞行器设计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54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285172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多旋翼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7083568-9706-5AC4-10B3-E0FA54DD5EB9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飞行器设计</a:t>
            </a:r>
            <a:endParaRPr lang="zh-CN" altLang="en-US" sz="3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246">
            <a:extLst>
              <a:ext uri="{FF2B5EF4-FFF2-40B4-BE49-F238E27FC236}">
                <a16:creationId xmlns:a16="http://schemas.microsoft.com/office/drawing/2014/main" id="{87B5E36B-5AC9-BF4D-E9FE-6BF59C1171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65116" y="2325322"/>
            <a:ext cx="2916237" cy="38837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飞行器布局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飞行臂长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桨距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桨叶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飞行重量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便携性</a:t>
            </a:r>
            <a:endParaRPr lang="en-US" altLang="zh-CN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重心</a:t>
            </a:r>
            <a:r>
              <a:rPr lang="en-US" altLang="zh-CN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升力中心</a:t>
            </a:r>
          </a:p>
        </p:txBody>
      </p:sp>
      <p:sp>
        <p:nvSpPr>
          <p:cNvPr id="14" name="Text Box 246">
            <a:extLst>
              <a:ext uri="{FF2B5EF4-FFF2-40B4-BE49-F238E27FC236}">
                <a16:creationId xmlns:a16="http://schemas.microsoft.com/office/drawing/2014/main" id="{E9DA59C3-6BE0-57DE-AC8A-3E13FA79841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94672" y="1459448"/>
            <a:ext cx="5029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双旋翼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三旋翼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四旋翼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六旋翼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八旋翼</a:t>
            </a:r>
            <a:endParaRPr lang="en-US" altLang="zh-CN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十字型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/X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型布局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6">
            <a:extLst>
              <a:ext uri="{FF2B5EF4-FFF2-40B4-BE49-F238E27FC236}">
                <a16:creationId xmlns:a16="http://schemas.microsoft.com/office/drawing/2014/main" id="{6AC077CB-3522-3CB7-2B6D-5EDFB1827E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3472" y="2708275"/>
            <a:ext cx="9366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7">
            <a:extLst>
              <a:ext uri="{FF2B5EF4-FFF2-40B4-BE49-F238E27FC236}">
                <a16:creationId xmlns:a16="http://schemas.microsoft.com/office/drawing/2014/main" id="{05AE319D-EF77-E4F0-4968-0814263F87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0097" y="2224088"/>
            <a:ext cx="647700" cy="484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246">
            <a:extLst>
              <a:ext uri="{FF2B5EF4-FFF2-40B4-BE49-F238E27FC236}">
                <a16:creationId xmlns:a16="http://schemas.microsoft.com/office/drawing/2014/main" id="{413C5169-6496-8AD8-C836-F8B8064609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41156" y="2306954"/>
            <a:ext cx="44658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大载荷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大臂长  小载荷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小臂长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大臂长  灵活性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小臂长</a:t>
            </a:r>
          </a:p>
        </p:txBody>
      </p:sp>
      <p:cxnSp>
        <p:nvCxnSpPr>
          <p:cNvPr id="18" name="直接连接符 9">
            <a:extLst>
              <a:ext uri="{FF2B5EF4-FFF2-40B4-BE49-F238E27FC236}">
                <a16:creationId xmlns:a16="http://schemas.microsoft.com/office/drawing/2014/main" id="{A73492A7-0A18-ADA7-6225-B332ECD10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6135" y="3284538"/>
            <a:ext cx="154781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0">
            <a:extLst>
              <a:ext uri="{FF2B5EF4-FFF2-40B4-BE49-F238E27FC236}">
                <a16:creationId xmlns:a16="http://schemas.microsoft.com/office/drawing/2014/main" id="{59E85C76-E551-6795-7AE0-8EACC52486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13947" y="2989263"/>
            <a:ext cx="395288" cy="2952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246">
            <a:extLst>
              <a:ext uri="{FF2B5EF4-FFF2-40B4-BE49-F238E27FC236}">
                <a16:creationId xmlns:a16="http://schemas.microsoft.com/office/drawing/2014/main" id="{A5A78FEC-8C5D-EBD4-5ECB-79419C73AF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65266" y="3114867"/>
            <a:ext cx="55433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固定桨距  灵巧性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可变桨距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简易性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固定桨距  高控制要求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可变桨距</a:t>
            </a:r>
          </a:p>
        </p:txBody>
      </p:sp>
      <p:cxnSp>
        <p:nvCxnSpPr>
          <p:cNvPr id="21" name="直接连接符 12">
            <a:extLst>
              <a:ext uri="{FF2B5EF4-FFF2-40B4-BE49-F238E27FC236}">
                <a16:creationId xmlns:a16="http://schemas.microsoft.com/office/drawing/2014/main" id="{FE2C6F9E-0BBD-85EB-EE6C-6E9B7F3D9C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5373" y="3814316"/>
            <a:ext cx="22860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46">
            <a:extLst>
              <a:ext uri="{FF2B5EF4-FFF2-40B4-BE49-F238E27FC236}">
                <a16:creationId xmlns:a16="http://schemas.microsoft.com/office/drawing/2014/main" id="{19875ADD-4B98-1180-6894-F017EACCF5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53670" y="3922781"/>
            <a:ext cx="55433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长航时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大尺寸桨  灵巧性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小尺寸桨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低转速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高硬度桨  高转速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低硬度桨</a:t>
            </a:r>
          </a:p>
        </p:txBody>
      </p:sp>
      <p:cxnSp>
        <p:nvCxnSpPr>
          <p:cNvPr id="24" name="直接连接符 14">
            <a:extLst>
              <a:ext uri="{FF2B5EF4-FFF2-40B4-BE49-F238E27FC236}">
                <a16:creationId xmlns:a16="http://schemas.microsoft.com/office/drawing/2014/main" id="{AED8CAAB-1F61-A785-DC4A-C02DA39D72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45373" y="4293096"/>
            <a:ext cx="194468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246">
            <a:extLst>
              <a:ext uri="{FF2B5EF4-FFF2-40B4-BE49-F238E27FC236}">
                <a16:creationId xmlns:a16="http://schemas.microsoft.com/office/drawing/2014/main" id="{6A98AD0D-5D38-2E40-D7A4-189C7D41A41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11591" y="4638425"/>
            <a:ext cx="55433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飞重越大，多旋翼尺寸越大，灵活性越差</a:t>
            </a:r>
          </a:p>
        </p:txBody>
      </p:sp>
      <p:cxnSp>
        <p:nvCxnSpPr>
          <p:cNvPr id="26" name="直接连接符 16">
            <a:extLst>
              <a:ext uri="{FF2B5EF4-FFF2-40B4-BE49-F238E27FC236}">
                <a16:creationId xmlns:a16="http://schemas.microsoft.com/office/drawing/2014/main" id="{E4FE988B-54D0-EC0C-2510-33665D0980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31373" y="3573016"/>
            <a:ext cx="360362" cy="241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17">
            <a:extLst>
              <a:ext uri="{FF2B5EF4-FFF2-40B4-BE49-F238E27FC236}">
                <a16:creationId xmlns:a16="http://schemas.microsoft.com/office/drawing/2014/main" id="{8C55FD52-FEE4-4AAC-1BC7-C394C56A86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13785" y="4869160"/>
            <a:ext cx="154781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46">
            <a:extLst>
              <a:ext uri="{FF2B5EF4-FFF2-40B4-BE49-F238E27FC236}">
                <a16:creationId xmlns:a16="http://schemas.microsoft.com/office/drawing/2014/main" id="{0DCDD4E0-2058-ECE5-5172-2774F5A80B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94672" y="5219908"/>
            <a:ext cx="60571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通常飞行臂为可折叠式，有些桨叶也可折叠</a:t>
            </a:r>
          </a:p>
        </p:txBody>
      </p:sp>
      <p:cxnSp>
        <p:nvCxnSpPr>
          <p:cNvPr id="29" name="直接连接符 19">
            <a:extLst>
              <a:ext uri="{FF2B5EF4-FFF2-40B4-BE49-F238E27FC236}">
                <a16:creationId xmlns:a16="http://schemas.microsoft.com/office/drawing/2014/main" id="{4AA09499-1DB1-6410-B9AA-D73D6670ED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8960" y="5445224"/>
            <a:ext cx="169703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246">
            <a:extLst>
              <a:ext uri="{FF2B5EF4-FFF2-40B4-BE49-F238E27FC236}">
                <a16:creationId xmlns:a16="http://schemas.microsoft.com/office/drawing/2014/main" id="{A9EEF735-9132-A404-EE38-9C6AAFED81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91735" y="5874583"/>
            <a:ext cx="4775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重心通常位于多旋翼几何中心附近</a:t>
            </a:r>
          </a:p>
        </p:txBody>
      </p:sp>
      <p:cxnSp>
        <p:nvCxnSpPr>
          <p:cNvPr id="31" name="直接连接符 21">
            <a:extLst>
              <a:ext uri="{FF2B5EF4-FFF2-40B4-BE49-F238E27FC236}">
                <a16:creationId xmlns:a16="http://schemas.microsoft.com/office/drawing/2014/main" id="{B3D29026-61F3-FF3A-B2DA-3C347FEC7B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1147" y="5938738"/>
            <a:ext cx="1065213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22">
            <a:extLst>
              <a:ext uri="{FF2B5EF4-FFF2-40B4-BE49-F238E27FC236}">
                <a16:creationId xmlns:a16="http://schemas.microsoft.com/office/drawing/2014/main" id="{50C65121-401A-D9FE-B192-D7C5428055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66360" y="5938738"/>
            <a:ext cx="250825" cy="825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92026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3918378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3D8BB2E-D75A-03E3-508B-13CC382B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49554"/>
            <a:ext cx="4136157" cy="39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FBDC7E6E-BC58-B91B-7F25-3102649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928" y="1434279"/>
            <a:ext cx="6336704" cy="52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飞行器设计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zh-CN" altLang="en-US" sz="3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动力系统设计</a:t>
            </a:r>
            <a:endParaRPr lang="en-US" altLang="zh-CN" sz="4000" b="1" dirty="0">
              <a:solidFill>
                <a:schemeClr val="fol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通讯与作业系统设计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地面站设计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  <a:buClr>
                <a:srgbClr val="333399"/>
              </a:buClr>
              <a:buFont typeface="Wingdings" panose="05000000000000000000" pitchFamily="2" charset="2"/>
              <a:buChar char="|"/>
            </a:pPr>
            <a:r>
              <a:rPr lang="en-US" altLang="zh-CN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  <a:endParaRPr lang="en-US" altLang="zh-CN" sz="36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5686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动力系统设计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357180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动力系统的设计流程</a:t>
            </a: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F5ABBC42-BD1D-F140-CBCC-6E4A57273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88840"/>
            <a:ext cx="9433048" cy="450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55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1908C1-448F-5394-26A9-B3D0B782C6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5360" y="245210"/>
            <a:ext cx="5328592" cy="7207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动力系统设计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610DD79-E8ED-6C24-6526-3FD0BEDC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B557EE81-521D-413A-F041-7462B721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Rectangle 8">
            <a:extLst>
              <a:ext uri="{FF2B5EF4-FFF2-40B4-BE49-F238E27FC236}">
                <a16:creationId xmlns:a16="http://schemas.microsoft.com/office/drawing/2014/main" id="{D27ACB58-B8F6-B99E-866F-8E766D83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3F1731F6-92A4-590E-0614-C864100B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7CF8559C-B260-6A70-DF54-D98C5F8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906E0118-ACC0-2A46-BB3F-A0AD3BB7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Rectangle 16">
            <a:extLst>
              <a:ext uri="{FF2B5EF4-FFF2-40B4-BE49-F238E27FC236}">
                <a16:creationId xmlns:a16="http://schemas.microsoft.com/office/drawing/2014/main" id="{BFD6BFED-E7D5-D9E9-50E1-FD06BF9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Rectangle 18">
            <a:extLst>
              <a:ext uri="{FF2B5EF4-FFF2-40B4-BE49-F238E27FC236}">
                <a16:creationId xmlns:a16="http://schemas.microsoft.com/office/drawing/2014/main" id="{6D917371-84C5-1170-4BD8-D52D3B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 Box 246">
            <a:extLst>
              <a:ext uri="{FF2B5EF4-FFF2-40B4-BE49-F238E27FC236}">
                <a16:creationId xmlns:a16="http://schemas.microsoft.com/office/drawing/2014/main" id="{EFEFB198-A50A-8751-3BFD-4DAF0B9F4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9976" y="1135650"/>
            <a:ext cx="2851728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选择动力类型</a:t>
            </a:r>
          </a:p>
        </p:txBody>
      </p:sp>
      <p:sp>
        <p:nvSpPr>
          <p:cNvPr id="12" name="Text Box 246">
            <a:extLst>
              <a:ext uri="{FF2B5EF4-FFF2-40B4-BE49-F238E27FC236}">
                <a16:creationId xmlns:a16="http://schemas.microsoft.com/office/drawing/2014/main" id="{DCBC1AD5-1BB8-03EE-FFC7-FDC5204B38A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1896" y="2093947"/>
            <a:ext cx="49796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长距离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长航时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大载荷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高海拔</a:t>
            </a:r>
            <a:endParaRPr lang="en-US" altLang="zh-CN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低响应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高稳定性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4A9AD75E-CCE6-6C1F-6060-89212B71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77" y="2180040"/>
            <a:ext cx="1080120" cy="60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46">
            <a:extLst>
              <a:ext uri="{FF2B5EF4-FFF2-40B4-BE49-F238E27FC236}">
                <a16:creationId xmlns:a16="http://schemas.microsoft.com/office/drawing/2014/main" id="{208E68D2-3823-A776-51B6-020BE1916425}"/>
              </a:ext>
            </a:extLst>
          </p:cNvPr>
          <p:cNvSpPr txBox="1">
            <a:spLocks noChangeArrowheads="1"/>
          </p:cNvSpPr>
          <p:nvPr/>
        </p:nvSpPr>
        <p:spPr bwMode="gray">
          <a:xfrm rot="20514659">
            <a:off x="10957300" y="1850131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油动</a:t>
            </a:r>
          </a:p>
        </p:txBody>
      </p:sp>
      <p:sp>
        <p:nvSpPr>
          <p:cNvPr id="15" name="Text Box 246">
            <a:extLst>
              <a:ext uri="{FF2B5EF4-FFF2-40B4-BE49-F238E27FC236}">
                <a16:creationId xmlns:a16="http://schemas.microsoft.com/office/drawing/2014/main" id="{0C2BAAD9-BA8D-7F81-6BB5-8B6BA9735B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30984" y="3618023"/>
            <a:ext cx="48897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短距离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短航时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小载荷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低海拔</a:t>
            </a:r>
            <a:endParaRPr lang="en-US" altLang="zh-CN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高响应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高灵敏性</a:t>
            </a:r>
          </a:p>
        </p:txBody>
      </p:sp>
      <p:sp>
        <p:nvSpPr>
          <p:cNvPr id="17" name="Text Box 246">
            <a:extLst>
              <a:ext uri="{FF2B5EF4-FFF2-40B4-BE49-F238E27FC236}">
                <a16:creationId xmlns:a16="http://schemas.microsoft.com/office/drawing/2014/main" id="{835C714D-2EDB-4DA0-764C-647DD074510A}"/>
              </a:ext>
            </a:extLst>
          </p:cNvPr>
          <p:cNvSpPr txBox="1">
            <a:spLocks noChangeArrowheads="1"/>
          </p:cNvSpPr>
          <p:nvPr/>
        </p:nvSpPr>
        <p:spPr bwMode="gray">
          <a:xfrm rot="20514659">
            <a:off x="10921902" y="3827463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i="1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电动</a:t>
            </a:r>
          </a:p>
        </p:txBody>
      </p:sp>
      <p:sp>
        <p:nvSpPr>
          <p:cNvPr id="19" name="Text Box 246">
            <a:extLst>
              <a:ext uri="{FF2B5EF4-FFF2-40B4-BE49-F238E27FC236}">
                <a16:creationId xmlns:a16="http://schemas.microsoft.com/office/drawing/2014/main" id="{EB17A329-6C93-5F16-7CA7-F6482C245088}"/>
              </a:ext>
            </a:extLst>
          </p:cNvPr>
          <p:cNvSpPr txBox="1">
            <a:spLocks noChangeArrowheads="1"/>
          </p:cNvSpPr>
          <p:nvPr/>
        </p:nvSpPr>
        <p:spPr bwMode="gray">
          <a:xfrm rot="20514659">
            <a:off x="10921901" y="5659987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混合</a:t>
            </a:r>
          </a:p>
        </p:txBody>
      </p:sp>
      <p:pic>
        <p:nvPicPr>
          <p:cNvPr id="20" name="Picture 10" descr="F2006041709145000000">
            <a:extLst>
              <a:ext uri="{FF2B5EF4-FFF2-40B4-BE49-F238E27FC236}">
                <a16:creationId xmlns:a16="http://schemas.microsoft.com/office/drawing/2014/main" id="{6BFE2F70-4FBA-788E-3175-67402D81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413170"/>
            <a:ext cx="3145407" cy="172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 descr="1fd1123ea3c1c78f">
            <a:extLst>
              <a:ext uri="{FF2B5EF4-FFF2-40B4-BE49-F238E27FC236}">
                <a16:creationId xmlns:a16="http://schemas.microsoft.com/office/drawing/2014/main" id="{3DFA3A4F-04F2-50C4-E8F3-EE3A75297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44" y="3223938"/>
            <a:ext cx="2857375" cy="172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246">
            <a:extLst>
              <a:ext uri="{FF2B5EF4-FFF2-40B4-BE49-F238E27FC236}">
                <a16:creationId xmlns:a16="http://schemas.microsoft.com/office/drawing/2014/main" id="{121E3160-90AE-E7E6-27A5-C9A048673A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1896" y="5301208"/>
            <a:ext cx="48897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中距离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中航时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中载荷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低海拔</a:t>
            </a:r>
            <a:endParaRPr lang="en-US" altLang="zh-CN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高响应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高灵敏性</a:t>
            </a:r>
          </a:p>
        </p:txBody>
      </p:sp>
      <p:pic>
        <p:nvPicPr>
          <p:cNvPr id="24" name="Picture 7" descr="12">
            <a:extLst>
              <a:ext uri="{FF2B5EF4-FFF2-40B4-BE49-F238E27FC236}">
                <a16:creationId xmlns:a16="http://schemas.microsoft.com/office/drawing/2014/main" id="{4D449B0D-4D34-407C-0CAF-0ABC5927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744" y="5060546"/>
            <a:ext cx="2546573" cy="169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A0B06423-99BC-403E-498E-BE1B58DE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02" y="3727044"/>
            <a:ext cx="1080120" cy="60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BBE9820E-849A-1D2E-0636-B1046832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77" y="5445224"/>
            <a:ext cx="1080120" cy="60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3690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SA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00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1AAAA"/>
      </a:accent5>
      <a:accent6>
        <a:srgbClr val="0000E7"/>
      </a:accent6>
      <a:hlink>
        <a:srgbClr val="3333CC"/>
      </a:hlink>
      <a:folHlink>
        <a:srgbClr val="C20000"/>
      </a:folHlink>
    </a:clrScheme>
    <a:fontScheme name="DISA2">
      <a:majorFont>
        <a:latin typeface="Arial"/>
        <a:ea typeface="宋体"/>
        <a:cs typeface=""/>
      </a:majorFont>
      <a:minorFont>
        <a:latin typeface="华文新魏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SA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A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A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3165</Words>
  <Application>Microsoft Office PowerPoint</Application>
  <PresentationFormat>宽屏</PresentationFormat>
  <Paragraphs>415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等线</vt:lpstr>
      <vt:lpstr>等线 Light</vt:lpstr>
      <vt:lpstr>黑体</vt:lpstr>
      <vt:lpstr>华文新魏</vt:lpstr>
      <vt:lpstr>华文中宋</vt:lpstr>
      <vt:lpstr>楷体</vt:lpstr>
      <vt:lpstr>微软雅黑</vt:lpstr>
      <vt:lpstr>Arial</vt:lpstr>
      <vt:lpstr>Times New Roman</vt:lpstr>
      <vt:lpstr>Wingdings</vt:lpstr>
      <vt:lpstr>DISA2</vt:lpstr>
      <vt:lpstr>Office 主题​​</vt:lpstr>
      <vt:lpstr>Bitmap Image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小熔工作室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MaPing</dc:creator>
  <cp:lastModifiedBy>Kenny Fong</cp:lastModifiedBy>
  <cp:revision>946</cp:revision>
  <dcterms:created xsi:type="dcterms:W3CDTF">2006-08-22T11:38:50Z</dcterms:created>
  <dcterms:modified xsi:type="dcterms:W3CDTF">2023-09-26T01:18:56Z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