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949" r:id="rId2"/>
  </p:sldMasterIdLst>
  <p:notesMasterIdLst>
    <p:notesMasterId r:id="rId40"/>
  </p:notesMasterIdLst>
  <p:handoutMasterIdLst>
    <p:handoutMasterId r:id="rId41"/>
  </p:handoutMasterIdLst>
  <p:sldIdLst>
    <p:sldId id="257" r:id="rId3"/>
    <p:sldId id="985" r:id="rId4"/>
    <p:sldId id="1041" r:id="rId5"/>
    <p:sldId id="819" r:id="rId6"/>
    <p:sldId id="1042" r:id="rId7"/>
    <p:sldId id="1043" r:id="rId8"/>
    <p:sldId id="1046" r:id="rId9"/>
    <p:sldId id="1044" r:id="rId10"/>
    <p:sldId id="1047" r:id="rId11"/>
    <p:sldId id="1048" r:id="rId12"/>
    <p:sldId id="1049" r:id="rId13"/>
    <p:sldId id="1050" r:id="rId14"/>
    <p:sldId id="1051" r:id="rId15"/>
    <p:sldId id="1052" r:id="rId16"/>
    <p:sldId id="1053" r:id="rId17"/>
    <p:sldId id="1054" r:id="rId18"/>
    <p:sldId id="1056" r:id="rId19"/>
    <p:sldId id="1057" r:id="rId20"/>
    <p:sldId id="1055" r:id="rId21"/>
    <p:sldId id="1058" r:id="rId22"/>
    <p:sldId id="1060" r:id="rId23"/>
    <p:sldId id="1059" r:id="rId24"/>
    <p:sldId id="1061" r:id="rId25"/>
    <p:sldId id="1062" r:id="rId26"/>
    <p:sldId id="1064" r:id="rId27"/>
    <p:sldId id="1066" r:id="rId28"/>
    <p:sldId id="1065" r:id="rId29"/>
    <p:sldId id="1067" r:id="rId30"/>
    <p:sldId id="1068" r:id="rId31"/>
    <p:sldId id="1069" r:id="rId32"/>
    <p:sldId id="1070" r:id="rId33"/>
    <p:sldId id="1071" r:id="rId34"/>
    <p:sldId id="1072" r:id="rId35"/>
    <p:sldId id="1073" r:id="rId36"/>
    <p:sldId id="1074" r:id="rId37"/>
    <p:sldId id="1075" r:id="rId38"/>
    <p:sldId id="275" r:id="rId39"/>
  </p:sldIdLst>
  <p:sldSz cx="12192000" cy="6858000"/>
  <p:notesSz cx="9928225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000066"/>
    <a:srgbClr val="E8E8E8"/>
    <a:srgbClr val="F3F3F3"/>
    <a:srgbClr val="E9E9E9"/>
    <a:srgbClr val="FFFFFF"/>
    <a:srgbClr val="008000"/>
    <a:srgbClr val="FFCC00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4" autoAdjust="0"/>
    <p:restoredTop sz="93043" autoAdjust="0"/>
  </p:normalViewPr>
  <p:slideViewPr>
    <p:cSldViewPr>
      <p:cViewPr varScale="1">
        <p:scale>
          <a:sx n="72" d="100"/>
          <a:sy n="72" d="100"/>
        </p:scale>
        <p:origin x="332" y="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>
            <a:extLst>
              <a:ext uri="{FF2B5EF4-FFF2-40B4-BE49-F238E27FC236}">
                <a16:creationId xmlns:a16="http://schemas.microsoft.com/office/drawing/2014/main" id="{C55E62C3-39CD-2714-3C5F-D8070333C3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DD6C5113-89E9-5D2B-3804-58290F02CFD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2788" name="Rectangle 4">
            <a:extLst>
              <a:ext uri="{FF2B5EF4-FFF2-40B4-BE49-F238E27FC236}">
                <a16:creationId xmlns:a16="http://schemas.microsoft.com/office/drawing/2014/main" id="{96B181CE-E8AF-44C9-09C7-FEA7B3777F5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2789" name="Rectangle 5">
            <a:extLst>
              <a:ext uri="{FF2B5EF4-FFF2-40B4-BE49-F238E27FC236}">
                <a16:creationId xmlns:a16="http://schemas.microsoft.com/office/drawing/2014/main" id="{4F090CEA-D84D-A9B8-C22C-3C3C0C1FC0A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CD6BED1-AD99-4A69-90E3-653E9C67CE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65D2821-6FF9-E702-9627-754A1C3BF3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E1CA472-93DC-73A0-BA1D-3044F8C17DE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D9994509-C2B1-CA5C-B26D-C99CEBFC097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2698750" y="509588"/>
            <a:ext cx="4532313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201CACBA-B1A5-A4F3-F19F-C8486B19E89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3850" cy="305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B47025E8-BB30-D205-CA88-EC95EAE259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E7A1C57E-DDDF-5867-573A-FC18342664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3509661-476A-49D9-AF0E-9DE00559BA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255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016EADE3-2019-EF44-EE02-033EC4B84D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8755CDC-99DE-4096-B12F-5ED9A4E13A00}" type="slidenum">
              <a:rPr lang="en-US" altLang="zh-CN" sz="1200" smtClean="0">
                <a:latin typeface="Arial" panose="020B0604020202020204" pitchFamily="34" charset="0"/>
              </a:rPr>
              <a:pPr/>
              <a:t>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5C3B2C5-05CA-ABA2-0E82-2DAFC265402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4CD397C5-7FA3-9590-3E9C-F4464C655C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D6185EC6-1691-3842-4E6B-940397F1A6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991423B-2100-4E6E-820D-277D78007FFD}" type="slidenum">
              <a:rPr lang="en-US" altLang="zh-CN" sz="1200" smtClean="0">
                <a:latin typeface="Arial" panose="020B0604020202020204" pitchFamily="34" charset="0"/>
              </a:rPr>
              <a:pPr/>
              <a:t>37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2A4DA06-699D-4259-6CC8-77B68C34E4A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13B63DD-E864-3818-2B67-E261CB0684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3FE9EEA5-5A9E-6522-98B7-3D8931DD5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2">
            <a:extLst>
              <a:ext uri="{FF2B5EF4-FFF2-40B4-BE49-F238E27FC236}">
                <a16:creationId xmlns:a16="http://schemas.microsoft.com/office/drawing/2014/main" id="{1AEC88E2-D609-0169-C678-921A4791543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51263" y="4114800"/>
            <a:ext cx="7337425" cy="114300"/>
          </a:xfrm>
          <a:prstGeom prst="rect">
            <a:avLst/>
          </a:prstGeom>
          <a:gradFill rotWithShape="0">
            <a:gsLst>
              <a:gs pos="0">
                <a:srgbClr val="00008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anchor="ctr"/>
          <a:lstStyle>
            <a:lvl1pPr defTabSz="7556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556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556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556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556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000099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graphicFrame>
        <p:nvGraphicFramePr>
          <p:cNvPr id="4" name="Object 14">
            <a:extLst>
              <a:ext uri="{FF2B5EF4-FFF2-40B4-BE49-F238E27FC236}">
                <a16:creationId xmlns:a16="http://schemas.microsoft.com/office/drawing/2014/main" id="{402DCCA6-B11B-6B95-0DCE-287D687EAC5E}"/>
              </a:ext>
            </a:extLst>
          </p:cNvPr>
          <p:cNvGraphicFramePr>
            <a:graphicFrameLocks/>
          </p:cNvGraphicFramePr>
          <p:nvPr userDrawn="1"/>
        </p:nvGraphicFramePr>
        <p:xfrm>
          <a:off x="1252538" y="2924175"/>
          <a:ext cx="23749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81424" imgH="1600000" progId="Paint.Picture">
                  <p:embed/>
                </p:oleObj>
              </mc:Choice>
              <mc:Fallback>
                <p:oleObj r:id="rId3" imgW="1781424" imgH="1600000" progId="Paint.Picture">
                  <p:embed/>
                  <p:pic>
                    <p:nvPicPr>
                      <p:cNvPr id="3076" name="Object 14">
                        <a:extLst>
                          <a:ext uri="{FF2B5EF4-FFF2-40B4-BE49-F238E27FC236}">
                            <a16:creationId xmlns:a16="http://schemas.microsoft.com/office/drawing/2014/main" id="{A13073E3-E408-E653-0740-3D0E8ACC4E6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2924175"/>
                        <a:ext cx="23749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9">
            <a:extLst>
              <a:ext uri="{FF2B5EF4-FFF2-40B4-BE49-F238E27FC236}">
                <a16:creationId xmlns:a16="http://schemas.microsoft.com/office/drawing/2014/main" id="{B83906BC-D274-CE01-F405-60CA22E7F6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941888" y="6138863"/>
            <a:ext cx="7681912" cy="746125"/>
          </a:xfrm>
        </p:spPr>
        <p:txBody>
          <a:bodyPr/>
          <a:lstStyle>
            <a:lvl1pPr>
              <a:defRPr sz="2500" i="0"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143700435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39CA6E1-E5EB-2275-693A-B8533E4589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106396493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9635" y="274641"/>
            <a:ext cx="2796117" cy="56022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3" y="274641"/>
            <a:ext cx="8189383" cy="56022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36BEBEA-0933-F31E-7B3D-7529058299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197084659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2" y="1052513"/>
            <a:ext cx="5492749" cy="48244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2" y="1052513"/>
            <a:ext cx="5492751" cy="48244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E78901-44AE-6E08-B318-5B3AC5C16D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238360282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75E505-30CF-2648-037D-207C46A1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CBDCB-38A6-4667-B79F-CEE8A2F82289}" type="datetimeFigureOut">
              <a:rPr lang="zh-CN" altLang="en-US"/>
              <a:pPr>
                <a:defRPr/>
              </a:pPr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9EFF4-D637-B179-C1E2-959395F2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1FA1D-D89A-EC8C-6D9B-E92D10E7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0EF87-BB15-41B2-88D5-C4F2DD023D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03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67376-914F-625C-2FE4-14138CD4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1A89D-BE7B-4AF4-B851-7BFB1E05CB29}" type="datetimeFigureOut">
              <a:rPr lang="zh-CN" altLang="en-US"/>
              <a:pPr>
                <a:defRPr/>
              </a:pPr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5C097-F3B7-86CF-79D7-C4EE96E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F92C5-DFB0-3E25-0D48-C055EF11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EE9A4-DF58-4749-B25B-5ECB4EAA8F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880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2868C-76A9-BE7F-6CB9-917F2DFE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CB924-358E-4AE3-9BB4-825D4EB6612B}" type="datetimeFigureOut">
              <a:rPr lang="zh-CN" altLang="en-US"/>
              <a:pPr>
                <a:defRPr/>
              </a:pPr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A2A91-2EBC-E540-F6CF-A545523C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1EDAF-D658-7EC3-D2CB-E4F68702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C6974-DA50-452F-A712-EF69EBE2A9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53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5318292-83FD-961C-FB52-6D8AE73D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A1A72-CF88-46D9-AC0C-C547C96F5B99}" type="datetimeFigureOut">
              <a:rPr lang="zh-CN" altLang="en-US"/>
              <a:pPr>
                <a:defRPr/>
              </a:pPr>
              <a:t>2023/10/9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3B5EE68-F0BE-DE27-B83B-65012B05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9324783-4E7F-46B1-BD37-3B2FFCF3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6E864-F808-47C6-8550-42F6053249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187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C5297EE-4A94-88FE-D116-36147598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37927-FB28-4AB7-B715-DA9974766667}" type="datetimeFigureOut">
              <a:rPr lang="zh-CN" altLang="en-US"/>
              <a:pPr>
                <a:defRPr/>
              </a:pPr>
              <a:t>2023/10/9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ECA0C76-FE02-BD5F-43B1-69B51D5A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C53B42AA-B520-3C99-C73B-653F2740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FF616-B697-4500-8037-52D006A6BC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454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C5485AFB-7F8E-53F2-D39A-7DC277FA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A70B5-C251-4FCF-BA87-DBDA935EF2B8}" type="datetimeFigureOut">
              <a:rPr lang="zh-CN" altLang="en-US"/>
              <a:pPr>
                <a:defRPr/>
              </a:pPr>
              <a:t>2023/10/9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EBBAA8A-1FC8-BF70-5BC8-F7A4D14E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AB2B-3DBE-CE2A-1659-FCBBDAD0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1817-856F-4F84-8627-1F51DACB3B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203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B70C200-949F-BB08-EAAC-7FA174FF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8F641-FE7A-4F03-A5A8-63AC63CED1AA}" type="datetimeFigureOut">
              <a:rPr lang="zh-CN" altLang="en-US"/>
              <a:pPr>
                <a:defRPr/>
              </a:pPr>
              <a:t>2023/10/9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B546C065-3EF0-C3C4-C51B-CC37827A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AD0558D-4D82-B5C4-378F-CB416F3B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F8D3A-887D-4274-BDE9-839DA2F949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41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7BD1A12-DF6D-BD7A-A9B2-4CDC425382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24980409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9BD7141-77D6-A072-64E9-425E14D6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F435F-0E90-4A82-94FE-79A84160B1C6}" type="datetimeFigureOut">
              <a:rPr lang="zh-CN" altLang="en-US"/>
              <a:pPr>
                <a:defRPr/>
              </a:pPr>
              <a:t>2023/10/9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75A9331-00CE-51ED-6D32-5DB80824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EE75099-6E8D-8DD9-9306-5C9689C7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F577B-E451-4DCC-8C3D-BD8D480C90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53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B839C68-8976-AD58-6B6E-3C9E254E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09BA6-A2B8-4AEF-8399-0A5E19043157}" type="datetimeFigureOut">
              <a:rPr lang="zh-CN" altLang="en-US"/>
              <a:pPr>
                <a:defRPr/>
              </a:pPr>
              <a:t>2023/10/9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3CECE6A-2138-636A-0A1D-AE1147A0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5A54F89-F9EA-4AC4-B544-0CB31EB0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529C9-BD0A-4BE9-85F3-EE88FC3895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787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B959F-EDE8-A934-878A-AFDC5C84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173F1-8979-4BBF-8508-3C93344739E7}" type="datetimeFigureOut">
              <a:rPr lang="zh-CN" altLang="en-US"/>
              <a:pPr>
                <a:defRPr/>
              </a:pPr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D4C86-52F6-2137-21B0-D9ED7AC5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5FA8C-B05D-A79E-7120-2FA2171F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D9447-743A-4E7B-979E-967768BF95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2674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50AED-6F10-813F-F9A0-95411038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D4B31-F11B-44BF-AF9A-DEE2F7D27EBA}" type="datetimeFigureOut">
              <a:rPr lang="zh-CN" altLang="en-US"/>
              <a:pPr>
                <a:defRPr/>
              </a:pPr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C7421-D139-44AC-5DBE-A0FF9C18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9FFFE-02D3-5E28-8E42-5EF06BB2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D425E-A2D1-4AB3-949E-96B5E1A6F3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618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21AEF152-98E3-71AA-3C28-EB95F7E87D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941888" y="6138863"/>
            <a:ext cx="7681912" cy="746125"/>
          </a:xfrm>
          <a:prstGeom prst="rect">
            <a:avLst/>
          </a:prstGeom>
        </p:spPr>
        <p:txBody>
          <a:bodyPr/>
          <a:lstStyle>
            <a:lvl1pPr>
              <a:defRPr sz="2500" i="0"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410075203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7558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>
            <a:extLst>
              <a:ext uri="{FF2B5EF4-FFF2-40B4-BE49-F238E27FC236}">
                <a16:creationId xmlns:a16="http://schemas.microsoft.com/office/drawing/2014/main" id="{821AD0D3-9726-9F7F-D175-419A0BDA22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5087938"/>
            <a:ext cx="121285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B496FD9-6C8E-6EE6-334D-C14A9B2A5B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161148290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2" y="1052513"/>
            <a:ext cx="5492749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2" y="1052513"/>
            <a:ext cx="5492751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4F0F45D-BCD3-4D21-6C28-CF6408A566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20415743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3047FF-3030-B906-3ED0-6672D2347B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64113000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C907E31-F088-7B3B-1757-85814E8C58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31159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738550D-4BD5-55DC-D695-043AC150FD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11403156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7A8949B-85A7-081D-ED97-5419967244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75352959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818AE9D-E427-5248-B8B7-864A6CC10F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34293638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89C5AB7-2132-B9E5-F997-3AA335B41A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3563" y="1081088"/>
            <a:ext cx="111887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138" tIns="41275" rIns="84138" bIns="41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 Click to edit Master text styles</a:t>
            </a:r>
          </a:p>
          <a:p>
            <a:pPr lvl="1"/>
            <a:r>
              <a:rPr lang="en-US" altLang="zh-CN"/>
              <a:t> Second level</a:t>
            </a:r>
          </a:p>
          <a:p>
            <a:pPr lvl="2"/>
            <a:r>
              <a:rPr lang="en-US" altLang="zh-CN"/>
              <a:t> 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8B4E6D6-294D-E1B1-DD73-885C14D2E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6400" y="908050"/>
            <a:ext cx="11353800" cy="74613"/>
          </a:xfrm>
          <a:prstGeom prst="rect">
            <a:avLst/>
          </a:prstGeom>
          <a:gradFill rotWithShape="0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zh-CN" b="1">
              <a:latin typeface="Arial" panose="020B0604020202020204" pitchFamily="34" charset="0"/>
            </a:endParaRP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09DCC13-5DF8-28D7-F427-923D7B8A1F7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168275" y="6237288"/>
            <a:ext cx="6529388" cy="746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84138" tIns="41275" rIns="84138" bIns="41275" numCol="1" anchor="ctr" anchorCtr="0" compatLnSpc="1"/>
          <a:lstStyle>
            <a:lvl1pPr algn="ctr" eaLnBrk="0" hangingPunct="0">
              <a:defRPr sz="2000" b="1" i="0">
                <a:solidFill>
                  <a:srgbClr val="000066"/>
                </a:solidFill>
                <a:ea typeface="幼圆" panose="020105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  <p:pic>
        <p:nvPicPr>
          <p:cNvPr id="1029" name="图片 2">
            <a:extLst>
              <a:ext uri="{FF2B5EF4-FFF2-40B4-BE49-F238E27FC236}">
                <a16:creationId xmlns:a16="http://schemas.microsoft.com/office/drawing/2014/main" id="{4BE2D5F1-0F76-3EF4-1BD2-9B9E3754A2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65088"/>
            <a:ext cx="58515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8">
            <a:extLst>
              <a:ext uri="{FF2B5EF4-FFF2-40B4-BE49-F238E27FC236}">
                <a16:creationId xmlns:a16="http://schemas.microsoft.com/office/drawing/2014/main" id="{52FB1145-D301-5757-07A0-97CE13BB64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6054725"/>
            <a:ext cx="1028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38" r:id="rId1"/>
    <p:sldLayoutId id="2147484817" r:id="rId2"/>
    <p:sldLayoutId id="2147484839" r:id="rId3"/>
    <p:sldLayoutId id="2147484818" r:id="rId4"/>
    <p:sldLayoutId id="2147484819" r:id="rId5"/>
    <p:sldLayoutId id="2147484820" r:id="rId6"/>
    <p:sldLayoutId id="2147484821" r:id="rId7"/>
    <p:sldLayoutId id="2147484822" r:id="rId8"/>
    <p:sldLayoutId id="2147484823" r:id="rId9"/>
    <p:sldLayoutId id="2147484824" r:id="rId10"/>
    <p:sldLayoutId id="2147484825" r:id="rId11"/>
    <p:sldLayoutId id="2147484826" r:id="rId12"/>
  </p:sldLayoutIdLst>
  <p:transition/>
  <p:txStyles>
    <p:titleStyle>
      <a:lvl1pPr algn="r" defTabSz="75565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+mj-lt"/>
          <a:ea typeface="+mj-ea"/>
          <a:cs typeface="+mj-cs"/>
        </a:defRPr>
      </a:lvl1pPr>
      <a:lvl2pPr algn="r" defTabSz="75565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defTabSz="75565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defTabSz="75565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defTabSz="75565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defTabSz="755650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defTabSz="755650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defTabSz="755650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defTabSz="755650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11150" indent="-311150" algn="l" defTabSz="755650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74688" indent="-249238" algn="l" defTabSz="755650" rtl="0" eaLnBrk="0" fontAlgn="base" hangingPunct="0">
        <a:spcBef>
          <a:spcPct val="40000"/>
        </a:spcBef>
        <a:spcAft>
          <a:spcPct val="40000"/>
        </a:spcAft>
        <a:buClr>
          <a:srgbClr val="333399"/>
        </a:buClr>
        <a:buFont typeface="Wingdings" panose="05000000000000000000" pitchFamily="2" charset="2"/>
        <a:buChar char="|"/>
        <a:defRPr sz="2800">
          <a:solidFill>
            <a:srgbClr val="000066"/>
          </a:solidFill>
          <a:latin typeface="+mn-lt"/>
          <a:ea typeface="+mn-ea"/>
        </a:defRPr>
      </a:lvl2pPr>
      <a:lvl3pPr marL="1038225" indent="-206375" algn="l" defTabSz="755650" rtl="0" eaLnBrk="0" fontAlgn="base" hangingPunct="0">
        <a:spcBef>
          <a:spcPct val="20000"/>
        </a:spcBef>
        <a:spcAft>
          <a:spcPct val="0"/>
        </a:spcAft>
        <a:buClr>
          <a:srgbClr val="FF6699"/>
        </a:buClr>
        <a:buFont typeface="Wingdings" panose="05000000000000000000" pitchFamily="2" charset="2"/>
        <a:buChar char="{"/>
        <a:defRPr sz="2400">
          <a:solidFill>
            <a:schemeClr val="tx1"/>
          </a:solidFill>
          <a:latin typeface="+mn-lt"/>
          <a:ea typeface="+mn-ea"/>
        </a:defRPr>
      </a:lvl3pPr>
      <a:lvl4pPr marL="1454150" indent="-207963" algn="l" defTabSz="75565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660033"/>
          </a:solidFill>
          <a:latin typeface="+mn-lt"/>
          <a:ea typeface="+mn-ea"/>
        </a:defRPr>
      </a:lvl4pPr>
      <a:lvl5pPr marL="1870075" indent="-207963" algn="l" defTabSz="75565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327275" indent="-208280" algn="l" defTabSz="75565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784475" indent="-208280" algn="l" defTabSz="75565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241675" indent="-208280" algn="l" defTabSz="75565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698875" indent="-208280" algn="l" defTabSz="75565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89F3FD31-D70B-BC66-8CE5-2E0FE5B909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6400" y="908050"/>
            <a:ext cx="11353800" cy="7461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zh-CN" b="1">
              <a:latin typeface="Arial" panose="020B0604020202020204" pitchFamily="34" charset="0"/>
            </a:endParaRPr>
          </a:p>
        </p:txBody>
      </p:sp>
      <p:pic>
        <p:nvPicPr>
          <p:cNvPr id="2057" name="图片 12">
            <a:extLst>
              <a:ext uri="{FF2B5EF4-FFF2-40B4-BE49-F238E27FC236}">
                <a16:creationId xmlns:a16="http://schemas.microsoft.com/office/drawing/2014/main" id="{3B5F9889-2422-C89D-2F7B-E3BB616A21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177800"/>
            <a:ext cx="58515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27" r:id="rId1"/>
    <p:sldLayoutId id="2147484828" r:id="rId2"/>
    <p:sldLayoutId id="2147484829" r:id="rId3"/>
    <p:sldLayoutId id="2147484830" r:id="rId4"/>
    <p:sldLayoutId id="2147484831" r:id="rId5"/>
    <p:sldLayoutId id="2147484832" r:id="rId6"/>
    <p:sldLayoutId id="2147484833" r:id="rId7"/>
    <p:sldLayoutId id="2147484834" r:id="rId8"/>
    <p:sldLayoutId id="2147484835" r:id="rId9"/>
    <p:sldLayoutId id="2147484836" r:id="rId10"/>
    <p:sldLayoutId id="2147484837" r:id="rId11"/>
    <p:sldLayoutId id="2147484840" r:id="rId12"/>
    <p:sldLayoutId id="214748484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27.wmf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12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5.jpg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31.wmf"/><Relationship Id="rId14" Type="http://schemas.openxmlformats.org/officeDocument/2006/relationships/image" Target="../media/image34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41.wmf"/><Relationship Id="rId10" Type="http://schemas.openxmlformats.org/officeDocument/2006/relationships/image" Target="../media/image44.pn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4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4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51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2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4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57.wmf"/><Relationship Id="rId18" Type="http://schemas.openxmlformats.org/officeDocument/2006/relationships/image" Target="../media/image60.jpg"/><Relationship Id="rId3" Type="http://schemas.openxmlformats.org/officeDocument/2006/relationships/image" Target="../media/image52.wmf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59.wmf"/><Relationship Id="rId2" Type="http://schemas.openxmlformats.org/officeDocument/2006/relationships/oleObject" Target="../embeddings/oleObject28.bin"/><Relationship Id="rId16" Type="http://schemas.openxmlformats.org/officeDocument/2006/relationships/oleObject" Target="../embeddings/oleObject35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5" Type="http://schemas.openxmlformats.org/officeDocument/2006/relationships/image" Target="../media/image58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3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41.bin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5" Type="http://schemas.openxmlformats.org/officeDocument/2006/relationships/image" Target="../media/image67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4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51.bin"/><Relationship Id="rId3" Type="http://schemas.openxmlformats.org/officeDocument/2006/relationships/image" Target="../media/image68.wmf"/><Relationship Id="rId21" Type="http://schemas.openxmlformats.org/officeDocument/2006/relationships/image" Target="../media/image76.wmf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74.wmf"/><Relationship Id="rId2" Type="http://schemas.openxmlformats.org/officeDocument/2006/relationships/oleObject" Target="../embeddings/oleObject43.bin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71.wmf"/><Relationship Id="rId5" Type="http://schemas.openxmlformats.org/officeDocument/2006/relationships/image" Target="../media/image69.wmf"/><Relationship Id="rId15" Type="http://schemas.openxmlformats.org/officeDocument/2006/relationships/image" Target="../media/image73.wmf"/><Relationship Id="rId23" Type="http://schemas.openxmlformats.org/officeDocument/2006/relationships/image" Target="../media/image77.wmf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75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49.bin"/><Relationship Id="rId22" Type="http://schemas.openxmlformats.org/officeDocument/2006/relationships/oleObject" Target="../embeddings/oleObject5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82.wmf"/><Relationship Id="rId18" Type="http://schemas.openxmlformats.org/officeDocument/2006/relationships/oleObject" Target="../embeddings/oleObject62.bin"/><Relationship Id="rId3" Type="http://schemas.openxmlformats.org/officeDocument/2006/relationships/image" Target="../media/image50.wmf"/><Relationship Id="rId21" Type="http://schemas.openxmlformats.org/officeDocument/2006/relationships/image" Target="../media/image86.wmf"/><Relationship Id="rId7" Type="http://schemas.openxmlformats.org/officeDocument/2006/relationships/image" Target="../media/image79.wmf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84.wmf"/><Relationship Id="rId2" Type="http://schemas.openxmlformats.org/officeDocument/2006/relationships/oleObject" Target="../embeddings/oleObject54.bin"/><Relationship Id="rId16" Type="http://schemas.openxmlformats.org/officeDocument/2006/relationships/oleObject" Target="../embeddings/oleObject61.bin"/><Relationship Id="rId20" Type="http://schemas.openxmlformats.org/officeDocument/2006/relationships/oleObject" Target="../embeddings/oleObject63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81.wmf"/><Relationship Id="rId5" Type="http://schemas.openxmlformats.org/officeDocument/2006/relationships/image" Target="../media/image78.wmf"/><Relationship Id="rId15" Type="http://schemas.openxmlformats.org/officeDocument/2006/relationships/image" Target="../media/image83.wmf"/><Relationship Id="rId23" Type="http://schemas.openxmlformats.org/officeDocument/2006/relationships/image" Target="../media/image87.wmf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85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60.bin"/><Relationship Id="rId22" Type="http://schemas.openxmlformats.org/officeDocument/2006/relationships/oleObject" Target="../embeddings/oleObject6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73.bin"/><Relationship Id="rId3" Type="http://schemas.openxmlformats.org/officeDocument/2006/relationships/image" Target="../media/image88.wmf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70.bin"/><Relationship Id="rId17" Type="http://schemas.openxmlformats.org/officeDocument/2006/relationships/image" Target="../media/image95.wmf"/><Relationship Id="rId2" Type="http://schemas.openxmlformats.org/officeDocument/2006/relationships/oleObject" Target="../embeddings/oleObject65.bin"/><Relationship Id="rId16" Type="http://schemas.openxmlformats.org/officeDocument/2006/relationships/oleObject" Target="../embeddings/oleObject72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92.wmf"/><Relationship Id="rId5" Type="http://schemas.openxmlformats.org/officeDocument/2006/relationships/image" Target="../media/image89.wmf"/><Relationship Id="rId15" Type="http://schemas.openxmlformats.org/officeDocument/2006/relationships/image" Target="../media/image94.wmf"/><Relationship Id="rId10" Type="http://schemas.openxmlformats.org/officeDocument/2006/relationships/oleObject" Target="../embeddings/oleObject69.bin"/><Relationship Id="rId19" Type="http://schemas.openxmlformats.org/officeDocument/2006/relationships/image" Target="../media/image96.w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91.wmf"/><Relationship Id="rId14" Type="http://schemas.openxmlformats.org/officeDocument/2006/relationships/oleObject" Target="../embeddings/oleObject7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ED7C147-47CA-FA55-3E10-38A677F3D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4653135"/>
            <a:ext cx="12192000" cy="220486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8584ECF-07B6-0FB7-4F57-949BB2859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768127"/>
          </a:xfrm>
          <a:prstGeom prst="rect">
            <a:avLst/>
          </a:prstGeom>
        </p:spPr>
      </p:pic>
      <p:sp>
        <p:nvSpPr>
          <p:cNvPr id="9218" name="Rectangle 9">
            <a:extLst>
              <a:ext uri="{FF2B5EF4-FFF2-40B4-BE49-F238E27FC236}">
                <a16:creationId xmlns:a16="http://schemas.microsoft.com/office/drawing/2014/main" id="{82A604BD-9F13-90D2-A0C2-A635EF93D68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050052" y="5949280"/>
            <a:ext cx="6624116" cy="746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7556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500" dirty="0">
                <a:solidFill>
                  <a:srgbClr val="0000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哈尔滨工业大学控制与仿真中心    方可</a:t>
            </a:r>
          </a:p>
        </p:txBody>
      </p:sp>
      <p:sp>
        <p:nvSpPr>
          <p:cNvPr id="9219" name="Text Box 64">
            <a:extLst>
              <a:ext uri="{FF2B5EF4-FFF2-40B4-BE49-F238E27FC236}">
                <a16:creationId xmlns:a16="http://schemas.microsoft.com/office/drawing/2014/main" id="{F4C2B7E3-DF7B-ACAD-32CF-EAC050D13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656" y="3319894"/>
            <a:ext cx="885698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7556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Tx/>
              <a:buNone/>
            </a:pPr>
            <a:r>
              <a:rPr lang="zh-CN" altLang="en-US" sz="6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无人机的姿态解算</a:t>
            </a:r>
          </a:p>
        </p:txBody>
      </p:sp>
      <p:sp>
        <p:nvSpPr>
          <p:cNvPr id="4" name="Text Box 64">
            <a:extLst>
              <a:ext uri="{FF2B5EF4-FFF2-40B4-BE49-F238E27FC236}">
                <a16:creationId xmlns:a16="http://schemas.microsoft.com/office/drawing/2014/main" id="{4F4673A8-01C3-899B-F0EE-976911E67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200479"/>
            <a:ext cx="928903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defTabSz="7556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556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556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556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556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40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无人机系统工程应用</a:t>
            </a:r>
          </a:p>
        </p:txBody>
      </p:sp>
      <p:pic>
        <p:nvPicPr>
          <p:cNvPr id="9221" name="图片 2">
            <a:extLst>
              <a:ext uri="{FF2B5EF4-FFF2-40B4-BE49-F238E27FC236}">
                <a16:creationId xmlns:a16="http://schemas.microsoft.com/office/drawing/2014/main" id="{5D575B94-20ED-93B5-7DA9-BBAB64E2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2909983"/>
            <a:ext cx="2037137" cy="174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1BB7913E-770C-8BD9-726A-C101D02BA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6400" y="323945"/>
            <a:ext cx="22788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第 </a:t>
            </a:r>
            <a:r>
              <a:rPr lang="en-US" altLang="zh-CN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7 </a:t>
            </a:r>
            <a:r>
              <a:rPr lang="zh-CN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讲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IMU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原始数据获取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 Box 246">
            <a:extLst>
              <a:ext uri="{FF2B5EF4-FFF2-40B4-BE49-F238E27FC236}">
                <a16:creationId xmlns:a16="http://schemas.microsoft.com/office/drawing/2014/main" id="{EBEB366A-F297-9C3C-1D25-D77455A1208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400385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I2C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通讯 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345871E6-9C28-4B0F-834F-CAC7D439A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1864" y="1844824"/>
            <a:ext cx="4003857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/>
              <a:t>void </a:t>
            </a:r>
            <a:r>
              <a:rPr lang="en-US" altLang="zh-CN" sz="1800" dirty="0" err="1"/>
              <a:t>MPU_IIC_Send_Byte</a:t>
            </a:r>
            <a:r>
              <a:rPr lang="en-US" altLang="zh-CN" sz="1800" dirty="0"/>
              <a:t>(u8 </a:t>
            </a:r>
            <a:r>
              <a:rPr lang="en-US" altLang="zh-CN" sz="1800" dirty="0" err="1"/>
              <a:t>txd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/>
              <a:t>{                        </a:t>
            </a:r>
          </a:p>
          <a:p>
            <a:r>
              <a:rPr lang="en-US" altLang="zh-CN" sz="1800" dirty="0"/>
              <a:t>     u8 t;   </a:t>
            </a:r>
          </a:p>
          <a:p>
            <a:r>
              <a:rPr lang="en-US" altLang="zh-CN" sz="1800" dirty="0"/>
              <a:t>     MPU_SDA_OUT(); 	    </a:t>
            </a:r>
          </a:p>
          <a:p>
            <a:r>
              <a:rPr lang="en-US" altLang="zh-CN" sz="1800" dirty="0"/>
              <a:t>     MPU_IIC_SCL=0;</a:t>
            </a:r>
          </a:p>
          <a:p>
            <a:r>
              <a:rPr lang="en-US" altLang="zh-CN" sz="1800" dirty="0"/>
              <a:t>    for(t=0;t&lt;8;t++)</a:t>
            </a:r>
          </a:p>
          <a:p>
            <a:r>
              <a:rPr lang="en-US" altLang="zh-CN" sz="1800" dirty="0"/>
              <a:t>    {              </a:t>
            </a:r>
          </a:p>
          <a:p>
            <a:r>
              <a:rPr lang="en-US" altLang="zh-CN" sz="1800" dirty="0"/>
              <a:t>       MPU_IIC_SDA=(txd&amp;0x80)&gt;&gt;7;</a:t>
            </a:r>
          </a:p>
          <a:p>
            <a:r>
              <a:rPr lang="en-US" altLang="zh-CN" sz="1800" dirty="0"/>
              <a:t>       </a:t>
            </a:r>
            <a:r>
              <a:rPr lang="en-US" altLang="zh-CN" sz="1800" dirty="0" err="1"/>
              <a:t>txd</a:t>
            </a:r>
            <a:r>
              <a:rPr lang="en-US" altLang="zh-CN" sz="1800" dirty="0"/>
              <a:t>&lt;&lt;=1; 	  </a:t>
            </a:r>
          </a:p>
          <a:p>
            <a:r>
              <a:rPr lang="en-US" altLang="zh-CN" sz="1800" dirty="0"/>
              <a:t>       MPU_IIC_SCL=1;</a:t>
            </a:r>
          </a:p>
          <a:p>
            <a:r>
              <a:rPr lang="en-US" altLang="zh-CN" sz="1800" dirty="0"/>
              <a:t>       </a:t>
            </a:r>
            <a:r>
              <a:rPr lang="en-US" altLang="zh-CN" sz="1800" dirty="0" err="1"/>
              <a:t>MPU_IIC_Delay</a:t>
            </a:r>
            <a:r>
              <a:rPr lang="en-US" altLang="zh-CN" sz="1800" dirty="0"/>
              <a:t>(); </a:t>
            </a:r>
          </a:p>
          <a:p>
            <a:r>
              <a:rPr lang="en-US" altLang="zh-CN" sz="1800" dirty="0"/>
              <a:t>       MPU_IIC_SCL=0;	</a:t>
            </a:r>
          </a:p>
          <a:p>
            <a:r>
              <a:rPr lang="en-US" altLang="zh-CN" sz="1800" dirty="0"/>
              <a:t>       </a:t>
            </a:r>
            <a:r>
              <a:rPr lang="en-US" altLang="zh-CN" sz="1800" dirty="0" err="1"/>
              <a:t>MPU_IIC_Delay</a:t>
            </a:r>
            <a:r>
              <a:rPr lang="en-US" altLang="zh-CN" sz="1800" dirty="0"/>
              <a:t>();</a:t>
            </a:r>
          </a:p>
          <a:p>
            <a:r>
              <a:rPr lang="en-US" altLang="zh-CN" sz="1800" dirty="0"/>
              <a:t>    }	 </a:t>
            </a:r>
          </a:p>
          <a:p>
            <a:r>
              <a:rPr lang="en-US" altLang="zh-CN" sz="1800" dirty="0"/>
              <a:t>} 	 </a:t>
            </a:r>
            <a:endParaRPr lang="zh-CN" altLang="en-US" sz="1800" dirty="0"/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37246967-7F90-DAF9-79A2-B701793C1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248" y="1371166"/>
            <a:ext cx="4153343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/>
              <a:t>u8 </a:t>
            </a:r>
            <a:r>
              <a:rPr lang="en-US" altLang="zh-CN" sz="1800" dirty="0" err="1"/>
              <a:t>MPU_IIC_Read_Byte</a:t>
            </a:r>
            <a:r>
              <a:rPr lang="en-US" altLang="zh-CN" sz="1800" dirty="0"/>
              <a:t>(u8 ack)</a:t>
            </a:r>
          </a:p>
          <a:p>
            <a:r>
              <a:rPr lang="en-US" altLang="zh-CN" sz="1800" dirty="0"/>
              <a:t>{</a:t>
            </a:r>
          </a:p>
          <a:p>
            <a:r>
              <a:rPr lang="en-US" altLang="zh-CN" sz="1800" dirty="0"/>
              <a:t>    unsigned char </a:t>
            </a:r>
            <a:r>
              <a:rPr lang="en-US" altLang="zh-CN" sz="1800" dirty="0" err="1"/>
              <a:t>i,receive</a:t>
            </a:r>
            <a:r>
              <a:rPr lang="en-US" altLang="zh-CN" sz="1800" dirty="0"/>
              <a:t>=0;</a:t>
            </a:r>
          </a:p>
          <a:p>
            <a:r>
              <a:rPr lang="en-US" altLang="zh-CN" sz="1800" dirty="0"/>
              <a:t>    MPU_SDA_IN();</a:t>
            </a:r>
          </a:p>
          <a:p>
            <a:r>
              <a:rPr lang="en-US" altLang="zh-CN" sz="1800" dirty="0"/>
              <a:t>    for(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=0;i&lt;8;i++ )</a:t>
            </a:r>
          </a:p>
          <a:p>
            <a:r>
              <a:rPr lang="en-US" altLang="zh-CN" sz="1800" dirty="0"/>
              <a:t>   {   MPU_IIC_SCL=0; </a:t>
            </a:r>
          </a:p>
          <a:p>
            <a:r>
              <a:rPr lang="en-US" altLang="zh-CN" sz="1800" dirty="0"/>
              <a:t>        </a:t>
            </a:r>
            <a:r>
              <a:rPr lang="en-US" altLang="zh-CN" sz="1800" dirty="0" err="1"/>
              <a:t>MPU_IIC_Delay</a:t>
            </a:r>
            <a:r>
              <a:rPr lang="en-US" altLang="zh-CN" sz="1800" dirty="0"/>
              <a:t>();</a:t>
            </a:r>
          </a:p>
          <a:p>
            <a:r>
              <a:rPr lang="en-US" altLang="zh-CN" sz="1800" dirty="0"/>
              <a:t>        MPU_IIC_SCL=1;</a:t>
            </a:r>
          </a:p>
          <a:p>
            <a:r>
              <a:rPr lang="en-US" altLang="zh-CN" sz="1800" dirty="0"/>
              <a:t>        receive&lt;&lt;=1;</a:t>
            </a:r>
          </a:p>
          <a:p>
            <a:r>
              <a:rPr lang="en-US" altLang="zh-CN" sz="1800" dirty="0"/>
              <a:t>        if (MPU_READ_SDA)  receive++;   </a:t>
            </a:r>
          </a:p>
          <a:p>
            <a:r>
              <a:rPr lang="en-US" altLang="zh-CN" sz="1800" dirty="0"/>
              <a:t>        </a:t>
            </a:r>
            <a:r>
              <a:rPr lang="en-US" altLang="zh-CN" sz="1800" dirty="0" err="1"/>
              <a:t>MPU_IIC_Delay</a:t>
            </a:r>
            <a:r>
              <a:rPr lang="en-US" altLang="zh-CN" sz="1800" dirty="0"/>
              <a:t>();   }	</a:t>
            </a:r>
          </a:p>
          <a:p>
            <a:r>
              <a:rPr lang="en-US" altLang="zh-CN" sz="1800" dirty="0"/>
              <a:t>    if (!ack)    </a:t>
            </a:r>
            <a:r>
              <a:rPr lang="en-US" altLang="zh-CN" sz="1800" dirty="0" err="1"/>
              <a:t>MPU_IIC_NAck</a:t>
            </a:r>
            <a:r>
              <a:rPr lang="en-US" altLang="zh-CN" sz="1800" dirty="0"/>
              <a:t>();</a:t>
            </a:r>
          </a:p>
          <a:p>
            <a:r>
              <a:rPr lang="en-US" altLang="zh-CN" sz="1800" dirty="0"/>
              <a:t>    else    </a:t>
            </a:r>
            <a:r>
              <a:rPr lang="en-US" altLang="zh-CN" sz="1800" dirty="0" err="1"/>
              <a:t>MPU_IIC_Ack</a:t>
            </a:r>
            <a:r>
              <a:rPr lang="en-US" altLang="zh-CN" sz="1800" dirty="0"/>
              <a:t>();   </a:t>
            </a:r>
          </a:p>
          <a:p>
            <a:r>
              <a:rPr lang="en-US" altLang="zh-CN" sz="1800" dirty="0"/>
              <a:t>   return receive;</a:t>
            </a:r>
          </a:p>
          <a:p>
            <a:r>
              <a:rPr lang="en-US" altLang="zh-CN" sz="1800" dirty="0"/>
              <a:t>}</a:t>
            </a:r>
            <a:endParaRPr lang="zh-CN" altLang="en-US" sz="1800" dirty="0"/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EC16BA34-B76D-4B7F-9267-8F30FDFDD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1916832"/>
            <a:ext cx="460310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2">
            <a:extLst>
              <a:ext uri="{FF2B5EF4-FFF2-40B4-BE49-F238E27FC236}">
                <a16:creationId xmlns:a16="http://schemas.microsoft.com/office/drawing/2014/main" id="{B299D1AC-6F09-BDC2-A64E-19A97DDF7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4935842"/>
            <a:ext cx="31683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发送：</a:t>
            </a:r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SCL </a:t>
            </a: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高电平时</a:t>
            </a:r>
            <a:endParaRPr lang="en-US" altLang="zh-CN" sz="18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SDA </a:t>
            </a: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保持并被发送</a:t>
            </a:r>
            <a:endParaRPr lang="en-US" altLang="zh-CN" sz="18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71974494-6D75-5479-E2DB-3E143E3EF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5879013"/>
            <a:ext cx="29523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更新：</a:t>
            </a:r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SCL </a:t>
            </a: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低电平时</a:t>
            </a:r>
            <a:endParaRPr lang="en-US" altLang="zh-CN" sz="18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SDA </a:t>
            </a: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可更改数据</a:t>
            </a:r>
            <a:endParaRPr lang="en-US" altLang="zh-CN" sz="18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6731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IMU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原始数据获取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 Box 246">
            <a:extLst>
              <a:ext uri="{FF2B5EF4-FFF2-40B4-BE49-F238E27FC236}">
                <a16:creationId xmlns:a16="http://schemas.microsoft.com/office/drawing/2014/main" id="{92DEDA8D-FD21-FECE-9AA3-89E1C0B53D3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400385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I2C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通讯 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应答</a:t>
            </a:r>
          </a:p>
        </p:txBody>
      </p:sp>
      <p:pic>
        <p:nvPicPr>
          <p:cNvPr id="3" name="图片 1">
            <a:extLst>
              <a:ext uri="{FF2B5EF4-FFF2-40B4-BE49-F238E27FC236}">
                <a16:creationId xmlns:a16="http://schemas.microsoft.com/office/drawing/2014/main" id="{7EB9EEDC-B0A1-C6F9-2AD9-7D331937D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92" y="1988840"/>
            <a:ext cx="463113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2">
            <a:extLst>
              <a:ext uri="{FF2B5EF4-FFF2-40B4-BE49-F238E27FC236}">
                <a16:creationId xmlns:a16="http://schemas.microsoft.com/office/drawing/2014/main" id="{3E53DC41-4125-6BDD-3DE6-570FEDC10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70" y="4077072"/>
            <a:ext cx="45365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I2C </a:t>
            </a: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 </a:t>
            </a:r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 </a:t>
            </a: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位数据为 </a:t>
            </a:r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 </a:t>
            </a: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个单位传送数据，</a:t>
            </a:r>
            <a:endParaRPr lang="en-US" altLang="zh-CN" sz="18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 </a:t>
            </a:r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 </a:t>
            </a: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位时由接收器返回应答位</a:t>
            </a:r>
            <a:endParaRPr lang="en-US" altLang="zh-CN" sz="18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D31DF78A-0E0D-F1D9-7720-D295E4E46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93" y="4939427"/>
            <a:ext cx="49812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SCL </a:t>
            </a: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拉低，</a:t>
            </a:r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SDA </a:t>
            </a: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保持为低（</a:t>
            </a:r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Ack </a:t>
            </a: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有效接收）</a:t>
            </a:r>
            <a:endParaRPr lang="en-US" altLang="zh-CN" sz="18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或高（</a:t>
            </a:r>
            <a:r>
              <a:rPr lang="en-US" altLang="zh-CN" sz="1800" b="1" dirty="0" err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Nack</a:t>
            </a:r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无效接收）</a:t>
            </a:r>
            <a:endParaRPr lang="en-US" altLang="zh-CN" sz="18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2">
            <a:extLst>
              <a:ext uri="{FF2B5EF4-FFF2-40B4-BE49-F238E27FC236}">
                <a16:creationId xmlns:a16="http://schemas.microsoft.com/office/drawing/2014/main" id="{101503AA-B549-E74C-5174-FACC0BF4F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61" y="5827685"/>
            <a:ext cx="4125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SCL </a:t>
            </a: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拉高，应答位被发送</a:t>
            </a:r>
            <a:endParaRPr lang="en-US" altLang="zh-CN" sz="18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9973EDA6-A8EE-B20D-95B2-48FF64707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438" y="1732727"/>
            <a:ext cx="3096344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/>
              <a:t>void </a:t>
            </a:r>
            <a:r>
              <a:rPr lang="en-US" altLang="zh-CN" sz="2000" dirty="0" err="1"/>
              <a:t>MPU_IIC_Ack</a:t>
            </a:r>
            <a:r>
              <a:rPr lang="en-US" altLang="zh-CN" sz="2000" dirty="0"/>
              <a:t>(void)</a:t>
            </a: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    MPU_IIC_SCL=0;</a:t>
            </a:r>
          </a:p>
          <a:p>
            <a:r>
              <a:rPr lang="en-US" altLang="zh-CN" sz="2000" dirty="0"/>
              <a:t>    MPU_SDA_OUT();</a:t>
            </a:r>
          </a:p>
          <a:p>
            <a:r>
              <a:rPr lang="en-US" altLang="zh-CN" sz="2000" dirty="0"/>
              <a:t>    MPU_IIC_SDA=0;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MPU_IIC_Delay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/>
              <a:t>    MPU_IIC_SCL=1;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MPU_IIC_Delay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/>
              <a:t>    MPU_IIC_SCL=0;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3AB6CFCE-83F7-E326-9B13-04C44936C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8634" y="3284984"/>
            <a:ext cx="3405333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/>
              <a:t>void </a:t>
            </a:r>
            <a:r>
              <a:rPr lang="en-US" altLang="zh-CN" sz="2000" dirty="0" err="1"/>
              <a:t>MPU_IIC_NAck</a:t>
            </a:r>
            <a:r>
              <a:rPr lang="en-US" altLang="zh-CN" sz="2000" dirty="0"/>
              <a:t>(void)</a:t>
            </a: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    MPU_IIC_SCL=0;</a:t>
            </a:r>
          </a:p>
          <a:p>
            <a:r>
              <a:rPr lang="en-US" altLang="zh-CN" sz="2000" dirty="0"/>
              <a:t>    MPU_SDA_OUT();</a:t>
            </a:r>
          </a:p>
          <a:p>
            <a:r>
              <a:rPr lang="en-US" altLang="zh-CN" sz="2000" dirty="0"/>
              <a:t>    MPU_IIC_SDA=1;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MPU_IIC_Delay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/>
              <a:t>    MPU_IIC_SCL=1;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MPU_IIC_Delay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/>
              <a:t>    MPU_IIC_SCL=0;</a:t>
            </a:r>
          </a:p>
          <a:p>
            <a:r>
              <a:rPr lang="en-US" altLang="zh-CN" sz="2000" dirty="0"/>
              <a:t>}			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370088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IMU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原始数据获取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 Box 246">
            <a:extLst>
              <a:ext uri="{FF2B5EF4-FFF2-40B4-BE49-F238E27FC236}">
                <a16:creationId xmlns:a16="http://schemas.microsoft.com/office/drawing/2014/main" id="{9AE6B2B0-BD61-813E-A0E2-692016F69B4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400385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I2C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通讯 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全时序</a:t>
            </a:r>
          </a:p>
        </p:txBody>
      </p:sp>
      <p:pic>
        <p:nvPicPr>
          <p:cNvPr id="3" name="图片 1">
            <a:extLst>
              <a:ext uri="{FF2B5EF4-FFF2-40B4-BE49-F238E27FC236}">
                <a16:creationId xmlns:a16="http://schemas.microsoft.com/office/drawing/2014/main" id="{8B8ADF69-C9B0-7ADE-FE2D-0CA0F31A4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1916832"/>
            <a:ext cx="9876748" cy="4265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2">
            <a:extLst>
              <a:ext uri="{FF2B5EF4-FFF2-40B4-BE49-F238E27FC236}">
                <a16:creationId xmlns:a16="http://schemas.microsoft.com/office/drawing/2014/main" id="{0EC31BB4-F349-947C-51DC-A968935AB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640" y="5817503"/>
            <a:ext cx="7167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启动</a:t>
            </a:r>
            <a:r>
              <a:rPr lang="en-US" altLang="zh-CN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-&gt;</a:t>
            </a: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器件地址</a:t>
            </a:r>
            <a:r>
              <a:rPr lang="en-US" altLang="zh-CN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</a:t>
            </a: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写</a:t>
            </a:r>
            <a:r>
              <a:rPr lang="en-US" altLang="zh-CN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读位</a:t>
            </a:r>
            <a:r>
              <a:rPr lang="en-US" altLang="zh-CN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-&gt;</a:t>
            </a: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应答位</a:t>
            </a:r>
            <a:r>
              <a:rPr lang="en-US" altLang="zh-CN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-&gt;8</a:t>
            </a: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位数据</a:t>
            </a:r>
            <a:r>
              <a:rPr lang="en-US" altLang="zh-CN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-&gt;</a:t>
            </a: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应答位</a:t>
            </a:r>
            <a:r>
              <a:rPr lang="en-US" altLang="zh-CN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-&gt;</a:t>
            </a: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D96D5339-6139-5AAC-5398-FD63B7D86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665" y="6255653"/>
            <a:ext cx="5327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r>
              <a:rPr lang="zh-CN" altLang="en-US" sz="20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位数据</a:t>
            </a:r>
            <a:r>
              <a:rPr lang="en-US" altLang="zh-CN" sz="20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-&gt;</a:t>
            </a:r>
            <a:r>
              <a:rPr lang="zh-CN" altLang="en-US" sz="20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应答位</a:t>
            </a:r>
            <a:r>
              <a:rPr lang="en-US" altLang="zh-CN" sz="20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… …</a:t>
            </a:r>
            <a:r>
              <a:rPr lang="zh-CN" altLang="en-US" sz="20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应答位</a:t>
            </a:r>
            <a:r>
              <a:rPr lang="en-US" altLang="zh-CN" sz="20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-&gt;</a:t>
            </a:r>
            <a:r>
              <a:rPr lang="zh-CN" altLang="en-US" sz="20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停止</a:t>
            </a:r>
            <a:endParaRPr lang="en-US" altLang="zh-CN" sz="2000" b="1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41139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IMU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原始数据获取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 Box 246">
            <a:extLst>
              <a:ext uri="{FF2B5EF4-FFF2-40B4-BE49-F238E27FC236}">
                <a16:creationId xmlns:a16="http://schemas.microsoft.com/office/drawing/2014/main" id="{2B3D37BD-943C-4411-47E7-54DDA059414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515598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I2C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通讯 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向 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MPU6050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发送数据</a:t>
            </a:r>
          </a:p>
        </p:txBody>
      </p:sp>
      <p:sp>
        <p:nvSpPr>
          <p:cNvPr id="3" name="矩形 4">
            <a:extLst>
              <a:ext uri="{FF2B5EF4-FFF2-40B4-BE49-F238E27FC236}">
                <a16:creationId xmlns:a16="http://schemas.microsoft.com/office/drawing/2014/main" id="{0F4AE377-4EBB-85EB-D75C-570AA575D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65" y="1861671"/>
            <a:ext cx="6624637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dirty="0"/>
              <a:t>u8 </a:t>
            </a:r>
            <a:r>
              <a:rPr lang="en-US" altLang="zh-CN" sz="2200" dirty="0" err="1"/>
              <a:t>MPU_Write_Byte</a:t>
            </a:r>
            <a:r>
              <a:rPr lang="en-US" altLang="zh-CN" sz="2200" dirty="0"/>
              <a:t> (u8 reg, u8 data) 			 </a:t>
            </a:r>
          </a:p>
          <a:p>
            <a:r>
              <a:rPr lang="en-US" altLang="zh-CN" sz="2200" dirty="0"/>
              <a:t>{ </a:t>
            </a:r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MPU_IIC_Start</a:t>
            </a:r>
            <a:r>
              <a:rPr lang="en-US" altLang="zh-CN" sz="2200" dirty="0"/>
              <a:t>(); </a:t>
            </a:r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MPU_IIC_Send_Byte</a:t>
            </a:r>
            <a:r>
              <a:rPr lang="en-US" altLang="zh-CN" sz="2200" dirty="0"/>
              <a:t>(MPU_ADDR&lt;&lt;1);</a:t>
            </a:r>
          </a:p>
          <a:p>
            <a:r>
              <a:rPr lang="en-US" altLang="zh-CN" sz="2200" dirty="0"/>
              <a:t>    if (</a:t>
            </a:r>
            <a:r>
              <a:rPr lang="en-US" altLang="zh-CN" sz="2200" dirty="0" err="1"/>
              <a:t>MPU_IIC_Wait_Ack</a:t>
            </a:r>
            <a:r>
              <a:rPr lang="en-US" altLang="zh-CN" sz="2200" dirty="0"/>
              <a:t>())</a:t>
            </a:r>
          </a:p>
          <a:p>
            <a:r>
              <a:rPr lang="en-US" altLang="zh-CN" sz="2200" dirty="0"/>
              <a:t>       { </a:t>
            </a:r>
            <a:r>
              <a:rPr lang="en-US" altLang="zh-CN" sz="2200" dirty="0" err="1"/>
              <a:t>MPU_IIC_Stop</a:t>
            </a:r>
            <a:r>
              <a:rPr lang="en-US" altLang="zh-CN" sz="2200" dirty="0"/>
              <a:t>(); return 1; }</a:t>
            </a:r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MPU_IIC_Send_Byte</a:t>
            </a:r>
            <a:r>
              <a:rPr lang="en-US" altLang="zh-CN" sz="2200" dirty="0"/>
              <a:t>(reg);</a:t>
            </a:r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MPU_IIC_Wait_Ack</a:t>
            </a:r>
            <a:r>
              <a:rPr lang="en-US" altLang="zh-CN" sz="2200" dirty="0"/>
              <a:t>();</a:t>
            </a:r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MPU_IIC_Send_Byte</a:t>
            </a:r>
            <a:r>
              <a:rPr lang="en-US" altLang="zh-CN" sz="2200" dirty="0"/>
              <a:t>(data);</a:t>
            </a:r>
          </a:p>
          <a:p>
            <a:r>
              <a:rPr lang="en-US" altLang="zh-CN" sz="2200" dirty="0"/>
              <a:t>    if (</a:t>
            </a:r>
            <a:r>
              <a:rPr lang="en-US" altLang="zh-CN" sz="2200" dirty="0" err="1"/>
              <a:t>MPU_IIC_Wait_Ack</a:t>
            </a:r>
            <a:r>
              <a:rPr lang="en-US" altLang="zh-CN" sz="2200" dirty="0"/>
              <a:t>())</a:t>
            </a:r>
          </a:p>
          <a:p>
            <a:r>
              <a:rPr lang="en-US" altLang="zh-CN" sz="2200" dirty="0"/>
              <a:t>   { </a:t>
            </a:r>
            <a:r>
              <a:rPr lang="en-US" altLang="zh-CN" sz="2200" dirty="0" err="1"/>
              <a:t>MPU_IIC_Stop</a:t>
            </a:r>
            <a:r>
              <a:rPr lang="en-US" altLang="zh-CN" sz="2200" dirty="0"/>
              <a:t>(); return 1; }		 </a:t>
            </a:r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MPU_IIC_Stop</a:t>
            </a:r>
            <a:r>
              <a:rPr lang="en-US" altLang="zh-CN" sz="2200" dirty="0"/>
              <a:t>();	 </a:t>
            </a:r>
          </a:p>
          <a:p>
            <a:r>
              <a:rPr lang="en-US" altLang="zh-CN" sz="2200" dirty="0"/>
              <a:t>    return 0;</a:t>
            </a:r>
          </a:p>
          <a:p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4" name="Text Box 246">
            <a:extLst>
              <a:ext uri="{FF2B5EF4-FFF2-40B4-BE49-F238E27FC236}">
                <a16:creationId xmlns:a16="http://schemas.microsoft.com/office/drawing/2014/main" id="{0F253059-9416-98AC-76BE-DD7C2D988E6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540176" y="3020301"/>
            <a:ext cx="3930811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发送 </a:t>
            </a: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MPU6050 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器件号</a:t>
            </a: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写模式</a:t>
            </a:r>
          </a:p>
        </p:txBody>
      </p:sp>
      <p:cxnSp>
        <p:nvCxnSpPr>
          <p:cNvPr id="5" name="直接箭头连接符 8">
            <a:extLst>
              <a:ext uri="{FF2B5EF4-FFF2-40B4-BE49-F238E27FC236}">
                <a16:creationId xmlns:a16="http://schemas.microsoft.com/office/drawing/2014/main" id="{D25D7C2D-F799-160C-B5A7-0727D140279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96791" y="3141724"/>
            <a:ext cx="1371085" cy="125019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 Box 246">
            <a:extLst>
              <a:ext uri="{FF2B5EF4-FFF2-40B4-BE49-F238E27FC236}">
                <a16:creationId xmlns:a16="http://schemas.microsoft.com/office/drawing/2014/main" id="{1BC0F409-26A3-692A-9050-25CD567771A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352910" y="2095046"/>
            <a:ext cx="3744416" cy="7997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AD0 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管脚接地－</a:t>
            </a: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&gt; 0x68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AD0 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管脚接</a:t>
            </a: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3v3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&gt; 0x69</a:t>
            </a:r>
            <a:endParaRPr lang="zh-CN" altLang="en-US" sz="20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11">
            <a:extLst>
              <a:ext uri="{FF2B5EF4-FFF2-40B4-BE49-F238E27FC236}">
                <a16:creationId xmlns:a16="http://schemas.microsoft.com/office/drawing/2014/main" id="{58D12C25-5928-0E7D-D593-E05ACCCF5C3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03912" y="2494899"/>
            <a:ext cx="2029256" cy="446677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Box 246">
            <a:extLst>
              <a:ext uri="{FF2B5EF4-FFF2-40B4-BE49-F238E27FC236}">
                <a16:creationId xmlns:a16="http://schemas.microsoft.com/office/drawing/2014/main" id="{AE018ECB-A1E7-0ADB-0398-D7C5143E22D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040113" y="3882037"/>
            <a:ext cx="4536504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发送要写入数据的寄存器地址</a:t>
            </a:r>
          </a:p>
        </p:txBody>
      </p:sp>
      <p:cxnSp>
        <p:nvCxnSpPr>
          <p:cNvPr id="9" name="直接箭头连接符 15">
            <a:extLst>
              <a:ext uri="{FF2B5EF4-FFF2-40B4-BE49-F238E27FC236}">
                <a16:creationId xmlns:a16="http://schemas.microsoft.com/office/drawing/2014/main" id="{2B5735A6-3421-C543-6879-DBFBD46E4DC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39816" y="4096742"/>
            <a:ext cx="1440160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 Box 246">
            <a:extLst>
              <a:ext uri="{FF2B5EF4-FFF2-40B4-BE49-F238E27FC236}">
                <a16:creationId xmlns:a16="http://schemas.microsoft.com/office/drawing/2014/main" id="{804F95E3-D206-0C97-4F92-B46BB6A6461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040113" y="4610671"/>
            <a:ext cx="2568575" cy="4263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发送要写入的数据</a:t>
            </a:r>
          </a:p>
        </p:txBody>
      </p:sp>
      <p:cxnSp>
        <p:nvCxnSpPr>
          <p:cNvPr id="11" name="直接箭头连接符 18">
            <a:extLst>
              <a:ext uri="{FF2B5EF4-FFF2-40B4-BE49-F238E27FC236}">
                <a16:creationId xmlns:a16="http://schemas.microsoft.com/office/drawing/2014/main" id="{D2B15FF1-93E2-466E-461D-154175BD01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09485" y="4858677"/>
            <a:ext cx="1270491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4307136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IMU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原始数据获取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 Box 246">
            <a:extLst>
              <a:ext uri="{FF2B5EF4-FFF2-40B4-BE49-F238E27FC236}">
                <a16:creationId xmlns:a16="http://schemas.microsoft.com/office/drawing/2014/main" id="{692429F0-7005-8580-790B-2505A6DD819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515598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I2C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通讯 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MPU6050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接收数据</a:t>
            </a:r>
          </a:p>
        </p:txBody>
      </p:sp>
      <p:sp>
        <p:nvSpPr>
          <p:cNvPr id="3" name="Text Box 246">
            <a:extLst>
              <a:ext uri="{FF2B5EF4-FFF2-40B4-BE49-F238E27FC236}">
                <a16:creationId xmlns:a16="http://schemas.microsoft.com/office/drawing/2014/main" id="{3FB0AB20-4530-E267-C9D6-25F2AF14323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359518" y="3727912"/>
            <a:ext cx="3663950" cy="4263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发送要读取数据的寄存器地址</a:t>
            </a: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1CD0429B-3AB0-7A35-6738-06947D798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1687354"/>
            <a:ext cx="7192119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dirty="0"/>
              <a:t>u8 </a:t>
            </a:r>
            <a:r>
              <a:rPr lang="en-US" altLang="zh-CN" sz="2200" dirty="0" err="1"/>
              <a:t>MPU_Read_Byte</a:t>
            </a:r>
            <a:r>
              <a:rPr lang="en-US" altLang="zh-CN" sz="2200" dirty="0"/>
              <a:t>(u8 reg)</a:t>
            </a:r>
          </a:p>
          <a:p>
            <a:r>
              <a:rPr lang="en-US" altLang="zh-CN" sz="2200" dirty="0"/>
              <a:t>{</a:t>
            </a:r>
          </a:p>
          <a:p>
            <a:r>
              <a:rPr lang="en-US" altLang="zh-CN" sz="2200" dirty="0"/>
              <a:t>   u8 res;</a:t>
            </a:r>
          </a:p>
          <a:p>
            <a:r>
              <a:rPr lang="en-US" altLang="zh-CN" sz="2200" dirty="0"/>
              <a:t>   </a:t>
            </a:r>
            <a:r>
              <a:rPr lang="en-US" altLang="zh-CN" sz="2200" dirty="0" err="1"/>
              <a:t>MPU_IIC_Start</a:t>
            </a:r>
            <a:r>
              <a:rPr lang="en-US" altLang="zh-CN" sz="2200" dirty="0"/>
              <a:t>(); </a:t>
            </a:r>
          </a:p>
          <a:p>
            <a:r>
              <a:rPr lang="en-US" altLang="zh-CN" sz="2200" dirty="0"/>
              <a:t>   </a:t>
            </a:r>
            <a:r>
              <a:rPr lang="en-US" altLang="zh-CN" sz="2200" dirty="0" err="1"/>
              <a:t>MPU_IIC_Send_Byte</a:t>
            </a:r>
            <a:r>
              <a:rPr lang="en-US" altLang="zh-CN" sz="2200" dirty="0"/>
              <a:t>(MPU_ADDR&lt;&lt;1);</a:t>
            </a:r>
          </a:p>
          <a:p>
            <a:r>
              <a:rPr lang="en-US" altLang="zh-CN" sz="2200" dirty="0"/>
              <a:t>   </a:t>
            </a:r>
            <a:r>
              <a:rPr lang="en-US" altLang="zh-CN" sz="2200" dirty="0" err="1"/>
              <a:t>MPU_IIC_Wait_Ack</a:t>
            </a:r>
            <a:r>
              <a:rPr lang="en-US" altLang="zh-CN" sz="2200" dirty="0"/>
              <a:t>();</a:t>
            </a:r>
          </a:p>
          <a:p>
            <a:r>
              <a:rPr lang="en-US" altLang="zh-CN" sz="2200" dirty="0"/>
              <a:t>   </a:t>
            </a:r>
            <a:r>
              <a:rPr lang="en-US" altLang="zh-CN" sz="2200" dirty="0" err="1"/>
              <a:t>MPU_IIC_Send_Byte</a:t>
            </a:r>
            <a:r>
              <a:rPr lang="en-US" altLang="zh-CN" sz="2200" dirty="0"/>
              <a:t>(reg);</a:t>
            </a:r>
          </a:p>
          <a:p>
            <a:r>
              <a:rPr lang="en-US" altLang="zh-CN" sz="2200" dirty="0"/>
              <a:t>   </a:t>
            </a:r>
            <a:r>
              <a:rPr lang="en-US" altLang="zh-CN" sz="2200" dirty="0" err="1"/>
              <a:t>MPU_IIC_Wait_Ack</a:t>
            </a:r>
            <a:r>
              <a:rPr lang="en-US" altLang="zh-CN" sz="2200" dirty="0"/>
              <a:t>();</a:t>
            </a:r>
          </a:p>
          <a:p>
            <a:r>
              <a:rPr lang="en-US" altLang="zh-CN" sz="2200" dirty="0"/>
              <a:t>   </a:t>
            </a:r>
            <a:r>
              <a:rPr lang="en-US" altLang="zh-CN" sz="2200" dirty="0" err="1"/>
              <a:t>MPU_IIC_Start</a:t>
            </a:r>
            <a:r>
              <a:rPr lang="en-US" altLang="zh-CN" sz="2200" dirty="0"/>
              <a:t>();</a:t>
            </a:r>
          </a:p>
          <a:p>
            <a:r>
              <a:rPr lang="en-US" altLang="zh-CN" sz="2200" dirty="0"/>
              <a:t>   </a:t>
            </a:r>
            <a:r>
              <a:rPr lang="en-US" altLang="zh-CN" sz="2200" dirty="0" err="1"/>
              <a:t>MPU_IIC_Send_Byte</a:t>
            </a:r>
            <a:r>
              <a:rPr lang="en-US" altLang="zh-CN" sz="2200" dirty="0"/>
              <a:t>((MPU_ADDR&lt;&lt;1)|1);</a:t>
            </a:r>
          </a:p>
          <a:p>
            <a:r>
              <a:rPr lang="en-US" altLang="zh-CN" sz="2200" dirty="0"/>
              <a:t>   </a:t>
            </a:r>
            <a:r>
              <a:rPr lang="en-US" altLang="zh-CN" sz="2200" dirty="0" err="1"/>
              <a:t>MPU_IIC_Wait_Ack</a:t>
            </a:r>
            <a:r>
              <a:rPr lang="en-US" altLang="zh-CN" sz="2200" dirty="0"/>
              <a:t>();</a:t>
            </a:r>
          </a:p>
          <a:p>
            <a:r>
              <a:rPr lang="en-US" altLang="zh-CN" sz="2200" dirty="0"/>
              <a:t>   res = </a:t>
            </a:r>
            <a:r>
              <a:rPr lang="en-US" altLang="zh-CN" sz="2200" dirty="0" err="1"/>
              <a:t>MPU_IIC_Read_Byte</a:t>
            </a:r>
            <a:r>
              <a:rPr lang="en-US" altLang="zh-CN" sz="2200" dirty="0"/>
              <a:t>(0);</a:t>
            </a:r>
          </a:p>
          <a:p>
            <a:r>
              <a:rPr lang="en-US" altLang="zh-CN" sz="2200" dirty="0"/>
              <a:t>   </a:t>
            </a:r>
            <a:r>
              <a:rPr lang="en-US" altLang="zh-CN" sz="2200" dirty="0" err="1"/>
              <a:t>MPU_IIC_Stop</a:t>
            </a:r>
            <a:r>
              <a:rPr lang="en-US" altLang="zh-CN" sz="2200" dirty="0"/>
              <a:t>();</a:t>
            </a:r>
          </a:p>
          <a:p>
            <a:r>
              <a:rPr lang="en-US" altLang="zh-CN" sz="2200" dirty="0"/>
              <a:t>   return res;		</a:t>
            </a:r>
          </a:p>
          <a:p>
            <a:r>
              <a:rPr lang="en-US" altLang="zh-CN" sz="2200" dirty="0"/>
              <a:t>}</a:t>
            </a:r>
            <a:endParaRPr lang="zh-CN" altLang="en-US" sz="2200" dirty="0"/>
          </a:p>
        </p:txBody>
      </p:sp>
      <p:cxnSp>
        <p:nvCxnSpPr>
          <p:cNvPr id="5" name="直接箭头连接符 12">
            <a:extLst>
              <a:ext uri="{FF2B5EF4-FFF2-40B4-BE49-F238E27FC236}">
                <a16:creationId xmlns:a16="http://schemas.microsoft.com/office/drawing/2014/main" id="{3FC723BC-1593-D53C-1097-6EDE7407257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14732" y="3933056"/>
            <a:ext cx="980191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 Box 246">
            <a:extLst>
              <a:ext uri="{FF2B5EF4-FFF2-40B4-BE49-F238E27FC236}">
                <a16:creationId xmlns:a16="http://schemas.microsoft.com/office/drawing/2014/main" id="{8A4A49FF-9FB6-8931-3720-E15815CF511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98979" y="5430267"/>
            <a:ext cx="4418013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读数据</a:t>
            </a: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发送应答，读</a:t>
            </a: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1 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个寄存器</a:t>
            </a:r>
          </a:p>
        </p:txBody>
      </p:sp>
      <p:cxnSp>
        <p:nvCxnSpPr>
          <p:cNvPr id="7" name="直接箭头连接符 22">
            <a:extLst>
              <a:ext uri="{FF2B5EF4-FFF2-40B4-BE49-F238E27FC236}">
                <a16:creationId xmlns:a16="http://schemas.microsoft.com/office/drawing/2014/main" id="{05D1444C-FBF1-BC5B-359C-9244D36CD7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04827" y="5661248"/>
            <a:ext cx="778128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Box 246">
            <a:extLst>
              <a:ext uri="{FF2B5EF4-FFF2-40B4-BE49-F238E27FC236}">
                <a16:creationId xmlns:a16="http://schemas.microsoft.com/office/drawing/2014/main" id="{4BBD67D0-08FE-2263-AF27-6139408F9BB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83155" y="2708920"/>
            <a:ext cx="3930811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发送 </a:t>
            </a: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MPU6050 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器件号</a:t>
            </a: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写模式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2A9CC64-EABD-297B-5D9B-3865E8604A5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45839" y="2978902"/>
            <a:ext cx="1445654" cy="23832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 Box 246">
            <a:extLst>
              <a:ext uri="{FF2B5EF4-FFF2-40B4-BE49-F238E27FC236}">
                <a16:creationId xmlns:a16="http://schemas.microsoft.com/office/drawing/2014/main" id="{2007EFDE-C189-041A-0F35-449ACF87012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83154" y="4699543"/>
            <a:ext cx="3930811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发送 </a:t>
            </a: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MPU6050 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器件号</a:t>
            </a: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读模式</a:t>
            </a:r>
          </a:p>
        </p:txBody>
      </p:sp>
      <p:cxnSp>
        <p:nvCxnSpPr>
          <p:cNvPr id="11" name="直接箭头连接符 8">
            <a:extLst>
              <a:ext uri="{FF2B5EF4-FFF2-40B4-BE49-F238E27FC236}">
                <a16:creationId xmlns:a16="http://schemas.microsoft.com/office/drawing/2014/main" id="{95BD09F7-6078-DAC2-04FF-772CCF3F67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31027" y="4948547"/>
            <a:ext cx="1060466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7865115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IMU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原始数据获取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 Box 246">
            <a:extLst>
              <a:ext uri="{FF2B5EF4-FFF2-40B4-BE49-F238E27FC236}">
                <a16:creationId xmlns:a16="http://schemas.microsoft.com/office/drawing/2014/main" id="{B16A3342-87F2-BB60-9D09-DB0ECBBA17C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515598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MPU6050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72837ADE-3AE5-2805-B4A3-5C432EDAC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88" y="1628800"/>
            <a:ext cx="8344131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dirty="0"/>
              <a:t>u8 </a:t>
            </a:r>
            <a:r>
              <a:rPr lang="en-US" altLang="zh-CN" sz="2200" dirty="0" err="1"/>
              <a:t>MPU_Init</a:t>
            </a:r>
            <a:r>
              <a:rPr lang="en-US" altLang="zh-CN" sz="2200" dirty="0"/>
              <a:t>(void)</a:t>
            </a:r>
          </a:p>
          <a:p>
            <a:r>
              <a:rPr lang="en-US" altLang="zh-CN" sz="2200" dirty="0"/>
              <a:t>{  u8 res;</a:t>
            </a:r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MPU_Write_Byte</a:t>
            </a:r>
            <a:r>
              <a:rPr lang="en-US" altLang="zh-CN" sz="2200" dirty="0"/>
              <a:t> (MPU_PWR_MGMT1_REG, 0x80);</a:t>
            </a:r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delay_ms</a:t>
            </a:r>
            <a:r>
              <a:rPr lang="en-US" altLang="zh-CN" sz="2200" dirty="0"/>
              <a:t>(100);</a:t>
            </a:r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MPU_Write_Byte</a:t>
            </a:r>
            <a:r>
              <a:rPr lang="en-US" altLang="zh-CN" sz="2200" dirty="0"/>
              <a:t>(MPU_PWR_MGMT1_REG, 0x00);</a:t>
            </a:r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MPU_Write_Byte</a:t>
            </a:r>
            <a:r>
              <a:rPr lang="en-US" altLang="zh-CN" sz="2200" dirty="0"/>
              <a:t>(MPU_GYRO_CFG_REG, 3&lt;&lt;3);</a:t>
            </a:r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MPU_Write_Byte</a:t>
            </a:r>
            <a:r>
              <a:rPr lang="en-US" altLang="zh-CN" sz="2200" dirty="0"/>
              <a:t>(MPU_ACCEL_CFG_REG, 0&lt;&lt;3);	</a:t>
            </a:r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MPU_Write_Byte</a:t>
            </a:r>
            <a:r>
              <a:rPr lang="en-US" altLang="zh-CN" sz="2200" dirty="0"/>
              <a:t>(MPU_SAMPLE_RATE_REG, 0x07);</a:t>
            </a:r>
          </a:p>
          <a:p>
            <a:r>
              <a:rPr lang="en-US" altLang="zh-CN" sz="2200" dirty="0"/>
              <a:t>    res = </a:t>
            </a:r>
            <a:r>
              <a:rPr lang="en-US" altLang="zh-CN" sz="2200" dirty="0" err="1"/>
              <a:t>MPU_Read_Byte</a:t>
            </a:r>
            <a:r>
              <a:rPr lang="en-US" altLang="zh-CN" sz="2200" dirty="0"/>
              <a:t>(MPU_DEVICE_ID_REG);</a:t>
            </a:r>
          </a:p>
          <a:p>
            <a:r>
              <a:rPr lang="en-US" altLang="zh-CN" sz="2200" dirty="0"/>
              <a:t>    if (res == MPU_ADDR)</a:t>
            </a:r>
          </a:p>
          <a:p>
            <a:r>
              <a:rPr lang="en-US" altLang="zh-CN" sz="2200" dirty="0"/>
              <a:t>   { </a:t>
            </a:r>
            <a:r>
              <a:rPr lang="en-US" altLang="zh-CN" sz="2200" dirty="0" err="1"/>
              <a:t>MPU_Write_Byte</a:t>
            </a:r>
            <a:r>
              <a:rPr lang="en-US" altLang="zh-CN" sz="2200" dirty="0"/>
              <a:t>(MPU_PWR_MGMT1_REG, 0x01);</a:t>
            </a:r>
          </a:p>
          <a:p>
            <a:r>
              <a:rPr lang="en-US" altLang="zh-CN" sz="2200" dirty="0"/>
              <a:t>      </a:t>
            </a:r>
            <a:r>
              <a:rPr lang="en-US" altLang="zh-CN" sz="2200" dirty="0" err="1"/>
              <a:t>MPU_Write_Byte</a:t>
            </a:r>
            <a:r>
              <a:rPr lang="en-US" altLang="zh-CN" sz="2200" dirty="0"/>
              <a:t>(MPU_PWR_MGMT2_REG, 0x00);</a:t>
            </a:r>
          </a:p>
          <a:p>
            <a:r>
              <a:rPr lang="en-US" altLang="zh-CN" sz="2200" dirty="0"/>
              <a:t>      return 0; }</a:t>
            </a:r>
          </a:p>
          <a:p>
            <a:r>
              <a:rPr lang="en-US" altLang="zh-CN" sz="2200" dirty="0"/>
              <a:t>   else return 1;</a:t>
            </a:r>
          </a:p>
          <a:p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4" name="Text Box 246">
            <a:extLst>
              <a:ext uri="{FF2B5EF4-FFF2-40B4-BE49-F238E27FC236}">
                <a16:creationId xmlns:a16="http://schemas.microsoft.com/office/drawing/2014/main" id="{36AAC05E-023E-AFC8-9008-357AD11E499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946321" y="1649758"/>
            <a:ext cx="4154819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重启 </a:t>
            </a: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MPU6050/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清寄存器</a:t>
            </a:r>
          </a:p>
        </p:txBody>
      </p:sp>
      <p:cxnSp>
        <p:nvCxnSpPr>
          <p:cNvPr id="5" name="直接箭头连接符 3">
            <a:extLst>
              <a:ext uri="{FF2B5EF4-FFF2-40B4-BE49-F238E27FC236}">
                <a16:creationId xmlns:a16="http://schemas.microsoft.com/office/drawing/2014/main" id="{0C1DB77A-49CF-DE27-77EA-84F44C49B00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33948" y="1889632"/>
            <a:ext cx="477838" cy="3810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 Box 246">
            <a:extLst>
              <a:ext uri="{FF2B5EF4-FFF2-40B4-BE49-F238E27FC236}">
                <a16:creationId xmlns:a16="http://schemas.microsoft.com/office/drawing/2014/main" id="{6AEB085F-871E-DE5F-30FD-68761B727B6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946116" y="2497986"/>
            <a:ext cx="4153504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正常工作模式</a:t>
            </a: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/8Mhz 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内部时钟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C6370E1-BE83-95D0-3934-9ED056683E9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154028" y="2738099"/>
            <a:ext cx="792088" cy="374859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Box 246">
            <a:extLst>
              <a:ext uri="{FF2B5EF4-FFF2-40B4-BE49-F238E27FC236}">
                <a16:creationId xmlns:a16="http://schemas.microsoft.com/office/drawing/2014/main" id="{C8D210FE-7BE7-519F-2B41-503EBA5BD4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838966" y="3059753"/>
            <a:ext cx="3287703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2000deg/s 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陀螺仪量程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8E46E91-FDC8-AA0E-2753-4530AD4ECB6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61762" y="3340442"/>
            <a:ext cx="840338" cy="15841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 Box 246">
            <a:extLst>
              <a:ext uri="{FF2B5EF4-FFF2-40B4-BE49-F238E27FC236}">
                <a16:creationId xmlns:a16="http://schemas.microsoft.com/office/drawing/2014/main" id="{9E3E8F35-FE97-BF84-54CB-1C8ED0EA06F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034064" y="3634219"/>
            <a:ext cx="2497138" cy="4263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2g 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加速度计量程</a:t>
            </a:r>
          </a:p>
        </p:txBody>
      </p:sp>
      <p:cxnSp>
        <p:nvCxnSpPr>
          <p:cNvPr id="11" name="直接箭头连接符 13">
            <a:extLst>
              <a:ext uri="{FF2B5EF4-FFF2-40B4-BE49-F238E27FC236}">
                <a16:creationId xmlns:a16="http://schemas.microsoft.com/office/drawing/2014/main" id="{CB65CA98-F7A3-C01F-0CDC-8A2F4F386A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85121" y="3882782"/>
            <a:ext cx="860995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 Box 246">
            <a:extLst>
              <a:ext uri="{FF2B5EF4-FFF2-40B4-BE49-F238E27FC236}">
                <a16:creationId xmlns:a16="http://schemas.microsoft.com/office/drawing/2014/main" id="{3C8A4C33-E3AF-6F7E-6377-F1E175B70D7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410711" y="4217281"/>
            <a:ext cx="1983677" cy="4263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1Khz 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采样频率</a:t>
            </a:r>
          </a:p>
        </p:txBody>
      </p:sp>
      <p:cxnSp>
        <p:nvCxnSpPr>
          <p:cNvPr id="13" name="直接箭头连接符 16">
            <a:extLst>
              <a:ext uri="{FF2B5EF4-FFF2-40B4-BE49-F238E27FC236}">
                <a16:creationId xmlns:a16="http://schemas.microsoft.com/office/drawing/2014/main" id="{112FA28E-4B17-D49B-6945-B9A46E4416F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14799" y="4251318"/>
            <a:ext cx="1067817" cy="230597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 Box 246">
            <a:extLst>
              <a:ext uri="{FF2B5EF4-FFF2-40B4-BE49-F238E27FC236}">
                <a16:creationId xmlns:a16="http://schemas.microsoft.com/office/drawing/2014/main" id="{A9C2C468-8B57-83CC-1DCF-47C10EEA97F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266381" y="4628420"/>
            <a:ext cx="2572586" cy="3965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1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读 </a:t>
            </a:r>
            <a:r>
              <a:rPr lang="en-US" altLang="zh-CN" sz="1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MPU6050 </a:t>
            </a:r>
            <a:r>
              <a:rPr lang="zh-CN" altLang="en-US" sz="1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器件号</a:t>
            </a:r>
          </a:p>
        </p:txBody>
      </p:sp>
      <p:cxnSp>
        <p:nvCxnSpPr>
          <p:cNvPr id="15" name="直接箭头连接符 20">
            <a:extLst>
              <a:ext uri="{FF2B5EF4-FFF2-40B4-BE49-F238E27FC236}">
                <a16:creationId xmlns:a16="http://schemas.microsoft.com/office/drawing/2014/main" id="{F21497DE-1955-0E76-34E7-CD8E16110C43}"/>
              </a:ext>
            </a:extLst>
          </p:cNvPr>
          <p:cNvCxnSpPr>
            <a:cxnSpLocks noChangeShapeType="1"/>
            <a:endCxn id="16" idx="1"/>
          </p:cNvCxnSpPr>
          <p:nvPr/>
        </p:nvCxnSpPr>
        <p:spPr bwMode="auto">
          <a:xfrm>
            <a:off x="7381931" y="5572646"/>
            <a:ext cx="931359" cy="10642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246">
            <a:extLst>
              <a:ext uri="{FF2B5EF4-FFF2-40B4-BE49-F238E27FC236}">
                <a16:creationId xmlns:a16="http://schemas.microsoft.com/office/drawing/2014/main" id="{4795C8DE-6D68-2EA2-C913-809568C2F2C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313290" y="5463879"/>
            <a:ext cx="2339053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进入低功耗模式</a:t>
            </a:r>
          </a:p>
        </p:txBody>
      </p:sp>
      <p:cxnSp>
        <p:nvCxnSpPr>
          <p:cNvPr id="17" name="直接箭头连接符 23">
            <a:extLst>
              <a:ext uri="{FF2B5EF4-FFF2-40B4-BE49-F238E27FC236}">
                <a16:creationId xmlns:a16="http://schemas.microsoft.com/office/drawing/2014/main" id="{D9EF8864-ABEA-A997-B56F-3DE51D5D825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29025" y="5208126"/>
            <a:ext cx="833115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 Box 246">
            <a:extLst>
              <a:ext uri="{FF2B5EF4-FFF2-40B4-BE49-F238E27FC236}">
                <a16:creationId xmlns:a16="http://schemas.microsoft.com/office/drawing/2014/main" id="{7DDCC667-3657-BA47-7272-68F6FDA6459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279200" y="4965785"/>
            <a:ext cx="4153504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轴作为陀螺仪参考轴</a:t>
            </a:r>
          </a:p>
        </p:txBody>
      </p:sp>
      <p:cxnSp>
        <p:nvCxnSpPr>
          <p:cNvPr id="19" name="直接箭头连接符 3">
            <a:extLst>
              <a:ext uri="{FF2B5EF4-FFF2-40B4-BE49-F238E27FC236}">
                <a16:creationId xmlns:a16="http://schemas.microsoft.com/office/drawing/2014/main" id="{2FE14FCD-2A14-2AD0-B2C0-601B9F23B118}"/>
              </a:ext>
            </a:extLst>
          </p:cNvPr>
          <p:cNvCxnSpPr>
            <a:cxnSpLocks noChangeShapeType="1"/>
            <a:endCxn id="14" idx="1"/>
          </p:cNvCxnSpPr>
          <p:nvPr/>
        </p:nvCxnSpPr>
        <p:spPr bwMode="auto">
          <a:xfrm>
            <a:off x="4803417" y="4672415"/>
            <a:ext cx="462964" cy="154297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1769506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IMU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原始数据获取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 Box 246">
            <a:extLst>
              <a:ext uri="{FF2B5EF4-FFF2-40B4-BE49-F238E27FC236}">
                <a16:creationId xmlns:a16="http://schemas.microsoft.com/office/drawing/2014/main" id="{8357B35B-2015-6D00-D9A2-D52BF06E250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515598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陀螺仪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加速度计量程寄存器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1482C3-4FEE-D54B-77F4-D97C29FF7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844824"/>
            <a:ext cx="491172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89A521-5C67-4CC1-F39A-392178D2A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42" y="1250605"/>
            <a:ext cx="5367051" cy="5362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78210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IMU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原始数据获取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 Box 246">
            <a:extLst>
              <a:ext uri="{FF2B5EF4-FFF2-40B4-BE49-F238E27FC236}">
                <a16:creationId xmlns:a16="http://schemas.microsoft.com/office/drawing/2014/main" id="{939303A3-841C-1005-1BFA-F01B14271A9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515598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加速度计寄存器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3C7B3F7E-79C4-3257-D660-3908AE56C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7" y="1772816"/>
            <a:ext cx="7260287" cy="4900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 Box 246">
            <a:extLst>
              <a:ext uri="{FF2B5EF4-FFF2-40B4-BE49-F238E27FC236}">
                <a16:creationId xmlns:a16="http://schemas.microsoft.com/office/drawing/2014/main" id="{E198BF43-A347-C6E8-DE15-606739782CA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256240" y="1988840"/>
            <a:ext cx="2808312" cy="5656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位寄存器</a:t>
            </a:r>
          </a:p>
        </p:txBody>
      </p:sp>
      <p:sp>
        <p:nvSpPr>
          <p:cNvPr id="5" name="Text Box 246">
            <a:extLst>
              <a:ext uri="{FF2B5EF4-FFF2-40B4-BE49-F238E27FC236}">
                <a16:creationId xmlns:a16="http://schemas.microsoft.com/office/drawing/2014/main" id="{8A8B3236-F10F-FE50-C0A1-6DE129C3506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257244" y="2779028"/>
            <a:ext cx="3168352" cy="5656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地址 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0x3B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0x40</a:t>
            </a:r>
            <a:endParaRPr lang="zh-CN" altLang="en-US" sz="28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246">
            <a:extLst>
              <a:ext uri="{FF2B5EF4-FFF2-40B4-BE49-F238E27FC236}">
                <a16:creationId xmlns:a16="http://schemas.microsoft.com/office/drawing/2014/main" id="{150975F9-BC33-CDA1-39C2-7FF32B67450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256240" y="3563748"/>
            <a:ext cx="3791744" cy="5656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 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低 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位存放</a:t>
            </a:r>
          </a:p>
        </p:txBody>
      </p:sp>
      <p:sp>
        <p:nvSpPr>
          <p:cNvPr id="7" name="Text Box 246">
            <a:extLst>
              <a:ext uri="{FF2B5EF4-FFF2-40B4-BE49-F238E27FC236}">
                <a16:creationId xmlns:a16="http://schemas.microsoft.com/office/drawing/2014/main" id="{884C6F8F-2D63-36A3-D59E-1B6BEE6DADB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256240" y="4479931"/>
            <a:ext cx="3528392" cy="5656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X-Y-Z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轴顺序存放</a:t>
            </a:r>
          </a:p>
        </p:txBody>
      </p:sp>
    </p:spTree>
    <p:extLst>
      <p:ext uri="{BB962C8B-B14F-4D97-AF65-F5344CB8AC3E}">
        <p14:creationId xmlns:p14="http://schemas.microsoft.com/office/powerpoint/2010/main" val="374719909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IMU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原始数据获取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 Box 246">
            <a:extLst>
              <a:ext uri="{FF2B5EF4-FFF2-40B4-BE49-F238E27FC236}">
                <a16:creationId xmlns:a16="http://schemas.microsoft.com/office/drawing/2014/main" id="{2DEFAE0E-E562-88E7-C59A-DF3A48F44B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515598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陀螺仪计寄存器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EA3D42B7-97CD-B467-4BCC-3C474132D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844675"/>
            <a:ext cx="7151212" cy="4768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 Box 246">
            <a:extLst>
              <a:ext uri="{FF2B5EF4-FFF2-40B4-BE49-F238E27FC236}">
                <a16:creationId xmlns:a16="http://schemas.microsoft.com/office/drawing/2014/main" id="{61A0C05D-AA11-96FC-18EC-60ED8E8E4BA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184232" y="2028489"/>
            <a:ext cx="2808312" cy="5656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位寄存器</a:t>
            </a:r>
          </a:p>
        </p:txBody>
      </p:sp>
      <p:sp>
        <p:nvSpPr>
          <p:cNvPr id="5" name="Text Box 246">
            <a:extLst>
              <a:ext uri="{FF2B5EF4-FFF2-40B4-BE49-F238E27FC236}">
                <a16:creationId xmlns:a16="http://schemas.microsoft.com/office/drawing/2014/main" id="{16BDA5C2-2761-EA67-9084-648DC484893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185236" y="2818677"/>
            <a:ext cx="3168352" cy="5656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地址 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0x43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0x48</a:t>
            </a:r>
            <a:endParaRPr lang="zh-CN" altLang="en-US" sz="28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246">
            <a:extLst>
              <a:ext uri="{FF2B5EF4-FFF2-40B4-BE49-F238E27FC236}">
                <a16:creationId xmlns:a16="http://schemas.microsoft.com/office/drawing/2014/main" id="{E0D54994-8F7B-FDEF-94C1-87DE732C3CE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184232" y="3603397"/>
            <a:ext cx="3791744" cy="5656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 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低 </a:t>
            </a: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位存放</a:t>
            </a:r>
          </a:p>
        </p:txBody>
      </p:sp>
      <p:sp>
        <p:nvSpPr>
          <p:cNvPr id="7" name="Text Box 246">
            <a:extLst>
              <a:ext uri="{FF2B5EF4-FFF2-40B4-BE49-F238E27FC236}">
                <a16:creationId xmlns:a16="http://schemas.microsoft.com/office/drawing/2014/main" id="{AF23002D-8F62-D179-7256-666DDA78F02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184232" y="4519580"/>
            <a:ext cx="3528392" cy="5656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X-Y-Z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轴顺序存放</a:t>
            </a:r>
          </a:p>
        </p:txBody>
      </p:sp>
    </p:spTree>
    <p:extLst>
      <p:ext uri="{BB962C8B-B14F-4D97-AF65-F5344CB8AC3E}">
        <p14:creationId xmlns:p14="http://schemas.microsoft.com/office/powerpoint/2010/main" val="140329028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IMU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原始数据获取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 Box 246">
            <a:extLst>
              <a:ext uri="{FF2B5EF4-FFF2-40B4-BE49-F238E27FC236}">
                <a16:creationId xmlns:a16="http://schemas.microsoft.com/office/drawing/2014/main" id="{4916DD06-FB78-F2AC-A177-94A60229A4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515598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MPU6050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读一段数据</a:t>
            </a:r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8E489921-2517-8B33-18E9-1E4F1FDA3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84" y="1685305"/>
            <a:ext cx="7982894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dirty="0"/>
              <a:t>u8 </a:t>
            </a:r>
            <a:r>
              <a:rPr lang="en-US" altLang="zh-CN" sz="2200" dirty="0" err="1"/>
              <a:t>MPU_Read_Len</a:t>
            </a:r>
            <a:r>
              <a:rPr lang="en-US" altLang="zh-CN" sz="2200" dirty="0"/>
              <a:t>(u8 </a:t>
            </a:r>
            <a:r>
              <a:rPr lang="en-US" altLang="zh-CN" sz="2200" dirty="0" err="1"/>
              <a:t>addr</a:t>
            </a:r>
            <a:r>
              <a:rPr lang="en-US" altLang="zh-CN" sz="2200" dirty="0"/>
              <a:t>, u8 reg, u8 </a:t>
            </a:r>
            <a:r>
              <a:rPr lang="en-US" altLang="zh-CN" sz="2200" dirty="0" err="1"/>
              <a:t>len</a:t>
            </a:r>
            <a:r>
              <a:rPr lang="en-US" altLang="zh-CN" sz="2200" dirty="0"/>
              <a:t>, u8 *</a:t>
            </a:r>
            <a:r>
              <a:rPr lang="en-US" altLang="zh-CN" sz="2200" dirty="0" err="1"/>
              <a:t>buf</a:t>
            </a:r>
            <a:r>
              <a:rPr lang="en-US" altLang="zh-CN" sz="2200" dirty="0"/>
              <a:t>)</a:t>
            </a:r>
          </a:p>
          <a:p>
            <a:r>
              <a:rPr lang="en-US" altLang="zh-CN" sz="2200" dirty="0"/>
              <a:t>{  </a:t>
            </a:r>
            <a:r>
              <a:rPr lang="en-US" altLang="zh-CN" sz="2200" dirty="0" err="1"/>
              <a:t>MPU_IIC_Start</a:t>
            </a:r>
            <a:r>
              <a:rPr lang="en-US" altLang="zh-CN" sz="2200" dirty="0"/>
              <a:t>(); </a:t>
            </a:r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MPU_IIC_Send_Byte</a:t>
            </a:r>
            <a:r>
              <a:rPr lang="en-US" altLang="zh-CN" sz="2200" dirty="0"/>
              <a:t>(</a:t>
            </a:r>
            <a:r>
              <a:rPr lang="en-US" altLang="zh-CN" sz="2200" dirty="0" err="1"/>
              <a:t>addr</a:t>
            </a:r>
            <a:r>
              <a:rPr lang="en-US" altLang="zh-CN" sz="2200" dirty="0"/>
              <a:t>&lt;&lt;1);</a:t>
            </a:r>
          </a:p>
          <a:p>
            <a:r>
              <a:rPr lang="en-US" altLang="zh-CN" sz="2200" dirty="0"/>
              <a:t>    if (</a:t>
            </a:r>
            <a:r>
              <a:rPr lang="en-US" altLang="zh-CN" sz="2200" dirty="0" err="1"/>
              <a:t>MPU_IIC_Wait_Ack</a:t>
            </a:r>
            <a:r>
              <a:rPr lang="en-US" altLang="zh-CN" sz="2200" dirty="0"/>
              <a:t>()</a:t>
            </a:r>
          </a:p>
          <a:p>
            <a:r>
              <a:rPr lang="en-US" altLang="zh-CN" sz="2200" dirty="0"/>
              <a:t>    {  </a:t>
            </a:r>
            <a:r>
              <a:rPr lang="en-US" altLang="zh-CN" sz="2200" dirty="0" err="1"/>
              <a:t>MPU_IIC_Stop</a:t>
            </a:r>
            <a:r>
              <a:rPr lang="en-US" altLang="zh-CN" sz="2200" dirty="0"/>
              <a:t>();  return 1;  }</a:t>
            </a:r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MPU_IIC_Send_Byte</a:t>
            </a:r>
            <a:r>
              <a:rPr lang="en-US" altLang="zh-CN" sz="2200" dirty="0"/>
              <a:t>(reg);</a:t>
            </a:r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MPU_IIC_Wait_Ack</a:t>
            </a:r>
            <a:r>
              <a:rPr lang="en-US" altLang="zh-CN" sz="2200" dirty="0"/>
              <a:t>();</a:t>
            </a:r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MPU_IIC_Start</a:t>
            </a:r>
            <a:r>
              <a:rPr lang="en-US" altLang="zh-CN" sz="2200" dirty="0"/>
              <a:t>();  </a:t>
            </a:r>
            <a:r>
              <a:rPr lang="en-US" altLang="zh-CN" sz="2200" dirty="0" err="1"/>
              <a:t>MPU_IIC_Send_Byte</a:t>
            </a:r>
            <a:r>
              <a:rPr lang="en-US" altLang="zh-CN" sz="2200" dirty="0"/>
              <a:t>((</a:t>
            </a:r>
            <a:r>
              <a:rPr lang="en-US" altLang="zh-CN" sz="2200" dirty="0" err="1"/>
              <a:t>addr</a:t>
            </a:r>
            <a:r>
              <a:rPr lang="en-US" altLang="zh-CN" sz="2200" dirty="0"/>
              <a:t>&lt;&lt;1)|1);	</a:t>
            </a:r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MPU_IIC_Wait_Ack</a:t>
            </a:r>
            <a:r>
              <a:rPr lang="en-US" altLang="zh-CN" sz="2200" dirty="0"/>
              <a:t>();</a:t>
            </a:r>
          </a:p>
          <a:p>
            <a:r>
              <a:rPr lang="en-US" altLang="zh-CN" sz="2200" dirty="0"/>
              <a:t>    while (</a:t>
            </a:r>
            <a:r>
              <a:rPr lang="en-US" altLang="zh-CN" sz="2200" dirty="0" err="1"/>
              <a:t>len</a:t>
            </a:r>
            <a:r>
              <a:rPr lang="en-US" altLang="zh-CN" sz="2200" dirty="0"/>
              <a:t>)</a:t>
            </a:r>
          </a:p>
          <a:p>
            <a:r>
              <a:rPr lang="en-US" altLang="zh-CN" sz="2200" dirty="0"/>
              <a:t>    {  if(</a:t>
            </a:r>
            <a:r>
              <a:rPr lang="en-US" altLang="zh-CN" sz="2200" dirty="0" err="1"/>
              <a:t>len</a:t>
            </a:r>
            <a:r>
              <a:rPr lang="en-US" altLang="zh-CN" sz="2200" dirty="0"/>
              <a:t>==1) *</a:t>
            </a:r>
            <a:r>
              <a:rPr lang="en-US" altLang="zh-CN" sz="2200" dirty="0" err="1"/>
              <a:t>buf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MPU_IIC_Read_Byte</a:t>
            </a:r>
            <a:r>
              <a:rPr lang="en-US" altLang="zh-CN" sz="2200" dirty="0"/>
              <a:t>(0);</a:t>
            </a:r>
          </a:p>
          <a:p>
            <a:r>
              <a:rPr lang="en-US" altLang="zh-CN" sz="2200" dirty="0"/>
              <a:t>        else *</a:t>
            </a:r>
            <a:r>
              <a:rPr lang="en-US" altLang="zh-CN" sz="2200" dirty="0" err="1"/>
              <a:t>buf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MPU_IIC_Read_Byte</a:t>
            </a:r>
            <a:r>
              <a:rPr lang="en-US" altLang="zh-CN" sz="2200" dirty="0"/>
              <a:t>(1);			</a:t>
            </a:r>
          </a:p>
          <a:p>
            <a:r>
              <a:rPr lang="en-US" altLang="zh-CN" sz="2200" dirty="0"/>
              <a:t>        </a:t>
            </a:r>
            <a:r>
              <a:rPr lang="en-US" altLang="zh-CN" sz="2200" dirty="0" err="1"/>
              <a:t>len</a:t>
            </a:r>
            <a:r>
              <a:rPr lang="en-US" altLang="zh-CN" sz="2200" dirty="0"/>
              <a:t>--;  </a:t>
            </a:r>
            <a:r>
              <a:rPr lang="en-US" altLang="zh-CN" sz="2200" dirty="0" err="1"/>
              <a:t>buf</a:t>
            </a:r>
            <a:r>
              <a:rPr lang="en-US" altLang="zh-CN" sz="2200" dirty="0"/>
              <a:t>++;  }    </a:t>
            </a:r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MPU_IIC_Stop</a:t>
            </a:r>
            <a:r>
              <a:rPr lang="en-US" altLang="zh-CN" sz="2200" dirty="0"/>
              <a:t>();  return 0;	</a:t>
            </a:r>
          </a:p>
          <a:p>
            <a:r>
              <a:rPr lang="en-US" altLang="zh-CN" sz="2200" dirty="0"/>
              <a:t>}</a:t>
            </a:r>
            <a:endParaRPr lang="zh-CN" altLang="en-US" sz="2200" dirty="0"/>
          </a:p>
        </p:txBody>
      </p:sp>
      <p:cxnSp>
        <p:nvCxnSpPr>
          <p:cNvPr id="4" name="直接箭头连接符 12">
            <a:extLst>
              <a:ext uri="{FF2B5EF4-FFF2-40B4-BE49-F238E27FC236}">
                <a16:creationId xmlns:a16="http://schemas.microsoft.com/office/drawing/2014/main" id="{2238CD9C-92CA-E82D-AE85-0E821D3550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93009" y="3573016"/>
            <a:ext cx="1584734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Box 246">
            <a:extLst>
              <a:ext uri="{FF2B5EF4-FFF2-40B4-BE49-F238E27FC236}">
                <a16:creationId xmlns:a16="http://schemas.microsoft.com/office/drawing/2014/main" id="{F6530C4F-BBA4-56FE-2972-FAB9E308397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90160" y="5373216"/>
            <a:ext cx="3275013" cy="4263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连续读取数据并发送应答</a:t>
            </a:r>
          </a:p>
        </p:txBody>
      </p:sp>
      <p:cxnSp>
        <p:nvCxnSpPr>
          <p:cNvPr id="6" name="直接箭头连接符 15">
            <a:extLst>
              <a:ext uri="{FF2B5EF4-FFF2-40B4-BE49-F238E27FC236}">
                <a16:creationId xmlns:a16="http://schemas.microsoft.com/office/drawing/2014/main" id="{02843EF7-EBB8-153E-963A-53D9260CAA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48801" y="5610924"/>
            <a:ext cx="1097343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 Box 246">
            <a:extLst>
              <a:ext uri="{FF2B5EF4-FFF2-40B4-BE49-F238E27FC236}">
                <a16:creationId xmlns:a16="http://schemas.microsoft.com/office/drawing/2014/main" id="{83FD8527-BA91-EF96-B94A-A1708BD6A00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808206" y="3330699"/>
            <a:ext cx="3663950" cy="4263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发送要读取数据的寄存器地址</a:t>
            </a:r>
          </a:p>
        </p:txBody>
      </p:sp>
      <p:sp>
        <p:nvSpPr>
          <p:cNvPr id="8" name="Text Box 246">
            <a:extLst>
              <a:ext uri="{FF2B5EF4-FFF2-40B4-BE49-F238E27FC236}">
                <a16:creationId xmlns:a16="http://schemas.microsoft.com/office/drawing/2014/main" id="{BF7D3DD5-D10C-F841-324B-B8F52DA528E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01838" y="2323636"/>
            <a:ext cx="3930811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发送 </a:t>
            </a: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MPU6050 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器件号</a:t>
            </a: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写模式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8D23E89-0814-D34D-CFE3-0DB014DF7C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48549" y="2587201"/>
            <a:ext cx="1440160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 Box 246">
            <a:extLst>
              <a:ext uri="{FF2B5EF4-FFF2-40B4-BE49-F238E27FC236}">
                <a16:creationId xmlns:a16="http://schemas.microsoft.com/office/drawing/2014/main" id="{80988C46-E495-EEB5-4806-4117FD8067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54988" y="4021379"/>
            <a:ext cx="3930811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发送 </a:t>
            </a: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MPU6050 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器件号</a:t>
            </a: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读模式</a:t>
            </a:r>
          </a:p>
        </p:txBody>
      </p:sp>
      <p:cxnSp>
        <p:nvCxnSpPr>
          <p:cNvPr id="11" name="直接箭头连接符 8">
            <a:extLst>
              <a:ext uri="{FF2B5EF4-FFF2-40B4-BE49-F238E27FC236}">
                <a16:creationId xmlns:a16="http://schemas.microsoft.com/office/drawing/2014/main" id="{9FD864DD-468B-FDDF-56F5-08E8AD3E057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68829" y="4263330"/>
            <a:ext cx="371352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0930533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391837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内容提要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23D8BB2E-D75A-03E3-508B-13CC382B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049554"/>
            <a:ext cx="4136157" cy="392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9">
            <a:extLst>
              <a:ext uri="{FF2B5EF4-FFF2-40B4-BE49-F238E27FC236}">
                <a16:creationId xmlns:a16="http://schemas.microsoft.com/office/drawing/2014/main" id="{FBDC7E6E-BC58-B91B-7F25-3102649F8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3952" y="2564904"/>
            <a:ext cx="6336704" cy="249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MPU6050</a:t>
            </a: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zh-CN" altLang="en-US" sz="3600" b="1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IMU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原始数据获取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四元数与互补滤波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8613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IMU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原始数据获取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 Box 246">
            <a:extLst>
              <a:ext uri="{FF2B5EF4-FFF2-40B4-BE49-F238E27FC236}">
                <a16:creationId xmlns:a16="http://schemas.microsoft.com/office/drawing/2014/main" id="{52CA51DF-DB9B-52C6-92D3-49F1294478E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515598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获取陀螺仪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加速度计原始数据</a:t>
            </a:r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D2FDB7DE-1B0C-BACD-A990-EC6673AE2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84" y="1628800"/>
            <a:ext cx="10585176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dirty="0"/>
              <a:t>u8 </a:t>
            </a:r>
            <a:r>
              <a:rPr lang="en-US" altLang="zh-CN" sz="2200" dirty="0" err="1"/>
              <a:t>MPU_Get_Accelerometer</a:t>
            </a:r>
            <a:r>
              <a:rPr lang="en-US" altLang="zh-CN" sz="2200" dirty="0"/>
              <a:t> (short *ax, short *ay, short *</a:t>
            </a:r>
            <a:r>
              <a:rPr lang="en-US" altLang="zh-CN" sz="2200" dirty="0" err="1"/>
              <a:t>az</a:t>
            </a:r>
            <a:r>
              <a:rPr lang="en-US" altLang="zh-CN" sz="2200" dirty="0"/>
              <a:t>)</a:t>
            </a:r>
          </a:p>
          <a:p>
            <a:r>
              <a:rPr lang="en-US" altLang="zh-CN" sz="2200" dirty="0"/>
              <a:t>{  u8 </a:t>
            </a:r>
            <a:r>
              <a:rPr lang="en-US" altLang="zh-CN" sz="2200" dirty="0" err="1"/>
              <a:t>buf</a:t>
            </a:r>
            <a:r>
              <a:rPr lang="en-US" altLang="zh-CN" sz="2200" dirty="0"/>
              <a:t>[6], res;  </a:t>
            </a:r>
          </a:p>
          <a:p>
            <a:r>
              <a:rPr lang="en-US" altLang="zh-CN" sz="2200" dirty="0"/>
              <a:t>    res = </a:t>
            </a:r>
            <a:r>
              <a:rPr lang="en-US" altLang="zh-CN" sz="2200" dirty="0" err="1"/>
              <a:t>MPU_Read_Len</a:t>
            </a:r>
            <a:r>
              <a:rPr lang="en-US" altLang="zh-CN" sz="2200" dirty="0"/>
              <a:t>(MPU_ADDR, MPU_ACCEL_XOUTH_REG,6,buf);</a:t>
            </a:r>
          </a:p>
          <a:p>
            <a:r>
              <a:rPr lang="en-US" altLang="zh-CN" sz="2200" dirty="0"/>
              <a:t>    if (res == 0)</a:t>
            </a:r>
          </a:p>
          <a:p>
            <a:r>
              <a:rPr lang="en-US" altLang="zh-CN" sz="2200" dirty="0"/>
              <a:t>    { *ax=((u16)</a:t>
            </a:r>
            <a:r>
              <a:rPr lang="en-US" altLang="zh-CN" sz="2200" dirty="0" err="1"/>
              <a:t>buf</a:t>
            </a:r>
            <a:r>
              <a:rPr lang="en-US" altLang="zh-CN" sz="2200" dirty="0"/>
              <a:t>[0]&lt;&lt;8)|</a:t>
            </a:r>
            <a:r>
              <a:rPr lang="en-US" altLang="zh-CN" sz="2200" dirty="0" err="1"/>
              <a:t>buf</a:t>
            </a:r>
            <a:r>
              <a:rPr lang="en-US" altLang="zh-CN" sz="2200" dirty="0"/>
              <a:t>[1]; *ay=((u16)</a:t>
            </a:r>
            <a:r>
              <a:rPr lang="en-US" altLang="zh-CN" sz="2200" dirty="0" err="1"/>
              <a:t>buf</a:t>
            </a:r>
            <a:r>
              <a:rPr lang="en-US" altLang="zh-CN" sz="2200" dirty="0"/>
              <a:t>[2]&lt;&lt;8)|</a:t>
            </a:r>
            <a:r>
              <a:rPr lang="en-US" altLang="zh-CN" sz="2200" dirty="0" err="1"/>
              <a:t>buf</a:t>
            </a:r>
            <a:r>
              <a:rPr lang="en-US" altLang="zh-CN" sz="2200" dirty="0"/>
              <a:t>[3];*</a:t>
            </a:r>
            <a:r>
              <a:rPr lang="en-US" altLang="zh-CN" sz="2200" dirty="0" err="1"/>
              <a:t>az</a:t>
            </a:r>
            <a:r>
              <a:rPr lang="en-US" altLang="zh-CN" sz="2200" dirty="0"/>
              <a:t>=((u16)</a:t>
            </a:r>
            <a:r>
              <a:rPr lang="en-US" altLang="zh-CN" sz="2200" dirty="0" err="1"/>
              <a:t>buf</a:t>
            </a:r>
            <a:r>
              <a:rPr lang="en-US" altLang="zh-CN" sz="2200" dirty="0"/>
              <a:t>[4]&lt;&lt;8)|</a:t>
            </a:r>
            <a:r>
              <a:rPr lang="en-US" altLang="zh-CN" sz="2200" dirty="0" err="1"/>
              <a:t>buf</a:t>
            </a:r>
            <a:r>
              <a:rPr lang="en-US" altLang="zh-CN" sz="2200" dirty="0"/>
              <a:t>[5]; } </a:t>
            </a:r>
          </a:p>
          <a:p>
            <a:r>
              <a:rPr lang="en-US" altLang="zh-CN" sz="2200" dirty="0"/>
              <a:t>    return res;</a:t>
            </a:r>
          </a:p>
          <a:p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D0CCC1FA-41B8-A8FC-2D4F-B571997A3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4402848"/>
            <a:ext cx="11388924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dirty="0"/>
              <a:t>u8 </a:t>
            </a:r>
            <a:r>
              <a:rPr lang="en-US" altLang="zh-CN" sz="2200" dirty="0" err="1"/>
              <a:t>MPU_Get_Gyroscope</a:t>
            </a:r>
            <a:r>
              <a:rPr lang="en-US" altLang="zh-CN" sz="2200" dirty="0"/>
              <a:t> (short *</a:t>
            </a:r>
            <a:r>
              <a:rPr lang="en-US" altLang="zh-CN" sz="2200" dirty="0" err="1"/>
              <a:t>gx</a:t>
            </a:r>
            <a:r>
              <a:rPr lang="en-US" altLang="zh-CN" sz="2200" dirty="0"/>
              <a:t>, short *</a:t>
            </a:r>
            <a:r>
              <a:rPr lang="en-US" altLang="zh-CN" sz="2200" dirty="0" err="1"/>
              <a:t>gy</a:t>
            </a:r>
            <a:r>
              <a:rPr lang="en-US" altLang="zh-CN" sz="2200" dirty="0"/>
              <a:t>, short *</a:t>
            </a:r>
            <a:r>
              <a:rPr lang="en-US" altLang="zh-CN" sz="2200" dirty="0" err="1"/>
              <a:t>gz</a:t>
            </a:r>
            <a:r>
              <a:rPr lang="en-US" altLang="zh-CN" sz="2200" dirty="0"/>
              <a:t>)</a:t>
            </a:r>
          </a:p>
          <a:p>
            <a:r>
              <a:rPr lang="en-US" altLang="zh-CN" sz="2200" dirty="0"/>
              <a:t>{  u8 </a:t>
            </a:r>
            <a:r>
              <a:rPr lang="en-US" altLang="zh-CN" sz="2200" dirty="0" err="1"/>
              <a:t>buf</a:t>
            </a:r>
            <a:r>
              <a:rPr lang="en-US" altLang="zh-CN" sz="2200" dirty="0"/>
              <a:t>[6], res;  </a:t>
            </a:r>
          </a:p>
          <a:p>
            <a:r>
              <a:rPr lang="en-US" altLang="zh-CN" sz="2200" dirty="0"/>
              <a:t>    res = </a:t>
            </a:r>
            <a:r>
              <a:rPr lang="en-US" altLang="zh-CN" sz="2200" dirty="0" err="1"/>
              <a:t>MPU_Read_Len</a:t>
            </a:r>
            <a:r>
              <a:rPr lang="en-US" altLang="zh-CN" sz="2200" dirty="0"/>
              <a:t>(MPU_ADDR, MPU_GYRO_XOUTH_REG,6,buf);</a:t>
            </a:r>
          </a:p>
          <a:p>
            <a:r>
              <a:rPr lang="en-US" altLang="zh-CN" sz="2200" dirty="0"/>
              <a:t>    if (res == 0)</a:t>
            </a:r>
          </a:p>
          <a:p>
            <a:r>
              <a:rPr lang="en-US" altLang="zh-CN" sz="2200" dirty="0"/>
              <a:t>    { *</a:t>
            </a:r>
            <a:r>
              <a:rPr lang="en-US" altLang="zh-CN" sz="2200" dirty="0" err="1"/>
              <a:t>gx</a:t>
            </a:r>
            <a:r>
              <a:rPr lang="en-US" altLang="zh-CN" sz="2200" dirty="0"/>
              <a:t>=((u16)</a:t>
            </a:r>
            <a:r>
              <a:rPr lang="en-US" altLang="zh-CN" sz="2200" dirty="0" err="1"/>
              <a:t>buf</a:t>
            </a:r>
            <a:r>
              <a:rPr lang="en-US" altLang="zh-CN" sz="2200" dirty="0"/>
              <a:t>[0]&lt;&lt;8)|</a:t>
            </a:r>
            <a:r>
              <a:rPr lang="en-US" altLang="zh-CN" sz="2200" dirty="0" err="1"/>
              <a:t>buf</a:t>
            </a:r>
            <a:r>
              <a:rPr lang="en-US" altLang="zh-CN" sz="2200" dirty="0"/>
              <a:t>[1]; *</a:t>
            </a:r>
            <a:r>
              <a:rPr lang="en-US" altLang="zh-CN" sz="2200" dirty="0" err="1"/>
              <a:t>gy</a:t>
            </a:r>
            <a:r>
              <a:rPr lang="en-US" altLang="zh-CN" sz="2200" dirty="0"/>
              <a:t>=((u16)</a:t>
            </a:r>
            <a:r>
              <a:rPr lang="en-US" altLang="zh-CN" sz="2200" dirty="0" err="1"/>
              <a:t>buf</a:t>
            </a:r>
            <a:r>
              <a:rPr lang="en-US" altLang="zh-CN" sz="2200" dirty="0"/>
              <a:t>[2]&lt;&lt;8)|</a:t>
            </a:r>
            <a:r>
              <a:rPr lang="en-US" altLang="zh-CN" sz="2200" dirty="0" err="1"/>
              <a:t>buf</a:t>
            </a:r>
            <a:r>
              <a:rPr lang="en-US" altLang="zh-CN" sz="2200" dirty="0"/>
              <a:t>[3]; *</a:t>
            </a:r>
            <a:r>
              <a:rPr lang="en-US" altLang="zh-CN" sz="2200" dirty="0" err="1"/>
              <a:t>gz</a:t>
            </a:r>
            <a:r>
              <a:rPr lang="en-US" altLang="zh-CN" sz="2200" dirty="0"/>
              <a:t>=((u16)</a:t>
            </a:r>
            <a:r>
              <a:rPr lang="en-US" altLang="zh-CN" sz="2200" dirty="0" err="1"/>
              <a:t>buf</a:t>
            </a:r>
            <a:r>
              <a:rPr lang="en-US" altLang="zh-CN" sz="2200" dirty="0"/>
              <a:t>[4]&lt;&lt;8)|</a:t>
            </a:r>
            <a:r>
              <a:rPr lang="en-US" altLang="zh-CN" sz="2200" dirty="0" err="1"/>
              <a:t>buf</a:t>
            </a:r>
            <a:r>
              <a:rPr lang="en-US" altLang="zh-CN" sz="2200" dirty="0"/>
              <a:t>[5]; } </a:t>
            </a:r>
          </a:p>
          <a:p>
            <a:r>
              <a:rPr lang="en-US" altLang="zh-CN" sz="2200" dirty="0"/>
              <a:t>    return res;</a:t>
            </a:r>
          </a:p>
          <a:p>
            <a:r>
              <a:rPr lang="en-US" altLang="zh-CN" sz="2200" dirty="0"/>
              <a:t>}</a:t>
            </a:r>
            <a:endParaRPr lang="zh-CN" altLang="en-US" sz="2200" dirty="0"/>
          </a:p>
        </p:txBody>
      </p:sp>
      <p:cxnSp>
        <p:nvCxnSpPr>
          <p:cNvPr id="5" name="直接连接符 5">
            <a:extLst>
              <a:ext uri="{FF2B5EF4-FFF2-40B4-BE49-F238E27FC236}">
                <a16:creationId xmlns:a16="http://schemas.microsoft.com/office/drawing/2014/main" id="{5B92110C-29FF-3C19-CFDA-37730ABAF0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7368" y="4402848"/>
            <a:ext cx="11233248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839541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391837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内容提要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23D8BB2E-D75A-03E3-508B-13CC382B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049554"/>
            <a:ext cx="4136157" cy="392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9">
            <a:extLst>
              <a:ext uri="{FF2B5EF4-FFF2-40B4-BE49-F238E27FC236}">
                <a16:creationId xmlns:a16="http://schemas.microsoft.com/office/drawing/2014/main" id="{FBDC7E6E-BC58-B91B-7F25-3102649F8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936" y="2564904"/>
            <a:ext cx="6336704" cy="249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MPU6050</a:t>
            </a: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zh-CN" altLang="en-US" sz="3600" b="1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IMU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原始数据获取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四元数与互补滤波</a:t>
            </a:r>
            <a:endParaRPr lang="en-US" altLang="zh-CN" sz="4000" b="1" dirty="0">
              <a:solidFill>
                <a:schemeClr val="fol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371971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四元数与互补滤波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 Box 246">
            <a:extLst>
              <a:ext uri="{FF2B5EF4-FFF2-40B4-BE49-F238E27FC236}">
                <a16:creationId xmlns:a16="http://schemas.microsoft.com/office/drawing/2014/main" id="{FF574D33-5744-CD95-464C-BC68911DEA4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515598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复数与单位向量旋转</a:t>
            </a:r>
          </a:p>
        </p:txBody>
      </p:sp>
      <p:pic>
        <p:nvPicPr>
          <p:cNvPr id="3" name="图片 7">
            <a:extLst>
              <a:ext uri="{FF2B5EF4-FFF2-40B4-BE49-F238E27FC236}">
                <a16:creationId xmlns:a16="http://schemas.microsoft.com/office/drawing/2014/main" id="{73373C52-AA90-130C-AE8B-AE60D47CB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96" y="2022146"/>
            <a:ext cx="5616897" cy="452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46">
            <a:extLst>
              <a:ext uri="{FF2B5EF4-FFF2-40B4-BE49-F238E27FC236}">
                <a16:creationId xmlns:a16="http://schemas.microsoft.com/office/drawing/2014/main" id="{38E39939-6A4F-40E6-D724-4401F4AB5D5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83541" y="3186644"/>
            <a:ext cx="3729199" cy="4641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单位向量旋转 </a:t>
            </a:r>
            <a:r>
              <a:rPr lang="en-US" altLang="zh-CN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90 </a:t>
            </a:r>
            <a:r>
              <a:rPr lang="zh-CN" altLang="en-US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度 ＝ </a:t>
            </a:r>
            <a:r>
              <a:rPr lang="en-US" altLang="zh-CN" sz="2200" b="1" i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2200" b="1" i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 Box 246">
            <a:extLst>
              <a:ext uri="{FF2B5EF4-FFF2-40B4-BE49-F238E27FC236}">
                <a16:creationId xmlns:a16="http://schemas.microsoft.com/office/drawing/2014/main" id="{EEC000D0-EA41-CBDF-E21E-228DF84CEF7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261296" y="3707960"/>
            <a:ext cx="2339975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旋转 </a:t>
            </a:r>
            <a:r>
              <a:rPr lang="en-US" altLang="zh-CN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180 </a:t>
            </a:r>
            <a:r>
              <a:rPr lang="zh-CN" altLang="en-US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度 ＝ </a:t>
            </a:r>
            <a:r>
              <a:rPr lang="en-US" altLang="zh-CN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endParaRPr lang="zh-CN" altLang="en-US" sz="22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246">
            <a:extLst>
              <a:ext uri="{FF2B5EF4-FFF2-40B4-BE49-F238E27FC236}">
                <a16:creationId xmlns:a16="http://schemas.microsoft.com/office/drawing/2014/main" id="{9EE85CF5-F750-8826-4630-3EA843FA806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83541" y="4501710"/>
            <a:ext cx="295275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旋转       度 ＝ </a:t>
            </a:r>
          </a:p>
        </p:txBody>
      </p:sp>
      <p:graphicFrame>
        <p:nvGraphicFramePr>
          <p:cNvPr id="7" name="对象 10">
            <a:extLst>
              <a:ext uri="{FF2B5EF4-FFF2-40B4-BE49-F238E27FC236}">
                <a16:creationId xmlns:a16="http://schemas.microsoft.com/office/drawing/2014/main" id="{55DDF915-BDF7-AC6E-A7C7-784E03075E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923716"/>
              </p:ext>
            </p:extLst>
          </p:nvPr>
        </p:nvGraphicFramePr>
        <p:xfrm>
          <a:off x="8022948" y="4553623"/>
          <a:ext cx="34607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51" imgH="152202" progId="Equation.DSMT4">
                  <p:embed/>
                </p:oleObj>
              </mc:Choice>
              <mc:Fallback>
                <p:oleObj name="Equation" r:id="rId3" imgW="114151" imgH="152202" progId="Equation.DSMT4">
                  <p:embed/>
                  <p:pic>
                    <p:nvPicPr>
                      <p:cNvPr id="20" name="对象 10">
                        <a:extLst>
                          <a:ext uri="{FF2B5EF4-FFF2-40B4-BE49-F238E27FC236}">
                            <a16:creationId xmlns:a16="http://schemas.microsoft.com/office/drawing/2014/main" id="{50D444FC-DF8E-E44C-4EF7-B6C7FE23EB3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2948" y="4553623"/>
                        <a:ext cx="346075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15">
            <a:extLst>
              <a:ext uri="{FF2B5EF4-FFF2-40B4-BE49-F238E27FC236}">
                <a16:creationId xmlns:a16="http://schemas.microsoft.com/office/drawing/2014/main" id="{554A0718-F338-A8EB-7F34-3793D0D14E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6013888"/>
              </p:ext>
            </p:extLst>
          </p:nvPr>
        </p:nvGraphicFramePr>
        <p:xfrm>
          <a:off x="9176953" y="4501710"/>
          <a:ext cx="1799481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10891" imgH="165028" progId="Equation.DSMT4">
                  <p:embed/>
                </p:oleObj>
              </mc:Choice>
              <mc:Fallback>
                <p:oleObj name="Equation" r:id="rId5" imgW="710891" imgH="165028" progId="Equation.DSMT4">
                  <p:embed/>
                  <p:pic>
                    <p:nvPicPr>
                      <p:cNvPr id="21" name="对象 15">
                        <a:extLst>
                          <a:ext uri="{FF2B5EF4-FFF2-40B4-BE49-F238E27FC236}">
                            <a16:creationId xmlns:a16="http://schemas.microsoft.com/office/drawing/2014/main" id="{84BD7463-CD7B-A233-A05A-F7A4C2BFF85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6953" y="4501710"/>
                        <a:ext cx="1799481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46">
            <a:extLst>
              <a:ext uri="{FF2B5EF4-FFF2-40B4-BE49-F238E27FC236}">
                <a16:creationId xmlns:a16="http://schemas.microsoft.com/office/drawing/2014/main" id="{825C5AEC-9912-2154-55D7-10F5B8C2098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56400" y="5295066"/>
            <a:ext cx="3384710" cy="870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任一个复数都可化为</a:t>
            </a:r>
            <a:endParaRPr lang="en-US" altLang="zh-CN" sz="22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单位向量的伸缩再旋转</a:t>
            </a:r>
          </a:p>
        </p:txBody>
      </p:sp>
      <p:graphicFrame>
        <p:nvGraphicFramePr>
          <p:cNvPr id="10" name="对象 16">
            <a:extLst>
              <a:ext uri="{FF2B5EF4-FFF2-40B4-BE49-F238E27FC236}">
                <a16:creationId xmlns:a16="http://schemas.microsoft.com/office/drawing/2014/main" id="{631418DC-BF70-24BC-E33E-FB275BE798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9516546"/>
              </p:ext>
            </p:extLst>
          </p:nvPr>
        </p:nvGraphicFramePr>
        <p:xfrm>
          <a:off x="10217832" y="5767912"/>
          <a:ext cx="34607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151" imgH="152202" progId="Equation.DSMT4">
                  <p:embed/>
                </p:oleObj>
              </mc:Choice>
              <mc:Fallback>
                <p:oleObj name="Equation" r:id="rId7" imgW="114151" imgH="152202" progId="Equation.DSMT4">
                  <p:embed/>
                  <p:pic>
                    <p:nvPicPr>
                      <p:cNvPr id="23" name="对象 16">
                        <a:extLst>
                          <a:ext uri="{FF2B5EF4-FFF2-40B4-BE49-F238E27FC236}">
                            <a16:creationId xmlns:a16="http://schemas.microsoft.com/office/drawing/2014/main" id="{80DB12D6-9615-4773-6A25-1B7AB5206F1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7832" y="5767912"/>
                        <a:ext cx="346075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46">
            <a:extLst>
              <a:ext uri="{FF2B5EF4-FFF2-40B4-BE49-F238E27FC236}">
                <a16:creationId xmlns:a16="http://schemas.microsoft.com/office/drawing/2014/main" id="{E7EBCC13-C41B-05A6-A834-DAC04C231DE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524356" y="5701331"/>
            <a:ext cx="684212" cy="4639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角</a:t>
            </a:r>
          </a:p>
        </p:txBody>
      </p:sp>
      <p:graphicFrame>
        <p:nvGraphicFramePr>
          <p:cNvPr id="12" name="对象 15">
            <a:extLst>
              <a:ext uri="{FF2B5EF4-FFF2-40B4-BE49-F238E27FC236}">
                <a16:creationId xmlns:a16="http://schemas.microsoft.com/office/drawing/2014/main" id="{D7C5B0A9-2430-FAA6-D322-FD229166D2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492618"/>
              </p:ext>
            </p:extLst>
          </p:nvPr>
        </p:nvGraphicFramePr>
        <p:xfrm>
          <a:off x="7512525" y="1494262"/>
          <a:ext cx="1284956" cy="58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93480" imgH="177480" progId="Equation.DSMT4">
                  <p:embed/>
                </p:oleObj>
              </mc:Choice>
              <mc:Fallback>
                <p:oleObj name="Equation" r:id="rId9" imgW="393480" imgH="177480" progId="Equation.DSMT4">
                  <p:embed/>
                  <p:pic>
                    <p:nvPicPr>
                      <p:cNvPr id="25" name="对象 15">
                        <a:extLst>
                          <a:ext uri="{FF2B5EF4-FFF2-40B4-BE49-F238E27FC236}">
                            <a16:creationId xmlns:a16="http://schemas.microsoft.com/office/drawing/2014/main" id="{213CF880-FF73-69CC-26DB-D49323486CF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525" y="1494262"/>
                        <a:ext cx="1284956" cy="583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5">
            <a:extLst>
              <a:ext uri="{FF2B5EF4-FFF2-40B4-BE49-F238E27FC236}">
                <a16:creationId xmlns:a16="http://schemas.microsoft.com/office/drawing/2014/main" id="{84F6D200-19C7-0C4C-6D1A-F2E36D9F44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4828611"/>
              </p:ext>
            </p:extLst>
          </p:nvPr>
        </p:nvGraphicFramePr>
        <p:xfrm>
          <a:off x="7492132" y="2093987"/>
          <a:ext cx="17002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20560" imgH="164880" progId="Equation.DSMT4">
                  <p:embed/>
                </p:oleObj>
              </mc:Choice>
              <mc:Fallback>
                <p:oleObj name="Equation" r:id="rId11" imgW="520560" imgH="164880" progId="Equation.DSMT4">
                  <p:embed/>
                  <p:pic>
                    <p:nvPicPr>
                      <p:cNvPr id="26" name="对象 15">
                        <a:extLst>
                          <a:ext uri="{FF2B5EF4-FFF2-40B4-BE49-F238E27FC236}">
                            <a16:creationId xmlns:a16="http://schemas.microsoft.com/office/drawing/2014/main" id="{B893B381-C822-CF42-69DB-864DAFC20F0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2132" y="2093987"/>
                        <a:ext cx="17002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148810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四元数与互补滤波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 Box 246">
            <a:extLst>
              <a:ext uri="{FF2B5EF4-FFF2-40B4-BE49-F238E27FC236}">
                <a16:creationId xmlns:a16="http://schemas.microsoft.com/office/drawing/2014/main" id="{E1F4333B-2CB4-59BE-8140-977B27144D5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515598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四元数与三维向量旋转</a:t>
            </a:r>
          </a:p>
        </p:txBody>
      </p:sp>
      <p:graphicFrame>
        <p:nvGraphicFramePr>
          <p:cNvPr id="3" name="对象 1">
            <a:extLst>
              <a:ext uri="{FF2B5EF4-FFF2-40B4-BE49-F238E27FC236}">
                <a16:creationId xmlns:a16="http://schemas.microsoft.com/office/drawing/2014/main" id="{A9CD6D10-BE44-9E26-153D-6D2696C13A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446377"/>
              </p:ext>
            </p:extLst>
          </p:nvPr>
        </p:nvGraphicFramePr>
        <p:xfrm>
          <a:off x="4583298" y="1211018"/>
          <a:ext cx="417699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588" imgH="190417" progId="Equation.DSMT4">
                  <p:embed/>
                </p:oleObj>
              </mc:Choice>
              <mc:Fallback>
                <p:oleObj name="Equation" r:id="rId2" imgW="1180588" imgH="190417" progId="Equation.DSMT4">
                  <p:embed/>
                  <p:pic>
                    <p:nvPicPr>
                      <p:cNvPr id="12" name="对象 1">
                        <a:extLst>
                          <a:ext uri="{FF2B5EF4-FFF2-40B4-BE49-F238E27FC236}">
                            <a16:creationId xmlns:a16="http://schemas.microsoft.com/office/drawing/2014/main" id="{809C54DA-852E-C8B1-2DF0-ECBC8DA5CAA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298" y="1211018"/>
                        <a:ext cx="417699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2">
            <a:extLst>
              <a:ext uri="{FF2B5EF4-FFF2-40B4-BE49-F238E27FC236}">
                <a16:creationId xmlns:a16="http://schemas.microsoft.com/office/drawing/2014/main" id="{D40050D3-C34C-BD1D-6F6A-8DBF5868BE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520595"/>
              </p:ext>
            </p:extLst>
          </p:nvPr>
        </p:nvGraphicFramePr>
        <p:xfrm>
          <a:off x="5818377" y="2178325"/>
          <a:ext cx="2735251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1309" imgH="203112" progId="Equation.DSMT4">
                  <p:embed/>
                </p:oleObj>
              </mc:Choice>
              <mc:Fallback>
                <p:oleObj name="Equation" r:id="rId4" imgW="901309" imgH="203112" progId="Equation.DSMT4">
                  <p:embed/>
                  <p:pic>
                    <p:nvPicPr>
                      <p:cNvPr id="13" name="对象 2">
                        <a:extLst>
                          <a:ext uri="{FF2B5EF4-FFF2-40B4-BE49-F238E27FC236}">
                            <a16:creationId xmlns:a16="http://schemas.microsoft.com/office/drawing/2014/main" id="{19B05A92-959C-6B1F-43D4-24E3F085502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8377" y="2178325"/>
                        <a:ext cx="2735251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3">
            <a:extLst>
              <a:ext uri="{FF2B5EF4-FFF2-40B4-BE49-F238E27FC236}">
                <a16:creationId xmlns:a16="http://schemas.microsoft.com/office/drawing/2014/main" id="{03A298D5-84A1-46A2-8A99-24FEA398C3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388931"/>
              </p:ext>
            </p:extLst>
          </p:nvPr>
        </p:nvGraphicFramePr>
        <p:xfrm>
          <a:off x="6141282" y="3157437"/>
          <a:ext cx="1933104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2030" imgH="190417" progId="Equation.DSMT4">
                  <p:embed/>
                </p:oleObj>
              </mc:Choice>
              <mc:Fallback>
                <p:oleObj name="Equation" r:id="rId6" imgW="622030" imgH="190417" progId="Equation.DSMT4">
                  <p:embed/>
                  <p:pic>
                    <p:nvPicPr>
                      <p:cNvPr id="15" name="对象 3">
                        <a:extLst>
                          <a:ext uri="{FF2B5EF4-FFF2-40B4-BE49-F238E27FC236}">
                            <a16:creationId xmlns:a16="http://schemas.microsoft.com/office/drawing/2014/main" id="{DDB0F5A9-6F93-8432-D990-B0AE815AD4D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1282" y="3157437"/>
                        <a:ext cx="1933104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4">
            <a:extLst>
              <a:ext uri="{FF2B5EF4-FFF2-40B4-BE49-F238E27FC236}">
                <a16:creationId xmlns:a16="http://schemas.microsoft.com/office/drawing/2014/main" id="{4EA43024-CDE3-2521-80FA-FFC7917B07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435443"/>
              </p:ext>
            </p:extLst>
          </p:nvPr>
        </p:nvGraphicFramePr>
        <p:xfrm>
          <a:off x="6060498" y="3786545"/>
          <a:ext cx="2015654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700" imgH="190500" progId="Equation.DSMT4">
                  <p:embed/>
                </p:oleObj>
              </mc:Choice>
              <mc:Fallback>
                <p:oleObj name="Equation" r:id="rId8" imgW="647700" imgH="190500" progId="Equation.DSMT4">
                  <p:embed/>
                  <p:pic>
                    <p:nvPicPr>
                      <p:cNvPr id="16" name="对象 4">
                        <a:extLst>
                          <a:ext uri="{FF2B5EF4-FFF2-40B4-BE49-F238E27FC236}">
                            <a16:creationId xmlns:a16="http://schemas.microsoft.com/office/drawing/2014/main" id="{9E09FE77-CA76-5384-B1FA-F4EBCF15659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0498" y="3786545"/>
                        <a:ext cx="2015654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5">
            <a:extLst>
              <a:ext uri="{FF2B5EF4-FFF2-40B4-BE49-F238E27FC236}">
                <a16:creationId xmlns:a16="http://schemas.microsoft.com/office/drawing/2014/main" id="{986F81A1-5F25-0750-B62C-4479C4B5BE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0950594"/>
              </p:ext>
            </p:extLst>
          </p:nvPr>
        </p:nvGraphicFramePr>
        <p:xfrm>
          <a:off x="6069274" y="4445748"/>
          <a:ext cx="207712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47700" imgH="190500" progId="Equation.DSMT4">
                  <p:embed/>
                </p:oleObj>
              </mc:Choice>
              <mc:Fallback>
                <p:oleObj name="Equation" r:id="rId10" imgW="647700" imgH="190500" progId="Equation.DSMT4">
                  <p:embed/>
                  <p:pic>
                    <p:nvPicPr>
                      <p:cNvPr id="17" name="对象 5">
                        <a:extLst>
                          <a:ext uri="{FF2B5EF4-FFF2-40B4-BE49-F238E27FC236}">
                            <a16:creationId xmlns:a16="http://schemas.microsoft.com/office/drawing/2014/main" id="{3F569B16-EF74-F047-F50F-5AC099102DF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274" y="4445748"/>
                        <a:ext cx="207712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6">
            <a:extLst>
              <a:ext uri="{FF2B5EF4-FFF2-40B4-BE49-F238E27FC236}">
                <a16:creationId xmlns:a16="http://schemas.microsoft.com/office/drawing/2014/main" id="{413020A3-65E3-59DB-1308-F2DADBFE28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1659162"/>
              </p:ext>
            </p:extLst>
          </p:nvPr>
        </p:nvGraphicFramePr>
        <p:xfrm>
          <a:off x="6843441" y="5453589"/>
          <a:ext cx="3888432" cy="70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80588" imgH="253890" progId="Equation.DSMT4">
                  <p:embed/>
                </p:oleObj>
              </mc:Choice>
              <mc:Fallback>
                <p:oleObj name="Equation" r:id="rId12" imgW="1180588" imgH="253890" progId="Equation.DSMT4">
                  <p:embed/>
                  <p:pic>
                    <p:nvPicPr>
                      <p:cNvPr id="18" name="对象 6">
                        <a:extLst>
                          <a:ext uri="{FF2B5EF4-FFF2-40B4-BE49-F238E27FC236}">
                            <a16:creationId xmlns:a16="http://schemas.microsoft.com/office/drawing/2014/main" id="{EDD9B114-7D68-7F71-307E-572AE28AEAC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3441" y="5453589"/>
                        <a:ext cx="3888432" cy="70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1">
            <a:extLst>
              <a:ext uri="{FF2B5EF4-FFF2-40B4-BE49-F238E27FC236}">
                <a16:creationId xmlns:a16="http://schemas.microsoft.com/office/drawing/2014/main" id="{70AC56A6-65D6-28C9-1094-28805C0712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34" y="2089941"/>
            <a:ext cx="4753062" cy="446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46">
            <a:extLst>
              <a:ext uri="{FF2B5EF4-FFF2-40B4-BE49-F238E27FC236}">
                <a16:creationId xmlns:a16="http://schemas.microsoft.com/office/drawing/2014/main" id="{AD25447A-F1C6-EA66-6960-7002F6446C9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225351" y="4391743"/>
            <a:ext cx="2627264" cy="497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b="1" i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1843</a:t>
            </a:r>
            <a:r>
              <a:rPr lang="zh-CN" altLang="en-US" b="1" i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年  </a:t>
            </a:r>
            <a:r>
              <a:rPr lang="en-US" altLang="zh-CN" b="1" i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Hamilton</a:t>
            </a:r>
            <a:endParaRPr lang="zh-CN" altLang="en-US" b="1" i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6C379DD-5855-3EBE-3E8B-0F0F4FC774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760" y="1539744"/>
            <a:ext cx="2376264" cy="290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3603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四元数与互补滤波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 Box 246">
            <a:extLst>
              <a:ext uri="{FF2B5EF4-FFF2-40B4-BE49-F238E27FC236}">
                <a16:creationId xmlns:a16="http://schemas.microsoft.com/office/drawing/2014/main" id="{7F002712-50C0-5474-2144-D45130428C0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515598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坐标系旋转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770800-3C13-F332-21BC-758C24D5A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59" y="1916832"/>
            <a:ext cx="6140515" cy="46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C8061C1-4C80-0D33-9962-1786D77B6A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5333825"/>
              </p:ext>
            </p:extLst>
          </p:nvPr>
        </p:nvGraphicFramePr>
        <p:xfrm>
          <a:off x="7392144" y="1407343"/>
          <a:ext cx="3168352" cy="1018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16000" imgH="368300" progId="Equation.DSMT4">
                  <p:embed/>
                </p:oleObj>
              </mc:Choice>
              <mc:Fallback>
                <p:oleObj name="Equation" r:id="rId3" imgW="1016000" imgH="368300" progId="Equation.DSMT4">
                  <p:embed/>
                  <p:pic>
                    <p:nvPicPr>
                      <p:cNvPr id="13" name="对象 3">
                        <a:extLst>
                          <a:ext uri="{FF2B5EF4-FFF2-40B4-BE49-F238E27FC236}">
                            <a16:creationId xmlns:a16="http://schemas.microsoft.com/office/drawing/2014/main" id="{5FA3D31B-112C-6F63-D83C-34A9D096730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2144" y="1407343"/>
                        <a:ext cx="3168352" cy="1018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C1A43B1-4F46-2D8D-214C-EE567DE473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9387096"/>
              </p:ext>
            </p:extLst>
          </p:nvPr>
        </p:nvGraphicFramePr>
        <p:xfrm>
          <a:off x="7416817" y="2894346"/>
          <a:ext cx="3024336" cy="1018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41400" imgH="368300" progId="Equation.DSMT4">
                  <p:embed/>
                </p:oleObj>
              </mc:Choice>
              <mc:Fallback>
                <p:oleObj name="Equation" r:id="rId5" imgW="1041400" imgH="368300" progId="Equation.DSMT4">
                  <p:embed/>
                  <p:pic>
                    <p:nvPicPr>
                      <p:cNvPr id="15" name="对象 4">
                        <a:extLst>
                          <a:ext uri="{FF2B5EF4-FFF2-40B4-BE49-F238E27FC236}">
                            <a16:creationId xmlns:a16="http://schemas.microsoft.com/office/drawing/2014/main" id="{8967E8D3-AE57-470B-0D96-91537639ED1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17" y="2894346"/>
                        <a:ext cx="3024336" cy="1018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99A955A-59FE-A3D2-4633-7446E6159E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8647233"/>
              </p:ext>
            </p:extLst>
          </p:nvPr>
        </p:nvGraphicFramePr>
        <p:xfrm>
          <a:off x="7248128" y="4581128"/>
          <a:ext cx="4320083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38300" imgH="596900" progId="Equation.DSMT4">
                  <p:embed/>
                </p:oleObj>
              </mc:Choice>
              <mc:Fallback>
                <p:oleObj name="Equation" r:id="rId7" imgW="1638300" imgH="596900" progId="Equation.DSMT4">
                  <p:embed/>
                  <p:pic>
                    <p:nvPicPr>
                      <p:cNvPr id="16" name="对象 5">
                        <a:extLst>
                          <a:ext uri="{FF2B5EF4-FFF2-40B4-BE49-F238E27FC236}">
                            <a16:creationId xmlns:a16="http://schemas.microsoft.com/office/drawing/2014/main" id="{5EB8B78A-441E-C731-9E32-484BAE94318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128" y="4581128"/>
                        <a:ext cx="4320083" cy="1584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46">
            <a:extLst>
              <a:ext uri="{FF2B5EF4-FFF2-40B4-BE49-F238E27FC236}">
                <a16:creationId xmlns:a16="http://schemas.microsoft.com/office/drawing/2014/main" id="{BC415A85-8952-8772-B110-059EA1ABE804}"/>
              </a:ext>
            </a:extLst>
          </p:cNvPr>
          <p:cNvSpPr txBox="1">
            <a:spLocks noChangeArrowheads="1"/>
          </p:cNvSpPr>
          <p:nvPr/>
        </p:nvSpPr>
        <p:spPr bwMode="gray">
          <a:xfrm rot="20635692">
            <a:off x="2981700" y="1319874"/>
            <a:ext cx="2627264" cy="497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b="1" i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绕 </a:t>
            </a:r>
            <a:r>
              <a:rPr lang="en-US" altLang="zh-CN" b="1" i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z </a:t>
            </a:r>
            <a:r>
              <a:rPr lang="zh-CN" altLang="en-US" b="1" i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轴旋转</a:t>
            </a:r>
          </a:p>
        </p:txBody>
      </p:sp>
    </p:spTree>
    <p:extLst>
      <p:ext uri="{BB962C8B-B14F-4D97-AF65-F5344CB8AC3E}">
        <p14:creationId xmlns:p14="http://schemas.microsoft.com/office/powerpoint/2010/main" val="93616044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四元数与互补滤波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 Box 246">
            <a:extLst>
              <a:ext uri="{FF2B5EF4-FFF2-40B4-BE49-F238E27FC236}">
                <a16:creationId xmlns:a16="http://schemas.microsoft.com/office/drawing/2014/main" id="{7F002712-50C0-5474-2144-D45130428C0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515598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方向余弦矩阵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D99D548-2A19-88D4-CF59-D4B41FE0D3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3611031"/>
              </p:ext>
            </p:extLst>
          </p:nvPr>
        </p:nvGraphicFramePr>
        <p:xfrm>
          <a:off x="915232" y="2409447"/>
          <a:ext cx="10009112" cy="359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79900" imgH="1790700" progId="Equation.DSMT4">
                  <p:embed/>
                </p:oleObj>
              </mc:Choice>
              <mc:Fallback>
                <p:oleObj name="Equation" r:id="rId2" imgW="4279900" imgH="1790700" progId="Equation.DSMT4">
                  <p:embed/>
                  <p:pic>
                    <p:nvPicPr>
                      <p:cNvPr id="12" name="对象 2">
                        <a:extLst>
                          <a:ext uri="{FF2B5EF4-FFF2-40B4-BE49-F238E27FC236}">
                            <a16:creationId xmlns:a16="http://schemas.microsoft.com/office/drawing/2014/main" id="{A309AF1B-A889-DED6-96B2-1CA8DEC0D5E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232" y="2409447"/>
                        <a:ext cx="10009112" cy="359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8">
            <a:extLst>
              <a:ext uri="{FF2B5EF4-FFF2-40B4-BE49-F238E27FC236}">
                <a16:creationId xmlns:a16="http://schemas.microsoft.com/office/drawing/2014/main" id="{35AD827A-1388-53C2-5E9F-13918517F8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769987"/>
              </p:ext>
            </p:extLst>
          </p:nvPr>
        </p:nvGraphicFramePr>
        <p:xfrm>
          <a:off x="3339827" y="6308749"/>
          <a:ext cx="28733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6725" imgH="177415" progId="Equation.3">
                  <p:embed/>
                </p:oleObj>
              </mc:Choice>
              <mc:Fallback>
                <p:oleObj name="公式" r:id="rId4" imgW="126725" imgH="177415" progId="Equation.3">
                  <p:embed/>
                  <p:pic>
                    <p:nvPicPr>
                      <p:cNvPr id="13" name="对象 8">
                        <a:extLst>
                          <a:ext uri="{FF2B5EF4-FFF2-40B4-BE49-F238E27FC236}">
                            <a16:creationId xmlns:a16="http://schemas.microsoft.com/office/drawing/2014/main" id="{01CCABAA-C886-A5A0-50C5-72344F49704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9827" y="6308749"/>
                        <a:ext cx="287337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11">
            <a:extLst>
              <a:ext uri="{FF2B5EF4-FFF2-40B4-BE49-F238E27FC236}">
                <a16:creationId xmlns:a16="http://schemas.microsoft.com/office/drawing/2014/main" id="{42418C5A-04CF-C769-A484-7D1D816BA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889" y="6237312"/>
            <a:ext cx="1112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滚转角</a:t>
            </a:r>
          </a:p>
        </p:txBody>
      </p:sp>
      <p:graphicFrame>
        <p:nvGraphicFramePr>
          <p:cNvPr id="6" name="对象 9">
            <a:extLst>
              <a:ext uri="{FF2B5EF4-FFF2-40B4-BE49-F238E27FC236}">
                <a16:creationId xmlns:a16="http://schemas.microsoft.com/office/drawing/2014/main" id="{3161C8D4-763C-7C3E-8EC9-656752D995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8357622"/>
              </p:ext>
            </p:extLst>
          </p:nvPr>
        </p:nvGraphicFramePr>
        <p:xfrm>
          <a:off x="5211489" y="6302399"/>
          <a:ext cx="28733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6780" imgH="164814" progId="Equation.3">
                  <p:embed/>
                </p:oleObj>
              </mc:Choice>
              <mc:Fallback>
                <p:oleObj name="公式" r:id="rId6" imgW="126780" imgH="164814" progId="Equation.3">
                  <p:embed/>
                  <p:pic>
                    <p:nvPicPr>
                      <p:cNvPr id="16" name="对象 9">
                        <a:extLst>
                          <a:ext uri="{FF2B5EF4-FFF2-40B4-BE49-F238E27FC236}">
                            <a16:creationId xmlns:a16="http://schemas.microsoft.com/office/drawing/2014/main" id="{A787428D-E601-7D0C-6835-D95BA4C3519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489" y="6302399"/>
                        <a:ext cx="287338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13">
            <a:extLst>
              <a:ext uri="{FF2B5EF4-FFF2-40B4-BE49-F238E27FC236}">
                <a16:creationId xmlns:a16="http://schemas.microsoft.com/office/drawing/2014/main" id="{90674A51-DD2B-0511-73C3-BB0796FE3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164" y="6245249"/>
            <a:ext cx="1112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俯仰角</a:t>
            </a:r>
          </a:p>
        </p:txBody>
      </p:sp>
      <p:sp>
        <p:nvSpPr>
          <p:cNvPr id="8" name="矩形 14">
            <a:extLst>
              <a:ext uri="{FF2B5EF4-FFF2-40B4-BE49-F238E27FC236}">
                <a16:creationId xmlns:a16="http://schemas.microsoft.com/office/drawing/2014/main" id="{F9372418-8DBA-2D83-7E7F-6AF35D79A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152" y="6237312"/>
            <a:ext cx="1112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偏航角</a:t>
            </a:r>
          </a:p>
        </p:txBody>
      </p:sp>
      <p:graphicFrame>
        <p:nvGraphicFramePr>
          <p:cNvPr id="9" name="对象 15">
            <a:extLst>
              <a:ext uri="{FF2B5EF4-FFF2-40B4-BE49-F238E27FC236}">
                <a16:creationId xmlns:a16="http://schemas.microsoft.com/office/drawing/2014/main" id="{71F5E928-B67A-E8F5-25EC-3D2FC8A3EF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847587"/>
              </p:ext>
            </p:extLst>
          </p:nvPr>
        </p:nvGraphicFramePr>
        <p:xfrm>
          <a:off x="7156177" y="6302399"/>
          <a:ext cx="344487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52268" imgH="164957" progId="Equation.3">
                  <p:embed/>
                </p:oleObj>
              </mc:Choice>
              <mc:Fallback>
                <p:oleObj name="公式" r:id="rId8" imgW="152268" imgH="164957" progId="Equation.3">
                  <p:embed/>
                  <p:pic>
                    <p:nvPicPr>
                      <p:cNvPr id="19" name="对象 15">
                        <a:extLst>
                          <a:ext uri="{FF2B5EF4-FFF2-40B4-BE49-F238E27FC236}">
                            <a16:creationId xmlns:a16="http://schemas.microsoft.com/office/drawing/2014/main" id="{FAD85BAE-340A-C697-AE5D-D375C2C16AE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177" y="6302399"/>
                        <a:ext cx="344487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1">
            <a:extLst>
              <a:ext uri="{FF2B5EF4-FFF2-40B4-BE49-F238E27FC236}">
                <a16:creationId xmlns:a16="http://schemas.microsoft.com/office/drawing/2014/main" id="{FF50FFAC-0924-5E20-C6DC-274FFF686A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13" y="1779173"/>
            <a:ext cx="85344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46">
            <a:extLst>
              <a:ext uri="{FF2B5EF4-FFF2-40B4-BE49-F238E27FC236}">
                <a16:creationId xmlns:a16="http://schemas.microsoft.com/office/drawing/2014/main" id="{62638894-1A39-8637-89FF-9F389CC9601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320136" y="2264092"/>
            <a:ext cx="4635871" cy="4597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2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大地坐标系 </a:t>
            </a:r>
            <a:r>
              <a:rPr lang="en-US" altLang="zh-CN" sz="22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-&gt; </a:t>
            </a:r>
            <a:r>
              <a:rPr lang="zh-CN" altLang="en-US" sz="22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飞行器坐标系</a:t>
            </a:r>
          </a:p>
        </p:txBody>
      </p:sp>
    </p:spTree>
    <p:extLst>
      <p:ext uri="{BB962C8B-B14F-4D97-AF65-F5344CB8AC3E}">
        <p14:creationId xmlns:p14="http://schemas.microsoft.com/office/powerpoint/2010/main" val="193578975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四元数与互补滤波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 Box 246">
            <a:extLst>
              <a:ext uri="{FF2B5EF4-FFF2-40B4-BE49-F238E27FC236}">
                <a16:creationId xmlns:a16="http://schemas.microsoft.com/office/drawing/2014/main" id="{7F002712-50C0-5474-2144-D45130428C0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515598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反解欧拉角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4079707-D6AD-940F-BC51-1B3573938A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6726043"/>
              </p:ext>
            </p:extLst>
          </p:nvPr>
        </p:nvGraphicFramePr>
        <p:xfrm>
          <a:off x="303188" y="2085048"/>
          <a:ext cx="11533236" cy="1626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75100" imgH="596900" progId="Equation.DSMT4">
                  <p:embed/>
                </p:oleObj>
              </mc:Choice>
              <mc:Fallback>
                <p:oleObj name="Equation" r:id="rId2" imgW="3975100" imgH="596900" progId="Equation.DSMT4">
                  <p:embed/>
                  <p:pic>
                    <p:nvPicPr>
                      <p:cNvPr id="12" name="对象 2">
                        <a:extLst>
                          <a:ext uri="{FF2B5EF4-FFF2-40B4-BE49-F238E27FC236}">
                            <a16:creationId xmlns:a16="http://schemas.microsoft.com/office/drawing/2014/main" id="{9F7CE3E5-2DA7-25E2-681D-54B29856B45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188" y="2085048"/>
                        <a:ext cx="11533236" cy="1626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11">
            <a:extLst>
              <a:ext uri="{FF2B5EF4-FFF2-40B4-BE49-F238E27FC236}">
                <a16:creationId xmlns:a16="http://schemas.microsoft.com/office/drawing/2014/main" id="{D7FBC4B6-6F1B-0CCD-EDE4-43BEBA98D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8169" y="4947145"/>
            <a:ext cx="1112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滚转角</a:t>
            </a:r>
          </a:p>
        </p:txBody>
      </p:sp>
      <p:sp>
        <p:nvSpPr>
          <p:cNvPr id="5" name="矩形 13">
            <a:extLst>
              <a:ext uri="{FF2B5EF4-FFF2-40B4-BE49-F238E27FC236}">
                <a16:creationId xmlns:a16="http://schemas.microsoft.com/office/drawing/2014/main" id="{521AF912-3263-9122-6443-703C54CD1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8169" y="4147839"/>
            <a:ext cx="1112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俯仰角</a:t>
            </a:r>
          </a:p>
        </p:txBody>
      </p:sp>
      <p:sp>
        <p:nvSpPr>
          <p:cNvPr id="6" name="矩形 14">
            <a:extLst>
              <a:ext uri="{FF2B5EF4-FFF2-40B4-BE49-F238E27FC236}">
                <a16:creationId xmlns:a16="http://schemas.microsoft.com/office/drawing/2014/main" id="{F2527AD1-3040-063A-04B9-ECA074EEA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8170" y="5873677"/>
            <a:ext cx="1112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偏航角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758B462-9C92-A07D-A62F-7AA3AC2F15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549155"/>
              </p:ext>
            </p:extLst>
          </p:nvPr>
        </p:nvGraphicFramePr>
        <p:xfrm>
          <a:off x="8040563" y="4147839"/>
          <a:ext cx="24479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225" imgH="190417" progId="Equation.DSMT4">
                  <p:embed/>
                </p:oleObj>
              </mc:Choice>
              <mc:Fallback>
                <p:oleObj name="Equation" r:id="rId4" imgW="863225" imgH="190417" progId="Equation.DSMT4">
                  <p:embed/>
                  <p:pic>
                    <p:nvPicPr>
                      <p:cNvPr id="20" name="对象 6">
                        <a:extLst>
                          <a:ext uri="{FF2B5EF4-FFF2-40B4-BE49-F238E27FC236}">
                            <a16:creationId xmlns:a16="http://schemas.microsoft.com/office/drawing/2014/main" id="{422A6E59-4911-0C8B-F7E6-7C238EDD808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563" y="4147839"/>
                        <a:ext cx="24479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8">
            <a:extLst>
              <a:ext uri="{FF2B5EF4-FFF2-40B4-BE49-F238E27FC236}">
                <a16:creationId xmlns:a16="http://schemas.microsoft.com/office/drawing/2014/main" id="{95D9D4C7-DD7C-2493-D8E9-CAB50086CE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2294238"/>
              </p:ext>
            </p:extLst>
          </p:nvPr>
        </p:nvGraphicFramePr>
        <p:xfrm>
          <a:off x="8040563" y="4695527"/>
          <a:ext cx="23066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12447" imgH="380835" progId="Equation.DSMT4">
                  <p:embed/>
                </p:oleObj>
              </mc:Choice>
              <mc:Fallback>
                <p:oleObj name="Equation" r:id="rId6" imgW="812447" imgH="380835" progId="Equation.DSMT4">
                  <p:embed/>
                  <p:pic>
                    <p:nvPicPr>
                      <p:cNvPr id="21" name="对象 8">
                        <a:extLst>
                          <a:ext uri="{FF2B5EF4-FFF2-40B4-BE49-F238E27FC236}">
                            <a16:creationId xmlns:a16="http://schemas.microsoft.com/office/drawing/2014/main" id="{86E89ACC-7EFE-B2FE-CAEA-70C73D67E71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563" y="4695527"/>
                        <a:ext cx="230663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11">
            <a:extLst>
              <a:ext uri="{FF2B5EF4-FFF2-40B4-BE49-F238E27FC236}">
                <a16:creationId xmlns:a16="http://schemas.microsoft.com/office/drawing/2014/main" id="{5FAB403E-4FA4-1357-BE4E-070EFF3A97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348241"/>
              </p:ext>
            </p:extLst>
          </p:nvPr>
        </p:nvGraphicFramePr>
        <p:xfrm>
          <a:off x="8040563" y="5632152"/>
          <a:ext cx="23431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25500" imgH="381000" progId="Equation.DSMT4">
                  <p:embed/>
                </p:oleObj>
              </mc:Choice>
              <mc:Fallback>
                <p:oleObj name="Equation" r:id="rId8" imgW="825500" imgH="381000" progId="Equation.DSMT4">
                  <p:embed/>
                  <p:pic>
                    <p:nvPicPr>
                      <p:cNvPr id="22" name="对象 11">
                        <a:extLst>
                          <a:ext uri="{FF2B5EF4-FFF2-40B4-BE49-F238E27FC236}">
                            <a16:creationId xmlns:a16="http://schemas.microsoft.com/office/drawing/2014/main" id="{8B8A5407-9158-8BBA-A018-A169364362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563" y="5632152"/>
                        <a:ext cx="234315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12">
            <a:extLst>
              <a:ext uri="{FF2B5EF4-FFF2-40B4-BE49-F238E27FC236}">
                <a16:creationId xmlns:a16="http://schemas.microsoft.com/office/drawing/2014/main" id="{E5F177A1-B0EC-B74C-37E1-B111127D69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257081"/>
              </p:ext>
            </p:extLst>
          </p:nvPr>
        </p:nvGraphicFramePr>
        <p:xfrm>
          <a:off x="1271464" y="4243181"/>
          <a:ext cx="3816424" cy="2066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04900" imgH="596900" progId="Equation.DSMT4">
                  <p:embed/>
                </p:oleObj>
              </mc:Choice>
              <mc:Fallback>
                <p:oleObj name="Equation" r:id="rId10" imgW="1104900" imgH="596900" progId="Equation.DSMT4">
                  <p:embed/>
                  <p:pic>
                    <p:nvPicPr>
                      <p:cNvPr id="23" name="对象 12">
                        <a:extLst>
                          <a:ext uri="{FF2B5EF4-FFF2-40B4-BE49-F238E27FC236}">
                            <a16:creationId xmlns:a16="http://schemas.microsoft.com/office/drawing/2014/main" id="{FA67A3F0-AD67-779B-7782-A87DD2E5087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4243181"/>
                        <a:ext cx="3816424" cy="2066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766853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四元数与互补滤波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 Box 246">
            <a:extLst>
              <a:ext uri="{FF2B5EF4-FFF2-40B4-BE49-F238E27FC236}">
                <a16:creationId xmlns:a16="http://schemas.microsoft.com/office/drawing/2014/main" id="{7F002712-50C0-5474-2144-D45130428C0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515598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四元数表达的方向余弦矩阵</a:t>
            </a:r>
          </a:p>
        </p:txBody>
      </p:sp>
      <p:graphicFrame>
        <p:nvGraphicFramePr>
          <p:cNvPr id="3" name="对象 7">
            <a:extLst>
              <a:ext uri="{FF2B5EF4-FFF2-40B4-BE49-F238E27FC236}">
                <a16:creationId xmlns:a16="http://schemas.microsoft.com/office/drawing/2014/main" id="{D95E48D5-E855-2F29-CB02-93EC2B9E2A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30912"/>
              </p:ext>
            </p:extLst>
          </p:nvPr>
        </p:nvGraphicFramePr>
        <p:xfrm>
          <a:off x="5663952" y="1686326"/>
          <a:ext cx="5124648" cy="662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588" imgH="190417" progId="Equation.DSMT4">
                  <p:embed/>
                </p:oleObj>
              </mc:Choice>
              <mc:Fallback>
                <p:oleObj name="Equation" r:id="rId2" imgW="1180588" imgH="190417" progId="Equation.DSMT4">
                  <p:embed/>
                  <p:pic>
                    <p:nvPicPr>
                      <p:cNvPr id="12" name="对象 7">
                        <a:extLst>
                          <a:ext uri="{FF2B5EF4-FFF2-40B4-BE49-F238E27FC236}">
                            <a16:creationId xmlns:a16="http://schemas.microsoft.com/office/drawing/2014/main" id="{83D4414A-C7A3-9247-0307-7C564527EE8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952" y="1686326"/>
                        <a:ext cx="5124648" cy="662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1">
            <a:extLst>
              <a:ext uri="{FF2B5EF4-FFF2-40B4-BE49-F238E27FC236}">
                <a16:creationId xmlns:a16="http://schemas.microsoft.com/office/drawing/2014/main" id="{423F3341-3656-285A-8923-D2B4685D00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0663629"/>
              </p:ext>
            </p:extLst>
          </p:nvPr>
        </p:nvGraphicFramePr>
        <p:xfrm>
          <a:off x="347212" y="2766518"/>
          <a:ext cx="9925251" cy="1670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87700" imgH="622300" progId="Equation.DSMT4">
                  <p:embed/>
                </p:oleObj>
              </mc:Choice>
              <mc:Fallback>
                <p:oleObj name="Equation" r:id="rId4" imgW="3187700" imgH="622300" progId="Equation.DSMT4">
                  <p:embed/>
                  <p:pic>
                    <p:nvPicPr>
                      <p:cNvPr id="13" name="对象 1">
                        <a:extLst>
                          <a:ext uri="{FF2B5EF4-FFF2-40B4-BE49-F238E27FC236}">
                            <a16:creationId xmlns:a16="http://schemas.microsoft.com/office/drawing/2014/main" id="{1124D35E-D3FD-65C6-58BA-09FA17FA5D8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12" y="2766518"/>
                        <a:ext cx="9925251" cy="1670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2">
            <a:extLst>
              <a:ext uri="{FF2B5EF4-FFF2-40B4-BE49-F238E27FC236}">
                <a16:creationId xmlns:a16="http://schemas.microsoft.com/office/drawing/2014/main" id="{0A04D1FB-835B-2340-E5FE-F4BADE6146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9567755"/>
              </p:ext>
            </p:extLst>
          </p:nvPr>
        </p:nvGraphicFramePr>
        <p:xfrm>
          <a:off x="1628055" y="4854750"/>
          <a:ext cx="8644408" cy="1670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21000" imgH="622300" progId="Equation.DSMT4">
                  <p:embed/>
                </p:oleObj>
              </mc:Choice>
              <mc:Fallback>
                <p:oleObj name="Equation" r:id="rId6" imgW="2921000" imgH="622300" progId="Equation.DSMT4">
                  <p:embed/>
                  <p:pic>
                    <p:nvPicPr>
                      <p:cNvPr id="15" name="对象 2">
                        <a:extLst>
                          <a:ext uri="{FF2B5EF4-FFF2-40B4-BE49-F238E27FC236}">
                            <a16:creationId xmlns:a16="http://schemas.microsoft.com/office/drawing/2014/main" id="{AE64B888-B41C-E2C9-770D-277C0732EC0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055" y="4854750"/>
                        <a:ext cx="8644408" cy="1670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13">
            <a:extLst>
              <a:ext uri="{FF2B5EF4-FFF2-40B4-BE49-F238E27FC236}">
                <a16:creationId xmlns:a16="http://schemas.microsoft.com/office/drawing/2014/main" id="{CD011FC3-75AC-9C28-EA88-CD31AD130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5415607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278426014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四元数与互补滤波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 Box 246">
            <a:extLst>
              <a:ext uri="{FF2B5EF4-FFF2-40B4-BE49-F238E27FC236}">
                <a16:creationId xmlns:a16="http://schemas.microsoft.com/office/drawing/2014/main" id="{7F002712-50C0-5474-2144-D45130428C0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515598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通过四元数方向余弦矩阵反解欧拉角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DD4D6C-9A2A-5B28-637E-63357DF6C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8169" y="4947145"/>
            <a:ext cx="1112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滚转角</a:t>
            </a:r>
          </a:p>
        </p:txBody>
      </p:sp>
      <p:sp>
        <p:nvSpPr>
          <p:cNvPr id="4" name="矩形 13">
            <a:extLst>
              <a:ext uri="{FF2B5EF4-FFF2-40B4-BE49-F238E27FC236}">
                <a16:creationId xmlns:a16="http://schemas.microsoft.com/office/drawing/2014/main" id="{F0ED520F-5C7B-CF3D-5B95-ADE6257B6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8169" y="4147839"/>
            <a:ext cx="1112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俯仰角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0A3B33-3EDC-5918-0A5C-90CF88A67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8170" y="5873677"/>
            <a:ext cx="1112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偏航角</a:t>
            </a:r>
          </a:p>
        </p:txBody>
      </p:sp>
      <p:graphicFrame>
        <p:nvGraphicFramePr>
          <p:cNvPr id="6" name="对象 6">
            <a:extLst>
              <a:ext uri="{FF2B5EF4-FFF2-40B4-BE49-F238E27FC236}">
                <a16:creationId xmlns:a16="http://schemas.microsoft.com/office/drawing/2014/main" id="{38082A97-6528-4096-E365-F1F668A29F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0930714"/>
              </p:ext>
            </p:extLst>
          </p:nvPr>
        </p:nvGraphicFramePr>
        <p:xfrm>
          <a:off x="8040563" y="4147839"/>
          <a:ext cx="24479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25" imgH="190417" progId="Equation.DSMT4">
                  <p:embed/>
                </p:oleObj>
              </mc:Choice>
              <mc:Fallback>
                <p:oleObj name="Equation" r:id="rId2" imgW="863225" imgH="190417" progId="Equation.DSMT4">
                  <p:embed/>
                  <p:pic>
                    <p:nvPicPr>
                      <p:cNvPr id="16" name="对象 6">
                        <a:extLst>
                          <a:ext uri="{FF2B5EF4-FFF2-40B4-BE49-F238E27FC236}">
                            <a16:creationId xmlns:a16="http://schemas.microsoft.com/office/drawing/2014/main" id="{C162147B-08D8-1165-372C-1E4387C119F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563" y="4147839"/>
                        <a:ext cx="24479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8">
            <a:extLst>
              <a:ext uri="{FF2B5EF4-FFF2-40B4-BE49-F238E27FC236}">
                <a16:creationId xmlns:a16="http://schemas.microsoft.com/office/drawing/2014/main" id="{57F7C9E2-6BEC-0AB7-767D-811202C975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5186492"/>
              </p:ext>
            </p:extLst>
          </p:nvPr>
        </p:nvGraphicFramePr>
        <p:xfrm>
          <a:off x="8040563" y="4695527"/>
          <a:ext cx="23066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447" imgH="380835" progId="Equation.DSMT4">
                  <p:embed/>
                </p:oleObj>
              </mc:Choice>
              <mc:Fallback>
                <p:oleObj name="Equation" r:id="rId4" imgW="812447" imgH="380835" progId="Equation.DSMT4">
                  <p:embed/>
                  <p:pic>
                    <p:nvPicPr>
                      <p:cNvPr id="17" name="对象 8">
                        <a:extLst>
                          <a:ext uri="{FF2B5EF4-FFF2-40B4-BE49-F238E27FC236}">
                            <a16:creationId xmlns:a16="http://schemas.microsoft.com/office/drawing/2014/main" id="{F097E5F0-689B-88CF-3437-B6E9D483BC8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563" y="4695527"/>
                        <a:ext cx="230663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11">
            <a:extLst>
              <a:ext uri="{FF2B5EF4-FFF2-40B4-BE49-F238E27FC236}">
                <a16:creationId xmlns:a16="http://schemas.microsoft.com/office/drawing/2014/main" id="{6D3626F2-C54C-74EA-D597-99DA6F4294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121333"/>
              </p:ext>
            </p:extLst>
          </p:nvPr>
        </p:nvGraphicFramePr>
        <p:xfrm>
          <a:off x="8040563" y="5632152"/>
          <a:ext cx="23431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25500" imgH="381000" progId="Equation.DSMT4">
                  <p:embed/>
                </p:oleObj>
              </mc:Choice>
              <mc:Fallback>
                <p:oleObj name="Equation" r:id="rId6" imgW="825500" imgH="381000" progId="Equation.DSMT4">
                  <p:embed/>
                  <p:pic>
                    <p:nvPicPr>
                      <p:cNvPr id="18" name="对象 11">
                        <a:extLst>
                          <a:ext uri="{FF2B5EF4-FFF2-40B4-BE49-F238E27FC236}">
                            <a16:creationId xmlns:a16="http://schemas.microsoft.com/office/drawing/2014/main" id="{C2DB2B42-3706-3CCB-5833-EDFBB1A982F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563" y="5632152"/>
                        <a:ext cx="234315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12">
            <a:extLst>
              <a:ext uri="{FF2B5EF4-FFF2-40B4-BE49-F238E27FC236}">
                <a16:creationId xmlns:a16="http://schemas.microsoft.com/office/drawing/2014/main" id="{76E2313B-11C2-F2AE-4831-268CAD135D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287118"/>
              </p:ext>
            </p:extLst>
          </p:nvPr>
        </p:nvGraphicFramePr>
        <p:xfrm>
          <a:off x="1271464" y="4243181"/>
          <a:ext cx="3816424" cy="2066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04900" imgH="596900" progId="Equation.DSMT4">
                  <p:embed/>
                </p:oleObj>
              </mc:Choice>
              <mc:Fallback>
                <p:oleObj name="Equation" r:id="rId8" imgW="1104900" imgH="596900" progId="Equation.DSMT4">
                  <p:embed/>
                  <p:pic>
                    <p:nvPicPr>
                      <p:cNvPr id="19" name="对象 12">
                        <a:extLst>
                          <a:ext uri="{FF2B5EF4-FFF2-40B4-BE49-F238E27FC236}">
                            <a16:creationId xmlns:a16="http://schemas.microsoft.com/office/drawing/2014/main" id="{FE190000-0011-ECB9-D459-022F3EDBB8C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4243181"/>
                        <a:ext cx="3816424" cy="2066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1">
            <a:extLst>
              <a:ext uri="{FF2B5EF4-FFF2-40B4-BE49-F238E27FC236}">
                <a16:creationId xmlns:a16="http://schemas.microsoft.com/office/drawing/2014/main" id="{60125DEE-86AE-51F2-EF7F-01D1A34FDD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975531"/>
              </p:ext>
            </p:extLst>
          </p:nvPr>
        </p:nvGraphicFramePr>
        <p:xfrm>
          <a:off x="983432" y="2047843"/>
          <a:ext cx="9925251" cy="1670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87700" imgH="622300" progId="Equation.DSMT4">
                  <p:embed/>
                </p:oleObj>
              </mc:Choice>
              <mc:Fallback>
                <p:oleObj name="Equation" r:id="rId10" imgW="3187700" imgH="622300" progId="Equation.DSMT4">
                  <p:embed/>
                  <p:pic>
                    <p:nvPicPr>
                      <p:cNvPr id="20" name="对象 1">
                        <a:extLst>
                          <a:ext uri="{FF2B5EF4-FFF2-40B4-BE49-F238E27FC236}">
                            <a16:creationId xmlns:a16="http://schemas.microsoft.com/office/drawing/2014/main" id="{74BD7FA8-5415-4FA4-263B-93A11379A26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2" y="2047843"/>
                        <a:ext cx="9925251" cy="1670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982010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四元数与互补滤波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 Box 246">
            <a:extLst>
              <a:ext uri="{FF2B5EF4-FFF2-40B4-BE49-F238E27FC236}">
                <a16:creationId xmlns:a16="http://schemas.microsoft.com/office/drawing/2014/main" id="{7F002712-50C0-5474-2144-D45130428C0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515598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表示旋转的单位四元数</a:t>
            </a:r>
          </a:p>
        </p:txBody>
      </p:sp>
      <p:sp>
        <p:nvSpPr>
          <p:cNvPr id="3" name="Text Box 246">
            <a:extLst>
              <a:ext uri="{FF2B5EF4-FFF2-40B4-BE49-F238E27FC236}">
                <a16:creationId xmlns:a16="http://schemas.microsoft.com/office/drawing/2014/main" id="{E4569164-1EE5-8871-C6ED-BA88AA6C2DB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976946" y="4153236"/>
            <a:ext cx="3220003" cy="4639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2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2008</a:t>
            </a:r>
            <a:r>
              <a:rPr lang="zh-CN" altLang="en-US" sz="22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年  </a:t>
            </a:r>
            <a:r>
              <a:rPr lang="en-US" altLang="zh-CN" sz="22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Robert Mahony </a:t>
            </a:r>
            <a:endParaRPr lang="zh-CN" altLang="en-US" sz="2200" b="1" i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2">
            <a:extLst>
              <a:ext uri="{FF2B5EF4-FFF2-40B4-BE49-F238E27FC236}">
                <a16:creationId xmlns:a16="http://schemas.microsoft.com/office/drawing/2014/main" id="{F59DE325-F541-2CE5-06C8-34FB929AE4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612127"/>
              </p:ext>
            </p:extLst>
          </p:nvPr>
        </p:nvGraphicFramePr>
        <p:xfrm>
          <a:off x="1337816" y="5733256"/>
          <a:ext cx="9366696" cy="880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08300" imgH="342900" progId="Equation.DSMT4">
                  <p:embed/>
                </p:oleObj>
              </mc:Choice>
              <mc:Fallback>
                <p:oleObj name="Equation" r:id="rId2" imgW="2908300" imgH="342900" progId="Equation.DSMT4">
                  <p:embed/>
                  <p:pic>
                    <p:nvPicPr>
                      <p:cNvPr id="13" name="对象 2">
                        <a:extLst>
                          <a:ext uri="{FF2B5EF4-FFF2-40B4-BE49-F238E27FC236}">
                            <a16:creationId xmlns:a16="http://schemas.microsoft.com/office/drawing/2014/main" id="{B3692867-C828-F0E0-C7FE-D23D66AF55C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816" y="5733256"/>
                        <a:ext cx="9366696" cy="880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1">
            <a:extLst>
              <a:ext uri="{FF2B5EF4-FFF2-40B4-BE49-F238E27FC236}">
                <a16:creationId xmlns:a16="http://schemas.microsoft.com/office/drawing/2014/main" id="{F1C7FEF9-DA96-E8A0-8743-1958ECA7E8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158408"/>
              </p:ext>
            </p:extLst>
          </p:nvPr>
        </p:nvGraphicFramePr>
        <p:xfrm>
          <a:off x="5896670" y="1935162"/>
          <a:ext cx="17827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8975" imgH="215806" progId="Equation.DSMT4">
                  <p:embed/>
                </p:oleObj>
              </mc:Choice>
              <mc:Fallback>
                <p:oleObj name="Equation" r:id="rId4" imgW="748975" imgH="215806" progId="Equation.DSMT4">
                  <p:embed/>
                  <p:pic>
                    <p:nvPicPr>
                      <p:cNvPr id="15" name="对象 1">
                        <a:extLst>
                          <a:ext uri="{FF2B5EF4-FFF2-40B4-BE49-F238E27FC236}">
                            <a16:creationId xmlns:a16="http://schemas.microsoft.com/office/drawing/2014/main" id="{EE5E735D-5546-5110-12E3-AA862587687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6670" y="1935162"/>
                        <a:ext cx="178276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2">
            <a:extLst>
              <a:ext uri="{FF2B5EF4-FFF2-40B4-BE49-F238E27FC236}">
                <a16:creationId xmlns:a16="http://schemas.microsoft.com/office/drawing/2014/main" id="{DCCC50E1-218A-29E3-1CD4-974EE11AB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120" y="2000250"/>
            <a:ext cx="5483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空间中一个向量 </a:t>
            </a:r>
            <a:r>
              <a:rPr lang="en-US" altLang="zh-CN" sz="1800" b="1" i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1800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的旋转可由单位四元数做变换：</a:t>
            </a:r>
          </a:p>
        </p:txBody>
      </p:sp>
      <p:graphicFrame>
        <p:nvGraphicFramePr>
          <p:cNvPr id="7" name="对象 3">
            <a:extLst>
              <a:ext uri="{FF2B5EF4-FFF2-40B4-BE49-F238E27FC236}">
                <a16:creationId xmlns:a16="http://schemas.microsoft.com/office/drawing/2014/main" id="{0E5A3E42-AFB5-752D-D1EC-5BE257898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723457"/>
              </p:ext>
            </p:extLst>
          </p:nvPr>
        </p:nvGraphicFramePr>
        <p:xfrm>
          <a:off x="1394520" y="2583225"/>
          <a:ext cx="11176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9696" imgH="165028" progId="Equation.DSMT4">
                  <p:embed/>
                </p:oleObj>
              </mc:Choice>
              <mc:Fallback>
                <p:oleObj name="Equation" r:id="rId6" imgW="469696" imgH="165028" progId="Equation.DSMT4">
                  <p:embed/>
                  <p:pic>
                    <p:nvPicPr>
                      <p:cNvPr id="17" name="对象 3">
                        <a:extLst>
                          <a:ext uri="{FF2B5EF4-FFF2-40B4-BE49-F238E27FC236}">
                            <a16:creationId xmlns:a16="http://schemas.microsoft.com/office/drawing/2014/main" id="{8D6244D5-2981-7310-3B70-7206A779946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520" y="2583225"/>
                        <a:ext cx="11176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4">
            <a:extLst>
              <a:ext uri="{FF2B5EF4-FFF2-40B4-BE49-F238E27FC236}">
                <a16:creationId xmlns:a16="http://schemas.microsoft.com/office/drawing/2014/main" id="{744240E3-9E16-0E6E-B12D-3EA832F879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370802"/>
              </p:ext>
            </p:extLst>
          </p:nvPr>
        </p:nvGraphicFramePr>
        <p:xfrm>
          <a:off x="2728020" y="2510200"/>
          <a:ext cx="13287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58558" imgH="203112" progId="Equation.DSMT4">
                  <p:embed/>
                </p:oleObj>
              </mc:Choice>
              <mc:Fallback>
                <p:oleObj name="Equation" r:id="rId8" imgW="558558" imgH="203112" progId="Equation.DSMT4">
                  <p:embed/>
                  <p:pic>
                    <p:nvPicPr>
                      <p:cNvPr id="18" name="对象 4">
                        <a:extLst>
                          <a:ext uri="{FF2B5EF4-FFF2-40B4-BE49-F238E27FC236}">
                            <a16:creationId xmlns:a16="http://schemas.microsoft.com/office/drawing/2014/main" id="{591153DF-FB56-F6FF-5A19-135FFA1C876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020" y="2510200"/>
                        <a:ext cx="132873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2">
            <a:extLst>
              <a:ext uri="{FF2B5EF4-FFF2-40B4-BE49-F238E27FC236}">
                <a16:creationId xmlns:a16="http://schemas.microsoft.com/office/drawing/2014/main" id="{02C42FDE-4857-AC6D-B18A-A0B868EA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9470" y="2510200"/>
            <a:ext cx="719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设：</a:t>
            </a:r>
          </a:p>
        </p:txBody>
      </p:sp>
      <p:graphicFrame>
        <p:nvGraphicFramePr>
          <p:cNvPr id="10" name="对象 5">
            <a:extLst>
              <a:ext uri="{FF2B5EF4-FFF2-40B4-BE49-F238E27FC236}">
                <a16:creationId xmlns:a16="http://schemas.microsoft.com/office/drawing/2014/main" id="{9C7140F5-6B70-CDEC-127B-B9F344BBEF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999043"/>
              </p:ext>
            </p:extLst>
          </p:nvPr>
        </p:nvGraphicFramePr>
        <p:xfrm>
          <a:off x="4798120" y="2580050"/>
          <a:ext cx="102711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613" imgH="152334" progId="Equation.DSMT4">
                  <p:embed/>
                </p:oleObj>
              </mc:Choice>
              <mc:Fallback>
                <p:oleObj name="Equation" r:id="rId10" imgW="431613" imgH="152334" progId="Equation.DSMT4">
                  <p:embed/>
                  <p:pic>
                    <p:nvPicPr>
                      <p:cNvPr id="20" name="对象 5">
                        <a:extLst>
                          <a:ext uri="{FF2B5EF4-FFF2-40B4-BE49-F238E27FC236}">
                            <a16:creationId xmlns:a16="http://schemas.microsoft.com/office/drawing/2014/main" id="{05B7C017-F8C9-D972-3F37-8FF5945A87F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8120" y="2580050"/>
                        <a:ext cx="102711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2">
            <a:extLst>
              <a:ext uri="{FF2B5EF4-FFF2-40B4-BE49-F238E27FC236}">
                <a16:creationId xmlns:a16="http://schemas.microsoft.com/office/drawing/2014/main" id="{9E707689-9452-EB66-BBF0-3E4EA5E8B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6670" y="2573700"/>
            <a:ext cx="2952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 i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1800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是单位向量（旋转轴）</a:t>
            </a:r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502E911B-EC86-76B8-64F0-9098C15C9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04" y="2989804"/>
            <a:ext cx="3311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向量 </a:t>
            </a:r>
            <a:r>
              <a:rPr lang="en-US" altLang="zh-CN" sz="2000" b="1" i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绕 </a:t>
            </a:r>
            <a:r>
              <a:rPr lang="en-US" altLang="zh-CN" sz="2000" b="1" i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旋转公式为：</a:t>
            </a:r>
          </a:p>
        </p:txBody>
      </p:sp>
      <p:graphicFrame>
        <p:nvGraphicFramePr>
          <p:cNvPr id="13" name="对象 7">
            <a:extLst>
              <a:ext uri="{FF2B5EF4-FFF2-40B4-BE49-F238E27FC236}">
                <a16:creationId xmlns:a16="http://schemas.microsoft.com/office/drawing/2014/main" id="{FE3AF98D-AB3B-95B1-D6BE-157FF517F6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867623"/>
              </p:ext>
            </p:extLst>
          </p:nvPr>
        </p:nvGraphicFramePr>
        <p:xfrm>
          <a:off x="1055440" y="3385959"/>
          <a:ext cx="717639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00300" imgH="190500" progId="Equation.DSMT4">
                  <p:embed/>
                </p:oleObj>
              </mc:Choice>
              <mc:Fallback>
                <p:oleObj name="Equation" r:id="rId12" imgW="2400300" imgH="190500" progId="Equation.DSMT4">
                  <p:embed/>
                  <p:pic>
                    <p:nvPicPr>
                      <p:cNvPr id="23" name="对象 7">
                        <a:extLst>
                          <a:ext uri="{FF2B5EF4-FFF2-40B4-BE49-F238E27FC236}">
                            <a16:creationId xmlns:a16="http://schemas.microsoft.com/office/drawing/2014/main" id="{243330B0-329A-E71B-B3C2-359B8BFFC85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440" y="3385959"/>
                        <a:ext cx="717639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2">
            <a:extLst>
              <a:ext uri="{FF2B5EF4-FFF2-40B4-BE49-F238E27FC236}">
                <a16:creationId xmlns:a16="http://schemas.microsoft.com/office/drawing/2014/main" id="{2FDD45DA-3B2C-1483-171E-0F49EBF4C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345" y="4325938"/>
            <a:ext cx="1223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可解得：</a:t>
            </a:r>
          </a:p>
        </p:txBody>
      </p:sp>
      <p:graphicFrame>
        <p:nvGraphicFramePr>
          <p:cNvPr id="15" name="对象 8">
            <a:extLst>
              <a:ext uri="{FF2B5EF4-FFF2-40B4-BE49-F238E27FC236}">
                <a16:creationId xmlns:a16="http://schemas.microsoft.com/office/drawing/2014/main" id="{65CB4509-4D47-21C8-9E1B-712BB3E00E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270832"/>
              </p:ext>
            </p:extLst>
          </p:nvPr>
        </p:nvGraphicFramePr>
        <p:xfrm>
          <a:off x="4152712" y="4099598"/>
          <a:ext cx="26892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29810" imgH="380835" progId="Equation.DSMT4">
                  <p:embed/>
                </p:oleObj>
              </mc:Choice>
              <mc:Fallback>
                <p:oleObj name="Equation" r:id="rId14" imgW="1129810" imgH="380835" progId="Equation.DSMT4">
                  <p:embed/>
                  <p:pic>
                    <p:nvPicPr>
                      <p:cNvPr id="25" name="对象 8">
                        <a:extLst>
                          <a:ext uri="{FF2B5EF4-FFF2-40B4-BE49-F238E27FC236}">
                            <a16:creationId xmlns:a16="http://schemas.microsoft.com/office/drawing/2014/main" id="{BECCB697-CAFC-5F78-D95E-87D677F68A4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712" y="4099598"/>
                        <a:ext cx="268922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9">
            <a:extLst>
              <a:ext uri="{FF2B5EF4-FFF2-40B4-BE49-F238E27FC236}">
                <a16:creationId xmlns:a16="http://schemas.microsoft.com/office/drawing/2014/main" id="{3A6C8985-5CEC-C379-834F-F2D7262ED6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902114"/>
              </p:ext>
            </p:extLst>
          </p:nvPr>
        </p:nvGraphicFramePr>
        <p:xfrm>
          <a:off x="2145988" y="4105995"/>
          <a:ext cx="1293936" cy="823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07780" imgH="342751" progId="Equation.DSMT4">
                  <p:embed/>
                </p:oleObj>
              </mc:Choice>
              <mc:Fallback>
                <p:oleObj name="Equation" r:id="rId16" imgW="507780" imgH="342751" progId="Equation.DSMT4">
                  <p:embed/>
                  <p:pic>
                    <p:nvPicPr>
                      <p:cNvPr id="26" name="对象 9">
                        <a:extLst>
                          <a:ext uri="{FF2B5EF4-FFF2-40B4-BE49-F238E27FC236}">
                            <a16:creationId xmlns:a16="http://schemas.microsoft.com/office/drawing/2014/main" id="{BBF1800F-0E37-15D8-5050-DCB154E3959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5988" y="4105995"/>
                        <a:ext cx="1293936" cy="823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2">
            <a:extLst>
              <a:ext uri="{FF2B5EF4-FFF2-40B4-BE49-F238E27FC236}">
                <a16:creationId xmlns:a16="http://schemas.microsoft.com/office/drawing/2014/main" id="{BD152B14-762B-596E-8DA4-909E46995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84" y="5261198"/>
            <a:ext cx="3646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则表示旋转的单位四元数为：</a:t>
            </a:r>
          </a:p>
        </p:txBody>
      </p:sp>
      <p:cxnSp>
        <p:nvCxnSpPr>
          <p:cNvPr id="18" name="直接连接符 12">
            <a:extLst>
              <a:ext uri="{FF2B5EF4-FFF2-40B4-BE49-F238E27FC236}">
                <a16:creationId xmlns:a16="http://schemas.microsoft.com/office/drawing/2014/main" id="{0034B894-5BF7-D881-0595-CA3FAC1F23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9103" y="5084763"/>
            <a:ext cx="11521553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D2509D0F-32CE-62C8-03C7-BAAB9CC0A49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980" y="1010442"/>
            <a:ext cx="2324860" cy="313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8717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MPU6050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" name="图片 4">
            <a:extLst>
              <a:ext uri="{FF2B5EF4-FFF2-40B4-BE49-F238E27FC236}">
                <a16:creationId xmlns:a16="http://schemas.microsoft.com/office/drawing/2014/main" id="{FB879E5F-955A-3BDD-1388-009A4054D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4548579"/>
            <a:ext cx="4032448" cy="2081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">
            <a:extLst>
              <a:ext uri="{FF2B5EF4-FFF2-40B4-BE49-F238E27FC236}">
                <a16:creationId xmlns:a16="http://schemas.microsoft.com/office/drawing/2014/main" id="{C9E2597A-02DB-6F8F-05BE-C2232D3CA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84" y="1268760"/>
            <a:ext cx="5689029" cy="319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279B49C-E443-76B2-1159-CF5F906D6AE3}"/>
              </a:ext>
            </a:extLst>
          </p:cNvPr>
          <p:cNvSpPr txBox="1"/>
          <p:nvPr/>
        </p:nvSpPr>
        <p:spPr>
          <a:xfrm>
            <a:off x="6960096" y="1700808"/>
            <a:ext cx="5040560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三轴陀螺仪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转动角速度</a:t>
            </a:r>
            <a:endParaRPr lang="en-US" altLang="zh-CN" sz="2000" b="1" i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三轴加速度计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重力加速度</a:t>
            </a:r>
            <a:endParaRPr lang="en-US" altLang="zh-CN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I2C </a:t>
            </a:r>
            <a:r>
              <a:rPr lang="zh-CN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串行通讯 （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Max: 8KHz</a:t>
            </a:r>
            <a:r>
              <a:rPr lang="zh-CN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量程可调</a:t>
            </a:r>
            <a:endParaRPr lang="en-US" altLang="zh-CN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自带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DMP </a:t>
            </a:r>
            <a:r>
              <a:rPr lang="zh-CN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Max: 100Hz</a:t>
            </a:r>
            <a:r>
              <a:rPr lang="zh-CN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内置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16bit ADC</a:t>
            </a: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可使用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zh-CN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外部中断</a:t>
            </a:r>
            <a:endParaRPr lang="en-US" altLang="zh-CN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QFN24 </a:t>
            </a:r>
            <a:r>
              <a:rPr lang="zh-CN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endParaRPr lang="en-US" altLang="zh-CN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68913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四元数与互补滤波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 Box 246">
            <a:extLst>
              <a:ext uri="{FF2B5EF4-FFF2-40B4-BE49-F238E27FC236}">
                <a16:creationId xmlns:a16="http://schemas.microsoft.com/office/drawing/2014/main" id="{7F002712-50C0-5474-2144-D45130428C0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515598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四元数与角速度向量</a:t>
            </a:r>
          </a:p>
        </p:txBody>
      </p:sp>
      <p:graphicFrame>
        <p:nvGraphicFramePr>
          <p:cNvPr id="3" name="对象 6">
            <a:extLst>
              <a:ext uri="{FF2B5EF4-FFF2-40B4-BE49-F238E27FC236}">
                <a16:creationId xmlns:a16="http://schemas.microsoft.com/office/drawing/2014/main" id="{7526B584-BE54-C7E7-A45B-58CCF4B996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6577943"/>
              </p:ext>
            </p:extLst>
          </p:nvPr>
        </p:nvGraphicFramePr>
        <p:xfrm>
          <a:off x="695400" y="3247515"/>
          <a:ext cx="6505253" cy="936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900" imgH="355600" progId="Equation.DSMT4">
                  <p:embed/>
                </p:oleObj>
              </mc:Choice>
              <mc:Fallback>
                <p:oleObj name="Equation" r:id="rId2" imgW="2247900" imgH="355600" progId="Equation.DSMT4">
                  <p:embed/>
                  <p:pic>
                    <p:nvPicPr>
                      <p:cNvPr id="13" name="对象 6">
                        <a:extLst>
                          <a:ext uri="{FF2B5EF4-FFF2-40B4-BE49-F238E27FC236}">
                            <a16:creationId xmlns:a16="http://schemas.microsoft.com/office/drawing/2014/main" id="{174ABD29-BBE2-C752-29B9-D95B0963BC0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3247515"/>
                        <a:ext cx="6505253" cy="936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11">
            <a:extLst>
              <a:ext uri="{FF2B5EF4-FFF2-40B4-BE49-F238E27FC236}">
                <a16:creationId xmlns:a16="http://schemas.microsoft.com/office/drawing/2014/main" id="{2C3D0538-7549-18C3-A8FA-2A0B22B33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048341"/>
              </p:ext>
            </p:extLst>
          </p:nvPr>
        </p:nvGraphicFramePr>
        <p:xfrm>
          <a:off x="755774" y="1917680"/>
          <a:ext cx="3396010" cy="935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8254" imgH="342751" progId="Equation.DSMT4">
                  <p:embed/>
                </p:oleObj>
              </mc:Choice>
              <mc:Fallback>
                <p:oleObj name="Equation" r:id="rId4" imgW="1028254" imgH="342751" progId="Equation.DSMT4">
                  <p:embed/>
                  <p:pic>
                    <p:nvPicPr>
                      <p:cNvPr id="15" name="对象 11">
                        <a:extLst>
                          <a:ext uri="{FF2B5EF4-FFF2-40B4-BE49-F238E27FC236}">
                            <a16:creationId xmlns:a16="http://schemas.microsoft.com/office/drawing/2014/main" id="{E098D418-6CA6-4D33-3AEC-772810654BF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774" y="1917680"/>
                        <a:ext cx="3396010" cy="935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14">
            <a:extLst>
              <a:ext uri="{FF2B5EF4-FFF2-40B4-BE49-F238E27FC236}">
                <a16:creationId xmlns:a16="http://schemas.microsoft.com/office/drawing/2014/main" id="{2A3152D4-33D3-B951-D92D-683E40A708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375408"/>
              </p:ext>
            </p:extLst>
          </p:nvPr>
        </p:nvGraphicFramePr>
        <p:xfrm>
          <a:off x="695400" y="4316215"/>
          <a:ext cx="4384948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4000" imgH="355600" progId="Equation.DSMT4">
                  <p:embed/>
                </p:oleObj>
              </mc:Choice>
              <mc:Fallback>
                <p:oleObj name="Equation" r:id="rId6" imgW="1524000" imgH="355600" progId="Equation.DSMT4">
                  <p:embed/>
                  <p:pic>
                    <p:nvPicPr>
                      <p:cNvPr id="16" name="对象 14">
                        <a:extLst>
                          <a:ext uri="{FF2B5EF4-FFF2-40B4-BE49-F238E27FC236}">
                            <a16:creationId xmlns:a16="http://schemas.microsoft.com/office/drawing/2014/main" id="{AAD05264-3555-7318-2884-4EB235C5042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4316215"/>
                        <a:ext cx="4384948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15">
            <a:extLst>
              <a:ext uri="{FF2B5EF4-FFF2-40B4-BE49-F238E27FC236}">
                <a16:creationId xmlns:a16="http://schemas.microsoft.com/office/drawing/2014/main" id="{F79ED7A7-4AD7-DA2D-D6B8-1347FF2B5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629217"/>
              </p:ext>
            </p:extLst>
          </p:nvPr>
        </p:nvGraphicFramePr>
        <p:xfrm>
          <a:off x="4943052" y="2083100"/>
          <a:ext cx="3961260" cy="6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66337" imgH="203112" progId="Equation.DSMT4">
                  <p:embed/>
                </p:oleObj>
              </mc:Choice>
              <mc:Fallback>
                <p:oleObj name="Equation" r:id="rId8" imgW="1066337" imgH="203112" progId="Equation.DSMT4">
                  <p:embed/>
                  <p:pic>
                    <p:nvPicPr>
                      <p:cNvPr id="17" name="对象 15">
                        <a:extLst>
                          <a:ext uri="{FF2B5EF4-FFF2-40B4-BE49-F238E27FC236}">
                            <a16:creationId xmlns:a16="http://schemas.microsoft.com/office/drawing/2014/main" id="{686CFFFC-908A-2E00-208C-15002CF628E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052" y="2083100"/>
                        <a:ext cx="3961260" cy="6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47EEAC7A-E155-73B3-C514-1E1B355A39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0825" y="2924944"/>
            <a:ext cx="11605815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" name="对象 20">
            <a:extLst>
              <a:ext uri="{FF2B5EF4-FFF2-40B4-BE49-F238E27FC236}">
                <a16:creationId xmlns:a16="http://schemas.microsoft.com/office/drawing/2014/main" id="{BA320014-D383-8A82-DFE4-515A6B5BA4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3031835"/>
              </p:ext>
            </p:extLst>
          </p:nvPr>
        </p:nvGraphicFramePr>
        <p:xfrm>
          <a:off x="695400" y="5390158"/>
          <a:ext cx="1648644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391" imgH="355446" progId="Equation.DSMT4">
                  <p:embed/>
                </p:oleObj>
              </mc:Choice>
              <mc:Fallback>
                <p:oleObj name="Equation" r:id="rId10" imgW="482391" imgH="355446" progId="Equation.DSMT4">
                  <p:embed/>
                  <p:pic>
                    <p:nvPicPr>
                      <p:cNvPr id="19" name="对象 20">
                        <a:extLst>
                          <a:ext uri="{FF2B5EF4-FFF2-40B4-BE49-F238E27FC236}">
                            <a16:creationId xmlns:a16="http://schemas.microsoft.com/office/drawing/2014/main" id="{CC63A89E-3B0B-5527-6F5E-C4397A71CEC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5390158"/>
                        <a:ext cx="1648644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1">
            <a:extLst>
              <a:ext uri="{FF2B5EF4-FFF2-40B4-BE49-F238E27FC236}">
                <a16:creationId xmlns:a16="http://schemas.microsoft.com/office/drawing/2014/main" id="{6AAF5104-A414-028E-1247-3DDF6978B0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0547965"/>
              </p:ext>
            </p:extLst>
          </p:nvPr>
        </p:nvGraphicFramePr>
        <p:xfrm>
          <a:off x="7183660" y="4507044"/>
          <a:ext cx="4384948" cy="936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34477" imgH="355446" progId="Equation.DSMT4">
                  <p:embed/>
                </p:oleObj>
              </mc:Choice>
              <mc:Fallback>
                <p:oleObj name="Equation" r:id="rId12" imgW="1434477" imgH="355446" progId="Equation.DSMT4">
                  <p:embed/>
                  <p:pic>
                    <p:nvPicPr>
                      <p:cNvPr id="20" name="对象 21">
                        <a:extLst>
                          <a:ext uri="{FF2B5EF4-FFF2-40B4-BE49-F238E27FC236}">
                            <a16:creationId xmlns:a16="http://schemas.microsoft.com/office/drawing/2014/main" id="{9D3105C1-A736-72A9-0DBF-C072298CAE5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3660" y="4507044"/>
                        <a:ext cx="4384948" cy="936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2">
            <a:extLst>
              <a:ext uri="{FF2B5EF4-FFF2-40B4-BE49-F238E27FC236}">
                <a16:creationId xmlns:a16="http://schemas.microsoft.com/office/drawing/2014/main" id="{D7F16E65-22A4-9DC2-F239-522E1C27A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777" y="4759912"/>
            <a:ext cx="5762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令</a:t>
            </a:r>
          </a:p>
        </p:txBody>
      </p:sp>
      <p:graphicFrame>
        <p:nvGraphicFramePr>
          <p:cNvPr id="11" name="对象 22">
            <a:extLst>
              <a:ext uri="{FF2B5EF4-FFF2-40B4-BE49-F238E27FC236}">
                <a16:creationId xmlns:a16="http://schemas.microsoft.com/office/drawing/2014/main" id="{16097FF6-030B-9B2A-2D8E-32F3771048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5793437"/>
              </p:ext>
            </p:extLst>
          </p:nvPr>
        </p:nvGraphicFramePr>
        <p:xfrm>
          <a:off x="7291388" y="5662979"/>
          <a:ext cx="3862882" cy="646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80588" imgH="190417" progId="Equation.DSMT4">
                  <p:embed/>
                </p:oleObj>
              </mc:Choice>
              <mc:Fallback>
                <p:oleObj name="Equation" r:id="rId14" imgW="1180588" imgH="190417" progId="Equation.DSMT4">
                  <p:embed/>
                  <p:pic>
                    <p:nvPicPr>
                      <p:cNvPr id="22" name="对象 22">
                        <a:extLst>
                          <a:ext uri="{FF2B5EF4-FFF2-40B4-BE49-F238E27FC236}">
                            <a16:creationId xmlns:a16="http://schemas.microsoft.com/office/drawing/2014/main" id="{80902B9A-5286-2618-6D8E-85ED13CA0D0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1388" y="5662979"/>
                        <a:ext cx="3862882" cy="646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41598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四元数与互补滤波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 Box 246">
            <a:extLst>
              <a:ext uri="{FF2B5EF4-FFF2-40B4-BE49-F238E27FC236}">
                <a16:creationId xmlns:a16="http://schemas.microsoft.com/office/drawing/2014/main" id="{7F002712-50C0-5474-2144-D45130428C0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515598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解微分方程组求四元数</a:t>
            </a:r>
          </a:p>
        </p:txBody>
      </p:sp>
      <p:graphicFrame>
        <p:nvGraphicFramePr>
          <p:cNvPr id="3" name="对象 6">
            <a:extLst>
              <a:ext uri="{FF2B5EF4-FFF2-40B4-BE49-F238E27FC236}">
                <a16:creationId xmlns:a16="http://schemas.microsoft.com/office/drawing/2014/main" id="{FAC819EF-B339-9F92-8046-126B4FFEBE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246447"/>
              </p:ext>
            </p:extLst>
          </p:nvPr>
        </p:nvGraphicFramePr>
        <p:xfrm>
          <a:off x="261387" y="2171083"/>
          <a:ext cx="6429413" cy="2776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480" imgH="799920" progId="Equation.DSMT4">
                  <p:embed/>
                </p:oleObj>
              </mc:Choice>
              <mc:Fallback>
                <p:oleObj name="Equation" r:id="rId2" imgW="1752480" imgH="799920" progId="Equation.DSMT4">
                  <p:embed/>
                  <p:pic>
                    <p:nvPicPr>
                      <p:cNvPr id="23" name="对象 6">
                        <a:extLst>
                          <a:ext uri="{FF2B5EF4-FFF2-40B4-BE49-F238E27FC236}">
                            <a16:creationId xmlns:a16="http://schemas.microsoft.com/office/drawing/2014/main" id="{7BDF1BA3-83B3-CC74-7261-CCC4BA799BE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87" y="2171083"/>
                        <a:ext cx="6429413" cy="27766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2">
            <a:extLst>
              <a:ext uri="{FF2B5EF4-FFF2-40B4-BE49-F238E27FC236}">
                <a16:creationId xmlns:a16="http://schemas.microsoft.com/office/drawing/2014/main" id="{AA07B335-9895-09FF-0143-01D9FD35B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752" y="1064546"/>
            <a:ext cx="53276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2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一阶龙格库塔法求数值积分</a:t>
            </a:r>
          </a:p>
        </p:txBody>
      </p:sp>
      <p:graphicFrame>
        <p:nvGraphicFramePr>
          <p:cNvPr id="5" name="对象 13">
            <a:extLst>
              <a:ext uri="{FF2B5EF4-FFF2-40B4-BE49-F238E27FC236}">
                <a16:creationId xmlns:a16="http://schemas.microsoft.com/office/drawing/2014/main" id="{32A2644F-4446-16D6-9FE0-1218AD21F5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2362763"/>
              </p:ext>
            </p:extLst>
          </p:nvPr>
        </p:nvGraphicFramePr>
        <p:xfrm>
          <a:off x="7176120" y="1484784"/>
          <a:ext cx="439154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400" imgH="190500" progId="Equation.DSMT4">
                  <p:embed/>
                </p:oleObj>
              </mc:Choice>
              <mc:Fallback>
                <p:oleObj name="Equation" r:id="rId4" imgW="1295400" imgH="190500" progId="Equation.DSMT4">
                  <p:embed/>
                  <p:pic>
                    <p:nvPicPr>
                      <p:cNvPr id="25" name="对象 13">
                        <a:extLst>
                          <a:ext uri="{FF2B5EF4-FFF2-40B4-BE49-F238E27FC236}">
                            <a16:creationId xmlns:a16="http://schemas.microsoft.com/office/drawing/2014/main" id="{0FFA6FCD-7FD4-7FAE-3985-2B13D52F8B1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120" y="1484784"/>
                        <a:ext cx="4391546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1">
            <a:extLst>
              <a:ext uri="{FF2B5EF4-FFF2-40B4-BE49-F238E27FC236}">
                <a16:creationId xmlns:a16="http://schemas.microsoft.com/office/drawing/2014/main" id="{3F44E138-1549-2E7A-1542-8846D59288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263397"/>
              </p:ext>
            </p:extLst>
          </p:nvPr>
        </p:nvGraphicFramePr>
        <p:xfrm>
          <a:off x="1009084" y="5517233"/>
          <a:ext cx="5040561" cy="648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80588" imgH="190417" progId="Equation.DSMT4">
                  <p:embed/>
                </p:oleObj>
              </mc:Choice>
              <mc:Fallback>
                <p:oleObj name="Equation" r:id="rId6" imgW="1180588" imgH="190417" progId="Equation.DSMT4">
                  <p:embed/>
                  <p:pic>
                    <p:nvPicPr>
                      <p:cNvPr id="26" name="对象 1">
                        <a:extLst>
                          <a:ext uri="{FF2B5EF4-FFF2-40B4-BE49-F238E27FC236}">
                            <a16:creationId xmlns:a16="http://schemas.microsoft.com/office/drawing/2014/main" id="{5854A9E6-1D5F-ED58-A481-B18E29DAC5F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084" y="5517233"/>
                        <a:ext cx="5040561" cy="648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2">
            <a:extLst>
              <a:ext uri="{FF2B5EF4-FFF2-40B4-BE49-F238E27FC236}">
                <a16:creationId xmlns:a16="http://schemas.microsoft.com/office/drawing/2014/main" id="{B440A3F1-350F-76E9-8748-AA4EA25AB8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3428717"/>
              </p:ext>
            </p:extLst>
          </p:nvPr>
        </p:nvGraphicFramePr>
        <p:xfrm>
          <a:off x="7168845" y="2281205"/>
          <a:ext cx="23272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77760" imgH="190440" progId="Equation.DSMT4">
                  <p:embed/>
                </p:oleObj>
              </mc:Choice>
              <mc:Fallback>
                <p:oleObj name="Equation" r:id="rId8" imgW="977760" imgH="190440" progId="Equation.DSMT4">
                  <p:embed/>
                  <p:pic>
                    <p:nvPicPr>
                      <p:cNvPr id="31" name="对象 2">
                        <a:extLst>
                          <a:ext uri="{FF2B5EF4-FFF2-40B4-BE49-F238E27FC236}">
                            <a16:creationId xmlns:a16="http://schemas.microsoft.com/office/drawing/2014/main" id="{9ED3DA5D-7394-1635-3694-7DD938D5838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8845" y="2281205"/>
                        <a:ext cx="23272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16">
            <a:extLst>
              <a:ext uri="{FF2B5EF4-FFF2-40B4-BE49-F238E27FC236}">
                <a16:creationId xmlns:a16="http://schemas.microsoft.com/office/drawing/2014/main" id="{263FE946-1547-E3A8-FD38-9BD73E0CC8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6344596"/>
              </p:ext>
            </p:extLst>
          </p:nvPr>
        </p:nvGraphicFramePr>
        <p:xfrm>
          <a:off x="7168845" y="3349126"/>
          <a:ext cx="22669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52200" imgH="190440" progId="Equation.DSMT4">
                  <p:embed/>
                </p:oleObj>
              </mc:Choice>
              <mc:Fallback>
                <p:oleObj name="Equation" r:id="rId10" imgW="952200" imgH="190440" progId="Equation.DSMT4">
                  <p:embed/>
                  <p:pic>
                    <p:nvPicPr>
                      <p:cNvPr id="32" name="对象 16">
                        <a:extLst>
                          <a:ext uri="{FF2B5EF4-FFF2-40B4-BE49-F238E27FC236}">
                            <a16:creationId xmlns:a16="http://schemas.microsoft.com/office/drawing/2014/main" id="{E849968F-845C-05F5-818D-7A3B955EE61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8845" y="3349126"/>
                        <a:ext cx="22669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19">
            <a:extLst>
              <a:ext uri="{FF2B5EF4-FFF2-40B4-BE49-F238E27FC236}">
                <a16:creationId xmlns:a16="http://schemas.microsoft.com/office/drawing/2014/main" id="{A01124A4-6A54-DE7C-49FA-498F8783E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2520748"/>
              </p:ext>
            </p:extLst>
          </p:nvPr>
        </p:nvGraphicFramePr>
        <p:xfrm>
          <a:off x="7177060" y="4437112"/>
          <a:ext cx="23256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77760" imgH="190440" progId="Equation.DSMT4">
                  <p:embed/>
                </p:oleObj>
              </mc:Choice>
              <mc:Fallback>
                <p:oleObj name="Equation" r:id="rId12" imgW="977760" imgH="190440" progId="Equation.DSMT4">
                  <p:embed/>
                  <p:pic>
                    <p:nvPicPr>
                      <p:cNvPr id="33" name="对象 19">
                        <a:extLst>
                          <a:ext uri="{FF2B5EF4-FFF2-40B4-BE49-F238E27FC236}">
                            <a16:creationId xmlns:a16="http://schemas.microsoft.com/office/drawing/2014/main" id="{5E5949FD-376C-8865-2D72-04CFDB60AFA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7060" y="4437112"/>
                        <a:ext cx="232568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F68CBBF-B1A8-8217-1C8C-41DC4CF2D4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678815"/>
              </p:ext>
            </p:extLst>
          </p:nvPr>
        </p:nvGraphicFramePr>
        <p:xfrm>
          <a:off x="7536160" y="2564841"/>
          <a:ext cx="4211427" cy="738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55520" imgH="342720" progId="Equation.DSMT4">
                  <p:embed/>
                </p:oleObj>
              </mc:Choice>
              <mc:Fallback>
                <p:oleObj name="Equation" r:id="rId14" imgW="1955520" imgH="34272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36DED178-9C83-F688-0415-9038355CE3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536160" y="2564841"/>
                        <a:ext cx="4211427" cy="738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9F3C894-ABFA-571B-52EF-3E3D643BC6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588161"/>
              </p:ext>
            </p:extLst>
          </p:nvPr>
        </p:nvGraphicFramePr>
        <p:xfrm>
          <a:off x="7672901" y="3596928"/>
          <a:ext cx="4074686" cy="738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892160" imgH="342720" progId="Equation.DSMT4">
                  <p:embed/>
                </p:oleObj>
              </mc:Choice>
              <mc:Fallback>
                <p:oleObj name="Equation" r:id="rId16" imgW="1892160" imgH="34272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CB4FCFA2-81A3-1AB8-8DBC-C325A8A02F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672901" y="3596928"/>
                        <a:ext cx="4074686" cy="738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F7139FE0-2EA3-AB0F-B781-B97ECCD576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815822"/>
              </p:ext>
            </p:extLst>
          </p:nvPr>
        </p:nvGraphicFramePr>
        <p:xfrm>
          <a:off x="7672901" y="4662933"/>
          <a:ext cx="4091115" cy="746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879560" imgH="342720" progId="Equation.DSMT4">
                  <p:embed/>
                </p:oleObj>
              </mc:Choice>
              <mc:Fallback>
                <p:oleObj name="Equation" r:id="rId18" imgW="1879560" imgH="3427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64401F3-1FE8-09A7-DC2D-86C6CC0D11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672901" y="4662933"/>
                        <a:ext cx="4091115" cy="746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20">
            <a:extLst>
              <a:ext uri="{FF2B5EF4-FFF2-40B4-BE49-F238E27FC236}">
                <a16:creationId xmlns:a16="http://schemas.microsoft.com/office/drawing/2014/main" id="{4818345C-FF0D-B221-6748-4B71F91B2C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901944"/>
              </p:ext>
            </p:extLst>
          </p:nvPr>
        </p:nvGraphicFramePr>
        <p:xfrm>
          <a:off x="7207222" y="5507896"/>
          <a:ext cx="22955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65160" imgH="190440" progId="Equation.DSMT4">
                  <p:embed/>
                </p:oleObj>
              </mc:Choice>
              <mc:Fallback>
                <p:oleObj name="Equation" r:id="rId20" imgW="965160" imgH="190440" progId="Equation.DSMT4">
                  <p:embed/>
                  <p:pic>
                    <p:nvPicPr>
                      <p:cNvPr id="35" name="对象 20">
                        <a:extLst>
                          <a:ext uri="{FF2B5EF4-FFF2-40B4-BE49-F238E27FC236}">
                            <a16:creationId xmlns:a16="http://schemas.microsoft.com/office/drawing/2014/main" id="{777C2D66-CC8E-DA9C-87AA-D31C842664F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22" y="5507896"/>
                        <a:ext cx="22955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78B1990C-9CBC-0C7E-F7AF-A9C44E751D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435450"/>
              </p:ext>
            </p:extLst>
          </p:nvPr>
        </p:nvGraphicFramePr>
        <p:xfrm>
          <a:off x="7550006" y="5755429"/>
          <a:ext cx="4220278" cy="769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879560" imgH="342720" progId="Equation.DSMT4">
                  <p:embed/>
                </p:oleObj>
              </mc:Choice>
              <mc:Fallback>
                <p:oleObj name="Equation" r:id="rId22" imgW="1879560" imgH="34272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7E325F42-DD22-DC7E-C0DB-C311A9BDFF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550006" y="5755429"/>
                        <a:ext cx="4220278" cy="769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203607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四元数与互补滤波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 Box 246">
            <a:extLst>
              <a:ext uri="{FF2B5EF4-FFF2-40B4-BE49-F238E27FC236}">
                <a16:creationId xmlns:a16="http://schemas.microsoft.com/office/drawing/2014/main" id="{7F002712-50C0-5474-2144-D45130428C0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515598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求加速度误差向量</a:t>
            </a:r>
          </a:p>
        </p:txBody>
      </p:sp>
      <p:graphicFrame>
        <p:nvGraphicFramePr>
          <p:cNvPr id="3" name="对象 1">
            <a:extLst>
              <a:ext uri="{FF2B5EF4-FFF2-40B4-BE49-F238E27FC236}">
                <a16:creationId xmlns:a16="http://schemas.microsoft.com/office/drawing/2014/main" id="{6B6D2C59-C196-BAD4-22F7-BF6D48D75E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162512"/>
              </p:ext>
            </p:extLst>
          </p:nvPr>
        </p:nvGraphicFramePr>
        <p:xfrm>
          <a:off x="255588" y="1773238"/>
          <a:ext cx="8288684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87700" imgH="622300" progId="Equation.DSMT4">
                  <p:embed/>
                </p:oleObj>
              </mc:Choice>
              <mc:Fallback>
                <p:oleObj name="Equation" r:id="rId2" imgW="3187700" imgH="622300" progId="Equation.DSMT4">
                  <p:embed/>
                  <p:pic>
                    <p:nvPicPr>
                      <p:cNvPr id="13" name="对象 1">
                        <a:extLst>
                          <a:ext uri="{FF2B5EF4-FFF2-40B4-BE49-F238E27FC236}">
                            <a16:creationId xmlns:a16="http://schemas.microsoft.com/office/drawing/2014/main" id="{7898452F-58CD-8D75-F9A6-9768EF5925B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1773238"/>
                        <a:ext cx="8288684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FA70778-E819-DE05-54A7-66A9E770CE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03325" y="3284538"/>
            <a:ext cx="7124700" cy="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矩形 2">
            <a:extLst>
              <a:ext uri="{FF2B5EF4-FFF2-40B4-BE49-F238E27FC236}">
                <a16:creationId xmlns:a16="http://schemas.microsoft.com/office/drawing/2014/main" id="{87419013-8968-57CE-EB40-1B8D30B33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975" y="3357563"/>
            <a:ext cx="5327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1800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Z </a:t>
            </a:r>
            <a:r>
              <a:rPr lang="zh-CN" altLang="en-US" sz="1800" b="1" dirty="0">
                <a:solidFill>
                  <a:srgbClr val="33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轴（重力方向）上的旋转分量</a:t>
            </a:r>
          </a:p>
        </p:txBody>
      </p:sp>
      <p:graphicFrame>
        <p:nvGraphicFramePr>
          <p:cNvPr id="6" name="对象 4">
            <a:extLst>
              <a:ext uri="{FF2B5EF4-FFF2-40B4-BE49-F238E27FC236}">
                <a16:creationId xmlns:a16="http://schemas.microsoft.com/office/drawing/2014/main" id="{E2EA40E4-3D88-B293-1A2F-EC8FC56D66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4513187"/>
              </p:ext>
            </p:extLst>
          </p:nvPr>
        </p:nvGraphicFramePr>
        <p:xfrm>
          <a:off x="695201" y="3891920"/>
          <a:ext cx="241776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6000" imgH="190500" progId="Equation.DSMT4">
                  <p:embed/>
                </p:oleObj>
              </mc:Choice>
              <mc:Fallback>
                <p:oleObj name="Equation" r:id="rId4" imgW="1016000" imgH="190500" progId="Equation.DSMT4">
                  <p:embed/>
                  <p:pic>
                    <p:nvPicPr>
                      <p:cNvPr id="17" name="对象 4">
                        <a:extLst>
                          <a:ext uri="{FF2B5EF4-FFF2-40B4-BE49-F238E27FC236}">
                            <a16:creationId xmlns:a16="http://schemas.microsoft.com/office/drawing/2014/main" id="{9B66DD1B-9845-F9E9-560A-63241FC96B4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201" y="3891920"/>
                        <a:ext cx="241776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5">
            <a:extLst>
              <a:ext uri="{FF2B5EF4-FFF2-40B4-BE49-F238E27FC236}">
                <a16:creationId xmlns:a16="http://schemas.microsoft.com/office/drawing/2014/main" id="{A80D4FEA-456E-479A-1D09-A1816C7680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5626943"/>
              </p:ext>
            </p:extLst>
          </p:nvPr>
        </p:nvGraphicFramePr>
        <p:xfrm>
          <a:off x="4223792" y="3877633"/>
          <a:ext cx="23050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52087" imgH="203112" progId="Equation.DSMT4">
                  <p:embed/>
                </p:oleObj>
              </mc:Choice>
              <mc:Fallback>
                <p:oleObj name="Equation" r:id="rId6" imgW="952087" imgH="203112" progId="Equation.DSMT4">
                  <p:embed/>
                  <p:pic>
                    <p:nvPicPr>
                      <p:cNvPr id="18" name="对象 5">
                        <a:extLst>
                          <a:ext uri="{FF2B5EF4-FFF2-40B4-BE49-F238E27FC236}">
                            <a16:creationId xmlns:a16="http://schemas.microsoft.com/office/drawing/2014/main" id="{6FB4CCB2-DD62-D8F2-03B2-B47FE8E91AD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792" y="3877633"/>
                        <a:ext cx="23050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6">
            <a:extLst>
              <a:ext uri="{FF2B5EF4-FFF2-40B4-BE49-F238E27FC236}">
                <a16:creationId xmlns:a16="http://schemas.microsoft.com/office/drawing/2014/main" id="{55553E64-4FD6-D69D-9EE7-B947A1E223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5282494"/>
              </p:ext>
            </p:extLst>
          </p:nvPr>
        </p:nvGraphicFramePr>
        <p:xfrm>
          <a:off x="7896349" y="3834770"/>
          <a:ext cx="30241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04900" imgH="203200" progId="Equation.DSMT4">
                  <p:embed/>
                </p:oleObj>
              </mc:Choice>
              <mc:Fallback>
                <p:oleObj name="Equation" r:id="rId8" imgW="1104900" imgH="203200" progId="Equation.DSMT4">
                  <p:embed/>
                  <p:pic>
                    <p:nvPicPr>
                      <p:cNvPr id="19" name="对象 6">
                        <a:extLst>
                          <a:ext uri="{FF2B5EF4-FFF2-40B4-BE49-F238E27FC236}">
                            <a16:creationId xmlns:a16="http://schemas.microsoft.com/office/drawing/2014/main" id="{15F61308-FBF1-6071-CE46-F308B7D440B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349" y="3834770"/>
                        <a:ext cx="302418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7">
            <a:extLst>
              <a:ext uri="{FF2B5EF4-FFF2-40B4-BE49-F238E27FC236}">
                <a16:creationId xmlns:a16="http://schemas.microsoft.com/office/drawing/2014/main" id="{0EC22400-4465-6581-CABC-A534C415BB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759538"/>
              </p:ext>
            </p:extLst>
          </p:nvPr>
        </p:nvGraphicFramePr>
        <p:xfrm>
          <a:off x="695400" y="4437063"/>
          <a:ext cx="24812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29810" imgH="431613" progId="Equation.DSMT4">
                  <p:embed/>
                </p:oleObj>
              </mc:Choice>
              <mc:Fallback>
                <p:oleObj name="Equation" r:id="rId10" imgW="1129810" imgH="431613" progId="Equation.DSMT4">
                  <p:embed/>
                  <p:pic>
                    <p:nvPicPr>
                      <p:cNvPr id="20" name="对象 7">
                        <a:extLst>
                          <a:ext uri="{FF2B5EF4-FFF2-40B4-BE49-F238E27FC236}">
                            <a16:creationId xmlns:a16="http://schemas.microsoft.com/office/drawing/2014/main" id="{115D5E97-DD3F-CC92-7BCC-42DAFE9883E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4437063"/>
                        <a:ext cx="248126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8">
            <a:extLst>
              <a:ext uri="{FF2B5EF4-FFF2-40B4-BE49-F238E27FC236}">
                <a16:creationId xmlns:a16="http://schemas.microsoft.com/office/drawing/2014/main" id="{8DA811B6-364E-B4DD-6AE7-1C1BC12A38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462972"/>
              </p:ext>
            </p:extLst>
          </p:nvPr>
        </p:nvGraphicFramePr>
        <p:xfrm>
          <a:off x="4229448" y="4462463"/>
          <a:ext cx="24812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29810" imgH="444307" progId="Equation.DSMT4">
                  <p:embed/>
                </p:oleObj>
              </mc:Choice>
              <mc:Fallback>
                <p:oleObj name="Equation" r:id="rId12" imgW="1129810" imgH="444307" progId="Equation.DSMT4">
                  <p:embed/>
                  <p:pic>
                    <p:nvPicPr>
                      <p:cNvPr id="21" name="对象 8">
                        <a:extLst>
                          <a:ext uri="{FF2B5EF4-FFF2-40B4-BE49-F238E27FC236}">
                            <a16:creationId xmlns:a16="http://schemas.microsoft.com/office/drawing/2014/main" id="{138B214D-5AE2-EAF7-2529-62336BD22BA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448" y="4462463"/>
                        <a:ext cx="248126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9">
            <a:extLst>
              <a:ext uri="{FF2B5EF4-FFF2-40B4-BE49-F238E27FC236}">
                <a16:creationId xmlns:a16="http://schemas.microsoft.com/office/drawing/2014/main" id="{0B951CAC-B4C5-C896-F5B1-19ED0847E7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8282403"/>
              </p:ext>
            </p:extLst>
          </p:nvPr>
        </p:nvGraphicFramePr>
        <p:xfrm>
          <a:off x="7896200" y="4500247"/>
          <a:ext cx="24542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17600" imgH="431800" progId="Equation.DSMT4">
                  <p:embed/>
                </p:oleObj>
              </mc:Choice>
              <mc:Fallback>
                <p:oleObj name="Equation" r:id="rId14" imgW="1117600" imgH="431800" progId="Equation.DSMT4">
                  <p:embed/>
                  <p:pic>
                    <p:nvPicPr>
                      <p:cNvPr id="22" name="对象 9">
                        <a:extLst>
                          <a:ext uri="{FF2B5EF4-FFF2-40B4-BE49-F238E27FC236}">
                            <a16:creationId xmlns:a16="http://schemas.microsoft.com/office/drawing/2014/main" id="{8FB076B9-ACC0-F09B-173A-7AD89AEDCF9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00" y="4500247"/>
                        <a:ext cx="245427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0">
            <a:extLst>
              <a:ext uri="{FF2B5EF4-FFF2-40B4-BE49-F238E27FC236}">
                <a16:creationId xmlns:a16="http://schemas.microsoft.com/office/drawing/2014/main" id="{B25FAFDB-A7D4-A00C-43AE-EC9C10EF27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0704982"/>
              </p:ext>
            </p:extLst>
          </p:nvPr>
        </p:nvGraphicFramePr>
        <p:xfrm>
          <a:off x="700509" y="5791224"/>
          <a:ext cx="24431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66337" imgH="203112" progId="Equation.DSMT4">
                  <p:embed/>
                </p:oleObj>
              </mc:Choice>
              <mc:Fallback>
                <p:oleObj name="Equation" r:id="rId16" imgW="1066337" imgH="203112" progId="Equation.DSMT4">
                  <p:embed/>
                  <p:pic>
                    <p:nvPicPr>
                      <p:cNvPr id="23" name="对象 10">
                        <a:extLst>
                          <a:ext uri="{FF2B5EF4-FFF2-40B4-BE49-F238E27FC236}">
                            <a16:creationId xmlns:a16="http://schemas.microsoft.com/office/drawing/2014/main" id="{9E774FA9-320C-82E0-7369-652EF45698B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509" y="5791224"/>
                        <a:ext cx="24431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1">
            <a:extLst>
              <a:ext uri="{FF2B5EF4-FFF2-40B4-BE49-F238E27FC236}">
                <a16:creationId xmlns:a16="http://schemas.microsoft.com/office/drawing/2014/main" id="{8B8C8BD5-E2C4-29AD-BDCA-4E717CF0D9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948317"/>
              </p:ext>
            </p:extLst>
          </p:nvPr>
        </p:nvGraphicFramePr>
        <p:xfrm>
          <a:off x="4206131" y="5776937"/>
          <a:ext cx="25384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66337" imgH="203112" progId="Equation.DSMT4">
                  <p:embed/>
                </p:oleObj>
              </mc:Choice>
              <mc:Fallback>
                <p:oleObj name="Equation" r:id="rId18" imgW="1066337" imgH="203112" progId="Equation.DSMT4">
                  <p:embed/>
                  <p:pic>
                    <p:nvPicPr>
                      <p:cNvPr id="24" name="对象 11">
                        <a:extLst>
                          <a:ext uri="{FF2B5EF4-FFF2-40B4-BE49-F238E27FC236}">
                            <a16:creationId xmlns:a16="http://schemas.microsoft.com/office/drawing/2014/main" id="{FD054899-306F-3F85-F075-3B979237175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131" y="5776937"/>
                        <a:ext cx="253841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42BE547-25E6-C25D-DE97-4284487BD2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997023"/>
              </p:ext>
            </p:extLst>
          </p:nvPr>
        </p:nvGraphicFramePr>
        <p:xfrm>
          <a:off x="7896200" y="5776937"/>
          <a:ext cx="25384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066337" imgH="203112" progId="Equation.DSMT4">
                  <p:embed/>
                </p:oleObj>
              </mc:Choice>
              <mc:Fallback>
                <p:oleObj name="Equation" r:id="rId20" imgW="1066337" imgH="203112" progId="Equation.DSMT4">
                  <p:embed/>
                  <p:pic>
                    <p:nvPicPr>
                      <p:cNvPr id="25" name="对象 13">
                        <a:extLst>
                          <a:ext uri="{FF2B5EF4-FFF2-40B4-BE49-F238E27FC236}">
                            <a16:creationId xmlns:a16="http://schemas.microsoft.com/office/drawing/2014/main" id="{3B13B7B3-A358-4FFC-0711-B1C475E22A4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00" y="5776937"/>
                        <a:ext cx="253841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C70F1EB0-A04F-7A72-0C54-537F4C8CD2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7116489"/>
              </p:ext>
            </p:extLst>
          </p:nvPr>
        </p:nvGraphicFramePr>
        <p:xfrm>
          <a:off x="2937222" y="6373649"/>
          <a:ext cx="560705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806700" imgH="190500" progId="Equation.DSMT4">
                  <p:embed/>
                </p:oleObj>
              </mc:Choice>
              <mc:Fallback>
                <p:oleObj name="Equation" r:id="rId22" imgW="2806700" imgH="190500" progId="Equation.DSMT4">
                  <p:embed/>
                  <p:pic>
                    <p:nvPicPr>
                      <p:cNvPr id="26" name="对象 14">
                        <a:extLst>
                          <a:ext uri="{FF2B5EF4-FFF2-40B4-BE49-F238E27FC236}">
                            <a16:creationId xmlns:a16="http://schemas.microsoft.com/office/drawing/2014/main" id="{2B552939-BD29-585F-AE8D-083F49ACDA1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7222" y="6373649"/>
                        <a:ext cx="560705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连接符 18">
            <a:extLst>
              <a:ext uri="{FF2B5EF4-FFF2-40B4-BE49-F238E27FC236}">
                <a16:creationId xmlns:a16="http://schemas.microsoft.com/office/drawing/2014/main" id="{8924777B-B763-DE6B-8F02-C08BAA48FE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7395" y="5589588"/>
            <a:ext cx="11317237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1592660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四元数与互补滤波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 Box 246">
            <a:extLst>
              <a:ext uri="{FF2B5EF4-FFF2-40B4-BE49-F238E27FC236}">
                <a16:creationId xmlns:a16="http://schemas.microsoft.com/office/drawing/2014/main" id="{7F002712-50C0-5474-2144-D45130428C0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515598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修正陀螺仪数据</a:t>
            </a:r>
          </a:p>
        </p:txBody>
      </p:sp>
      <p:graphicFrame>
        <p:nvGraphicFramePr>
          <p:cNvPr id="3" name="对象 1">
            <a:extLst>
              <a:ext uri="{FF2B5EF4-FFF2-40B4-BE49-F238E27FC236}">
                <a16:creationId xmlns:a16="http://schemas.microsoft.com/office/drawing/2014/main" id="{897CC241-2D8A-5508-884A-01896323A3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0181737"/>
              </p:ext>
            </p:extLst>
          </p:nvPr>
        </p:nvGraphicFramePr>
        <p:xfrm>
          <a:off x="753233" y="2167067"/>
          <a:ext cx="3816424" cy="662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600" imgH="241300" progId="Equation.DSMT4">
                  <p:embed/>
                </p:oleObj>
              </mc:Choice>
              <mc:Fallback>
                <p:oleObj name="Equation" r:id="rId2" imgW="1244600" imgH="241300" progId="Equation.DSMT4">
                  <p:embed/>
                  <p:pic>
                    <p:nvPicPr>
                      <p:cNvPr id="13" name="对象 1">
                        <a:extLst>
                          <a:ext uri="{FF2B5EF4-FFF2-40B4-BE49-F238E27FC236}">
                            <a16:creationId xmlns:a16="http://schemas.microsoft.com/office/drawing/2014/main" id="{FAD03A7C-0308-3D6D-F374-2769A454FA8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33" y="2167067"/>
                        <a:ext cx="3816424" cy="662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2">
            <a:extLst>
              <a:ext uri="{FF2B5EF4-FFF2-40B4-BE49-F238E27FC236}">
                <a16:creationId xmlns:a16="http://schemas.microsoft.com/office/drawing/2014/main" id="{AFC97B50-6E53-7841-731E-077E121DF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6546083"/>
              </p:ext>
            </p:extLst>
          </p:nvPr>
        </p:nvGraphicFramePr>
        <p:xfrm>
          <a:off x="742373" y="3098291"/>
          <a:ext cx="3816423" cy="662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7300" imgH="241300" progId="Equation.DSMT4">
                  <p:embed/>
                </p:oleObj>
              </mc:Choice>
              <mc:Fallback>
                <p:oleObj name="Equation" r:id="rId4" imgW="1257300" imgH="241300" progId="Equation.DSMT4">
                  <p:embed/>
                  <p:pic>
                    <p:nvPicPr>
                      <p:cNvPr id="15" name="对象 2">
                        <a:extLst>
                          <a:ext uri="{FF2B5EF4-FFF2-40B4-BE49-F238E27FC236}">
                            <a16:creationId xmlns:a16="http://schemas.microsoft.com/office/drawing/2014/main" id="{EEF96915-2CD0-B5B6-A59F-DCD9EF444A3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373" y="3098291"/>
                        <a:ext cx="3816423" cy="662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3">
            <a:extLst>
              <a:ext uri="{FF2B5EF4-FFF2-40B4-BE49-F238E27FC236}">
                <a16:creationId xmlns:a16="http://schemas.microsoft.com/office/drawing/2014/main" id="{BF28C8AC-B5D8-BFDB-83CC-E8EA3877C0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907829"/>
              </p:ext>
            </p:extLst>
          </p:nvPr>
        </p:nvGraphicFramePr>
        <p:xfrm>
          <a:off x="753233" y="4113625"/>
          <a:ext cx="3816422" cy="662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31366" imgH="241195" progId="Equation.DSMT4">
                  <p:embed/>
                </p:oleObj>
              </mc:Choice>
              <mc:Fallback>
                <p:oleObj name="Equation" r:id="rId6" imgW="1231366" imgH="241195" progId="Equation.DSMT4">
                  <p:embed/>
                  <p:pic>
                    <p:nvPicPr>
                      <p:cNvPr id="16" name="对象 3">
                        <a:extLst>
                          <a:ext uri="{FF2B5EF4-FFF2-40B4-BE49-F238E27FC236}">
                            <a16:creationId xmlns:a16="http://schemas.microsoft.com/office/drawing/2014/main" id="{5465F8D0-F7D2-851D-C5D3-B5E620B6AAB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33" y="4113625"/>
                        <a:ext cx="3816422" cy="662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4">
            <a:extLst>
              <a:ext uri="{FF2B5EF4-FFF2-40B4-BE49-F238E27FC236}">
                <a16:creationId xmlns:a16="http://schemas.microsoft.com/office/drawing/2014/main" id="{62AF9A2D-A430-0607-0248-DC67C69389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945833"/>
              </p:ext>
            </p:extLst>
          </p:nvPr>
        </p:nvGraphicFramePr>
        <p:xfrm>
          <a:off x="5928659" y="1191214"/>
          <a:ext cx="4320480" cy="1090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47800" imgH="419100" progId="Equation.DSMT4">
                  <p:embed/>
                </p:oleObj>
              </mc:Choice>
              <mc:Fallback>
                <p:oleObj name="Equation" r:id="rId8" imgW="1447800" imgH="419100" progId="Equation.DSMT4">
                  <p:embed/>
                  <p:pic>
                    <p:nvPicPr>
                      <p:cNvPr id="17" name="对象 4">
                        <a:extLst>
                          <a:ext uri="{FF2B5EF4-FFF2-40B4-BE49-F238E27FC236}">
                            <a16:creationId xmlns:a16="http://schemas.microsoft.com/office/drawing/2014/main" id="{418DF73D-9C39-8251-148B-7966E2A5780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8659" y="1191214"/>
                        <a:ext cx="4320480" cy="1090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5">
            <a:extLst>
              <a:ext uri="{FF2B5EF4-FFF2-40B4-BE49-F238E27FC236}">
                <a16:creationId xmlns:a16="http://schemas.microsoft.com/office/drawing/2014/main" id="{352B9C35-38AB-5050-7FF2-6BBA0EF69C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2990626"/>
              </p:ext>
            </p:extLst>
          </p:nvPr>
        </p:nvGraphicFramePr>
        <p:xfrm>
          <a:off x="5951984" y="2413660"/>
          <a:ext cx="4320469" cy="1146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35100" imgH="419100" progId="Equation.DSMT4">
                  <p:embed/>
                </p:oleObj>
              </mc:Choice>
              <mc:Fallback>
                <p:oleObj name="Equation" r:id="rId10" imgW="1435100" imgH="419100" progId="Equation.DSMT4">
                  <p:embed/>
                  <p:pic>
                    <p:nvPicPr>
                      <p:cNvPr id="18" name="对象 5">
                        <a:extLst>
                          <a:ext uri="{FF2B5EF4-FFF2-40B4-BE49-F238E27FC236}">
                            <a16:creationId xmlns:a16="http://schemas.microsoft.com/office/drawing/2014/main" id="{7AA8EF37-E4CE-C41C-5A63-BE1736EFA46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984" y="2413660"/>
                        <a:ext cx="4320469" cy="1146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6">
            <a:extLst>
              <a:ext uri="{FF2B5EF4-FFF2-40B4-BE49-F238E27FC236}">
                <a16:creationId xmlns:a16="http://schemas.microsoft.com/office/drawing/2014/main" id="{DA7992AC-6272-BBC0-A6D0-3ADE710D5F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8779381"/>
              </p:ext>
            </p:extLst>
          </p:nvPr>
        </p:nvGraphicFramePr>
        <p:xfrm>
          <a:off x="7248140" y="3904753"/>
          <a:ext cx="4320468" cy="1146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47800" imgH="419100" progId="Equation.DSMT4">
                  <p:embed/>
                </p:oleObj>
              </mc:Choice>
              <mc:Fallback>
                <p:oleObj name="Equation" r:id="rId12" imgW="1447800" imgH="419100" progId="Equation.DSMT4">
                  <p:embed/>
                  <p:pic>
                    <p:nvPicPr>
                      <p:cNvPr id="19" name="对象 6">
                        <a:extLst>
                          <a:ext uri="{FF2B5EF4-FFF2-40B4-BE49-F238E27FC236}">
                            <a16:creationId xmlns:a16="http://schemas.microsoft.com/office/drawing/2014/main" id="{B3297423-188B-13E1-B39C-B215EE04781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140" y="3904753"/>
                        <a:ext cx="4320468" cy="1146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7">
            <a:extLst>
              <a:ext uri="{FF2B5EF4-FFF2-40B4-BE49-F238E27FC236}">
                <a16:creationId xmlns:a16="http://schemas.microsoft.com/office/drawing/2014/main" id="{2271F54E-EE33-6C4C-FD1C-43C5F8A1A7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227796"/>
              </p:ext>
            </p:extLst>
          </p:nvPr>
        </p:nvGraphicFramePr>
        <p:xfrm>
          <a:off x="7327638" y="5235312"/>
          <a:ext cx="4208422" cy="1146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47800" imgH="419100" progId="Equation.DSMT4">
                  <p:embed/>
                </p:oleObj>
              </mc:Choice>
              <mc:Fallback>
                <p:oleObj name="Equation" r:id="rId14" imgW="1447800" imgH="419100" progId="Equation.DSMT4">
                  <p:embed/>
                  <p:pic>
                    <p:nvPicPr>
                      <p:cNvPr id="20" name="对象 7">
                        <a:extLst>
                          <a:ext uri="{FF2B5EF4-FFF2-40B4-BE49-F238E27FC236}">
                            <a16:creationId xmlns:a16="http://schemas.microsoft.com/office/drawing/2014/main" id="{5B7C0442-241F-52F7-A156-F55AB567A7D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638" y="5235312"/>
                        <a:ext cx="4208422" cy="1146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3">
            <a:extLst>
              <a:ext uri="{FF2B5EF4-FFF2-40B4-BE49-F238E27FC236}">
                <a16:creationId xmlns:a16="http://schemas.microsoft.com/office/drawing/2014/main" id="{CE79C63D-921C-9ECB-DA36-C23B614C25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868293"/>
              </p:ext>
            </p:extLst>
          </p:nvPr>
        </p:nvGraphicFramePr>
        <p:xfrm>
          <a:off x="2661444" y="5565919"/>
          <a:ext cx="15335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95000" imgH="203040" progId="Equation.DSMT4">
                  <p:embed/>
                </p:oleObj>
              </mc:Choice>
              <mc:Fallback>
                <p:oleObj name="Equation" r:id="rId16" imgW="495000" imgH="203040" progId="Equation.DSMT4">
                  <p:embed/>
                  <p:pic>
                    <p:nvPicPr>
                      <p:cNvPr id="21" name="对象 3">
                        <a:extLst>
                          <a:ext uri="{FF2B5EF4-FFF2-40B4-BE49-F238E27FC236}">
                            <a16:creationId xmlns:a16="http://schemas.microsoft.com/office/drawing/2014/main" id="{04C8938B-083F-2139-C1B8-7AB41331D45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444" y="5565919"/>
                        <a:ext cx="153352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3">
            <a:extLst>
              <a:ext uri="{FF2B5EF4-FFF2-40B4-BE49-F238E27FC236}">
                <a16:creationId xmlns:a16="http://schemas.microsoft.com/office/drawing/2014/main" id="{3833DF63-9E98-B587-BFB5-44DB8A12F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967233"/>
              </p:ext>
            </p:extLst>
          </p:nvPr>
        </p:nvGraphicFramePr>
        <p:xfrm>
          <a:off x="4601364" y="5552500"/>
          <a:ext cx="18065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83920" imgH="190440" progId="Equation.DSMT4">
                  <p:embed/>
                </p:oleObj>
              </mc:Choice>
              <mc:Fallback>
                <p:oleObj name="Equation" r:id="rId18" imgW="583920" imgH="190440" progId="Equation.DSMT4">
                  <p:embed/>
                  <p:pic>
                    <p:nvPicPr>
                      <p:cNvPr id="22" name="对象 3">
                        <a:extLst>
                          <a:ext uri="{FF2B5EF4-FFF2-40B4-BE49-F238E27FC236}">
                            <a16:creationId xmlns:a16="http://schemas.microsoft.com/office/drawing/2014/main" id="{B9D79502-614A-0B69-425B-18DE6714759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1364" y="5552500"/>
                        <a:ext cx="180657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2">
            <a:extLst>
              <a:ext uri="{FF2B5EF4-FFF2-40B4-BE49-F238E27FC236}">
                <a16:creationId xmlns:a16="http://schemas.microsoft.com/office/drawing/2014/main" id="{12C8F78B-B90A-C662-9DE6-B71FC315E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005" y="5559623"/>
            <a:ext cx="14304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经验值：</a:t>
            </a:r>
          </a:p>
        </p:txBody>
      </p:sp>
    </p:spTree>
    <p:extLst>
      <p:ext uri="{BB962C8B-B14F-4D97-AF65-F5344CB8AC3E}">
        <p14:creationId xmlns:p14="http://schemas.microsoft.com/office/powerpoint/2010/main" val="130007886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四元数与互补滤波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 Box 246">
            <a:extLst>
              <a:ext uri="{FF2B5EF4-FFF2-40B4-BE49-F238E27FC236}">
                <a16:creationId xmlns:a16="http://schemas.microsoft.com/office/drawing/2014/main" id="{7F002712-50C0-5474-2144-D45130428C0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515598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STM32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程序代码 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- 1</a:t>
            </a:r>
            <a:endParaRPr lang="zh-CN" altLang="en-US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1F2925-CF73-EE5E-CF46-2F2EE272A2DB}"/>
              </a:ext>
            </a:extLst>
          </p:cNvPr>
          <p:cNvSpPr txBox="1"/>
          <p:nvPr/>
        </p:nvSpPr>
        <p:spPr>
          <a:xfrm>
            <a:off x="119336" y="1916832"/>
            <a:ext cx="63367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	float norm;</a:t>
            </a:r>
          </a:p>
          <a:p>
            <a:r>
              <a:rPr lang="zh-CN" altLang="en-US" dirty="0"/>
              <a:t>	float vx, vy, vz;</a:t>
            </a:r>
          </a:p>
          <a:p>
            <a:r>
              <a:rPr lang="zh-CN" altLang="en-US" dirty="0"/>
              <a:t>	float ex, ey, ez;</a:t>
            </a:r>
          </a:p>
          <a:p>
            <a:r>
              <a:rPr lang="zh-CN" altLang="en-US" dirty="0"/>
              <a:t>	</a:t>
            </a:r>
          </a:p>
          <a:p>
            <a:r>
              <a:rPr lang="zh-CN" altLang="en-US" dirty="0"/>
              <a:t>	// normalise the measurements</a:t>
            </a:r>
          </a:p>
          <a:p>
            <a:r>
              <a:rPr lang="zh-CN" altLang="en-US" dirty="0"/>
              <a:t>	norm = sqrt(ax*ax + ay*ay + az*az);   </a:t>
            </a:r>
          </a:p>
          <a:p>
            <a:r>
              <a:rPr lang="zh-CN" altLang="en-US" dirty="0"/>
              <a:t>	if (norm &gt;= 0.01)</a:t>
            </a:r>
          </a:p>
          <a:p>
            <a:r>
              <a:rPr lang="zh-CN" altLang="en-US" dirty="0"/>
              <a:t>	{ ax = ax / norm;</a:t>
            </a:r>
          </a:p>
          <a:p>
            <a:r>
              <a:rPr lang="zh-CN" altLang="en-US" dirty="0"/>
              <a:t>	   ay = ay / norm;</a:t>
            </a:r>
          </a:p>
          <a:p>
            <a:r>
              <a:rPr lang="zh-CN" altLang="en-US" dirty="0"/>
              <a:t>	   az = az / norm;  }	</a:t>
            </a:r>
          </a:p>
          <a:p>
            <a:r>
              <a:rPr lang="zh-CN" altLang="en-US" dirty="0"/>
              <a:t>	else</a:t>
            </a:r>
          </a:p>
          <a:p>
            <a:r>
              <a:rPr lang="zh-CN" altLang="en-US" dirty="0"/>
              <a:t>	{ ax=0;  ay=0;  az=0;	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48E94A-24CA-5BD3-18FC-EAA20D047EA0}"/>
              </a:ext>
            </a:extLst>
          </p:cNvPr>
          <p:cNvSpPr txBox="1"/>
          <p:nvPr/>
        </p:nvSpPr>
        <p:spPr>
          <a:xfrm>
            <a:off x="5735960" y="2316936"/>
            <a:ext cx="61206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	// estimated direction of gravity</a:t>
            </a:r>
          </a:p>
          <a:p>
            <a:r>
              <a:rPr lang="zh-CN" altLang="en-US" dirty="0"/>
              <a:t>	vx = 2*(q1*q3 - q0*q2);</a:t>
            </a:r>
          </a:p>
          <a:p>
            <a:r>
              <a:rPr lang="zh-CN" altLang="en-US" dirty="0"/>
              <a:t>	vy = 2*(q0*q1 + q2*q3);</a:t>
            </a:r>
          </a:p>
          <a:p>
            <a:r>
              <a:rPr lang="zh-CN" altLang="en-US" dirty="0"/>
              <a:t>	vz = q0*q0 - q1*q1 - q2*q2 + q3*q3;</a:t>
            </a:r>
          </a:p>
          <a:p>
            <a:r>
              <a:rPr lang="zh-CN" altLang="en-US" dirty="0"/>
              <a:t>	</a:t>
            </a:r>
          </a:p>
          <a:p>
            <a:r>
              <a:rPr lang="zh-CN" altLang="en-US" dirty="0"/>
              <a:t>	// </a:t>
            </a:r>
            <a:r>
              <a:rPr lang="en-US" altLang="zh-CN" dirty="0"/>
              <a:t>calculate the error</a:t>
            </a:r>
            <a:endParaRPr lang="zh-CN" altLang="en-US" dirty="0"/>
          </a:p>
          <a:p>
            <a:r>
              <a:rPr lang="zh-CN" altLang="en-US" dirty="0"/>
              <a:t>	ex = (ay*vz - az*vy);</a:t>
            </a:r>
          </a:p>
          <a:p>
            <a:r>
              <a:rPr lang="zh-CN" altLang="en-US" dirty="0"/>
              <a:t>	ey = (az*vx - ax*vz);</a:t>
            </a:r>
          </a:p>
          <a:p>
            <a:r>
              <a:rPr lang="zh-CN" altLang="en-US" dirty="0"/>
              <a:t>	ez = (ax*vy - ay*vx);</a:t>
            </a:r>
          </a:p>
        </p:txBody>
      </p:sp>
    </p:spTree>
    <p:extLst>
      <p:ext uri="{BB962C8B-B14F-4D97-AF65-F5344CB8AC3E}">
        <p14:creationId xmlns:p14="http://schemas.microsoft.com/office/powerpoint/2010/main" val="116800539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四元数与互补滤波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Text Box 246">
            <a:extLst>
              <a:ext uri="{FF2B5EF4-FFF2-40B4-BE49-F238E27FC236}">
                <a16:creationId xmlns:a16="http://schemas.microsoft.com/office/drawing/2014/main" id="{24F22532-314A-D887-FEC0-45293D7AA8C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515598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STM32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程序代码 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- 2</a:t>
            </a:r>
            <a:endParaRPr lang="zh-CN" altLang="en-US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C99406-40A8-79F8-A408-46DDE83FA487}"/>
              </a:ext>
            </a:extLst>
          </p:cNvPr>
          <p:cNvSpPr txBox="1"/>
          <p:nvPr/>
        </p:nvSpPr>
        <p:spPr>
          <a:xfrm>
            <a:off x="-384720" y="2244928"/>
            <a:ext cx="60945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	// integral error scaled integral gain</a:t>
            </a:r>
          </a:p>
          <a:p>
            <a:r>
              <a:rPr lang="zh-CN" altLang="en-US" dirty="0"/>
              <a:t>	exInt = exInt + ex*Ki*2.0*halfT;</a:t>
            </a:r>
          </a:p>
          <a:p>
            <a:r>
              <a:rPr lang="zh-CN" altLang="en-US" dirty="0"/>
              <a:t>	eyInt = eyInt + ey*Ki*2.0*halfT;</a:t>
            </a:r>
          </a:p>
          <a:p>
            <a:r>
              <a:rPr lang="zh-CN" altLang="en-US" dirty="0"/>
              <a:t>	ezInt = ezInt + ez*Ki*2.0*halfT;</a:t>
            </a:r>
          </a:p>
          <a:p>
            <a:r>
              <a:rPr lang="zh-CN" altLang="en-US" dirty="0"/>
              <a:t>	</a:t>
            </a:r>
          </a:p>
          <a:p>
            <a:r>
              <a:rPr lang="zh-CN" altLang="en-US" dirty="0"/>
              <a:t>	// adjusted gyroscope measurements</a:t>
            </a:r>
          </a:p>
          <a:p>
            <a:r>
              <a:rPr lang="zh-CN" altLang="en-US" dirty="0"/>
              <a:t>	gx = gx + Kp*ex + exInt;</a:t>
            </a:r>
          </a:p>
          <a:p>
            <a:r>
              <a:rPr lang="zh-CN" altLang="en-US" dirty="0"/>
              <a:t>	gy = gy + Kp*ey + eyInt;</a:t>
            </a:r>
          </a:p>
          <a:p>
            <a:r>
              <a:rPr lang="zh-CN" altLang="en-US" dirty="0"/>
              <a:t>	gz = gz + Kp*ez + ezInt;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66C505-2CB8-4FAF-F94C-9C4860BED2E5}"/>
              </a:ext>
            </a:extLst>
          </p:cNvPr>
          <p:cNvSpPr txBox="1"/>
          <p:nvPr/>
        </p:nvSpPr>
        <p:spPr>
          <a:xfrm>
            <a:off x="5303912" y="2276872"/>
            <a:ext cx="660005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	// integrate quaternion rate and normalise</a:t>
            </a:r>
          </a:p>
          <a:p>
            <a:r>
              <a:rPr lang="zh-CN" altLang="en-US" dirty="0"/>
              <a:t>	q0 = q0_last + (-q1_last*gx - q2_last*gy </a:t>
            </a:r>
            <a:r>
              <a:rPr lang="en-US" altLang="zh-CN" dirty="0"/>
              <a:t>–</a:t>
            </a:r>
          </a:p>
          <a:p>
            <a:r>
              <a:rPr lang="en-US" altLang="zh-CN" dirty="0"/>
              <a:t>                           </a:t>
            </a:r>
            <a:r>
              <a:rPr lang="zh-CN" altLang="en-US" dirty="0"/>
              <a:t> q3_last*gz)*halfT;</a:t>
            </a:r>
          </a:p>
          <a:p>
            <a:r>
              <a:rPr lang="zh-CN" altLang="en-US" dirty="0"/>
              <a:t>	q1 = q1_last + (q0_last*gx + q2_last*gz </a:t>
            </a:r>
            <a:r>
              <a:rPr lang="en-US" altLang="zh-CN" dirty="0"/>
              <a:t>–</a:t>
            </a:r>
          </a:p>
          <a:p>
            <a:r>
              <a:rPr lang="en-US" altLang="zh-CN" dirty="0"/>
              <a:t>                           </a:t>
            </a:r>
            <a:r>
              <a:rPr lang="zh-CN" altLang="en-US" dirty="0"/>
              <a:t> q3_last*gy)*halfT;</a:t>
            </a:r>
          </a:p>
          <a:p>
            <a:r>
              <a:rPr lang="zh-CN" altLang="en-US" dirty="0"/>
              <a:t>	q2 = q2_last + (q0_last*gy - q1_last*gz +</a:t>
            </a:r>
            <a:endParaRPr lang="en-US" altLang="zh-CN" dirty="0"/>
          </a:p>
          <a:p>
            <a:r>
              <a:rPr lang="en-US" altLang="zh-CN" dirty="0"/>
              <a:t>                           </a:t>
            </a:r>
            <a:r>
              <a:rPr lang="zh-CN" altLang="en-US" dirty="0"/>
              <a:t> q3_last*gx)*halfT;</a:t>
            </a:r>
          </a:p>
          <a:p>
            <a:r>
              <a:rPr lang="zh-CN" altLang="en-US" dirty="0"/>
              <a:t>	q3 = q3_last + (q0_last*gz + q1_last*gy </a:t>
            </a:r>
            <a:r>
              <a:rPr lang="en-US" altLang="zh-CN" dirty="0"/>
              <a:t>–</a:t>
            </a:r>
          </a:p>
          <a:p>
            <a:r>
              <a:rPr lang="en-US" altLang="zh-CN" dirty="0"/>
              <a:t>                           </a:t>
            </a:r>
            <a:r>
              <a:rPr lang="zh-CN" altLang="en-US" dirty="0"/>
              <a:t> q2_last*gx)*halfT;  </a:t>
            </a:r>
          </a:p>
        </p:txBody>
      </p:sp>
    </p:spTree>
    <p:extLst>
      <p:ext uri="{BB962C8B-B14F-4D97-AF65-F5344CB8AC3E}">
        <p14:creationId xmlns:p14="http://schemas.microsoft.com/office/powerpoint/2010/main" val="419794869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四元数与互补滤波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Text Box 246">
            <a:extLst>
              <a:ext uri="{FF2B5EF4-FFF2-40B4-BE49-F238E27FC236}">
                <a16:creationId xmlns:a16="http://schemas.microsoft.com/office/drawing/2014/main" id="{030716C1-3C78-0ED0-DA70-A77AB73955E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515598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STM32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程序代码 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- 3</a:t>
            </a:r>
            <a:endParaRPr lang="zh-CN" altLang="en-US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68043A-6E2B-113A-A772-B4954CC879DF}"/>
              </a:ext>
            </a:extLst>
          </p:cNvPr>
          <p:cNvSpPr txBox="1"/>
          <p:nvPr/>
        </p:nvSpPr>
        <p:spPr>
          <a:xfrm>
            <a:off x="-168696" y="2204864"/>
            <a:ext cx="61206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	// normalise quaternion</a:t>
            </a:r>
          </a:p>
          <a:p>
            <a:r>
              <a:rPr lang="zh-CN" altLang="en-US" dirty="0"/>
              <a:t>	norm = sqrt(q0*q0 + q1*q1 + </a:t>
            </a:r>
            <a:endParaRPr lang="en-US" altLang="zh-CN" dirty="0"/>
          </a:p>
          <a:p>
            <a:r>
              <a:rPr lang="en-US" altLang="zh-CN" dirty="0"/>
              <a:t>                                      </a:t>
            </a:r>
            <a:r>
              <a:rPr lang="zh-CN" altLang="en-US" dirty="0"/>
              <a:t>q2*q2 + q3*q3);</a:t>
            </a:r>
          </a:p>
          <a:p>
            <a:r>
              <a:rPr lang="zh-CN" altLang="en-US" dirty="0"/>
              <a:t>	if (norm &gt;= 0.01)</a:t>
            </a:r>
          </a:p>
          <a:p>
            <a:r>
              <a:rPr lang="zh-CN" altLang="en-US" dirty="0"/>
              <a:t>	{  q0 = q0 / norm;</a:t>
            </a:r>
          </a:p>
          <a:p>
            <a:r>
              <a:rPr lang="zh-CN" altLang="en-US" dirty="0"/>
              <a:t>	    q1 = q1 / norm;</a:t>
            </a:r>
          </a:p>
          <a:p>
            <a:r>
              <a:rPr lang="zh-CN" altLang="en-US" dirty="0"/>
              <a:t>	    q2 = q2 / norm;</a:t>
            </a:r>
          </a:p>
          <a:p>
            <a:r>
              <a:rPr lang="zh-CN" altLang="en-US" dirty="0"/>
              <a:t>	    q3 = q3 / norm; }	</a:t>
            </a:r>
          </a:p>
          <a:p>
            <a:r>
              <a:rPr lang="zh-CN" altLang="en-US" dirty="0"/>
              <a:t>	else</a:t>
            </a:r>
          </a:p>
          <a:p>
            <a:r>
              <a:rPr lang="zh-CN" altLang="en-US" dirty="0"/>
              <a:t>	{  q0 = 0;  q1 = 0;  q2 = 0;  q3 = 0; 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9478EE-0802-3053-B630-F656B9F9040F}"/>
              </a:ext>
            </a:extLst>
          </p:cNvPr>
          <p:cNvSpPr txBox="1"/>
          <p:nvPr/>
        </p:nvSpPr>
        <p:spPr>
          <a:xfrm>
            <a:off x="5447928" y="1844824"/>
            <a:ext cx="61788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	*pitch = asin(-2*q1*q3 +</a:t>
            </a:r>
            <a:endParaRPr lang="en-US" altLang="zh-CN" dirty="0"/>
          </a:p>
          <a:p>
            <a:r>
              <a:rPr lang="en-US" altLang="zh-CN" dirty="0"/>
              <a:t>                            </a:t>
            </a:r>
            <a:r>
              <a:rPr lang="zh-CN" altLang="en-US" dirty="0"/>
              <a:t> 2*q0*q2)*57.3;	</a:t>
            </a:r>
          </a:p>
          <a:p>
            <a:r>
              <a:rPr lang="zh-CN" altLang="en-US" dirty="0"/>
              <a:t>	*roll  = atan2(2*q2*q3 + 2*q0*q1, </a:t>
            </a:r>
            <a:endParaRPr lang="en-US" altLang="zh-CN" dirty="0"/>
          </a:p>
          <a:p>
            <a:r>
              <a:rPr lang="en-US" altLang="zh-CN" dirty="0"/>
              <a:t>                       </a:t>
            </a:r>
            <a:r>
              <a:rPr lang="zh-CN" altLang="en-US" dirty="0"/>
              <a:t>-2*q1*q1 - 2*q2*q2 + 1)*57.3;</a:t>
            </a:r>
          </a:p>
          <a:p>
            <a:r>
              <a:rPr lang="zh-CN" altLang="en-US" dirty="0"/>
              <a:t>	*yaw = atan2(2*q1*q2 + 2*q0*q3, </a:t>
            </a:r>
            <a:endParaRPr lang="en-US" altLang="zh-CN" dirty="0"/>
          </a:p>
          <a:p>
            <a:r>
              <a:rPr lang="en-US" altLang="zh-CN" dirty="0"/>
              <a:t>                        </a:t>
            </a:r>
            <a:r>
              <a:rPr lang="zh-CN" altLang="en-US" dirty="0"/>
              <a:t>-2*q2*q2 - 2*q3*q3 + 1)*57.3;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0F75E3-4904-9D51-1C59-5E5DF1F6BB54}"/>
              </a:ext>
            </a:extLst>
          </p:cNvPr>
          <p:cNvSpPr txBox="1"/>
          <p:nvPr/>
        </p:nvSpPr>
        <p:spPr>
          <a:xfrm>
            <a:off x="7104112" y="4653136"/>
            <a:ext cx="397523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	q0_last = q0;</a:t>
            </a:r>
          </a:p>
          <a:p>
            <a:r>
              <a:rPr lang="zh-CN" altLang="en-US" dirty="0"/>
              <a:t>	q1_last = q1;</a:t>
            </a:r>
          </a:p>
          <a:p>
            <a:r>
              <a:rPr lang="zh-CN" altLang="en-US" dirty="0"/>
              <a:t>	q2_last = q2;</a:t>
            </a:r>
          </a:p>
          <a:p>
            <a:r>
              <a:rPr lang="zh-CN" altLang="en-US" dirty="0"/>
              <a:t>	q3_last = q3;</a:t>
            </a:r>
          </a:p>
        </p:txBody>
      </p:sp>
    </p:spTree>
    <p:extLst>
      <p:ext uri="{BB962C8B-B14F-4D97-AF65-F5344CB8AC3E}">
        <p14:creationId xmlns:p14="http://schemas.microsoft.com/office/powerpoint/2010/main" val="402169295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3">
            <a:extLst>
              <a:ext uri="{FF2B5EF4-FFF2-40B4-BE49-F238E27FC236}">
                <a16:creationId xmlns:a16="http://schemas.microsoft.com/office/drawing/2014/main" id="{F615F825-EFD7-DEAF-EE49-10858AD13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62" y="1874169"/>
            <a:ext cx="2859088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图片 7">
            <a:extLst>
              <a:ext uri="{FF2B5EF4-FFF2-40B4-BE49-F238E27FC236}">
                <a16:creationId xmlns:a16="http://schemas.microsoft.com/office/drawing/2014/main" id="{D323B314-079F-CBDC-0B94-141E67009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329" y="1844824"/>
            <a:ext cx="2859087" cy="321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5">
            <a:extLst>
              <a:ext uri="{FF2B5EF4-FFF2-40B4-BE49-F238E27FC236}">
                <a16:creationId xmlns:a16="http://schemas.microsoft.com/office/drawing/2014/main" id="{2A1D2D54-8D36-A623-717B-34FB2A781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720" y="5589240"/>
            <a:ext cx="475250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lvl="1" algn="ctr" eaLnBrk="1" hangingPunct="1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 次 课 程 结 束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MPU6050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 Box 246">
            <a:extLst>
              <a:ext uri="{FF2B5EF4-FFF2-40B4-BE49-F238E27FC236}">
                <a16:creationId xmlns:a16="http://schemas.microsoft.com/office/drawing/2014/main" id="{763865D7-8225-25CB-8207-2F0084FA216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400385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MPU6050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最小系统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E3BAD4-5805-5731-7D93-F9FEB57DE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803324"/>
            <a:ext cx="8425457" cy="480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8F0DC9C-0F2A-D9EE-88A1-2AB2169F1C51}"/>
              </a:ext>
            </a:extLst>
          </p:cNvPr>
          <p:cNvSpPr txBox="1"/>
          <p:nvPr/>
        </p:nvSpPr>
        <p:spPr>
          <a:xfrm>
            <a:off x="7140609" y="2307475"/>
            <a:ext cx="5040560" cy="22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SDA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SCL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管脚接 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MCU I2C</a:t>
            </a:r>
            <a:endParaRPr lang="en-US" altLang="zh-CN" sz="2000" b="1" i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SDA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SCL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管脚拉高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VLOGIC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管脚必须接 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3v3</a:t>
            </a: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135°C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锡浆 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180°C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风枪吹焊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50516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MPU6050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 Box 246">
            <a:extLst>
              <a:ext uri="{FF2B5EF4-FFF2-40B4-BE49-F238E27FC236}">
                <a16:creationId xmlns:a16="http://schemas.microsoft.com/office/drawing/2014/main" id="{CCDA1165-2543-6EAD-E1BF-8951AE9DE07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400385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工作原理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29DBA2-804A-7442-7D08-DEA20B90F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139" y="2030928"/>
            <a:ext cx="38385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117</a:t>
            </a:r>
            <a:r>
              <a:rPr lang="zh-CN" altLang="en-US" sz="2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个寄存器（</a:t>
            </a:r>
            <a:r>
              <a:rPr lang="en-US" altLang="zh-CN" sz="2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位）</a:t>
            </a:r>
          </a:p>
        </p:txBody>
      </p:sp>
      <p:pic>
        <p:nvPicPr>
          <p:cNvPr id="4" name="图片 1">
            <a:extLst>
              <a:ext uri="{FF2B5EF4-FFF2-40B4-BE49-F238E27FC236}">
                <a16:creationId xmlns:a16="http://schemas.microsoft.com/office/drawing/2014/main" id="{7F8F294D-7150-E4A5-365C-B661EF9F2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1989138"/>
            <a:ext cx="3536950" cy="19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2">
            <a:extLst>
              <a:ext uri="{FF2B5EF4-FFF2-40B4-BE49-F238E27FC236}">
                <a16:creationId xmlns:a16="http://schemas.microsoft.com/office/drawing/2014/main" id="{17E7E734-825A-E9B5-460F-03680413C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174" y="2708275"/>
            <a:ext cx="446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 i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* </a:t>
            </a:r>
            <a:r>
              <a:rPr lang="zh-CN" altLang="en-US" sz="2000" b="1" i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所有功能通过寄存器读写来完成</a:t>
            </a:r>
          </a:p>
        </p:txBody>
      </p:sp>
      <p:sp>
        <p:nvSpPr>
          <p:cNvPr id="6" name="矩形 2">
            <a:extLst>
              <a:ext uri="{FF2B5EF4-FFF2-40B4-BE49-F238E27FC236}">
                <a16:creationId xmlns:a16="http://schemas.microsoft.com/office/drawing/2014/main" id="{6027DEE8-2129-578F-A3BB-0C725A95D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988" y="5915016"/>
            <a:ext cx="3605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写寄存器：写地址</a:t>
            </a:r>
            <a:r>
              <a:rPr lang="en-US" altLang="zh-CN" sz="1800" b="1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-&gt;</a:t>
            </a:r>
            <a:r>
              <a:rPr lang="zh-CN" altLang="en-US" sz="1800" b="1" i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写数据</a:t>
            </a:r>
            <a:endParaRPr lang="en-US" altLang="zh-CN" sz="1800" b="1" i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CCE77CB2-2453-A767-73BB-F5FE73F46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408" y="6373068"/>
            <a:ext cx="3556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i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读寄存器：写地址</a:t>
            </a:r>
            <a:r>
              <a:rPr lang="en-US" altLang="zh-CN" sz="1800" b="1" i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-&gt;</a:t>
            </a:r>
            <a:r>
              <a:rPr lang="zh-CN" altLang="en-US" sz="1800" b="1" i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读数据</a:t>
            </a:r>
            <a:endParaRPr lang="en-US" altLang="zh-CN" sz="1800" b="1" i="1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33858D88-F0F9-7A38-D4D5-CF95A8270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260" y="3358828"/>
            <a:ext cx="35179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  <a:cs typeface="Arial" pitchFamily="34" charset="0"/>
              </a:rPr>
              <a:t>读写协议：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  <a:cs typeface="Arial" pitchFamily="34" charset="0"/>
              </a:rPr>
              <a:t>I2C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  <a:cs typeface="Arial" pitchFamily="34" charset="0"/>
              </a:rPr>
              <a:t>串行通讯</a:t>
            </a:r>
            <a:endParaRPr lang="en-US" altLang="zh-C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  <a:cs typeface="Arial" pitchFamily="34" charset="0"/>
            </a:endParaRPr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35BA0F92-8C99-CEFE-052C-000B6A1DA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4221088"/>
            <a:ext cx="66294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0F9FD71-6B7F-1F8C-FAE1-6DB9671951AF}"/>
              </a:ext>
            </a:extLst>
          </p:cNvPr>
          <p:cNvSpPr txBox="1"/>
          <p:nvPr/>
        </p:nvSpPr>
        <p:spPr>
          <a:xfrm>
            <a:off x="8328248" y="1643282"/>
            <a:ext cx="3772861" cy="2063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zh-CN" altLang="en-US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无指令集</a:t>
            </a:r>
            <a:endParaRPr lang="en-US" altLang="zh-CN" sz="22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双向数据通讯 </a:t>
            </a:r>
            <a:r>
              <a:rPr lang="en-US" altLang="zh-CN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半双工</a:t>
            </a:r>
            <a:endParaRPr lang="en-US" altLang="zh-CN" sz="22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全部是 </a:t>
            </a:r>
            <a:r>
              <a:rPr lang="en-US" altLang="zh-CN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位寄存器</a:t>
            </a:r>
            <a:endParaRPr lang="en-US" altLang="zh-CN" sz="22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读写靠 </a:t>
            </a:r>
            <a:r>
              <a:rPr lang="en-US" altLang="zh-CN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I2C </a:t>
            </a:r>
            <a:r>
              <a:rPr lang="zh-CN" altLang="en-US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endParaRPr lang="en-US" altLang="zh-CN" sz="22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3F1CEA9-5916-0E3F-0624-8819C9A025C4}"/>
              </a:ext>
            </a:extLst>
          </p:cNvPr>
          <p:cNvSpPr txBox="1"/>
          <p:nvPr/>
        </p:nvSpPr>
        <p:spPr>
          <a:xfrm>
            <a:off x="7442829" y="4364805"/>
            <a:ext cx="4749171" cy="2063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zh-CN" alt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惯性数据自动更新在寄存器</a:t>
            </a:r>
            <a:endParaRPr lang="en-US" altLang="zh-CN" sz="2200" b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量程等设置有专门的寄存器</a:t>
            </a:r>
            <a:endParaRPr lang="en-US" altLang="zh-CN" sz="2200" b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 </a:t>
            </a:r>
            <a:r>
              <a:rPr lang="en-US" altLang="zh-CN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MPU6050 </a:t>
            </a:r>
            <a:r>
              <a:rPr lang="zh-CN" alt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就是操作寄存器</a:t>
            </a:r>
            <a:endParaRPr lang="en-US" altLang="zh-CN" sz="2200" b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寄存器不易损坏</a:t>
            </a:r>
            <a:endParaRPr lang="en-US" altLang="zh-CN" sz="2200" b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03343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MPU6050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 Box 246">
            <a:extLst>
              <a:ext uri="{FF2B5EF4-FFF2-40B4-BE49-F238E27FC236}">
                <a16:creationId xmlns:a16="http://schemas.microsoft.com/office/drawing/2014/main" id="{61556622-05D5-05C9-3427-09134F2EBC1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400385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例：电源管理寄存器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246">
            <a:extLst>
              <a:ext uri="{FF2B5EF4-FFF2-40B4-BE49-F238E27FC236}">
                <a16:creationId xmlns:a16="http://schemas.microsoft.com/office/drawing/2014/main" id="{9E3B8A92-F7F5-1DA4-53B2-CD0A272B436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231781" y="1812503"/>
            <a:ext cx="2786062" cy="428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 DEVICE_RESET</a:t>
            </a:r>
            <a:endParaRPr lang="zh-CN" altLang="en-US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itchFamily="49" charset="-122"/>
            </a:endParaRPr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3281402D-2C03-3933-E4EF-9367E66F9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243" y="2225253"/>
            <a:ext cx="2843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>
                <a:solidFill>
                  <a:srgbClr val="3366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1400" b="1">
                <a:solidFill>
                  <a:srgbClr val="3366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：复位各寄存器，完成后置</a:t>
            </a:r>
            <a:r>
              <a:rPr lang="en-US" altLang="zh-CN" sz="1400" b="1">
                <a:solidFill>
                  <a:srgbClr val="3366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" name="Text Box 246">
            <a:extLst>
              <a:ext uri="{FF2B5EF4-FFF2-40B4-BE49-F238E27FC236}">
                <a16:creationId xmlns:a16="http://schemas.microsoft.com/office/drawing/2014/main" id="{4A2D9F4E-3B93-10AE-7730-F1088614F6F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231781" y="2738016"/>
            <a:ext cx="2786062" cy="430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 SLEEP</a:t>
            </a:r>
            <a:endParaRPr lang="zh-CN" altLang="en-US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itchFamily="49" charset="-122"/>
            </a:endParaRPr>
          </a:p>
        </p:txBody>
      </p:sp>
      <p:sp>
        <p:nvSpPr>
          <p:cNvPr id="6" name="矩形 2">
            <a:extLst>
              <a:ext uri="{FF2B5EF4-FFF2-40B4-BE49-F238E27FC236}">
                <a16:creationId xmlns:a16="http://schemas.microsoft.com/office/drawing/2014/main" id="{7B3BF2FA-1305-1652-70DB-03FEE96F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243" y="3160291"/>
            <a:ext cx="2843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>
                <a:solidFill>
                  <a:srgbClr val="3366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1400" b="1">
                <a:solidFill>
                  <a:srgbClr val="3366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：进入睡眠模式</a:t>
            </a:r>
            <a:endParaRPr lang="en-US" altLang="zh-CN" sz="1400" b="1">
              <a:solidFill>
                <a:srgbClr val="3366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Arial" panose="020B0604020202020204" pitchFamily="34" charset="0"/>
            </a:endParaRPr>
          </a:p>
          <a:p>
            <a:r>
              <a:rPr lang="en-US" altLang="zh-CN" sz="1400" b="1">
                <a:solidFill>
                  <a:srgbClr val="3366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 sz="1400" b="1">
                <a:solidFill>
                  <a:srgbClr val="3366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：正常模式</a:t>
            </a:r>
            <a:endParaRPr lang="en-US" altLang="zh-CN" sz="1400" b="1">
              <a:solidFill>
                <a:srgbClr val="3366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Text Box 246">
            <a:extLst>
              <a:ext uri="{FF2B5EF4-FFF2-40B4-BE49-F238E27FC236}">
                <a16:creationId xmlns:a16="http://schemas.microsoft.com/office/drawing/2014/main" id="{6E781E1D-D6DA-A038-FF43-0C25662A30A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231781" y="3757191"/>
            <a:ext cx="2786062" cy="428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 CYCLE</a:t>
            </a:r>
            <a:endParaRPr lang="zh-CN" altLang="en-US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itchFamily="49" charset="-122"/>
            </a:endParaRPr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63C0D059-F63F-7B4D-1098-1DE45D7BE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243" y="4168353"/>
            <a:ext cx="28432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>
                <a:solidFill>
                  <a:srgbClr val="3366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1400" b="1">
                <a:solidFill>
                  <a:srgbClr val="3366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：睡眠模式和唤醒模式间循环</a:t>
            </a:r>
            <a:endParaRPr lang="en-US" altLang="zh-CN" sz="1400" b="1">
              <a:solidFill>
                <a:srgbClr val="3366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Arial" panose="020B0604020202020204" pitchFamily="34" charset="0"/>
            </a:endParaRPr>
          </a:p>
          <a:p>
            <a:r>
              <a:rPr lang="en-US" altLang="zh-CN" sz="1400" b="1">
                <a:solidFill>
                  <a:srgbClr val="3366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 sz="1400" b="1">
                <a:solidFill>
                  <a:srgbClr val="3366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：正常模式</a:t>
            </a:r>
            <a:endParaRPr lang="en-US" altLang="zh-CN" sz="1400" b="1">
              <a:solidFill>
                <a:srgbClr val="3366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Text Box 246">
            <a:extLst>
              <a:ext uri="{FF2B5EF4-FFF2-40B4-BE49-F238E27FC236}">
                <a16:creationId xmlns:a16="http://schemas.microsoft.com/office/drawing/2014/main" id="{44CAFB8F-5920-BC8C-6195-1FC4708D49A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231781" y="4827166"/>
            <a:ext cx="2786062" cy="428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 TEMP_DIS</a:t>
            </a:r>
            <a:endParaRPr lang="zh-CN" altLang="en-US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itchFamily="49" charset="-122"/>
            </a:endParaRPr>
          </a:p>
        </p:txBody>
      </p:sp>
      <p:sp>
        <p:nvSpPr>
          <p:cNvPr id="10" name="矩形 2">
            <a:extLst>
              <a:ext uri="{FF2B5EF4-FFF2-40B4-BE49-F238E27FC236}">
                <a16:creationId xmlns:a16="http://schemas.microsoft.com/office/drawing/2014/main" id="{4910B66E-3DD8-81F6-D641-0BFCA85B5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243" y="5249441"/>
            <a:ext cx="2843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>
                <a:solidFill>
                  <a:srgbClr val="3366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1400" b="1">
                <a:solidFill>
                  <a:srgbClr val="3366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：禁止温度传感器</a:t>
            </a:r>
            <a:endParaRPr lang="en-US" altLang="zh-CN" sz="1400" b="1">
              <a:solidFill>
                <a:srgbClr val="3366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Arial" panose="020B0604020202020204" pitchFamily="34" charset="0"/>
            </a:endParaRPr>
          </a:p>
          <a:p>
            <a:r>
              <a:rPr lang="en-US" altLang="zh-CN" sz="1400" b="1">
                <a:solidFill>
                  <a:srgbClr val="3366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 sz="1400" b="1">
                <a:solidFill>
                  <a:srgbClr val="3366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：使能温度传感器</a:t>
            </a:r>
            <a:endParaRPr lang="en-US" altLang="zh-CN" sz="1400" b="1">
              <a:solidFill>
                <a:srgbClr val="3366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Text Box 246">
            <a:extLst>
              <a:ext uri="{FF2B5EF4-FFF2-40B4-BE49-F238E27FC236}">
                <a16:creationId xmlns:a16="http://schemas.microsoft.com/office/drawing/2014/main" id="{12F26933-84F6-766D-A4A5-D2D622F031C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231781" y="5978103"/>
            <a:ext cx="2786062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 CLKSEL</a:t>
            </a:r>
            <a:endParaRPr lang="zh-CN" altLang="en-US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itchFamily="49" charset="-122"/>
            </a:endParaRPr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503887FF-5788-F24A-0FEA-0B6837BD3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243" y="6400378"/>
            <a:ext cx="2843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3366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选择芯片时钟</a:t>
            </a:r>
            <a:endParaRPr lang="en-US" altLang="zh-CN" sz="1400" b="1">
              <a:solidFill>
                <a:srgbClr val="3366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3" name="Picture 23">
            <a:extLst>
              <a:ext uri="{FF2B5EF4-FFF2-40B4-BE49-F238E27FC236}">
                <a16:creationId xmlns:a16="http://schemas.microsoft.com/office/drawing/2014/main" id="{4A36736C-9938-6BFF-2333-33E2ABFAB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772816"/>
            <a:ext cx="4464050" cy="493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BDE50F3-0312-0672-20D0-CA5895EF6A3E}"/>
              </a:ext>
            </a:extLst>
          </p:cNvPr>
          <p:cNvSpPr txBox="1"/>
          <p:nvPr/>
        </p:nvSpPr>
        <p:spPr>
          <a:xfrm>
            <a:off x="8299802" y="1772816"/>
            <a:ext cx="3772861" cy="2063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zh-CN" altLang="en-US" sz="2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Datasheet </a:t>
            </a:r>
            <a:r>
              <a:rPr lang="zh-CN" altLang="en-US" sz="2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有详细说明</a:t>
            </a:r>
            <a:endParaRPr lang="en-US" altLang="zh-CN" sz="22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先按功能确定每一位</a:t>
            </a:r>
            <a:endParaRPr lang="en-US" altLang="zh-CN" sz="22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所有位形成最终数据</a:t>
            </a:r>
            <a:endParaRPr lang="en-US" altLang="zh-CN" sz="22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通常用 </a:t>
            </a:r>
            <a:r>
              <a:rPr lang="en-US" altLang="zh-CN" sz="2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16 </a:t>
            </a:r>
            <a:r>
              <a:rPr lang="zh-CN" altLang="en-US" sz="2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进制填数</a:t>
            </a:r>
            <a:endParaRPr lang="en-US" altLang="zh-CN" sz="22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DB3AF7-8369-C4E7-9707-6CC044F78BD0}"/>
              </a:ext>
            </a:extLst>
          </p:cNvPr>
          <p:cNvSpPr txBox="1"/>
          <p:nvPr/>
        </p:nvSpPr>
        <p:spPr>
          <a:xfrm>
            <a:off x="8299803" y="4324773"/>
            <a:ext cx="3772861" cy="2063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zh-CN" altLang="en-US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移位操作会比较方便</a:t>
            </a:r>
            <a:endParaRPr lang="en-US" altLang="zh-CN" sz="22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修改功能大都采用位操作</a:t>
            </a:r>
            <a:endParaRPr lang="en-US" altLang="zh-CN" sz="22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寄存器绝大多数可读写</a:t>
            </a:r>
            <a:endParaRPr lang="en-US" altLang="zh-CN" sz="22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2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地址是寄存器访问的标签</a:t>
            </a:r>
            <a:endParaRPr lang="en-US" altLang="zh-CN" sz="22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35923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391837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内容提要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23D8BB2E-D75A-03E3-508B-13CC382B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049554"/>
            <a:ext cx="4136157" cy="392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9">
            <a:extLst>
              <a:ext uri="{FF2B5EF4-FFF2-40B4-BE49-F238E27FC236}">
                <a16:creationId xmlns:a16="http://schemas.microsoft.com/office/drawing/2014/main" id="{FBDC7E6E-BC58-B91B-7F25-3102649F8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936" y="2420888"/>
            <a:ext cx="6336704" cy="25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MPU6050</a:t>
            </a: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zh-CN" altLang="en-US" sz="3600" b="1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sz="4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IMU </a:t>
            </a:r>
            <a:r>
              <a:rPr lang="zh-CN" altLang="en-US" sz="4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原始数据获取</a:t>
            </a:r>
            <a:endParaRPr lang="en-US" altLang="zh-CN" sz="4000" b="1" dirty="0">
              <a:solidFill>
                <a:schemeClr val="fol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四元数与互补滤波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51839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IMU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原始数据获取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 Box 246">
            <a:extLst>
              <a:ext uri="{FF2B5EF4-FFF2-40B4-BE49-F238E27FC236}">
                <a16:creationId xmlns:a16="http://schemas.microsoft.com/office/drawing/2014/main" id="{C047DFB6-1D02-C979-086C-8B5E9745B22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400385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STM32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 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I2C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通讯</a:t>
            </a: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C469AC08-A1CC-89B5-21D3-C94641A50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1809750"/>
            <a:ext cx="77501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RCC_APB2PeriphClockCmd(RCC_APB2Periph_GPIOB, ENABLE);</a:t>
            </a:r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en-US" altLang="zh-CN" sz="2000"/>
              <a:t>GPIO_InitStructure.GPIO_Pin = GPIO_Pin_10|GPIO_Pin_11;</a:t>
            </a:r>
          </a:p>
          <a:p>
            <a:pPr eaLnBrk="1" hangingPunct="1"/>
            <a:r>
              <a:rPr lang="en-US" altLang="zh-CN" sz="2000"/>
              <a:t>GPIO_InitStructure.GPIO_Speed = GPIO_Speed_50MHz;</a:t>
            </a:r>
          </a:p>
          <a:p>
            <a:pPr eaLnBrk="1" hangingPunct="1"/>
            <a:r>
              <a:rPr lang="en-US" altLang="zh-CN" sz="2000"/>
              <a:t>GPIO_InitStructure.GPIO_Mode = GPIO_Mode_Out_PP;</a:t>
            </a:r>
          </a:p>
          <a:p>
            <a:pPr eaLnBrk="1" hangingPunct="1"/>
            <a:r>
              <a:rPr lang="en-US" altLang="zh-CN" sz="2000"/>
              <a:t>GPIO_Init(GPIOB, &amp;GPIO_InitStructure); </a:t>
            </a:r>
            <a:endParaRPr lang="zh-CN" altLang="en-US" sz="2000"/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879ECE51-04A1-102C-AA32-AF0A0F934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4076700"/>
            <a:ext cx="65182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/>
              <a:t>#define 		MPU_SDA_IN()  </a:t>
            </a:r>
          </a:p>
          <a:p>
            <a:r>
              <a:rPr lang="en-US" altLang="zh-CN" sz="2200"/>
              <a:t>{GPIOB-&gt;CRH &amp;= (unsigned int) 0xFFFF0FFF;</a:t>
            </a:r>
          </a:p>
          <a:p>
            <a:r>
              <a:rPr lang="en-US" altLang="zh-CN" sz="2200"/>
              <a:t> GPIOB-&gt;CRH |= (unsigned int) 8&lt;&lt;12;}</a:t>
            </a:r>
          </a:p>
        </p:txBody>
      </p:sp>
      <p:cxnSp>
        <p:nvCxnSpPr>
          <p:cNvPr id="5" name="直接连接符 12">
            <a:extLst>
              <a:ext uri="{FF2B5EF4-FFF2-40B4-BE49-F238E27FC236}">
                <a16:creationId xmlns:a16="http://schemas.microsoft.com/office/drawing/2014/main" id="{4E857783-3FFB-D026-2B49-CE3CAAFA4A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8275" y="3860800"/>
            <a:ext cx="7396163" cy="17463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矩形 1">
            <a:extLst>
              <a:ext uri="{FF2B5EF4-FFF2-40B4-BE49-F238E27FC236}">
                <a16:creationId xmlns:a16="http://schemas.microsoft.com/office/drawing/2014/main" id="{9A613B01-36A4-0A1B-9931-E17442796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975" y="5417269"/>
            <a:ext cx="65182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/>
              <a:t>#define	             MPU_SDA_OUT() </a:t>
            </a:r>
          </a:p>
          <a:p>
            <a:r>
              <a:rPr lang="en-US" altLang="zh-CN" sz="2200"/>
              <a:t>{GPIOB-&gt;CRH &amp;= (unsigned int) 0xFFFF0FFF;</a:t>
            </a:r>
          </a:p>
          <a:p>
            <a:r>
              <a:rPr lang="en-US" altLang="zh-CN" sz="2200"/>
              <a:t> GPIOB-&gt;CRH |= (unsigned int) 3&lt;&lt;12;}</a:t>
            </a:r>
            <a:endParaRPr lang="zh-CN" altLang="en-US" sz="2200"/>
          </a:p>
        </p:txBody>
      </p:sp>
      <p:sp>
        <p:nvSpPr>
          <p:cNvPr id="7" name="Text Box 246">
            <a:extLst>
              <a:ext uri="{FF2B5EF4-FFF2-40B4-BE49-F238E27FC236}">
                <a16:creationId xmlns:a16="http://schemas.microsoft.com/office/drawing/2014/main" id="{CB287740-9B20-0D36-28B3-8B81E8CF578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335974" y="2373449"/>
            <a:ext cx="2088232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任意空闲端口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330ED09-2702-E8B2-EC7E-2FDDE3CBAFE2}"/>
              </a:ext>
            </a:extLst>
          </p:cNvPr>
          <p:cNvCxnSpPr/>
          <p:nvPr/>
        </p:nvCxnSpPr>
        <p:spPr>
          <a:xfrm>
            <a:off x="6960096" y="2636912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246">
            <a:extLst>
              <a:ext uri="{FF2B5EF4-FFF2-40B4-BE49-F238E27FC236}">
                <a16:creationId xmlns:a16="http://schemas.microsoft.com/office/drawing/2014/main" id="{2BB6F426-AF4D-F8F8-5079-E865CF03D2E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716180" y="3014861"/>
            <a:ext cx="2088232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普通推挽输出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1FA5C7D-0C77-B6C5-DC85-327834643AAD}"/>
              </a:ext>
            </a:extLst>
          </p:cNvPr>
          <p:cNvCxnSpPr/>
          <p:nvPr/>
        </p:nvCxnSpPr>
        <p:spPr>
          <a:xfrm>
            <a:off x="6340302" y="3278324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246">
            <a:extLst>
              <a:ext uri="{FF2B5EF4-FFF2-40B4-BE49-F238E27FC236}">
                <a16:creationId xmlns:a16="http://schemas.microsoft.com/office/drawing/2014/main" id="{ED997827-7683-FB65-CCD6-6374C45B36D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960096" y="4405388"/>
            <a:ext cx="4968552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32 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位寄存器，每 </a:t>
            </a: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位设置 </a:t>
            </a: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个管脚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C136FDF-6FFC-911A-955C-854F70151894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6094361" y="4630737"/>
            <a:ext cx="7223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46">
            <a:extLst>
              <a:ext uri="{FF2B5EF4-FFF2-40B4-BE49-F238E27FC236}">
                <a16:creationId xmlns:a16="http://schemas.microsoft.com/office/drawing/2014/main" id="{CFECC012-59B2-0D3C-4AB9-5BB08F29577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050541" y="4818527"/>
            <a:ext cx="4968552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1000 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输入模式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0529CF1-F32E-2C26-5874-9DF4AE225B7F}"/>
              </a:ext>
            </a:extLst>
          </p:cNvPr>
          <p:cNvCxnSpPr>
            <a:cxnSpLocks/>
          </p:cNvCxnSpPr>
          <p:nvPr/>
        </p:nvCxnSpPr>
        <p:spPr>
          <a:xfrm>
            <a:off x="5184806" y="5043876"/>
            <a:ext cx="7223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246">
            <a:extLst>
              <a:ext uri="{FF2B5EF4-FFF2-40B4-BE49-F238E27FC236}">
                <a16:creationId xmlns:a16="http://schemas.microsoft.com/office/drawing/2014/main" id="{159969F6-D89B-E02D-745B-896EBDEF124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73661" y="6093296"/>
            <a:ext cx="4968552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0011 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普通推挽输出模式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DC88D96-1573-3447-9815-138D6AC1FF17}"/>
              </a:ext>
            </a:extLst>
          </p:cNvPr>
          <p:cNvCxnSpPr>
            <a:cxnSpLocks/>
          </p:cNvCxnSpPr>
          <p:nvPr/>
        </p:nvCxnSpPr>
        <p:spPr>
          <a:xfrm>
            <a:off x="6207926" y="6320319"/>
            <a:ext cx="7223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2">
            <a:extLst>
              <a:ext uri="{FF2B5EF4-FFF2-40B4-BE49-F238E27FC236}">
                <a16:creationId xmlns:a16="http://schemas.microsoft.com/office/drawing/2014/main" id="{7A39C60F-B72C-EB87-BCCB-74E183702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1087510"/>
            <a:ext cx="433494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/>
              <a:t>#define MPU_IIC_SCL   	 </a:t>
            </a:r>
            <a:r>
              <a:rPr lang="en-US" altLang="zh-CN" sz="1800" dirty="0" err="1"/>
              <a:t>PBout</a:t>
            </a:r>
            <a:r>
              <a:rPr lang="en-US" altLang="zh-CN" sz="1800" dirty="0"/>
              <a:t>(10)</a:t>
            </a:r>
          </a:p>
          <a:p>
            <a:r>
              <a:rPr lang="en-US" altLang="zh-CN" sz="1800" dirty="0"/>
              <a:t>#define MPU_IIC_SDA  	 </a:t>
            </a:r>
            <a:r>
              <a:rPr lang="en-US" altLang="zh-CN" sz="1800" dirty="0" err="1"/>
              <a:t>PBout</a:t>
            </a:r>
            <a:r>
              <a:rPr lang="en-US" altLang="zh-CN" sz="1800" dirty="0"/>
              <a:t>(11) </a:t>
            </a:r>
          </a:p>
          <a:p>
            <a:r>
              <a:rPr lang="en-US" altLang="zh-CN" sz="1800" dirty="0"/>
              <a:t>#define MPU_READ_SDA  	 </a:t>
            </a:r>
            <a:r>
              <a:rPr lang="en-US" altLang="zh-CN" sz="1800" dirty="0" err="1"/>
              <a:t>PBin</a:t>
            </a:r>
            <a:r>
              <a:rPr lang="en-US" altLang="zh-CN" sz="1800" dirty="0"/>
              <a:t>(11)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9725430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IMU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原始数据获取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 Box 246">
            <a:extLst>
              <a:ext uri="{FF2B5EF4-FFF2-40B4-BE49-F238E27FC236}">
                <a16:creationId xmlns:a16="http://schemas.microsoft.com/office/drawing/2014/main" id="{9A06527A-3887-318C-B5B9-F418FA10A06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400385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I2C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通讯 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停止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88F2BE-BDB7-DB7E-6843-3DD4DFA4C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266" y="1912887"/>
            <a:ext cx="3311724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dirty="0"/>
              <a:t>void </a:t>
            </a:r>
            <a:r>
              <a:rPr lang="en-US" altLang="zh-CN" sz="2200" dirty="0" err="1"/>
              <a:t>MPU_IIC_Start</a:t>
            </a:r>
            <a:r>
              <a:rPr lang="en-US" altLang="zh-CN" sz="2200" dirty="0"/>
              <a:t>(void)</a:t>
            </a:r>
          </a:p>
          <a:p>
            <a:r>
              <a:rPr lang="en-US" altLang="zh-CN" sz="2200" dirty="0"/>
              <a:t>{</a:t>
            </a:r>
          </a:p>
          <a:p>
            <a:r>
              <a:rPr lang="en-US" altLang="zh-CN" sz="2200" dirty="0"/>
              <a:t>   MPU_SDA_OUT();  </a:t>
            </a:r>
          </a:p>
          <a:p>
            <a:r>
              <a:rPr lang="en-US" altLang="zh-CN" sz="2200" dirty="0"/>
              <a:t>   MPU_IIC_SDA=1;	</a:t>
            </a:r>
          </a:p>
          <a:p>
            <a:r>
              <a:rPr lang="en-US" altLang="zh-CN" sz="2200" dirty="0"/>
              <a:t>   MPU_IIC_SCL=1;</a:t>
            </a:r>
          </a:p>
          <a:p>
            <a:r>
              <a:rPr lang="en-US" altLang="zh-CN" sz="2200" dirty="0"/>
              <a:t>   </a:t>
            </a:r>
            <a:r>
              <a:rPr lang="en-US" altLang="zh-CN" sz="2200" dirty="0" err="1"/>
              <a:t>MPU_IIC_Delay</a:t>
            </a:r>
            <a:r>
              <a:rPr lang="en-US" altLang="zh-CN" sz="2200" dirty="0"/>
              <a:t>();</a:t>
            </a:r>
          </a:p>
          <a:p>
            <a:r>
              <a:rPr lang="en-US" altLang="zh-CN" sz="2200" dirty="0"/>
              <a:t>   MPU_IIC_SDA=0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r>
              <a:rPr lang="en-US" altLang="zh-CN" sz="2200" dirty="0"/>
              <a:t>   </a:t>
            </a:r>
            <a:r>
              <a:rPr lang="en-US" altLang="zh-CN" sz="2200" dirty="0" err="1"/>
              <a:t>MPU_IIC_Delay</a:t>
            </a:r>
            <a:r>
              <a:rPr lang="en-US" altLang="zh-CN" sz="2200" dirty="0"/>
              <a:t>();</a:t>
            </a:r>
          </a:p>
          <a:p>
            <a:r>
              <a:rPr lang="en-US" altLang="zh-CN" sz="2200" dirty="0"/>
              <a:t>   MPU_IIC_SCL=0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r>
              <a:rPr lang="en-US" altLang="zh-CN" sz="2200" dirty="0"/>
              <a:t>}	</a:t>
            </a: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01E45E-404F-F7A9-9AB5-436B74799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013" y="2765534"/>
            <a:ext cx="345598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dirty="0"/>
              <a:t>void </a:t>
            </a:r>
            <a:r>
              <a:rPr lang="en-US" altLang="zh-CN" sz="2200" dirty="0" err="1"/>
              <a:t>MPU_IIC_Stop</a:t>
            </a:r>
            <a:r>
              <a:rPr lang="en-US" altLang="zh-CN" sz="2200" dirty="0"/>
              <a:t>(void)</a:t>
            </a:r>
          </a:p>
          <a:p>
            <a:r>
              <a:rPr lang="en-US" altLang="zh-CN" sz="2200" dirty="0"/>
              <a:t>{</a:t>
            </a:r>
          </a:p>
          <a:p>
            <a:r>
              <a:rPr lang="en-US" altLang="zh-CN" sz="2200" dirty="0"/>
              <a:t>    MPU_SDA_OUT();</a:t>
            </a:r>
          </a:p>
          <a:p>
            <a:r>
              <a:rPr lang="en-US" altLang="zh-CN" sz="2200" dirty="0"/>
              <a:t>    MPU_IIC_SCL=0;</a:t>
            </a:r>
          </a:p>
          <a:p>
            <a:r>
              <a:rPr lang="en-US" altLang="zh-CN" sz="2200" dirty="0"/>
              <a:t>    MPU_IIC_SDA=0;</a:t>
            </a:r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MPU_IIC_Delay</a:t>
            </a:r>
            <a:r>
              <a:rPr lang="en-US" altLang="zh-CN" sz="2200" dirty="0"/>
              <a:t>();</a:t>
            </a:r>
          </a:p>
          <a:p>
            <a:r>
              <a:rPr lang="en-US" altLang="zh-CN" sz="2200" dirty="0"/>
              <a:t>    MPU_IIC_SCL=1; </a:t>
            </a:r>
          </a:p>
          <a:p>
            <a:r>
              <a:rPr lang="en-US" altLang="zh-CN" sz="2200" dirty="0"/>
              <a:t>    MPU_IIC_SDA=1;</a:t>
            </a:r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MPU_IIC_Delay</a:t>
            </a:r>
            <a:r>
              <a:rPr lang="en-US" altLang="zh-CN" sz="2200" dirty="0"/>
              <a:t>();	</a:t>
            </a:r>
          </a:p>
          <a:p>
            <a:r>
              <a:rPr lang="en-US" altLang="zh-CN" sz="2200" dirty="0"/>
              <a:t>}</a:t>
            </a:r>
            <a:endParaRPr lang="zh-CN" altLang="en-US" sz="2200" dirty="0"/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4785A3BE-6F7C-DC0B-1764-9CABD26B2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916832"/>
            <a:ext cx="4962162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2">
            <a:extLst>
              <a:ext uri="{FF2B5EF4-FFF2-40B4-BE49-F238E27FC236}">
                <a16:creationId xmlns:a16="http://schemas.microsoft.com/office/drawing/2014/main" id="{749B40AE-247D-B833-C0B1-FF401FB01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353" y="5037564"/>
            <a:ext cx="30956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启动：</a:t>
            </a:r>
            <a:r>
              <a:rPr lang="en-US" altLang="zh-CN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SCL </a:t>
            </a: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高电平时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SDA </a:t>
            </a: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由高转低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74381A6C-98A2-A339-F045-8056283D0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5889466"/>
            <a:ext cx="3168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停止：</a:t>
            </a:r>
            <a:r>
              <a:rPr lang="en-US" altLang="zh-CN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SCL </a:t>
            </a: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高电平时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SDA </a:t>
            </a: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由低转高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6088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ISA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100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C1AAAA"/>
      </a:accent5>
      <a:accent6>
        <a:srgbClr val="0000E7"/>
      </a:accent6>
      <a:hlink>
        <a:srgbClr val="3333CC"/>
      </a:hlink>
      <a:folHlink>
        <a:srgbClr val="C20000"/>
      </a:folHlink>
    </a:clrScheme>
    <a:fontScheme name="DISA2">
      <a:majorFont>
        <a:latin typeface="Arial"/>
        <a:ea typeface="宋体"/>
        <a:cs typeface=""/>
      </a:majorFont>
      <a:minorFont>
        <a:latin typeface="华文新魏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ISA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A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A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A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A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A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A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3300</Words>
  <Application>Microsoft Office PowerPoint</Application>
  <PresentationFormat>宽屏</PresentationFormat>
  <Paragraphs>424</Paragraphs>
  <Slides>37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等线</vt:lpstr>
      <vt:lpstr>等线 Light</vt:lpstr>
      <vt:lpstr>黑体</vt:lpstr>
      <vt:lpstr>华文新魏</vt:lpstr>
      <vt:lpstr>华文中宋</vt:lpstr>
      <vt:lpstr>楷体</vt:lpstr>
      <vt:lpstr>微软雅黑</vt:lpstr>
      <vt:lpstr>Arial</vt:lpstr>
      <vt:lpstr>Times New Roman</vt:lpstr>
      <vt:lpstr>Wingdings</vt:lpstr>
      <vt:lpstr>DISA2</vt:lpstr>
      <vt:lpstr>Office 主题​​</vt:lpstr>
      <vt:lpstr>Bitmap Image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小熔工作室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MaPing</dc:creator>
  <cp:lastModifiedBy>Kenny Fong</cp:lastModifiedBy>
  <cp:revision>992</cp:revision>
  <dcterms:created xsi:type="dcterms:W3CDTF">2006-08-22T11:38:50Z</dcterms:created>
  <dcterms:modified xsi:type="dcterms:W3CDTF">2023-10-09T02:42:03Z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