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49" r:id="rId2"/>
  </p:sldMasterIdLst>
  <p:notesMasterIdLst>
    <p:notesMasterId r:id="rId39"/>
  </p:notesMasterIdLst>
  <p:handoutMasterIdLst>
    <p:handoutMasterId r:id="rId40"/>
  </p:handoutMasterIdLst>
  <p:sldIdLst>
    <p:sldId id="257" r:id="rId3"/>
    <p:sldId id="818" r:id="rId4"/>
    <p:sldId id="819" r:id="rId5"/>
    <p:sldId id="820" r:id="rId6"/>
    <p:sldId id="821" r:id="rId7"/>
    <p:sldId id="822" r:id="rId8"/>
    <p:sldId id="823" r:id="rId9"/>
    <p:sldId id="839" r:id="rId10"/>
    <p:sldId id="840" r:id="rId11"/>
    <p:sldId id="841" r:id="rId12"/>
    <p:sldId id="842" r:id="rId13"/>
    <p:sldId id="843" r:id="rId14"/>
    <p:sldId id="844" r:id="rId15"/>
    <p:sldId id="845" r:id="rId16"/>
    <p:sldId id="846" r:id="rId17"/>
    <p:sldId id="847" r:id="rId18"/>
    <p:sldId id="848" r:id="rId19"/>
    <p:sldId id="849" r:id="rId20"/>
    <p:sldId id="870" r:id="rId21"/>
    <p:sldId id="834" r:id="rId22"/>
    <p:sldId id="854" r:id="rId23"/>
    <p:sldId id="855" r:id="rId24"/>
    <p:sldId id="856" r:id="rId25"/>
    <p:sldId id="857" r:id="rId26"/>
    <p:sldId id="858" r:id="rId27"/>
    <p:sldId id="832" r:id="rId28"/>
    <p:sldId id="853" r:id="rId29"/>
    <p:sldId id="859" r:id="rId30"/>
    <p:sldId id="866" r:id="rId31"/>
    <p:sldId id="867" r:id="rId32"/>
    <p:sldId id="860" r:id="rId33"/>
    <p:sldId id="861" r:id="rId34"/>
    <p:sldId id="862" r:id="rId35"/>
    <p:sldId id="868" r:id="rId36"/>
    <p:sldId id="869" r:id="rId37"/>
    <p:sldId id="275" r:id="rId38"/>
  </p:sldIdLst>
  <p:sldSz cx="12192000" cy="6858000"/>
  <p:notesSz cx="9928225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0066"/>
    <a:srgbClr val="008000"/>
    <a:srgbClr val="E8E8E8"/>
    <a:srgbClr val="F3F3F3"/>
    <a:srgbClr val="E9E9E9"/>
    <a:srgbClr val="FFFFFF"/>
    <a:srgbClr val="FFCC00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3043" autoAdjust="0"/>
  </p:normalViewPr>
  <p:slideViewPr>
    <p:cSldViewPr>
      <p:cViewPr varScale="1">
        <p:scale>
          <a:sx n="72" d="100"/>
          <a:sy n="72" d="100"/>
        </p:scale>
        <p:origin x="324" y="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C55E62C3-39CD-2714-3C5F-D8070333C3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DD6C5113-89E9-5D2B-3804-58290F02CFD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2788" name="Rectangle 4">
            <a:extLst>
              <a:ext uri="{FF2B5EF4-FFF2-40B4-BE49-F238E27FC236}">
                <a16:creationId xmlns:a16="http://schemas.microsoft.com/office/drawing/2014/main" id="{96B181CE-E8AF-44C9-09C7-FEA7B3777F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2789" name="Rectangle 5">
            <a:extLst>
              <a:ext uri="{FF2B5EF4-FFF2-40B4-BE49-F238E27FC236}">
                <a16:creationId xmlns:a16="http://schemas.microsoft.com/office/drawing/2014/main" id="{4F090CEA-D84D-A9B8-C22C-3C3C0C1FC0A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CD6BED1-AD99-4A69-90E3-653E9C67CE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65D2821-6FF9-E702-9627-754A1C3BF3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E1CA472-93DC-73A0-BA1D-3044F8C17D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9994509-C2B1-CA5C-B26D-C99CEBFC097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698750" y="509588"/>
            <a:ext cx="4532313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201CACBA-B1A5-A4F3-F19F-C8486B19E8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3850" cy="305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B47025E8-BB30-D205-CA88-EC95EAE259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E7A1C57E-DDDF-5867-573A-FC1834266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509661-476A-49D9-AF0E-9DE00559B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255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016EADE3-2019-EF44-EE02-033EC4B84D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8755CDC-99DE-4096-B12F-5ED9A4E13A00}" type="slidenum">
              <a:rPr lang="en-US" altLang="zh-CN" sz="1200" smtClean="0">
                <a:latin typeface="Arial" panose="020B0604020202020204" pitchFamily="34" charset="0"/>
              </a:rPr>
              <a:pPr/>
              <a:t>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5C3B2C5-05CA-ABA2-0E82-2DAFC265402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CD397C5-7FA3-9590-3E9C-F4464C655C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6185EC6-1691-3842-4E6B-940397F1A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91423B-2100-4E6E-820D-277D78007FFD}" type="slidenum">
              <a:rPr lang="en-US" altLang="zh-CN" sz="1200" smtClean="0">
                <a:latin typeface="Arial" panose="020B0604020202020204" pitchFamily="34" charset="0"/>
              </a:rPr>
              <a:pPr/>
              <a:t>36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2A4DA06-699D-4259-6CC8-77B68C34E4A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13B63DD-E864-3818-2B67-E261CB0684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3FE9EEA5-5A9E-6522-98B7-3D8931DD5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2">
            <a:extLst>
              <a:ext uri="{FF2B5EF4-FFF2-40B4-BE49-F238E27FC236}">
                <a16:creationId xmlns:a16="http://schemas.microsoft.com/office/drawing/2014/main" id="{1AEC88E2-D609-0169-C678-921A4791543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51263" y="4114800"/>
            <a:ext cx="7337425" cy="114300"/>
          </a:xfrm>
          <a:prstGeom prst="rect">
            <a:avLst/>
          </a:prstGeom>
          <a:gradFill rotWithShape="0">
            <a:gsLst>
              <a:gs pos="0">
                <a:srgbClr val="00008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anchor="ctr"/>
          <a:lstStyle>
            <a:lvl1pPr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000099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graphicFrame>
        <p:nvGraphicFramePr>
          <p:cNvPr id="4" name="Object 14">
            <a:extLst>
              <a:ext uri="{FF2B5EF4-FFF2-40B4-BE49-F238E27FC236}">
                <a16:creationId xmlns:a16="http://schemas.microsoft.com/office/drawing/2014/main" id="{402DCCA6-B11B-6B95-0DCE-287D687EAC5E}"/>
              </a:ext>
            </a:extLst>
          </p:cNvPr>
          <p:cNvGraphicFramePr>
            <a:graphicFrameLocks/>
          </p:cNvGraphicFramePr>
          <p:nvPr userDrawn="1"/>
        </p:nvGraphicFramePr>
        <p:xfrm>
          <a:off x="1252538" y="2924175"/>
          <a:ext cx="23749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81424" imgH="1600000" progId="Paint.Picture">
                  <p:embed/>
                </p:oleObj>
              </mc:Choice>
              <mc:Fallback>
                <p:oleObj r:id="rId3" imgW="1781424" imgH="1600000" progId="Paint.Picture">
                  <p:embed/>
                  <p:pic>
                    <p:nvPicPr>
                      <p:cNvPr id="3076" name="Object 14">
                        <a:extLst>
                          <a:ext uri="{FF2B5EF4-FFF2-40B4-BE49-F238E27FC236}">
                            <a16:creationId xmlns:a16="http://schemas.microsoft.com/office/drawing/2014/main" id="{A13073E3-E408-E653-0740-3D0E8ACC4E6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924175"/>
                        <a:ext cx="23749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">
            <a:extLst>
              <a:ext uri="{FF2B5EF4-FFF2-40B4-BE49-F238E27FC236}">
                <a16:creationId xmlns:a16="http://schemas.microsoft.com/office/drawing/2014/main" id="{B83906BC-D274-CE01-F405-60CA22E7F6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941888" y="6138863"/>
            <a:ext cx="7681912" cy="746125"/>
          </a:xfrm>
        </p:spPr>
        <p:txBody>
          <a:bodyPr/>
          <a:lstStyle>
            <a:lvl1pPr>
              <a:defRPr sz="2500" i="0"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4370043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39CA6E1-E5EB-2275-693A-B8533E4589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0639649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5" y="274641"/>
            <a:ext cx="2796117" cy="56022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3" y="274641"/>
            <a:ext cx="8189383" cy="56022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36BEBEA-0933-F31E-7B3D-7529058299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97084659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2" y="1052513"/>
            <a:ext cx="5492749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2" y="1052513"/>
            <a:ext cx="5492751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E78901-44AE-6E08-B318-5B3AC5C16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238360282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5E505-30CF-2648-037D-207C46A1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CBDCB-38A6-4667-B79F-CEE8A2F82289}" type="datetimeFigureOut">
              <a:rPr lang="zh-CN" altLang="en-US"/>
              <a:pPr>
                <a:defRPr/>
              </a:pPr>
              <a:t>2024/10/7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9EFF4-D637-B179-C1E2-959395F2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1FA1D-D89A-EC8C-6D9B-E92D10E7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0EF87-BB15-41B2-88D5-C4F2DD023D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3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67376-914F-625C-2FE4-14138CD4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1A89D-BE7B-4AF4-B851-7BFB1E05CB29}" type="datetimeFigureOut">
              <a:rPr lang="zh-CN" altLang="en-US"/>
              <a:pPr>
                <a:defRPr/>
              </a:pPr>
              <a:t>2024/10/7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5C097-F3B7-86CF-79D7-C4EE96E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F92C5-DFB0-3E25-0D48-C055EF11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EE9A4-DF58-4749-B25B-5ECB4EAA8F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880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2868C-76A9-BE7F-6CB9-917F2DFE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CB924-358E-4AE3-9BB4-825D4EB6612B}" type="datetimeFigureOut">
              <a:rPr lang="zh-CN" altLang="en-US"/>
              <a:pPr>
                <a:defRPr/>
              </a:pPr>
              <a:t>2024/10/7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A2A91-2EBC-E540-F6CF-A545523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1EDAF-D658-7EC3-D2CB-E4F6870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C6974-DA50-452F-A712-EF69EBE2A9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53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5318292-83FD-961C-FB52-6D8AE73D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A1A72-CF88-46D9-AC0C-C547C96F5B99}" type="datetimeFigureOut">
              <a:rPr lang="zh-CN" altLang="en-US"/>
              <a:pPr>
                <a:defRPr/>
              </a:pPr>
              <a:t>2024/10/7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3B5EE68-F0BE-DE27-B83B-65012B05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9324783-4E7F-46B1-BD37-3B2FFCF3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6E864-F808-47C6-8550-42F605324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87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C5297EE-4A94-88FE-D116-36147598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37927-FB28-4AB7-B715-DA9974766667}" type="datetimeFigureOut">
              <a:rPr lang="zh-CN" altLang="en-US"/>
              <a:pPr>
                <a:defRPr/>
              </a:pPr>
              <a:t>2024/10/7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ECA0C76-FE02-BD5F-43B1-69B51D5A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53B42AA-B520-3C99-C73B-653F2740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FF616-B697-4500-8037-52D006A6BC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454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5485AFB-7F8E-53F2-D39A-7DC277FA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A70B5-C251-4FCF-BA87-DBDA935EF2B8}" type="datetimeFigureOut">
              <a:rPr lang="zh-CN" altLang="en-US"/>
              <a:pPr>
                <a:defRPr/>
              </a:pPr>
              <a:t>2024/10/7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EBBAA8A-1FC8-BF70-5BC8-F7A4D14E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AB2B-3DBE-CE2A-1659-FCBBDAD0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1817-856F-4F84-8627-1F51DACB3B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203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B70C200-949F-BB08-EAAC-7FA174FF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8F641-FE7A-4F03-A5A8-63AC63CED1AA}" type="datetimeFigureOut">
              <a:rPr lang="zh-CN" altLang="en-US"/>
              <a:pPr>
                <a:defRPr/>
              </a:pPr>
              <a:t>2024/10/7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546C065-3EF0-C3C4-C51B-CC37827A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AD0558D-4D82-B5C4-378F-CB416F3B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F8D3A-887D-4274-BDE9-839DA2F949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41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BD1A12-DF6D-BD7A-A9B2-4CDC425382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24980409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9BD7141-77D6-A072-64E9-425E14D6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F435F-0E90-4A82-94FE-79A84160B1C6}" type="datetimeFigureOut">
              <a:rPr lang="zh-CN" altLang="en-US"/>
              <a:pPr>
                <a:defRPr/>
              </a:pPr>
              <a:t>2024/10/7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75A9331-00CE-51ED-6D32-5DB80824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EE75099-6E8D-8DD9-9306-5C9689C7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F577B-E451-4DCC-8C3D-BD8D480C90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53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B839C68-8976-AD58-6B6E-3C9E254E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09BA6-A2B8-4AEF-8399-0A5E19043157}" type="datetimeFigureOut">
              <a:rPr lang="zh-CN" altLang="en-US"/>
              <a:pPr>
                <a:defRPr/>
              </a:pPr>
              <a:t>2024/10/7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3CECE6A-2138-636A-0A1D-AE1147A0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5A54F89-F9EA-4AC4-B544-0CB31EB0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529C9-BD0A-4BE9-85F3-EE88FC3895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87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B959F-EDE8-A934-878A-AFDC5C84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173F1-8979-4BBF-8508-3C93344739E7}" type="datetimeFigureOut">
              <a:rPr lang="zh-CN" altLang="en-US"/>
              <a:pPr>
                <a:defRPr/>
              </a:pPr>
              <a:t>2024/10/7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D4C86-52F6-2137-21B0-D9ED7AC5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5FA8C-B05D-A79E-7120-2FA2171F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D9447-743A-4E7B-979E-967768BF95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267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50AED-6F10-813F-F9A0-95411038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D4B31-F11B-44BF-AF9A-DEE2F7D27EBA}" type="datetimeFigureOut">
              <a:rPr lang="zh-CN" altLang="en-US"/>
              <a:pPr>
                <a:defRPr/>
              </a:pPr>
              <a:t>2024/10/7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C7421-D139-44AC-5DBE-A0FF9C18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9FFFE-02D3-5E28-8E42-5EF06BB2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D425E-A2D1-4AB3-949E-96B5E1A6F3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618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1AEF152-98E3-71AA-3C28-EB95F7E87D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941888" y="6138863"/>
            <a:ext cx="7681912" cy="746125"/>
          </a:xfrm>
          <a:prstGeom prst="rect">
            <a:avLst/>
          </a:prstGeom>
        </p:spPr>
        <p:txBody>
          <a:bodyPr/>
          <a:lstStyle>
            <a:lvl1pPr>
              <a:defRPr sz="2500" i="0"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410075203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7558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>
            <a:extLst>
              <a:ext uri="{FF2B5EF4-FFF2-40B4-BE49-F238E27FC236}">
                <a16:creationId xmlns:a16="http://schemas.microsoft.com/office/drawing/2014/main" id="{821AD0D3-9726-9F7F-D175-419A0BDA22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5087938"/>
            <a:ext cx="12128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496FD9-6C8E-6EE6-334D-C14A9B2A5B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6114829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2" y="1052513"/>
            <a:ext cx="5492749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2" y="1052513"/>
            <a:ext cx="5492751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4F0F45D-BCD3-4D21-6C28-CF6408A566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20415743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3047FF-3030-B906-3ED0-6672D2347B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64113000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C907E31-F088-7B3B-1757-85814E8C58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31159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738550D-4BD5-55DC-D695-043AC150FD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1403156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A8949B-85A7-081D-ED97-5419967244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75352959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818AE9D-E427-5248-B8B7-864A6CC10F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34293638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89C5AB7-2132-B9E5-F997-3AA335B41A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3563" y="1081088"/>
            <a:ext cx="111887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138" tIns="41275" rIns="84138" bIns="41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Click to edit Master text styles</a:t>
            </a:r>
          </a:p>
          <a:p>
            <a:pPr lvl="1"/>
            <a:r>
              <a:rPr lang="en-US" altLang="zh-CN"/>
              <a:t> Second level</a:t>
            </a:r>
          </a:p>
          <a:p>
            <a:pPr lvl="2"/>
            <a:r>
              <a:rPr lang="en-US" altLang="zh-CN"/>
              <a:t> 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8B4E6D6-294D-E1B1-DD73-885C14D2E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6400" y="908050"/>
            <a:ext cx="11353800" cy="74613"/>
          </a:xfrm>
          <a:prstGeom prst="rect">
            <a:avLst/>
          </a:pr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 b="1">
              <a:latin typeface="Arial" panose="020B0604020202020204" pitchFamily="34" charset="0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09DCC13-5DF8-28D7-F427-923D7B8A1F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168275" y="6237288"/>
            <a:ext cx="6529388" cy="746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84138" tIns="41275" rIns="84138" bIns="41275" numCol="1" anchor="ctr" anchorCtr="0" compatLnSpc="1"/>
          <a:lstStyle>
            <a:lvl1pPr algn="ctr" eaLnBrk="0" hangingPunct="0">
              <a:defRPr sz="2000" b="1" i="0">
                <a:solidFill>
                  <a:srgbClr val="000066"/>
                </a:solidFill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  <p:pic>
        <p:nvPicPr>
          <p:cNvPr id="1029" name="图片 2">
            <a:extLst>
              <a:ext uri="{FF2B5EF4-FFF2-40B4-BE49-F238E27FC236}">
                <a16:creationId xmlns:a16="http://schemas.microsoft.com/office/drawing/2014/main" id="{4BE2D5F1-0F76-3EF4-1BD2-9B9E3754A2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65088"/>
            <a:ext cx="58515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8">
            <a:extLst>
              <a:ext uri="{FF2B5EF4-FFF2-40B4-BE49-F238E27FC236}">
                <a16:creationId xmlns:a16="http://schemas.microsoft.com/office/drawing/2014/main" id="{52FB1145-D301-5757-07A0-97CE13BB64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6054725"/>
            <a:ext cx="1028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  <p:sldLayoutId id="2147484817" r:id="rId2"/>
    <p:sldLayoutId id="2147484839" r:id="rId3"/>
    <p:sldLayoutId id="2147484818" r:id="rId4"/>
    <p:sldLayoutId id="2147484819" r:id="rId5"/>
    <p:sldLayoutId id="2147484820" r:id="rId6"/>
    <p:sldLayoutId id="2147484821" r:id="rId7"/>
    <p:sldLayoutId id="2147484822" r:id="rId8"/>
    <p:sldLayoutId id="2147484823" r:id="rId9"/>
    <p:sldLayoutId id="2147484824" r:id="rId10"/>
    <p:sldLayoutId id="2147484825" r:id="rId11"/>
    <p:sldLayoutId id="2147484826" r:id="rId12"/>
  </p:sldLayoutIdLst>
  <p:transition/>
  <p:txStyles>
    <p:titleStyle>
      <a:lvl1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defTabSz="755650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defTabSz="755650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defTabSz="755650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defTabSz="755650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11150" indent="-311150" algn="l" defTabSz="755650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74688" indent="-249238" algn="l" defTabSz="755650" rtl="0" eaLnBrk="0" fontAlgn="base" hangingPunct="0">
        <a:spcBef>
          <a:spcPct val="40000"/>
        </a:spcBef>
        <a:spcAft>
          <a:spcPct val="40000"/>
        </a:spcAft>
        <a:buClr>
          <a:srgbClr val="333399"/>
        </a:buClr>
        <a:buFont typeface="Wingdings" panose="05000000000000000000" pitchFamily="2" charset="2"/>
        <a:buChar char="|"/>
        <a:defRPr sz="2800">
          <a:solidFill>
            <a:srgbClr val="000066"/>
          </a:solidFill>
          <a:latin typeface="+mn-lt"/>
          <a:ea typeface="+mn-ea"/>
        </a:defRPr>
      </a:lvl2pPr>
      <a:lvl3pPr marL="1038225" indent="-206375" algn="l" defTabSz="755650" rtl="0" eaLnBrk="0" fontAlgn="base" hangingPunct="0">
        <a:spcBef>
          <a:spcPct val="20000"/>
        </a:spcBef>
        <a:spcAft>
          <a:spcPct val="0"/>
        </a:spcAft>
        <a:buClr>
          <a:srgbClr val="FF6699"/>
        </a:buClr>
        <a:buFont typeface="Wingdings" panose="05000000000000000000" pitchFamily="2" charset="2"/>
        <a:buChar char="{"/>
        <a:defRPr sz="2400">
          <a:solidFill>
            <a:schemeClr val="tx1"/>
          </a:solidFill>
          <a:latin typeface="+mn-lt"/>
          <a:ea typeface="+mn-ea"/>
        </a:defRPr>
      </a:lvl3pPr>
      <a:lvl4pPr marL="1454150" indent="-207963" algn="l" defTabSz="75565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660033"/>
          </a:solidFill>
          <a:latin typeface="+mn-lt"/>
          <a:ea typeface="+mn-ea"/>
        </a:defRPr>
      </a:lvl4pPr>
      <a:lvl5pPr marL="1870075" indent="-207963" algn="l" defTabSz="75565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327275" indent="-208280" algn="l" defTabSz="75565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784475" indent="-208280" algn="l" defTabSz="75565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241675" indent="-208280" algn="l" defTabSz="75565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698875" indent="-208280" algn="l" defTabSz="75565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89F3FD31-D70B-BC66-8CE5-2E0FE5B909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6400" y="908050"/>
            <a:ext cx="11353800" cy="7461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 b="1">
              <a:latin typeface="Arial" panose="020B0604020202020204" pitchFamily="34" charset="0"/>
            </a:endParaRPr>
          </a:p>
        </p:txBody>
      </p:sp>
      <p:pic>
        <p:nvPicPr>
          <p:cNvPr id="2057" name="图片 12">
            <a:extLst>
              <a:ext uri="{FF2B5EF4-FFF2-40B4-BE49-F238E27FC236}">
                <a16:creationId xmlns:a16="http://schemas.microsoft.com/office/drawing/2014/main" id="{3B5F9889-2422-C89D-2F7B-E3BB616A21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77800"/>
            <a:ext cx="58515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27" r:id="rId1"/>
    <p:sldLayoutId id="2147484828" r:id="rId2"/>
    <p:sldLayoutId id="2147484829" r:id="rId3"/>
    <p:sldLayoutId id="2147484830" r:id="rId4"/>
    <p:sldLayoutId id="2147484831" r:id="rId5"/>
    <p:sldLayoutId id="2147484832" r:id="rId6"/>
    <p:sldLayoutId id="2147484833" r:id="rId7"/>
    <p:sldLayoutId id="2147484834" r:id="rId8"/>
    <p:sldLayoutId id="2147484835" r:id="rId9"/>
    <p:sldLayoutId id="2147484836" r:id="rId10"/>
    <p:sldLayoutId id="2147484837" r:id="rId11"/>
    <p:sldLayoutId id="2147484840" r:id="rId12"/>
    <p:sldLayoutId id="214748484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jpe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6.w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3.jp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52.jpeg"/><Relationship Id="rId7" Type="http://schemas.openxmlformats.org/officeDocument/2006/relationships/oleObject" Target="../embeddings/oleObject42.bin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4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55.bin"/><Relationship Id="rId2" Type="http://schemas.openxmlformats.org/officeDocument/2006/relationships/image" Target="../media/image55.jpeg"/><Relationship Id="rId16" Type="http://schemas.openxmlformats.org/officeDocument/2006/relationships/image" Target="../media/image66.wmf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6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5.jpeg"/><Relationship Id="rId5" Type="http://schemas.openxmlformats.org/officeDocument/2006/relationships/image" Target="../media/image69.wmf"/><Relationship Id="rId4" Type="http://schemas.openxmlformats.org/officeDocument/2006/relationships/oleObject" Target="../embeddings/oleObject5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74.wmf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68.bin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8.wmf"/><Relationship Id="rId14" Type="http://schemas.openxmlformats.org/officeDocument/2006/relationships/image" Target="../media/image55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1.wmf"/><Relationship Id="rId7" Type="http://schemas.openxmlformats.org/officeDocument/2006/relationships/image" Target="../media/image83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7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89.wmf"/><Relationship Id="rId3" Type="http://schemas.openxmlformats.org/officeDocument/2006/relationships/oleObject" Target="../embeddings/oleObject72.bin"/><Relationship Id="rId7" Type="http://schemas.openxmlformats.org/officeDocument/2006/relationships/image" Target="../media/image86.jpeg"/><Relationship Id="rId12" Type="http://schemas.openxmlformats.org/officeDocument/2006/relationships/oleObject" Target="../embeddings/oleObject76.bin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5.wmf"/><Relationship Id="rId11" Type="http://schemas.openxmlformats.org/officeDocument/2006/relationships/image" Target="../media/image88.wmf"/><Relationship Id="rId5" Type="http://schemas.openxmlformats.org/officeDocument/2006/relationships/oleObject" Target="../embeddings/oleObject73.bin"/><Relationship Id="rId15" Type="http://schemas.openxmlformats.org/officeDocument/2006/relationships/image" Target="../media/image90.wmf"/><Relationship Id="rId10" Type="http://schemas.openxmlformats.org/officeDocument/2006/relationships/oleObject" Target="../embeddings/oleObject75.bin"/><Relationship Id="rId4" Type="http://schemas.openxmlformats.org/officeDocument/2006/relationships/image" Target="../media/image66.wmf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77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ED7C147-47CA-FA55-3E10-38A677F3D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653135"/>
            <a:ext cx="12192000" cy="22048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584ECF-07B6-0FB7-4F57-949BB2859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768127"/>
          </a:xfrm>
          <a:prstGeom prst="rect">
            <a:avLst/>
          </a:prstGeom>
        </p:spPr>
      </p:pic>
      <p:sp>
        <p:nvSpPr>
          <p:cNvPr id="9218" name="Rectangle 9">
            <a:extLst>
              <a:ext uri="{FF2B5EF4-FFF2-40B4-BE49-F238E27FC236}">
                <a16:creationId xmlns:a16="http://schemas.microsoft.com/office/drawing/2014/main" id="{82A604BD-9F13-90D2-A0C2-A635EF93D6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050052" y="5949280"/>
            <a:ext cx="6624116" cy="746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7556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500" dirty="0">
                <a:solidFill>
                  <a:srgbClr val="00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哈尔滨工业大学控制与仿真中心    方可</a:t>
            </a:r>
          </a:p>
        </p:txBody>
      </p:sp>
      <p:sp>
        <p:nvSpPr>
          <p:cNvPr id="9219" name="Text Box 64">
            <a:extLst>
              <a:ext uri="{FF2B5EF4-FFF2-40B4-BE49-F238E27FC236}">
                <a16:creationId xmlns:a16="http://schemas.microsoft.com/office/drawing/2014/main" id="{F4C2B7E3-DF7B-ACAD-32CF-EAC050D13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248" y="3331033"/>
            <a:ext cx="823435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7556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zh-CN" altLang="en-US" sz="4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无人机的单自由度绕质心运动控制</a:t>
            </a:r>
          </a:p>
        </p:txBody>
      </p:sp>
      <p:sp>
        <p:nvSpPr>
          <p:cNvPr id="4" name="Text Box 64">
            <a:extLst>
              <a:ext uri="{FF2B5EF4-FFF2-40B4-BE49-F238E27FC236}">
                <a16:creationId xmlns:a16="http://schemas.microsoft.com/office/drawing/2014/main" id="{4F4673A8-01C3-899B-F0EE-976911E67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200479"/>
            <a:ext cx="928903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40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无人机系统工程应用</a:t>
            </a:r>
          </a:p>
        </p:txBody>
      </p:sp>
      <p:pic>
        <p:nvPicPr>
          <p:cNvPr id="9221" name="图片 2">
            <a:extLst>
              <a:ext uri="{FF2B5EF4-FFF2-40B4-BE49-F238E27FC236}">
                <a16:creationId xmlns:a16="http://schemas.microsoft.com/office/drawing/2014/main" id="{5D575B94-20ED-93B5-7DA9-BBAB64E2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2909983"/>
            <a:ext cx="2037137" cy="174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1BB7913E-770C-8BD9-726A-C101D02BA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6400" y="323945"/>
            <a:ext cx="22788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 </a:t>
            </a:r>
            <a:r>
              <a:rPr lang="en-US" altLang="zh-CN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 </a:t>
            </a:r>
            <a:r>
              <a:rPr lang="zh-CN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讲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双旋翼天平系统的建模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182270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状态空间表示法</a:t>
            </a:r>
          </a:p>
        </p:txBody>
      </p:sp>
      <p:graphicFrame>
        <p:nvGraphicFramePr>
          <p:cNvPr id="13" name="对象 1">
            <a:extLst>
              <a:ext uri="{FF2B5EF4-FFF2-40B4-BE49-F238E27FC236}">
                <a16:creationId xmlns:a16="http://schemas.microsoft.com/office/drawing/2014/main" id="{C3585E0A-3B28-5502-3B0E-01B67E4BCB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3321755"/>
              </p:ext>
            </p:extLst>
          </p:nvPr>
        </p:nvGraphicFramePr>
        <p:xfrm>
          <a:off x="767408" y="4005064"/>
          <a:ext cx="7344816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500" imgH="571500" progId="Equation.DSMT4">
                  <p:embed/>
                </p:oleObj>
              </mc:Choice>
              <mc:Fallback>
                <p:oleObj name="Equation" r:id="rId2" imgW="2857500" imgH="571500" progId="Equation.DSMT4">
                  <p:embed/>
                  <p:pic>
                    <p:nvPicPr>
                      <p:cNvPr id="10252" name="对象 1">
                        <a:extLst>
                          <a:ext uri="{FF2B5EF4-FFF2-40B4-BE49-F238E27FC236}">
                            <a16:creationId xmlns:a16="http://schemas.microsoft.com/office/drawing/2014/main" id="{723CF5DC-51FC-2F9F-F798-7FEFF6440CA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4005064"/>
                        <a:ext cx="7344816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3">
            <a:extLst>
              <a:ext uri="{FF2B5EF4-FFF2-40B4-BE49-F238E27FC236}">
                <a16:creationId xmlns:a16="http://schemas.microsoft.com/office/drawing/2014/main" id="{095EB963-BC5C-09BD-F8D4-6AEF30F8A1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868801"/>
              </p:ext>
            </p:extLst>
          </p:nvPr>
        </p:nvGraphicFramePr>
        <p:xfrm>
          <a:off x="767408" y="2277864"/>
          <a:ext cx="47291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368300" progId="Equation.DSMT4">
                  <p:embed/>
                </p:oleObj>
              </mc:Choice>
              <mc:Fallback>
                <p:oleObj name="Equation" r:id="rId4" imgW="1600200" imgH="368300" progId="Equation.DSMT4">
                  <p:embed/>
                  <p:pic>
                    <p:nvPicPr>
                      <p:cNvPr id="10253" name="对象 3">
                        <a:extLst>
                          <a:ext uri="{FF2B5EF4-FFF2-40B4-BE49-F238E27FC236}">
                            <a16:creationId xmlns:a16="http://schemas.microsoft.com/office/drawing/2014/main" id="{ED46414A-DDF8-4932-A2CD-32091FC8B35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2277864"/>
                        <a:ext cx="4729163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下箭头 4">
            <a:extLst>
              <a:ext uri="{FF2B5EF4-FFF2-40B4-BE49-F238E27FC236}">
                <a16:creationId xmlns:a16="http://schemas.microsoft.com/office/drawing/2014/main" id="{C3A1D9B9-FB84-5CDE-3F0A-6623C20C0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733" y="3212901"/>
            <a:ext cx="485775" cy="979488"/>
          </a:xfrm>
          <a:prstGeom prst="downArrow">
            <a:avLst>
              <a:gd name="adj1" fmla="val 50000"/>
              <a:gd name="adj2" fmla="val 49942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CF441CD-CDF4-D169-C7E6-C19D33EEF0BA}"/>
              </a:ext>
            </a:extLst>
          </p:cNvPr>
          <p:cNvSpPr/>
          <p:nvPr/>
        </p:nvSpPr>
        <p:spPr>
          <a:xfrm>
            <a:off x="622946" y="5878314"/>
            <a:ext cx="7272337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i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使用矩阵表示，便于描述  </a:t>
            </a:r>
            <a:r>
              <a:rPr lang="en-US" altLang="zh-CN" b="1" i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MIMO </a:t>
            </a:r>
            <a:r>
              <a:rPr lang="zh-CN" altLang="en-US" b="1" i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1A17F1-451C-7D03-5816-66E5D6AD1AD4}"/>
              </a:ext>
            </a:extLst>
          </p:cNvPr>
          <p:cNvSpPr/>
          <p:nvPr/>
        </p:nvSpPr>
        <p:spPr>
          <a:xfrm>
            <a:off x="983308" y="3501826"/>
            <a:ext cx="2268538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系统矩阵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A383E40-B766-1BFD-0369-C9EEC66195F7}"/>
              </a:ext>
            </a:extLst>
          </p:cNvPr>
          <p:cNvSpPr/>
          <p:nvPr/>
        </p:nvSpPr>
        <p:spPr>
          <a:xfrm>
            <a:off x="2639071" y="3501826"/>
            <a:ext cx="1641475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输入矩阵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FA01467-D477-ED8C-EA74-FD9098B36319}"/>
              </a:ext>
            </a:extLst>
          </p:cNvPr>
          <p:cNvCxnSpPr/>
          <p:nvPr/>
        </p:nvCxnSpPr>
        <p:spPr>
          <a:xfrm flipV="1">
            <a:off x="1857276" y="3863886"/>
            <a:ext cx="139700" cy="206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7C98F2-D768-3A93-8513-4338B6D08C2D}"/>
              </a:ext>
            </a:extLst>
          </p:cNvPr>
          <p:cNvCxnSpPr/>
          <p:nvPr/>
        </p:nvCxnSpPr>
        <p:spPr>
          <a:xfrm flipV="1">
            <a:off x="2916089" y="3832345"/>
            <a:ext cx="215900" cy="206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6">
            <a:extLst>
              <a:ext uri="{FF2B5EF4-FFF2-40B4-BE49-F238E27FC236}">
                <a16:creationId xmlns:a16="http://schemas.microsoft.com/office/drawing/2014/main" id="{C5FA4849-D869-B702-A6CC-D18E44ADE7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698" y="1326298"/>
            <a:ext cx="5292736" cy="286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28148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双旋翼天平系统的建模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052736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模型参数的确定</a:t>
            </a:r>
          </a:p>
        </p:txBody>
      </p:sp>
      <p:pic>
        <p:nvPicPr>
          <p:cNvPr id="13" name="图片 1">
            <a:extLst>
              <a:ext uri="{FF2B5EF4-FFF2-40B4-BE49-F238E27FC236}">
                <a16:creationId xmlns:a16="http://schemas.microsoft.com/office/drawing/2014/main" id="{1AF20488-AE31-4016-CCD8-284F0EF44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133600"/>
            <a:ext cx="476408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对象 2">
            <a:extLst>
              <a:ext uri="{FF2B5EF4-FFF2-40B4-BE49-F238E27FC236}">
                <a16:creationId xmlns:a16="http://schemas.microsoft.com/office/drawing/2014/main" id="{F5565265-3115-0FE6-14C3-775BCAAFD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467108"/>
              </p:ext>
            </p:extLst>
          </p:nvPr>
        </p:nvGraphicFramePr>
        <p:xfrm>
          <a:off x="6407939" y="1752559"/>
          <a:ext cx="4021343" cy="115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500" imgH="419100" progId="Equation.DSMT4">
                  <p:embed/>
                </p:oleObj>
              </mc:Choice>
              <mc:Fallback>
                <p:oleObj name="Equation" r:id="rId3" imgW="1333500" imgH="419100" progId="Equation.DSMT4">
                  <p:embed/>
                  <p:pic>
                    <p:nvPicPr>
                      <p:cNvPr id="12301" name="对象 2">
                        <a:extLst>
                          <a:ext uri="{FF2B5EF4-FFF2-40B4-BE49-F238E27FC236}">
                            <a16:creationId xmlns:a16="http://schemas.microsoft.com/office/drawing/2014/main" id="{16E06EE1-A411-CA51-E215-ADD3B6E74A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939" y="1752559"/>
                        <a:ext cx="4021343" cy="1151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7">
            <a:extLst>
              <a:ext uri="{FF2B5EF4-FFF2-40B4-BE49-F238E27FC236}">
                <a16:creationId xmlns:a16="http://schemas.microsoft.com/office/drawing/2014/main" id="{2145E4CA-AB51-92B4-1641-A929CEE1CF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460252"/>
              </p:ext>
            </p:extLst>
          </p:nvPr>
        </p:nvGraphicFramePr>
        <p:xfrm>
          <a:off x="5333104" y="3218121"/>
          <a:ext cx="4318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500" imgH="228600" progId="Equation.DSMT4">
                  <p:embed/>
                </p:oleObj>
              </mc:Choice>
              <mc:Fallback>
                <p:oleObj name="Equation" r:id="rId5" imgW="190500" imgH="228600" progId="Equation.DSMT4">
                  <p:embed/>
                  <p:pic>
                    <p:nvPicPr>
                      <p:cNvPr id="12302" name="对象 7">
                        <a:extLst>
                          <a:ext uri="{FF2B5EF4-FFF2-40B4-BE49-F238E27FC236}">
                            <a16:creationId xmlns:a16="http://schemas.microsoft.com/office/drawing/2014/main" id="{FE7F9169-5E02-46A7-25D7-DAD4493F28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104" y="3218121"/>
                        <a:ext cx="4318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46">
            <a:extLst>
              <a:ext uri="{FF2B5EF4-FFF2-40B4-BE49-F238E27FC236}">
                <a16:creationId xmlns:a16="http://schemas.microsoft.com/office/drawing/2014/main" id="{6381FB5B-2C6D-AA07-A0F1-74A4E076D55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874442" y="3245108"/>
            <a:ext cx="2700337" cy="49795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一侧摆臂质量</a:t>
            </a:r>
          </a:p>
        </p:txBody>
      </p:sp>
      <p:graphicFrame>
        <p:nvGraphicFramePr>
          <p:cNvPr id="19" name="对象 9">
            <a:extLst>
              <a:ext uri="{FF2B5EF4-FFF2-40B4-BE49-F238E27FC236}">
                <a16:creationId xmlns:a16="http://schemas.microsoft.com/office/drawing/2014/main" id="{F4E1C4AA-FB36-9526-6752-691C1648C2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138016"/>
              </p:ext>
            </p:extLst>
          </p:nvPr>
        </p:nvGraphicFramePr>
        <p:xfrm>
          <a:off x="5333104" y="3865821"/>
          <a:ext cx="4318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3112" imgH="228501" progId="Equation.DSMT4">
                  <p:embed/>
                </p:oleObj>
              </mc:Choice>
              <mc:Fallback>
                <p:oleObj name="Equation" r:id="rId7" imgW="203112" imgH="228501" progId="Equation.DSMT4">
                  <p:embed/>
                  <p:pic>
                    <p:nvPicPr>
                      <p:cNvPr id="12304" name="对象 9">
                        <a:extLst>
                          <a:ext uri="{FF2B5EF4-FFF2-40B4-BE49-F238E27FC236}">
                            <a16:creationId xmlns:a16="http://schemas.microsoft.com/office/drawing/2014/main" id="{74D19C78-88FB-165A-E277-51B3F66F4D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104" y="3865821"/>
                        <a:ext cx="4318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4">
            <a:extLst>
              <a:ext uri="{FF2B5EF4-FFF2-40B4-BE49-F238E27FC236}">
                <a16:creationId xmlns:a16="http://schemas.microsoft.com/office/drawing/2014/main" id="{C0B97B01-E966-DE47-3B89-6566B1482F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901851"/>
              </p:ext>
            </p:extLst>
          </p:nvPr>
        </p:nvGraphicFramePr>
        <p:xfrm>
          <a:off x="5333104" y="4523046"/>
          <a:ext cx="3587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9579" imgH="164957" progId="Equation.DSMT4">
                  <p:embed/>
                </p:oleObj>
              </mc:Choice>
              <mc:Fallback>
                <p:oleObj name="Equation" r:id="rId9" imgW="139579" imgH="164957" progId="Equation.DSMT4">
                  <p:embed/>
                  <p:pic>
                    <p:nvPicPr>
                      <p:cNvPr id="12305" name="对象 14">
                        <a:extLst>
                          <a:ext uri="{FF2B5EF4-FFF2-40B4-BE49-F238E27FC236}">
                            <a16:creationId xmlns:a16="http://schemas.microsoft.com/office/drawing/2014/main" id="{2D770D74-E1A1-EEEF-C44D-18D2E2B8BC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104" y="4523046"/>
                        <a:ext cx="3587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46">
            <a:extLst>
              <a:ext uri="{FF2B5EF4-FFF2-40B4-BE49-F238E27FC236}">
                <a16:creationId xmlns:a16="http://schemas.microsoft.com/office/drawing/2014/main" id="{F090BBF4-4E40-2A95-7C56-BC6F81A7134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874442" y="4459546"/>
            <a:ext cx="2700337" cy="49795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一侧摆臂长度</a:t>
            </a:r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AD012839-6033-8D0A-E5B0-D4BA99B3EA5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2373" y="5076825"/>
            <a:ext cx="1579562" cy="49795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测量法：</a:t>
            </a:r>
          </a:p>
        </p:txBody>
      </p:sp>
      <p:graphicFrame>
        <p:nvGraphicFramePr>
          <p:cNvPr id="23" name="对象 15">
            <a:extLst>
              <a:ext uri="{FF2B5EF4-FFF2-40B4-BE49-F238E27FC236}">
                <a16:creationId xmlns:a16="http://schemas.microsoft.com/office/drawing/2014/main" id="{EBC36D1C-06B5-1BAA-3641-17A2A0C3FA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974207"/>
              </p:ext>
            </p:extLst>
          </p:nvPr>
        </p:nvGraphicFramePr>
        <p:xfrm>
          <a:off x="1905398" y="4941888"/>
          <a:ext cx="104933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69696" imgH="393529" progId="Equation.DSMT4">
                  <p:embed/>
                </p:oleObj>
              </mc:Choice>
              <mc:Fallback>
                <p:oleObj name="Equation" r:id="rId11" imgW="469696" imgH="393529" progId="Equation.DSMT4">
                  <p:embed/>
                  <p:pic>
                    <p:nvPicPr>
                      <p:cNvPr id="12308" name="对象 15">
                        <a:extLst>
                          <a:ext uri="{FF2B5EF4-FFF2-40B4-BE49-F238E27FC236}">
                            <a16:creationId xmlns:a16="http://schemas.microsoft.com/office/drawing/2014/main" id="{D5A74B74-9C8C-465B-D7DB-4B05CCE0F3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398" y="4941888"/>
                        <a:ext cx="104933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6">
            <a:extLst>
              <a:ext uri="{FF2B5EF4-FFF2-40B4-BE49-F238E27FC236}">
                <a16:creationId xmlns:a16="http://schemas.microsoft.com/office/drawing/2014/main" id="{B7E333EB-DAFB-844E-FCD3-4CFF539AD20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9376" y="6052021"/>
            <a:ext cx="4775200" cy="4603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以恒定转矩和获取的角加速度测量</a:t>
            </a:r>
            <a:r>
              <a:rPr lang="zh-CN" altLang="en-US" sz="2200" b="1" i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2200" b="1" i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246">
            <a:extLst>
              <a:ext uri="{FF2B5EF4-FFF2-40B4-BE49-F238E27FC236}">
                <a16:creationId xmlns:a16="http://schemas.microsoft.com/office/drawing/2014/main" id="{4D28E297-9E65-5271-2EBD-4ECA8F651A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874442" y="3842008"/>
            <a:ext cx="3600450" cy="49795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一侧电机与螺旋桨质量</a:t>
            </a:r>
          </a:p>
        </p:txBody>
      </p:sp>
      <p:sp>
        <p:nvSpPr>
          <p:cNvPr id="26" name="Text Box 246">
            <a:extLst>
              <a:ext uri="{FF2B5EF4-FFF2-40B4-BE49-F238E27FC236}">
                <a16:creationId xmlns:a16="http://schemas.microsoft.com/office/drawing/2014/main" id="{E95E9D35-DB25-0900-4B96-11430116897D}"/>
              </a:ext>
            </a:extLst>
          </p:cNvPr>
          <p:cNvSpPr txBox="1">
            <a:spLocks noChangeArrowheads="1"/>
          </p:cNvSpPr>
          <p:nvPr/>
        </p:nvSpPr>
        <p:spPr bwMode="gray">
          <a:xfrm rot="21089511">
            <a:off x="9436698" y="3715659"/>
            <a:ext cx="2514796" cy="4603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直接测量得到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C1472AA-9CD0-4A14-A1D8-5BC681DCD0FD}"/>
              </a:ext>
            </a:extLst>
          </p:cNvPr>
          <p:cNvCxnSpPr/>
          <p:nvPr/>
        </p:nvCxnSpPr>
        <p:spPr>
          <a:xfrm>
            <a:off x="7968208" y="3477677"/>
            <a:ext cx="2016224" cy="25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E055C9A-C54C-CB51-F38D-08D557199445}"/>
              </a:ext>
            </a:extLst>
          </p:cNvPr>
          <p:cNvCxnSpPr>
            <a:cxnSpLocks/>
          </p:cNvCxnSpPr>
          <p:nvPr/>
        </p:nvCxnSpPr>
        <p:spPr>
          <a:xfrm>
            <a:off x="9120336" y="409098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15D392E-F77A-AF31-BF03-20D8C877099D}"/>
              </a:ext>
            </a:extLst>
          </p:cNvPr>
          <p:cNvCxnSpPr/>
          <p:nvPr/>
        </p:nvCxnSpPr>
        <p:spPr>
          <a:xfrm flipV="1">
            <a:off x="7968208" y="4321458"/>
            <a:ext cx="1800200" cy="40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246">
            <a:extLst>
              <a:ext uri="{FF2B5EF4-FFF2-40B4-BE49-F238E27FC236}">
                <a16:creationId xmlns:a16="http://schemas.microsoft.com/office/drawing/2014/main" id="{325BAB7D-FA89-F25B-ACEF-783DE8B7172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38639" y="5557870"/>
            <a:ext cx="5491005" cy="46397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设计控制律时把所有参量折算成一个常值</a:t>
            </a:r>
            <a:endParaRPr lang="zh-CN" altLang="en-US" sz="2200" b="1" i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775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双旋翼天平系统的建模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038254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螺旋桨升力与控制脉宽</a:t>
            </a:r>
          </a:p>
        </p:txBody>
      </p:sp>
      <p:sp>
        <p:nvSpPr>
          <p:cNvPr id="13" name="文本框 46088">
            <a:extLst>
              <a:ext uri="{FF2B5EF4-FFF2-40B4-BE49-F238E27FC236}">
                <a16:creationId xmlns:a16="http://schemas.microsoft.com/office/drawing/2014/main" id="{E7EE85FC-329F-9FFA-F6BD-7E93574BB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2149227"/>
            <a:ext cx="114492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= 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桨径</a:t>
            </a:r>
            <a:r>
              <a:rPr lang="en-US" altLang="zh-CN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</a:t>
            </a:r>
            <a:r>
              <a:rPr lang="en-US" altLang="zh-CN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螺距</a:t>
            </a:r>
            <a:r>
              <a:rPr lang="en-US" altLang="zh-CN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</a:t>
            </a:r>
            <a:r>
              <a:rPr lang="en-US" altLang="zh-CN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桨宽</a:t>
            </a:r>
            <a:r>
              <a:rPr lang="en-US" altLang="zh-CN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</a:t>
            </a:r>
            <a:r>
              <a:rPr lang="en-US" altLang="zh-CN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转速</a:t>
            </a:r>
            <a:r>
              <a:rPr lang="en-US" altLang="zh-CN" b="1" baseline="300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1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大气压 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经验系数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(0.25)</a:t>
            </a:r>
          </a:p>
          <a:p>
            <a:pPr algn="just" eaLnBrk="1" hangingPunct="1"/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= 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拉力</a:t>
            </a:r>
            <a:r>
              <a:rPr lang="en-US" altLang="zh-CN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公斤</a:t>
            </a:r>
            <a:r>
              <a:rPr lang="en-US" altLang="zh-CN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aphicFrame>
        <p:nvGraphicFramePr>
          <p:cNvPr id="15" name="对象 3">
            <a:extLst>
              <a:ext uri="{FF2B5EF4-FFF2-40B4-BE49-F238E27FC236}">
                <a16:creationId xmlns:a16="http://schemas.microsoft.com/office/drawing/2014/main" id="{E7893494-F330-D8F2-42E3-AABC39EED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047010"/>
              </p:ext>
            </p:extLst>
          </p:nvPr>
        </p:nvGraphicFramePr>
        <p:xfrm>
          <a:off x="5015880" y="2996952"/>
          <a:ext cx="18002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45626" imgH="203024" progId="Equation.3">
                  <p:embed/>
                </p:oleObj>
              </mc:Choice>
              <mc:Fallback>
                <p:oleObj r:id="rId2" imgW="545626" imgH="203024" progId="Equation.3">
                  <p:embed/>
                  <p:pic>
                    <p:nvPicPr>
                      <p:cNvPr id="15373" name="对象 3">
                        <a:extLst>
                          <a:ext uri="{FF2B5EF4-FFF2-40B4-BE49-F238E27FC236}">
                            <a16:creationId xmlns:a16="http://schemas.microsoft.com/office/drawing/2014/main" id="{852F05E6-2401-BC04-4D64-A5E214F7EAB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0" y="2996952"/>
                        <a:ext cx="180022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连接符 7">
            <a:extLst>
              <a:ext uri="{FF2B5EF4-FFF2-40B4-BE49-F238E27FC236}">
                <a16:creationId xmlns:a16="http://schemas.microsoft.com/office/drawing/2014/main" id="{E0444329-5607-51A8-DEB8-A95359E4FB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3392" y="3949452"/>
            <a:ext cx="10945216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" name="对象 1">
            <a:extLst>
              <a:ext uri="{FF2B5EF4-FFF2-40B4-BE49-F238E27FC236}">
                <a16:creationId xmlns:a16="http://schemas.microsoft.com/office/drawing/2014/main" id="{F77777C8-21AA-43A2-1B35-E3753093E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865615"/>
              </p:ext>
            </p:extLst>
          </p:nvPr>
        </p:nvGraphicFramePr>
        <p:xfrm>
          <a:off x="2575892" y="4236789"/>
          <a:ext cx="596423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2731" imgH="431613" progId="Equation.DSMT4">
                  <p:embed/>
                </p:oleObj>
              </mc:Choice>
              <mc:Fallback>
                <p:oleObj name="Equation" r:id="rId4" imgW="2462731" imgH="431613" progId="Equation.DSMT4">
                  <p:embed/>
                  <p:pic>
                    <p:nvPicPr>
                      <p:cNvPr id="15375" name="对象 1">
                        <a:extLst>
                          <a:ext uri="{FF2B5EF4-FFF2-40B4-BE49-F238E27FC236}">
                            <a16:creationId xmlns:a16="http://schemas.microsoft.com/office/drawing/2014/main" id="{D91F76CE-17B3-E6C3-AC7C-FB62771BBD4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892" y="4236789"/>
                        <a:ext cx="5964238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">
            <a:extLst>
              <a:ext uri="{FF2B5EF4-FFF2-40B4-BE49-F238E27FC236}">
                <a16:creationId xmlns:a16="http://schemas.microsoft.com/office/drawing/2014/main" id="{BF2BEA82-5404-5388-18E1-2EADF2C948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798535"/>
              </p:ext>
            </p:extLst>
          </p:nvPr>
        </p:nvGraphicFramePr>
        <p:xfrm>
          <a:off x="2526680" y="5238502"/>
          <a:ext cx="30448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56755" imgH="393529" progId="Equation.DSMT4">
                  <p:embed/>
                </p:oleObj>
              </mc:Choice>
              <mc:Fallback>
                <p:oleObj name="Equation" r:id="rId6" imgW="1256755" imgH="393529" progId="Equation.DSMT4">
                  <p:embed/>
                  <p:pic>
                    <p:nvPicPr>
                      <p:cNvPr id="15376" name="对象 2">
                        <a:extLst>
                          <a:ext uri="{FF2B5EF4-FFF2-40B4-BE49-F238E27FC236}">
                            <a16:creationId xmlns:a16="http://schemas.microsoft.com/office/drawing/2014/main" id="{CA44DBCA-CC4F-2E12-9AC0-35C325B08BF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680" y="5238502"/>
                        <a:ext cx="30448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46">
            <a:extLst>
              <a:ext uri="{FF2B5EF4-FFF2-40B4-BE49-F238E27FC236}">
                <a16:creationId xmlns:a16="http://schemas.microsoft.com/office/drawing/2014/main" id="{A1AA8CD4-B494-69B6-0653-1A5165FBBC3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66767" y="5605214"/>
            <a:ext cx="1295400" cy="5349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1" i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itchFamily="18" charset="0"/>
              </a:rPr>
              <a:t>rad/s</a:t>
            </a:r>
            <a:endParaRPr lang="zh-CN" altLang="en-US" b="1" i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  <a:cs typeface="Times New Roman" pitchFamily="18" charset="0"/>
            </a:endParaRPr>
          </a:p>
        </p:txBody>
      </p:sp>
      <p:graphicFrame>
        <p:nvGraphicFramePr>
          <p:cNvPr id="21" name="对象 1">
            <a:extLst>
              <a:ext uri="{FF2B5EF4-FFF2-40B4-BE49-F238E27FC236}">
                <a16:creationId xmlns:a16="http://schemas.microsoft.com/office/drawing/2014/main" id="{03738EEB-C6F5-D72D-0A1A-E4DE47CD7B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177854"/>
              </p:ext>
            </p:extLst>
          </p:nvPr>
        </p:nvGraphicFramePr>
        <p:xfrm>
          <a:off x="7925767" y="5302002"/>
          <a:ext cx="10509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9696" imgH="393529" progId="Equation.DSMT4">
                  <p:embed/>
                </p:oleObj>
              </mc:Choice>
              <mc:Fallback>
                <p:oleObj name="Equation" r:id="rId8" imgW="469696" imgH="393529" progId="Equation.DSMT4">
                  <p:embed/>
                  <p:pic>
                    <p:nvPicPr>
                      <p:cNvPr id="15378" name="对象 1">
                        <a:extLst>
                          <a:ext uri="{FF2B5EF4-FFF2-40B4-BE49-F238E27FC236}">
                            <a16:creationId xmlns:a16="http://schemas.microsoft.com/office/drawing/2014/main" id="{7BC17776-5D68-D713-8D5B-7B08DC649D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5767" y="5302002"/>
                        <a:ext cx="105092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331827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双旋翼天平系统的建模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052736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控制量到电机驱动脉宽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- 1</a:t>
            </a:r>
            <a:endParaRPr lang="zh-CN" altLang="en-US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对象 1">
            <a:extLst>
              <a:ext uri="{FF2B5EF4-FFF2-40B4-BE49-F238E27FC236}">
                <a16:creationId xmlns:a16="http://schemas.microsoft.com/office/drawing/2014/main" id="{72C931A1-1CE9-7DF5-93C0-5006C27786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8605657"/>
              </p:ext>
            </p:extLst>
          </p:nvPr>
        </p:nvGraphicFramePr>
        <p:xfrm>
          <a:off x="250825" y="1916114"/>
          <a:ext cx="656525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36800" imgH="482600" progId="Equation.DSMT4">
                  <p:embed/>
                </p:oleObj>
              </mc:Choice>
              <mc:Fallback>
                <p:oleObj name="Equation" r:id="rId2" imgW="2336800" imgH="482600" progId="Equation.DSMT4">
                  <p:embed/>
                  <p:pic>
                    <p:nvPicPr>
                      <p:cNvPr id="16396" name="对象 1">
                        <a:extLst>
                          <a:ext uri="{FF2B5EF4-FFF2-40B4-BE49-F238E27FC236}">
                            <a16:creationId xmlns:a16="http://schemas.microsoft.com/office/drawing/2014/main" id="{6906E515-E718-769E-6DD4-83A610D9747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916114"/>
                        <a:ext cx="656525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07540CA-4BB0-D581-CFD0-A0CD66E66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303" y="1997385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255588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基本方程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66A790BC-CC24-0088-F5A1-454C75F44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80" y="2626071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255588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约束方程</a:t>
            </a:r>
          </a:p>
        </p:txBody>
      </p:sp>
      <p:cxnSp>
        <p:nvCxnSpPr>
          <p:cNvPr id="16" name="直接连接符 4">
            <a:extLst>
              <a:ext uri="{FF2B5EF4-FFF2-40B4-BE49-F238E27FC236}">
                <a16:creationId xmlns:a16="http://schemas.microsoft.com/office/drawing/2014/main" id="{0CF027E0-57F9-47E4-C7D8-087B0AE5DF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3352" y="3284538"/>
            <a:ext cx="8076976" cy="0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82E25917-B054-3E85-CC8E-46B80549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264" y="2670947"/>
            <a:ext cx="21719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255588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1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升力不变</a:t>
            </a:r>
          </a:p>
        </p:txBody>
      </p:sp>
      <p:graphicFrame>
        <p:nvGraphicFramePr>
          <p:cNvPr id="18" name="对象 7">
            <a:extLst>
              <a:ext uri="{FF2B5EF4-FFF2-40B4-BE49-F238E27FC236}">
                <a16:creationId xmlns:a16="http://schemas.microsoft.com/office/drawing/2014/main" id="{3A8B08A5-7A92-2CF0-1C21-3156958EBE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290689"/>
              </p:ext>
            </p:extLst>
          </p:nvPr>
        </p:nvGraphicFramePr>
        <p:xfrm>
          <a:off x="315780" y="4652964"/>
          <a:ext cx="5113337" cy="151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08841" imgH="660113" progId="Equation.DSMT4">
                  <p:embed/>
                </p:oleObj>
              </mc:Choice>
              <mc:Fallback>
                <p:oleObj r:id="rId4" imgW="2208841" imgH="660113" progId="Equation.DSMT4">
                  <p:embed/>
                  <p:pic>
                    <p:nvPicPr>
                      <p:cNvPr id="16401" name="对象 7">
                        <a:extLst>
                          <a:ext uri="{FF2B5EF4-FFF2-40B4-BE49-F238E27FC236}">
                            <a16:creationId xmlns:a16="http://schemas.microsoft.com/office/drawing/2014/main" id="{53243C05-46B7-80D2-7B4F-D2DE70FB312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80" y="4652964"/>
                        <a:ext cx="5113337" cy="151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下箭头 8">
            <a:extLst>
              <a:ext uri="{FF2B5EF4-FFF2-40B4-BE49-F238E27FC236}">
                <a16:creationId xmlns:a16="http://schemas.microsoft.com/office/drawing/2014/main" id="{C74AF61C-373E-22E5-4AE9-D2EA6B302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573463"/>
            <a:ext cx="484188" cy="817562"/>
          </a:xfrm>
          <a:prstGeom prst="downArrow">
            <a:avLst>
              <a:gd name="adj1" fmla="val 50000"/>
              <a:gd name="adj2" fmla="val 49991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/>
          </a:p>
        </p:txBody>
      </p:sp>
      <p:graphicFrame>
        <p:nvGraphicFramePr>
          <p:cNvPr id="20" name="对象 10">
            <a:extLst>
              <a:ext uri="{FF2B5EF4-FFF2-40B4-BE49-F238E27FC236}">
                <a16:creationId xmlns:a16="http://schemas.microsoft.com/office/drawing/2014/main" id="{7B8163C4-EE41-B1CD-AB49-33CCB1AFCA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842832"/>
              </p:ext>
            </p:extLst>
          </p:nvPr>
        </p:nvGraphicFramePr>
        <p:xfrm>
          <a:off x="5663952" y="3795594"/>
          <a:ext cx="6201409" cy="2591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73300" imgH="1270000" progId="Equation.DSMT4">
                  <p:embed/>
                </p:oleObj>
              </mc:Choice>
              <mc:Fallback>
                <p:oleObj name="Equation" r:id="rId6" imgW="2273300" imgH="1270000" progId="Equation.DSMT4">
                  <p:embed/>
                  <p:pic>
                    <p:nvPicPr>
                      <p:cNvPr id="16403" name="对象 10">
                        <a:extLst>
                          <a:ext uri="{FF2B5EF4-FFF2-40B4-BE49-F238E27FC236}">
                            <a16:creationId xmlns:a16="http://schemas.microsoft.com/office/drawing/2014/main" id="{F6F6335B-31D0-92B1-5C8B-6AA95602920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3795594"/>
                        <a:ext cx="6201409" cy="2591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右箭头 13">
            <a:extLst>
              <a:ext uri="{FF2B5EF4-FFF2-40B4-BE49-F238E27FC236}">
                <a16:creationId xmlns:a16="http://schemas.microsoft.com/office/drawing/2014/main" id="{C7603337-F64C-0C9E-E180-B766325420AD}"/>
              </a:ext>
            </a:extLst>
          </p:cNvPr>
          <p:cNvSpPr>
            <a:spLocks noChangeArrowheads="1"/>
          </p:cNvSpPr>
          <p:nvPr/>
        </p:nvSpPr>
        <p:spPr bwMode="auto">
          <a:xfrm rot="21212422">
            <a:off x="4101325" y="4726955"/>
            <a:ext cx="865188" cy="484188"/>
          </a:xfrm>
          <a:prstGeom prst="rightArrow">
            <a:avLst>
              <a:gd name="adj1" fmla="val 50000"/>
              <a:gd name="adj2" fmla="val 50107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469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双旋翼天平系统的建模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052736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控制量到电机驱动脉宽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- 2</a:t>
            </a:r>
            <a:endParaRPr lang="zh-CN" altLang="en-US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对象 2">
            <a:extLst>
              <a:ext uri="{FF2B5EF4-FFF2-40B4-BE49-F238E27FC236}">
                <a16:creationId xmlns:a16="http://schemas.microsoft.com/office/drawing/2014/main" id="{C4F33B28-03B0-1DDA-56DA-77F314B3D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291851"/>
              </p:ext>
            </p:extLst>
          </p:nvPr>
        </p:nvGraphicFramePr>
        <p:xfrm>
          <a:off x="623392" y="1998321"/>
          <a:ext cx="10560422" cy="211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32400" imgH="1117600" progId="Equation.DSMT4">
                  <p:embed/>
                </p:oleObj>
              </mc:Choice>
              <mc:Fallback>
                <p:oleObj name="Equation" r:id="rId2" imgW="5232400" imgH="1117600" progId="Equation.DSMT4">
                  <p:embed/>
                  <p:pic>
                    <p:nvPicPr>
                      <p:cNvPr id="17420" name="对象 2">
                        <a:extLst>
                          <a:ext uri="{FF2B5EF4-FFF2-40B4-BE49-F238E27FC236}">
                            <a16:creationId xmlns:a16="http://schemas.microsoft.com/office/drawing/2014/main" id="{758F3D03-73F2-D18C-3BC6-09ABDA21365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1998321"/>
                        <a:ext cx="10560422" cy="2117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3">
            <a:extLst>
              <a:ext uri="{FF2B5EF4-FFF2-40B4-BE49-F238E27FC236}">
                <a16:creationId xmlns:a16="http://schemas.microsoft.com/office/drawing/2014/main" id="{579B0581-ACC4-E23D-9F03-71967ED07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588373"/>
              </p:ext>
            </p:extLst>
          </p:nvPr>
        </p:nvGraphicFramePr>
        <p:xfrm>
          <a:off x="1708150" y="4116101"/>
          <a:ext cx="7800320" cy="2707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92600" imgH="1371600" progId="Equation.DSMT4">
                  <p:embed/>
                </p:oleObj>
              </mc:Choice>
              <mc:Fallback>
                <p:oleObj name="Equation" r:id="rId4" imgW="4292600" imgH="1371600" progId="Equation.DSMT4">
                  <p:embed/>
                  <p:pic>
                    <p:nvPicPr>
                      <p:cNvPr id="17421" name="对象 3">
                        <a:extLst>
                          <a:ext uri="{FF2B5EF4-FFF2-40B4-BE49-F238E27FC236}">
                            <a16:creationId xmlns:a16="http://schemas.microsoft.com/office/drawing/2014/main" id="{13555972-6EF3-B4C3-C89E-81A4D106ABD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4116101"/>
                        <a:ext cx="7800320" cy="2707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15">
            <a:extLst>
              <a:ext uri="{FF2B5EF4-FFF2-40B4-BE49-F238E27FC236}">
                <a16:creationId xmlns:a16="http://schemas.microsoft.com/office/drawing/2014/main" id="{FA54F121-DE17-C030-AF13-B14CA68DDD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2387" y="3500810"/>
            <a:ext cx="360363" cy="6477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9">
            <a:extLst>
              <a:ext uri="{FF2B5EF4-FFF2-40B4-BE49-F238E27FC236}">
                <a16:creationId xmlns:a16="http://schemas.microsoft.com/office/drawing/2014/main" id="{82B9B41F-E036-DD01-4DD7-068A38B02A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2837" y="3500810"/>
            <a:ext cx="3503563" cy="952036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12290">
            <a:extLst>
              <a:ext uri="{FF2B5EF4-FFF2-40B4-BE49-F238E27FC236}">
                <a16:creationId xmlns:a16="http://schemas.microsoft.com/office/drawing/2014/main" id="{E5119FFA-FA5A-C2E8-4486-C0D56EA94B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696400" y="4427002"/>
            <a:ext cx="144462" cy="792163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箭头连接符 12292">
            <a:extLst>
              <a:ext uri="{FF2B5EF4-FFF2-40B4-BE49-F238E27FC236}">
                <a16:creationId xmlns:a16="http://schemas.microsoft.com/office/drawing/2014/main" id="{7E593F20-F2EE-EF57-FE59-731B54E6104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104112" y="5219165"/>
            <a:ext cx="2736750" cy="71917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5279175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双旋翼天平系统的建模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052736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控制量到电机驱动脉宽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- 3</a:t>
            </a:r>
            <a:endParaRPr lang="zh-CN" altLang="en-US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对象 1">
            <a:extLst>
              <a:ext uri="{FF2B5EF4-FFF2-40B4-BE49-F238E27FC236}">
                <a16:creationId xmlns:a16="http://schemas.microsoft.com/office/drawing/2014/main" id="{3037D47C-5385-7764-257B-1D7A75EAD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672270"/>
              </p:ext>
            </p:extLst>
          </p:nvPr>
        </p:nvGraphicFramePr>
        <p:xfrm>
          <a:off x="1019436" y="2019000"/>
          <a:ext cx="10153128" cy="4551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02200" imgH="2082800" progId="Equation.DSMT4">
                  <p:embed/>
                </p:oleObj>
              </mc:Choice>
              <mc:Fallback>
                <p:oleObj name="Equation" r:id="rId2" imgW="4902200" imgH="2082800" progId="Equation.DSMT4">
                  <p:embed/>
                  <p:pic>
                    <p:nvPicPr>
                      <p:cNvPr id="18444" name="对象 1">
                        <a:extLst>
                          <a:ext uri="{FF2B5EF4-FFF2-40B4-BE49-F238E27FC236}">
                            <a16:creationId xmlns:a16="http://schemas.microsoft.com/office/drawing/2014/main" id="{AE541DB5-6991-878C-7BCB-3F58495CBFF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436" y="2019000"/>
                        <a:ext cx="10153128" cy="4551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4851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双旋翼天平系统的建模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052736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控制量到电机驱动脉宽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- 4</a:t>
            </a:r>
            <a:endParaRPr lang="zh-CN" altLang="en-US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对象 2">
            <a:extLst>
              <a:ext uri="{FF2B5EF4-FFF2-40B4-BE49-F238E27FC236}">
                <a16:creationId xmlns:a16="http://schemas.microsoft.com/office/drawing/2014/main" id="{52027EB1-BFCF-29B0-1CDE-934990DD4F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1090278"/>
              </p:ext>
            </p:extLst>
          </p:nvPr>
        </p:nvGraphicFramePr>
        <p:xfrm>
          <a:off x="1308249" y="2276872"/>
          <a:ext cx="9563050" cy="1452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44900" imgH="584200" progId="Equation.DSMT4">
                  <p:embed/>
                </p:oleObj>
              </mc:Choice>
              <mc:Fallback>
                <p:oleObj name="Equation" r:id="rId2" imgW="3644900" imgH="584200" progId="Equation.DSMT4">
                  <p:embed/>
                  <p:pic>
                    <p:nvPicPr>
                      <p:cNvPr id="19468" name="对象 2">
                        <a:extLst>
                          <a:ext uri="{FF2B5EF4-FFF2-40B4-BE49-F238E27FC236}">
                            <a16:creationId xmlns:a16="http://schemas.microsoft.com/office/drawing/2014/main" id="{DB49AB0A-027D-F2DB-4588-CEB5EC5F7EE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249" y="2276872"/>
                        <a:ext cx="9563050" cy="1452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5">
            <a:extLst>
              <a:ext uri="{FF2B5EF4-FFF2-40B4-BE49-F238E27FC236}">
                <a16:creationId xmlns:a16="http://schemas.microsoft.com/office/drawing/2014/main" id="{44FFCE96-9516-7093-8416-08E1F68E22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3634" y="4062805"/>
            <a:ext cx="8148638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0A5F925-F6C8-A270-3C97-E4EDA1BE9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84" y="4410468"/>
            <a:ext cx="40957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255588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电机初始转速对应的脉宽</a:t>
            </a:r>
          </a:p>
        </p:txBody>
      </p:sp>
      <p:cxnSp>
        <p:nvCxnSpPr>
          <p:cNvPr id="16" name="直接箭头连接符 7">
            <a:extLst>
              <a:ext uri="{FF2B5EF4-FFF2-40B4-BE49-F238E27FC236}">
                <a16:creationId xmlns:a16="http://schemas.microsoft.com/office/drawing/2014/main" id="{C88E4E06-68B0-76E2-BACD-0E68BA16FF7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707399" y="3644270"/>
            <a:ext cx="1008063" cy="79216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6E263042-6139-D39C-6575-C79CF75EA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465" y="5434515"/>
            <a:ext cx="35290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255588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电机不转时对应的脉宽</a:t>
            </a:r>
          </a:p>
        </p:txBody>
      </p:sp>
      <p:cxnSp>
        <p:nvCxnSpPr>
          <p:cNvPr id="18" name="直接箭头连接符 10">
            <a:extLst>
              <a:ext uri="{FF2B5EF4-FFF2-40B4-BE49-F238E27FC236}">
                <a16:creationId xmlns:a16="http://schemas.microsoft.com/office/drawing/2014/main" id="{EF0D4311-B767-245D-E435-14451AC40D3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86689" y="3536320"/>
            <a:ext cx="1225550" cy="18002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42FB4C47-3854-D0E0-41A0-563700274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427" y="4660501"/>
            <a:ext cx="2038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255588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放大系数</a:t>
            </a:r>
          </a:p>
        </p:txBody>
      </p:sp>
      <p:cxnSp>
        <p:nvCxnSpPr>
          <p:cNvPr id="20" name="直接箭头连接符 16">
            <a:extLst>
              <a:ext uri="{FF2B5EF4-FFF2-40B4-BE49-F238E27FC236}">
                <a16:creationId xmlns:a16="http://schemas.microsoft.com/office/drawing/2014/main" id="{91A0AF3D-8B56-1EBF-3557-2A69CF22B6D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816682" y="3559568"/>
            <a:ext cx="431800" cy="10668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ACA05967-BA82-E4EB-655E-08868E25F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033" y="5549667"/>
            <a:ext cx="32035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255588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控制律求出的控制量</a:t>
            </a:r>
          </a:p>
        </p:txBody>
      </p:sp>
      <p:cxnSp>
        <p:nvCxnSpPr>
          <p:cNvPr id="22" name="直接箭头连接符 19">
            <a:extLst>
              <a:ext uri="{FF2B5EF4-FFF2-40B4-BE49-F238E27FC236}">
                <a16:creationId xmlns:a16="http://schemas.microsoft.com/office/drawing/2014/main" id="{743B1414-B0EE-87F2-08A4-D8493F0B77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55186" y="3610536"/>
            <a:ext cx="936625" cy="1873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4040861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双旋翼天平系统的建模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052736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控制量到电机驱动脉宽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- 5</a:t>
            </a:r>
            <a:endParaRPr lang="zh-CN" altLang="en-US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1A98F09-57E5-0137-7880-C051CA61D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880" y="1353764"/>
            <a:ext cx="16557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255588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线性近似</a:t>
            </a:r>
          </a:p>
        </p:txBody>
      </p:sp>
      <p:graphicFrame>
        <p:nvGraphicFramePr>
          <p:cNvPr id="13" name="对象 13">
            <a:extLst>
              <a:ext uri="{FF2B5EF4-FFF2-40B4-BE49-F238E27FC236}">
                <a16:creationId xmlns:a16="http://schemas.microsoft.com/office/drawing/2014/main" id="{96A3969B-A822-33C5-904C-91A401C58E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246272"/>
              </p:ext>
            </p:extLst>
          </p:nvPr>
        </p:nvGraphicFramePr>
        <p:xfrm>
          <a:off x="1615901" y="2016318"/>
          <a:ext cx="5344468" cy="1860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600" imgH="736600" progId="Equation.DSMT4">
                  <p:embed/>
                </p:oleObj>
              </mc:Choice>
              <mc:Fallback>
                <p:oleObj name="Equation" r:id="rId2" imgW="2006600" imgH="736600" progId="Equation.DSMT4">
                  <p:embed/>
                  <p:pic>
                    <p:nvPicPr>
                      <p:cNvPr id="20492" name="对象 13">
                        <a:extLst>
                          <a:ext uri="{FF2B5EF4-FFF2-40B4-BE49-F238E27FC236}">
                            <a16:creationId xmlns:a16="http://schemas.microsoft.com/office/drawing/2014/main" id="{C5DB847B-D6C2-2152-63AE-DC67CDE49A1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901" y="2016318"/>
                        <a:ext cx="5344468" cy="1860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3">
            <a:extLst>
              <a:ext uri="{FF2B5EF4-FFF2-40B4-BE49-F238E27FC236}">
                <a16:creationId xmlns:a16="http://schemas.microsoft.com/office/drawing/2014/main" id="{98FF9E16-B885-AA66-C1B9-1E58843F7A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88509" y="2420888"/>
            <a:ext cx="792163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6">
            <a:extLst>
              <a:ext uri="{FF2B5EF4-FFF2-40B4-BE49-F238E27FC236}">
                <a16:creationId xmlns:a16="http://schemas.microsoft.com/office/drawing/2014/main" id="{2DB23182-19E1-4445-A3FD-B7AC9FA570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80756" y="3011512"/>
            <a:ext cx="2808288" cy="14446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22">
            <a:extLst>
              <a:ext uri="{FF2B5EF4-FFF2-40B4-BE49-F238E27FC236}">
                <a16:creationId xmlns:a16="http://schemas.microsoft.com/office/drawing/2014/main" id="{5F645795-4CF4-7BDA-73B9-702C925AC4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80756" y="3300437"/>
            <a:ext cx="2808288" cy="287337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0" name="对象 23">
            <a:extLst>
              <a:ext uri="{FF2B5EF4-FFF2-40B4-BE49-F238E27FC236}">
                <a16:creationId xmlns:a16="http://schemas.microsoft.com/office/drawing/2014/main" id="{AC545BB7-79D8-04BF-F2DD-8E231019E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4666460"/>
              </p:ext>
            </p:extLst>
          </p:nvPr>
        </p:nvGraphicFramePr>
        <p:xfrm>
          <a:off x="2063552" y="4740299"/>
          <a:ext cx="2943225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282" imgH="660113" progId="Equation.DSMT4">
                  <p:embed/>
                </p:oleObj>
              </mc:Choice>
              <mc:Fallback>
                <p:oleObj name="Equation" r:id="rId4" imgW="1193282" imgH="660113" progId="Equation.DSMT4">
                  <p:embed/>
                  <p:pic>
                    <p:nvPicPr>
                      <p:cNvPr id="20498" name="对象 23">
                        <a:extLst>
                          <a:ext uri="{FF2B5EF4-FFF2-40B4-BE49-F238E27FC236}">
                            <a16:creationId xmlns:a16="http://schemas.microsoft.com/office/drawing/2014/main" id="{61090489-2621-634E-120E-376F40ED2C3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4740299"/>
                        <a:ext cx="2943225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右箭头 24">
            <a:extLst>
              <a:ext uri="{FF2B5EF4-FFF2-40B4-BE49-F238E27FC236}">
                <a16:creationId xmlns:a16="http://schemas.microsoft.com/office/drawing/2014/main" id="{520C411D-3660-D8FD-2513-8119A601FC4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062090" y="4049737"/>
            <a:ext cx="750887" cy="484187"/>
          </a:xfrm>
          <a:prstGeom prst="rightArrow">
            <a:avLst>
              <a:gd name="adj1" fmla="val 50000"/>
              <a:gd name="adj2" fmla="val 50043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/>
          </a:p>
        </p:txBody>
      </p:sp>
      <p:graphicFrame>
        <p:nvGraphicFramePr>
          <p:cNvPr id="22" name="对象 25">
            <a:extLst>
              <a:ext uri="{FF2B5EF4-FFF2-40B4-BE49-F238E27FC236}">
                <a16:creationId xmlns:a16="http://schemas.microsoft.com/office/drawing/2014/main" id="{92405E71-A834-579D-1765-F8CE7EA6EB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759832"/>
              </p:ext>
            </p:extLst>
          </p:nvPr>
        </p:nvGraphicFramePr>
        <p:xfrm>
          <a:off x="6634560" y="4124099"/>
          <a:ext cx="3278782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31900" imgH="914400" progId="Equation.DSMT4">
                  <p:embed/>
                </p:oleObj>
              </mc:Choice>
              <mc:Fallback>
                <p:oleObj name="Equation" r:id="rId6" imgW="1231900" imgH="914400" progId="Equation.DSMT4">
                  <p:embed/>
                  <p:pic>
                    <p:nvPicPr>
                      <p:cNvPr id="20500" name="对象 25">
                        <a:extLst>
                          <a:ext uri="{FF2B5EF4-FFF2-40B4-BE49-F238E27FC236}">
                            <a16:creationId xmlns:a16="http://schemas.microsoft.com/office/drawing/2014/main" id="{E0CBD276-1F47-978A-499F-9E97783838B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560" y="4124099"/>
                        <a:ext cx="3278782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右箭头 26">
            <a:extLst>
              <a:ext uri="{FF2B5EF4-FFF2-40B4-BE49-F238E27FC236}">
                <a16:creationId xmlns:a16="http://schemas.microsoft.com/office/drawing/2014/main" id="{540B29B3-4404-45F6-D151-8C926373D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077" y="4956199"/>
            <a:ext cx="827088" cy="484188"/>
          </a:xfrm>
          <a:prstGeom prst="rightArrow">
            <a:avLst>
              <a:gd name="adj1" fmla="val 50000"/>
              <a:gd name="adj2" fmla="val 49988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/>
          </a:p>
        </p:txBody>
      </p: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E622463E-FB38-7B2F-7683-DBF52F78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621" y="2132856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255588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基本方程</a:t>
            </a: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EEF7E6C6-4747-7B4D-E818-4E9E2F523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306" y="2957214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255588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约束方程</a:t>
            </a:r>
          </a:p>
        </p:txBody>
      </p:sp>
    </p:spTree>
    <p:extLst>
      <p:ext uri="{BB962C8B-B14F-4D97-AF65-F5344CB8AC3E}">
        <p14:creationId xmlns:p14="http://schemas.microsoft.com/office/powerpoint/2010/main" val="230724544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双旋翼天平系统的建模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052736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控制量到电机驱动脉宽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- 6</a:t>
            </a:r>
            <a:endParaRPr lang="zh-CN" altLang="en-US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对象 1">
            <a:extLst>
              <a:ext uri="{FF2B5EF4-FFF2-40B4-BE49-F238E27FC236}">
                <a16:creationId xmlns:a16="http://schemas.microsoft.com/office/drawing/2014/main" id="{BA5A8632-8594-5B2B-EDBC-7955A07F5C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8173361"/>
              </p:ext>
            </p:extLst>
          </p:nvPr>
        </p:nvGraphicFramePr>
        <p:xfrm>
          <a:off x="392116" y="2092762"/>
          <a:ext cx="6286810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54300" imgH="1574800" progId="Equation.DSMT4">
                  <p:embed/>
                </p:oleObj>
              </mc:Choice>
              <mc:Fallback>
                <p:oleObj name="Equation" r:id="rId2" imgW="2654300" imgH="1574800" progId="Equation.DSMT4">
                  <p:embed/>
                  <p:pic>
                    <p:nvPicPr>
                      <p:cNvPr id="21516" name="对象 1">
                        <a:extLst>
                          <a:ext uri="{FF2B5EF4-FFF2-40B4-BE49-F238E27FC236}">
                            <a16:creationId xmlns:a16="http://schemas.microsoft.com/office/drawing/2014/main" id="{86280C40-D166-9C2F-BEAD-45A9EFA37CB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6" y="2092762"/>
                        <a:ext cx="6286810" cy="3888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">
            <a:extLst>
              <a:ext uri="{FF2B5EF4-FFF2-40B4-BE49-F238E27FC236}">
                <a16:creationId xmlns:a16="http://schemas.microsoft.com/office/drawing/2014/main" id="{76DB7864-C72B-CA51-D444-635AC2F2FF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079851"/>
              </p:ext>
            </p:extLst>
          </p:nvPr>
        </p:nvGraphicFramePr>
        <p:xfrm>
          <a:off x="5735960" y="5315217"/>
          <a:ext cx="5646663" cy="123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400" imgH="482600" progId="Equation.DSMT4">
                  <p:embed/>
                </p:oleObj>
              </mc:Choice>
              <mc:Fallback>
                <p:oleObj name="Equation" r:id="rId4" imgW="2184400" imgH="482600" progId="Equation.DSMT4">
                  <p:embed/>
                  <p:pic>
                    <p:nvPicPr>
                      <p:cNvPr id="21517" name="对象 2">
                        <a:extLst>
                          <a:ext uri="{FF2B5EF4-FFF2-40B4-BE49-F238E27FC236}">
                            <a16:creationId xmlns:a16="http://schemas.microsoft.com/office/drawing/2014/main" id="{BC3371CF-F4F1-FDCB-DAD2-440421974F8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960" y="5315217"/>
                        <a:ext cx="5646663" cy="1233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5">
            <a:extLst>
              <a:ext uri="{FF2B5EF4-FFF2-40B4-BE49-F238E27FC236}">
                <a16:creationId xmlns:a16="http://schemas.microsoft.com/office/drawing/2014/main" id="{903FD1C5-A524-0D0A-3D84-283A6393A23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79562" y="1415305"/>
            <a:ext cx="5567950" cy="519748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C676AFC4-558C-7645-C289-3C05A0BC32E3}"/>
              </a:ext>
            </a:extLst>
          </p:cNvPr>
          <p:cNvSpPr>
            <a:spLocks noChangeArrowheads="1"/>
          </p:cNvSpPr>
          <p:nvPr/>
        </p:nvSpPr>
        <p:spPr bwMode="auto">
          <a:xfrm rot="19134716">
            <a:off x="5469976" y="3452183"/>
            <a:ext cx="428372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255588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电机初始转速对应的脉宽</a:t>
            </a:r>
          </a:p>
        </p:txBody>
      </p:sp>
      <p:cxnSp>
        <p:nvCxnSpPr>
          <p:cNvPr id="17" name="直接箭头连接符 10">
            <a:extLst>
              <a:ext uri="{FF2B5EF4-FFF2-40B4-BE49-F238E27FC236}">
                <a16:creationId xmlns:a16="http://schemas.microsoft.com/office/drawing/2014/main" id="{2F774F08-01F8-A3DA-AF18-4C37B66E235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623620" y="4014047"/>
            <a:ext cx="997075" cy="125613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D11129FC-D563-AA6F-3F51-6ED8E7E6455D}"/>
              </a:ext>
            </a:extLst>
          </p:cNvPr>
          <p:cNvSpPr>
            <a:spLocks noChangeArrowheads="1"/>
          </p:cNvSpPr>
          <p:nvPr/>
        </p:nvSpPr>
        <p:spPr bwMode="auto">
          <a:xfrm rot="20736553">
            <a:off x="8342064" y="3770585"/>
            <a:ext cx="17065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255588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放大系数</a:t>
            </a: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1E8B4EF0-DA7D-738E-035B-29D92AA02936}"/>
              </a:ext>
            </a:extLst>
          </p:cNvPr>
          <p:cNvSpPr>
            <a:spLocks noChangeArrowheads="1"/>
          </p:cNvSpPr>
          <p:nvPr/>
        </p:nvSpPr>
        <p:spPr bwMode="auto">
          <a:xfrm rot="1316562">
            <a:off x="8992136" y="3040458"/>
            <a:ext cx="354986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255588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控制律求出的控制量</a:t>
            </a:r>
          </a:p>
        </p:txBody>
      </p:sp>
      <p:cxnSp>
        <p:nvCxnSpPr>
          <p:cNvPr id="20" name="直接箭头连接符 14">
            <a:extLst>
              <a:ext uri="{FF2B5EF4-FFF2-40B4-BE49-F238E27FC236}">
                <a16:creationId xmlns:a16="http://schemas.microsoft.com/office/drawing/2014/main" id="{9BD7A4F9-2FE7-A6D1-9361-D12994CCCCB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559792" y="4231838"/>
            <a:ext cx="588605" cy="1161804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箭头连接符 29">
            <a:extLst>
              <a:ext uri="{FF2B5EF4-FFF2-40B4-BE49-F238E27FC236}">
                <a16:creationId xmlns:a16="http://schemas.microsoft.com/office/drawing/2014/main" id="{A1F8B910-73E1-8C28-CA54-EBF5711A1DF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866735" y="3716168"/>
            <a:ext cx="0" cy="1681444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E0CBB04E-35C8-3A1D-AB0F-F254C895E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880" y="1353764"/>
            <a:ext cx="16557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255588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线性近似</a:t>
            </a:r>
          </a:p>
        </p:txBody>
      </p:sp>
    </p:spTree>
    <p:extLst>
      <p:ext uri="{BB962C8B-B14F-4D97-AF65-F5344CB8AC3E}">
        <p14:creationId xmlns:p14="http://schemas.microsoft.com/office/powerpoint/2010/main" val="68271133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391837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内容提要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3D8BB2E-D75A-03E3-508B-13CC382B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15" y="2132856"/>
            <a:ext cx="3960440" cy="376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FBDC7E6E-BC58-B91B-7F25-3102649F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832" y="2708920"/>
            <a:ext cx="7344816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多旋翼飞行器的姿态控制简化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zh-CN" altLang="en-US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双旋翼天平系统的建模</a:t>
            </a:r>
            <a:endParaRPr lang="en-US" altLang="zh-CN" sz="3600" b="1" dirty="0">
              <a:solidFill>
                <a:srgbClr val="0000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PID </a:t>
            </a:r>
            <a:r>
              <a:rPr lang="zh-CN" altLang="en-US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控制律设计</a:t>
            </a:r>
          </a:p>
        </p:txBody>
      </p:sp>
    </p:spTree>
    <p:extLst>
      <p:ext uri="{BB962C8B-B14F-4D97-AF65-F5344CB8AC3E}">
        <p14:creationId xmlns:p14="http://schemas.microsoft.com/office/powerpoint/2010/main" val="28627475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391837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内容提要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3D8BB2E-D75A-03E3-508B-13CC382B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15" y="2132856"/>
            <a:ext cx="3960440" cy="376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FBDC7E6E-BC58-B91B-7F25-3102649F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832" y="2708920"/>
            <a:ext cx="7344816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多旋翼飞行器的姿态控制简化</a:t>
            </a:r>
            <a:endParaRPr lang="en-US" altLang="zh-CN" sz="3600" b="1" dirty="0">
              <a:solidFill>
                <a:schemeClr val="fol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zh-CN" altLang="en-US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双旋翼天平系统的建模</a:t>
            </a:r>
            <a:endParaRPr lang="en-US" altLang="zh-CN" sz="3600" b="1" dirty="0">
              <a:solidFill>
                <a:srgbClr val="0000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控制律设计</a:t>
            </a:r>
          </a:p>
        </p:txBody>
      </p:sp>
    </p:spTree>
    <p:extLst>
      <p:ext uri="{BB962C8B-B14F-4D97-AF65-F5344CB8AC3E}">
        <p14:creationId xmlns:p14="http://schemas.microsoft.com/office/powerpoint/2010/main" val="110468691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控制律设计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052736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PLE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低增益反馈设计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- 1</a:t>
            </a:r>
            <a:endParaRPr lang="zh-CN" altLang="en-US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对象 1">
            <a:extLst>
              <a:ext uri="{FF2B5EF4-FFF2-40B4-BE49-F238E27FC236}">
                <a16:creationId xmlns:a16="http://schemas.microsoft.com/office/drawing/2014/main" id="{6429DAF0-21AA-67B5-1F5C-57DE8A6CB1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104238"/>
              </p:ext>
            </p:extLst>
          </p:nvPr>
        </p:nvGraphicFramePr>
        <p:xfrm>
          <a:off x="695400" y="3667044"/>
          <a:ext cx="7848872" cy="1713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500" imgH="571500" progId="Equation.DSMT4">
                  <p:embed/>
                </p:oleObj>
              </mc:Choice>
              <mc:Fallback>
                <p:oleObj name="Equation" r:id="rId2" imgW="2857500" imgH="571500" progId="Equation.DSMT4">
                  <p:embed/>
                  <p:pic>
                    <p:nvPicPr>
                      <p:cNvPr id="9228" name="对象 1">
                        <a:extLst>
                          <a:ext uri="{FF2B5EF4-FFF2-40B4-BE49-F238E27FC236}">
                            <a16:creationId xmlns:a16="http://schemas.microsoft.com/office/drawing/2014/main" id="{E5451E85-47B4-4A1A-BC04-F67C3DE3FEE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3667044"/>
                        <a:ext cx="7848872" cy="1713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3">
            <a:extLst>
              <a:ext uri="{FF2B5EF4-FFF2-40B4-BE49-F238E27FC236}">
                <a16:creationId xmlns:a16="http://schemas.microsoft.com/office/drawing/2014/main" id="{01F0FE4B-CE73-8944-BF76-555993746E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059954"/>
              </p:ext>
            </p:extLst>
          </p:nvPr>
        </p:nvGraphicFramePr>
        <p:xfrm>
          <a:off x="1127448" y="1902021"/>
          <a:ext cx="6216594" cy="1295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368300" progId="Equation.DSMT4">
                  <p:embed/>
                </p:oleObj>
              </mc:Choice>
              <mc:Fallback>
                <p:oleObj name="Equation" r:id="rId4" imgW="1600200" imgH="368300" progId="Equation.DSMT4">
                  <p:embed/>
                  <p:pic>
                    <p:nvPicPr>
                      <p:cNvPr id="9229" name="对象 3">
                        <a:extLst>
                          <a:ext uri="{FF2B5EF4-FFF2-40B4-BE49-F238E27FC236}">
                            <a16:creationId xmlns:a16="http://schemas.microsoft.com/office/drawing/2014/main" id="{E50E172D-4664-8FFF-639E-A876499D2EA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1902021"/>
                        <a:ext cx="6216594" cy="1295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下箭头 4">
            <a:extLst>
              <a:ext uri="{FF2B5EF4-FFF2-40B4-BE49-F238E27FC236}">
                <a16:creationId xmlns:a16="http://schemas.microsoft.com/office/drawing/2014/main" id="{755BCD77-9193-B530-95C5-A2E3EA6EB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427" y="3068885"/>
            <a:ext cx="485775" cy="979488"/>
          </a:xfrm>
          <a:prstGeom prst="downArrow">
            <a:avLst>
              <a:gd name="adj1" fmla="val 50000"/>
              <a:gd name="adj2" fmla="val 49942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3932CE7-CE47-8356-66B5-18DEAF2A6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5751337"/>
            <a:ext cx="97932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建立参量李雅普诺夫方程（</a:t>
            </a:r>
            <a:r>
              <a:rPr lang="en-US" altLang="zh-CN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Parametric Lyapunov Equation – PLE</a:t>
            </a:r>
            <a:r>
              <a:rPr lang="zh-CN" altLang="en-US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BF7665-312B-8ECE-32F1-6BA7AD8188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412701"/>
            <a:ext cx="2662112" cy="3312368"/>
          </a:xfrm>
          <a:prstGeom prst="rect">
            <a:avLst/>
          </a:prstGeo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49E04C43-3BFB-6082-F6E1-38EA68BE6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6808" y="4704257"/>
            <a:ext cx="16650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1857-1918</a:t>
            </a:r>
            <a:endParaRPr lang="zh-CN" altLang="en-US" b="1" dirty="0">
              <a:solidFill>
                <a:srgbClr val="C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3994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052736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PLE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低增益反馈设计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- 2</a:t>
            </a:r>
            <a:endParaRPr lang="zh-CN" altLang="en-US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FEF3084-77A7-5643-2A52-631631DB7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33" y="1556792"/>
            <a:ext cx="370797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22338" indent="-2190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3200" dirty="0">
              <a:solidFill>
                <a:srgbClr val="7030A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spcBef>
                <a:spcPct val="20000"/>
              </a:spcBef>
              <a:buClr>
                <a:srgbClr val="FF6699"/>
              </a:buClr>
              <a:buFont typeface="Wingdings" panose="05000000000000000000" pitchFamily="2" charset="2"/>
              <a:buChar char="{"/>
            </a:pPr>
            <a:r>
              <a:rPr lang="zh-CN" altLang="en-US" b="1" dirty="0">
                <a:solidFill>
                  <a:srgbClr val="7030A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求解 </a:t>
            </a:r>
            <a:r>
              <a:rPr lang="en-US" altLang="zh-CN" b="1" dirty="0">
                <a:solidFill>
                  <a:srgbClr val="7030A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PLE </a:t>
            </a:r>
            <a:r>
              <a:rPr lang="zh-CN" altLang="en-US" b="1" dirty="0">
                <a:solidFill>
                  <a:srgbClr val="7030A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方程</a:t>
            </a:r>
            <a:r>
              <a:rPr lang="en-US" altLang="zh-CN" b="1" dirty="0">
                <a:solidFill>
                  <a:srgbClr val="7030A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3" name="Object 1">
            <a:extLst>
              <a:ext uri="{FF2B5EF4-FFF2-40B4-BE49-F238E27FC236}">
                <a16:creationId xmlns:a16="http://schemas.microsoft.com/office/drawing/2014/main" id="{0EC1384C-FCB7-D026-4A12-EBCC95486D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066527"/>
              </p:ext>
            </p:extLst>
          </p:nvPr>
        </p:nvGraphicFramePr>
        <p:xfrm>
          <a:off x="4238006" y="1916414"/>
          <a:ext cx="553040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92300" imgH="342900" progId="Equation.DSMT4">
                  <p:embed/>
                </p:oleObj>
              </mc:Choice>
              <mc:Fallback>
                <p:oleObj r:id="rId2" imgW="1892300" imgH="342900" progId="Equation.DSMT4">
                  <p:embed/>
                  <p:pic>
                    <p:nvPicPr>
                      <p:cNvPr id="10253" name="Object 1">
                        <a:extLst>
                          <a:ext uri="{FF2B5EF4-FFF2-40B4-BE49-F238E27FC236}">
                            <a16:creationId xmlns:a16="http://schemas.microsoft.com/office/drawing/2014/main" id="{F336EA9C-550F-24EF-9D36-065E9D274B1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006" y="1916414"/>
                        <a:ext cx="553040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395038-1D5A-F74E-7309-39E7D7553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33" y="3166967"/>
            <a:ext cx="4014119" cy="7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22338" indent="-2190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20000"/>
              </a:spcBef>
              <a:buClr>
                <a:srgbClr val="FF6699"/>
              </a:buClr>
              <a:buFont typeface="Wingdings" panose="05000000000000000000" pitchFamily="2" charset="2"/>
              <a:buChar char="{"/>
            </a:pPr>
            <a:r>
              <a:rPr lang="zh-CN" altLang="en-US" b="1" dirty="0">
                <a:solidFill>
                  <a:srgbClr val="7030A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解得正定矩阵：</a:t>
            </a: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F206333C-1F6E-EE40-894B-8245EB304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07275"/>
              </p:ext>
            </p:extLst>
          </p:nvPr>
        </p:nvGraphicFramePr>
        <p:xfrm>
          <a:off x="4221244" y="2849814"/>
          <a:ext cx="447668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74800" imgH="419100" progId="Equation.DSMT4">
                  <p:embed/>
                </p:oleObj>
              </mc:Choice>
              <mc:Fallback>
                <p:oleObj r:id="rId4" imgW="1574800" imgH="419100" progId="Equation.DSMT4">
                  <p:embed/>
                  <p:pic>
                    <p:nvPicPr>
                      <p:cNvPr id="10255" name="Object 4">
                        <a:extLst>
                          <a:ext uri="{FF2B5EF4-FFF2-40B4-BE49-F238E27FC236}">
                            <a16:creationId xmlns:a16="http://schemas.microsoft.com/office/drawing/2014/main" id="{716AEAB5-1C16-8AA5-A555-E4A95C37242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244" y="2849814"/>
                        <a:ext cx="447668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4EBF2150-4427-BE3A-3243-11DE861D1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3" y="4259266"/>
            <a:ext cx="4575969" cy="7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22338" indent="-2190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20000"/>
              </a:spcBef>
              <a:buClr>
                <a:srgbClr val="FF6699"/>
              </a:buClr>
              <a:buFont typeface="Wingdings" panose="05000000000000000000" pitchFamily="2" charset="2"/>
              <a:buChar char="{"/>
            </a:pPr>
            <a:r>
              <a:rPr lang="zh-CN" altLang="en-US" b="1" dirty="0">
                <a:solidFill>
                  <a:srgbClr val="7030A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状态反馈律为：</a:t>
            </a:r>
          </a:p>
        </p:txBody>
      </p:sp>
      <p:graphicFrame>
        <p:nvGraphicFramePr>
          <p:cNvPr id="18" name="Object 7">
            <a:extLst>
              <a:ext uri="{FF2B5EF4-FFF2-40B4-BE49-F238E27FC236}">
                <a16:creationId xmlns:a16="http://schemas.microsoft.com/office/drawing/2014/main" id="{63ED34EF-C8EB-F202-E893-56ABE50A49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620575"/>
              </p:ext>
            </p:extLst>
          </p:nvPr>
        </p:nvGraphicFramePr>
        <p:xfrm>
          <a:off x="4238007" y="4071369"/>
          <a:ext cx="6826546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247900" imgH="355600" progId="Equation.DSMT4">
                  <p:embed/>
                </p:oleObj>
              </mc:Choice>
              <mc:Fallback>
                <p:oleObj r:id="rId6" imgW="2247900" imgH="355600" progId="Equation.DSMT4">
                  <p:embed/>
                  <p:pic>
                    <p:nvPicPr>
                      <p:cNvPr id="10257" name="Object 7">
                        <a:extLst>
                          <a:ext uri="{FF2B5EF4-FFF2-40B4-BE49-F238E27FC236}">
                            <a16:creationId xmlns:a16="http://schemas.microsoft.com/office/drawing/2014/main" id="{3F3B1288-5552-4F5D-9654-AC05D088DBC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007" y="4071369"/>
                        <a:ext cx="6826546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>
            <a:extLst>
              <a:ext uri="{FF2B5EF4-FFF2-40B4-BE49-F238E27FC236}">
                <a16:creationId xmlns:a16="http://schemas.microsoft.com/office/drawing/2014/main" id="{5E35076A-656B-C2FD-3E93-DC817AB10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77" y="5543654"/>
            <a:ext cx="54765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显然 </a:t>
            </a:r>
            <a:r>
              <a:rPr lang="en-US" altLang="zh-CN" sz="2800" b="1" i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u(t) 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8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PD 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控制律，其中：</a:t>
            </a:r>
          </a:p>
        </p:txBody>
      </p:sp>
      <p:graphicFrame>
        <p:nvGraphicFramePr>
          <p:cNvPr id="20" name="对象 1">
            <a:extLst>
              <a:ext uri="{FF2B5EF4-FFF2-40B4-BE49-F238E27FC236}">
                <a16:creationId xmlns:a16="http://schemas.microsoft.com/office/drawing/2014/main" id="{2CBBD567-5D1E-F5BB-760A-82E492ED3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392020"/>
              </p:ext>
            </p:extLst>
          </p:nvPr>
        </p:nvGraphicFramePr>
        <p:xfrm>
          <a:off x="6239264" y="5316435"/>
          <a:ext cx="2088232" cy="99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08" imgH="355446" progId="Equation.DSMT4">
                  <p:embed/>
                </p:oleObj>
              </mc:Choice>
              <mc:Fallback>
                <p:oleObj name="Equation" r:id="rId8" imgW="672808" imgH="355446" progId="Equation.DSMT4">
                  <p:embed/>
                  <p:pic>
                    <p:nvPicPr>
                      <p:cNvPr id="10259" name="对象 1">
                        <a:extLst>
                          <a:ext uri="{FF2B5EF4-FFF2-40B4-BE49-F238E27FC236}">
                            <a16:creationId xmlns:a16="http://schemas.microsoft.com/office/drawing/2014/main" id="{12968A68-08FB-29C6-D4FA-19F07E61178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264" y="5316435"/>
                        <a:ext cx="2088232" cy="992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">
            <a:extLst>
              <a:ext uri="{FF2B5EF4-FFF2-40B4-BE49-F238E27FC236}">
                <a16:creationId xmlns:a16="http://schemas.microsoft.com/office/drawing/2014/main" id="{EB367DEC-3744-B40C-C9BB-FB5C8D7DC7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228969"/>
              </p:ext>
            </p:extLst>
          </p:nvPr>
        </p:nvGraphicFramePr>
        <p:xfrm>
          <a:off x="9263600" y="5316435"/>
          <a:ext cx="1944968" cy="99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197" imgH="355446" progId="Equation.DSMT4">
                  <p:embed/>
                </p:oleObj>
              </mc:Choice>
              <mc:Fallback>
                <p:oleObj name="Equation" r:id="rId10" imgW="698197" imgH="355446" progId="Equation.DSMT4">
                  <p:embed/>
                  <p:pic>
                    <p:nvPicPr>
                      <p:cNvPr id="10260" name="对象 2">
                        <a:extLst>
                          <a:ext uri="{FF2B5EF4-FFF2-40B4-BE49-F238E27FC236}">
                            <a16:creationId xmlns:a16="http://schemas.microsoft.com/office/drawing/2014/main" id="{2DB29192-6A16-6ACD-3D2D-C1C3381DE00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3600" y="5316435"/>
                        <a:ext cx="1944968" cy="992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3042EEBB-53E3-86F3-8239-788CDECF4802}"/>
              </a:ext>
            </a:extLst>
          </p:cNvPr>
          <p:cNvSpPr txBox="1">
            <a:spLocks noChangeArrowheads="1"/>
          </p:cNvSpPr>
          <p:nvPr/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 </a:t>
            </a:r>
            <a:r>
              <a:rPr lang="zh-CN" altLang="en-US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控制律设计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7094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052736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控制系统仿真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- 1</a:t>
            </a:r>
            <a:endParaRPr lang="zh-CN" altLang="en-US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45B851C1-6C83-393A-7068-A517BD97A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941" y="2852936"/>
            <a:ext cx="8368507" cy="376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07B8B82A-352F-1F61-B0F0-C060AD27B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8" y="1989336"/>
            <a:ext cx="8229601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22338" indent="-2190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20000"/>
              </a:spcBef>
              <a:buClr>
                <a:srgbClr val="FF6699"/>
              </a:buClr>
              <a:buFont typeface="Wingdings" panose="05000000000000000000" pitchFamily="2" charset="2"/>
              <a:buChar char="{"/>
            </a:pPr>
            <a:r>
              <a:rPr lang="en-US" altLang="zh-CN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仿真参数： </a:t>
            </a:r>
            <a:r>
              <a:rPr lang="en-US" altLang="zh-CN" b="1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en-US" altLang="zh-CN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= 0.5m</a:t>
            </a:r>
            <a:r>
              <a:rPr lang="zh-CN" altLang="en-US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en-US" altLang="zh-CN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= 0.2kg×m</a:t>
            </a:r>
            <a:r>
              <a:rPr lang="en-US" altLang="zh-CN" b="1" baseline="30000" dirty="0"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21470370-1F5E-DDA9-8FC4-2B448B01A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239" y="2002935"/>
            <a:ext cx="6441674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22338" indent="-2190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20000"/>
              </a:spcBef>
              <a:buClr>
                <a:srgbClr val="FF6699"/>
              </a:buClr>
              <a:buFont typeface="Wingdings" panose="05000000000000000000" pitchFamily="2" charset="2"/>
              <a:buChar char="{"/>
            </a:pPr>
            <a:r>
              <a:rPr lang="en-US" altLang="zh-CN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初始条件： </a:t>
            </a:r>
            <a:r>
              <a:rPr lang="en-US" altLang="zh-CN" b="1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θ </a:t>
            </a:r>
            <a:r>
              <a:rPr lang="en-US" altLang="zh-CN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= 5.0°</a:t>
            </a:r>
            <a:r>
              <a:rPr lang="zh-CN" altLang="en-US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= 0.0°/s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6B7FB66C-0677-87B2-4664-911EA5C81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842851"/>
              </p:ext>
            </p:extLst>
          </p:nvPr>
        </p:nvGraphicFramePr>
        <p:xfrm>
          <a:off x="9790907" y="1989336"/>
          <a:ext cx="2857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4201" imgH="190335" progId="Equation.DSMT4">
                  <p:embed/>
                </p:oleObj>
              </mc:Choice>
              <mc:Fallback>
                <p:oleObj r:id="rId3" imgW="114201" imgH="190335" progId="Equation.DSMT4">
                  <p:embed/>
                  <p:pic>
                    <p:nvPicPr>
                      <p:cNvPr id="12303" name="Object 3">
                        <a:extLst>
                          <a:ext uri="{FF2B5EF4-FFF2-40B4-BE49-F238E27FC236}">
                            <a16:creationId xmlns:a16="http://schemas.microsoft.com/office/drawing/2014/main" id="{70802731-C93F-E639-8B83-B8DD483DA11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0907" y="1989336"/>
                        <a:ext cx="2857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70D68A65-07F8-007C-89F5-9FEE0021BF89}"/>
              </a:ext>
            </a:extLst>
          </p:cNvPr>
          <p:cNvSpPr txBox="1">
            <a:spLocks noChangeArrowheads="1"/>
          </p:cNvSpPr>
          <p:nvPr/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 </a:t>
            </a:r>
            <a:r>
              <a:rPr lang="zh-CN" altLang="en-US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控制律设计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90149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E70351F9-D30A-4C08-990D-508032377A9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052736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控制系统仿真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- 2</a:t>
            </a:r>
            <a:endParaRPr lang="zh-CN" altLang="en-US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2">
            <a:extLst>
              <a:ext uri="{FF2B5EF4-FFF2-40B4-BE49-F238E27FC236}">
                <a16:creationId xmlns:a16="http://schemas.microsoft.com/office/drawing/2014/main" id="{BFA40987-84D2-D491-2D63-B9ACA2567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2207630"/>
            <a:ext cx="5540711" cy="400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">
            <a:extLst>
              <a:ext uri="{FF2B5EF4-FFF2-40B4-BE49-F238E27FC236}">
                <a16:creationId xmlns:a16="http://schemas.microsoft.com/office/drawing/2014/main" id="{6E16C085-1AD2-DCB6-A804-A21E54753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7" y="2595990"/>
            <a:ext cx="5530484" cy="400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11B856DD-89F3-3415-A09B-A0AFB7C0D9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036401"/>
              </p:ext>
            </p:extLst>
          </p:nvPr>
        </p:nvGraphicFramePr>
        <p:xfrm>
          <a:off x="4367808" y="2984982"/>
          <a:ext cx="760849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02" imgH="152136" progId="Equation.DSMT4">
                  <p:embed/>
                </p:oleObj>
              </mc:Choice>
              <mc:Fallback>
                <p:oleObj name="Equation" r:id="rId4" imgW="114102" imgH="152136" progId="Equation.DSMT4">
                  <p:embed/>
                  <p:pic>
                    <p:nvPicPr>
                      <p:cNvPr id="13326" name="Object 4">
                        <a:extLst>
                          <a:ext uri="{FF2B5EF4-FFF2-40B4-BE49-F238E27FC236}">
                            <a16:creationId xmlns:a16="http://schemas.microsoft.com/office/drawing/2014/main" id="{5B12EE28-B17D-BBD6-C3DF-7F7BE2FCACE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08" y="2984982"/>
                        <a:ext cx="760849" cy="720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左箭头标注 19">
            <a:extLst>
              <a:ext uri="{FF2B5EF4-FFF2-40B4-BE49-F238E27FC236}">
                <a16:creationId xmlns:a16="http://schemas.microsoft.com/office/drawing/2014/main" id="{C6DBE601-F9A4-07E3-8C4D-61B9825CA34F}"/>
              </a:ext>
            </a:extLst>
          </p:cNvPr>
          <p:cNvSpPr/>
          <p:nvPr/>
        </p:nvSpPr>
        <p:spPr>
          <a:xfrm rot="19706272">
            <a:off x="8667962" y="1990108"/>
            <a:ext cx="1601422" cy="42862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/>
              <a:t>γ=3.5</a:t>
            </a:r>
            <a:endParaRPr lang="zh-CN" altLang="en-US" b="1" dirty="0"/>
          </a:p>
        </p:txBody>
      </p:sp>
      <p:sp>
        <p:nvSpPr>
          <p:cNvPr id="23" name="左箭头标注 20">
            <a:extLst>
              <a:ext uri="{FF2B5EF4-FFF2-40B4-BE49-F238E27FC236}">
                <a16:creationId xmlns:a16="http://schemas.microsoft.com/office/drawing/2014/main" id="{828FDBD3-357B-3103-C893-7EADD9290D6D}"/>
              </a:ext>
            </a:extLst>
          </p:cNvPr>
          <p:cNvSpPr/>
          <p:nvPr/>
        </p:nvSpPr>
        <p:spPr>
          <a:xfrm rot="19764081">
            <a:off x="2477343" y="2434733"/>
            <a:ext cx="1644597" cy="42862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/>
              <a:t>γ=0.9</a:t>
            </a:r>
            <a:endParaRPr lang="zh-CN" altLang="en-US" b="1" dirty="0"/>
          </a:p>
        </p:txBody>
      </p:sp>
      <p:graphicFrame>
        <p:nvGraphicFramePr>
          <p:cNvPr id="24" name="Object 4">
            <a:extLst>
              <a:ext uri="{FF2B5EF4-FFF2-40B4-BE49-F238E27FC236}">
                <a16:creationId xmlns:a16="http://schemas.microsoft.com/office/drawing/2014/main" id="{AC8F591F-8183-A3B7-B031-E22AEB496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9023722"/>
              </p:ext>
            </p:extLst>
          </p:nvPr>
        </p:nvGraphicFramePr>
        <p:xfrm>
          <a:off x="10361532" y="2708275"/>
          <a:ext cx="760849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02" imgH="152136" progId="Equation.DSMT4">
                  <p:embed/>
                </p:oleObj>
              </mc:Choice>
              <mc:Fallback>
                <p:oleObj name="Equation" r:id="rId6" imgW="114102" imgH="152136" progId="Equation.DSMT4">
                  <p:embed/>
                  <p:pic>
                    <p:nvPicPr>
                      <p:cNvPr id="16" name="Object 4">
                        <a:extLst>
                          <a:ext uri="{FF2B5EF4-FFF2-40B4-BE49-F238E27FC236}">
                            <a16:creationId xmlns:a16="http://schemas.microsoft.com/office/drawing/2014/main" id="{11B856DD-89F3-3415-A09B-A0AFB7C0D91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1532" y="2708275"/>
                        <a:ext cx="760849" cy="720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>
            <a:extLst>
              <a:ext uri="{FF2B5EF4-FFF2-40B4-BE49-F238E27FC236}">
                <a16:creationId xmlns:a16="http://schemas.microsoft.com/office/drawing/2014/main" id="{6C65E821-CE14-0A47-3BDB-2512211CAC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501352"/>
              </p:ext>
            </p:extLst>
          </p:nvPr>
        </p:nvGraphicFramePr>
        <p:xfrm>
          <a:off x="4367213" y="5000625"/>
          <a:ext cx="7620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120" imgH="190440" progId="Equation.DSMT4">
                  <p:embed/>
                </p:oleObj>
              </mc:Choice>
              <mc:Fallback>
                <p:oleObj name="Equation" r:id="rId7" imgW="114120" imgH="190440" progId="Equation.DSMT4">
                  <p:embed/>
                  <p:pic>
                    <p:nvPicPr>
                      <p:cNvPr id="16" name="Object 4">
                        <a:extLst>
                          <a:ext uri="{FF2B5EF4-FFF2-40B4-BE49-F238E27FC236}">
                            <a16:creationId xmlns:a16="http://schemas.microsoft.com/office/drawing/2014/main" id="{11B856DD-89F3-3415-A09B-A0AFB7C0D91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5000625"/>
                        <a:ext cx="762000" cy="900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">
            <a:extLst>
              <a:ext uri="{FF2B5EF4-FFF2-40B4-BE49-F238E27FC236}">
                <a16:creationId xmlns:a16="http://schemas.microsoft.com/office/drawing/2014/main" id="{4DFC51D5-6744-DB52-54B9-599C2CAFCE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239780"/>
              </p:ext>
            </p:extLst>
          </p:nvPr>
        </p:nvGraphicFramePr>
        <p:xfrm>
          <a:off x="10358404" y="4725144"/>
          <a:ext cx="7620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120" imgH="190440" progId="Equation.DSMT4">
                  <p:embed/>
                </p:oleObj>
              </mc:Choice>
              <mc:Fallback>
                <p:oleObj name="Equation" r:id="rId9" imgW="114120" imgH="190440" progId="Equation.DSMT4">
                  <p:embed/>
                  <p:pic>
                    <p:nvPicPr>
                      <p:cNvPr id="25" name="Object 4">
                        <a:extLst>
                          <a:ext uri="{FF2B5EF4-FFF2-40B4-BE49-F238E27FC236}">
                            <a16:creationId xmlns:a16="http://schemas.microsoft.com/office/drawing/2014/main" id="{6C65E821-CE14-0A47-3BDB-2512211CAC9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8404" y="4725144"/>
                        <a:ext cx="762000" cy="900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515CE83-C6AE-7A26-13B9-8092EB54A15D}"/>
              </a:ext>
            </a:extLst>
          </p:cNvPr>
          <p:cNvSpPr txBox="1">
            <a:spLocks noChangeArrowheads="1"/>
          </p:cNvSpPr>
          <p:nvPr/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 </a:t>
            </a:r>
            <a:r>
              <a:rPr lang="zh-CN" altLang="en-US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控制律设计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8838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052736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STM32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程序代码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- 1</a:t>
            </a:r>
            <a:endParaRPr lang="zh-CN" altLang="en-US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7B541A29-347D-19CA-BF03-21F716717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2093962"/>
            <a:ext cx="631825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dirty="0" err="1"/>
              <a:t>MPU_Get_Accelerometer</a:t>
            </a:r>
            <a:r>
              <a:rPr lang="en-US" altLang="zh-CN" sz="2600" dirty="0"/>
              <a:t>(&amp;ax,&amp;ay,&amp;</a:t>
            </a:r>
            <a:r>
              <a:rPr lang="en-US" altLang="zh-CN" sz="2600" dirty="0" err="1"/>
              <a:t>az</a:t>
            </a:r>
            <a:r>
              <a:rPr lang="en-US" altLang="zh-CN" sz="2600" dirty="0"/>
              <a:t>);</a:t>
            </a:r>
          </a:p>
          <a:p>
            <a:r>
              <a:rPr lang="en-US" altLang="zh-CN" sz="2600" dirty="0" err="1"/>
              <a:t>MPU_Get_Gyroscope</a:t>
            </a:r>
            <a:r>
              <a:rPr lang="en-US" altLang="zh-CN" sz="2600" dirty="0"/>
              <a:t>(&amp;</a:t>
            </a:r>
            <a:r>
              <a:rPr lang="en-US" altLang="zh-CN" sz="2600" dirty="0" err="1"/>
              <a:t>gx</a:t>
            </a:r>
            <a:r>
              <a:rPr lang="en-US" altLang="zh-CN" sz="2600" dirty="0"/>
              <a:t>,&amp;</a:t>
            </a:r>
            <a:r>
              <a:rPr lang="en-US" altLang="zh-CN" sz="2600" dirty="0" err="1"/>
              <a:t>gy</a:t>
            </a:r>
            <a:r>
              <a:rPr lang="en-US" altLang="zh-CN" sz="2600" dirty="0"/>
              <a:t>,&amp;</a:t>
            </a:r>
            <a:r>
              <a:rPr lang="en-US" altLang="zh-CN" sz="2600" dirty="0" err="1"/>
              <a:t>gz</a:t>
            </a:r>
            <a:r>
              <a:rPr lang="en-US" altLang="zh-CN" sz="2600" dirty="0"/>
              <a:t>);</a:t>
            </a:r>
          </a:p>
          <a:p>
            <a:r>
              <a:rPr lang="en-US" altLang="zh-CN" sz="2600" dirty="0" err="1"/>
              <a:t>gyroGx</a:t>
            </a:r>
            <a:r>
              <a:rPr lang="en-US" altLang="zh-CN" sz="2600" dirty="0"/>
              <a:t> = ((</a:t>
            </a:r>
            <a:r>
              <a:rPr lang="en-US" altLang="zh-CN" sz="2600" dirty="0" err="1"/>
              <a:t>gx</a:t>
            </a:r>
            <a:r>
              <a:rPr lang="en-US" altLang="zh-CN" sz="2600" dirty="0"/>
              <a:t> - </a:t>
            </a:r>
            <a:r>
              <a:rPr lang="en-US" altLang="zh-CN" sz="2600" dirty="0" err="1"/>
              <a:t>f_gx_error</a:t>
            </a:r>
            <a:r>
              <a:rPr lang="en-US" altLang="zh-CN" sz="2600" dirty="0"/>
              <a:t>)/16.384) / 57.3;</a:t>
            </a:r>
          </a:p>
          <a:p>
            <a:r>
              <a:rPr lang="en-US" altLang="zh-CN" sz="2600" dirty="0" err="1"/>
              <a:t>gyroGy</a:t>
            </a:r>
            <a:r>
              <a:rPr lang="en-US" altLang="zh-CN" sz="2600" dirty="0"/>
              <a:t> = ((</a:t>
            </a:r>
            <a:r>
              <a:rPr lang="en-US" altLang="zh-CN" sz="2600" dirty="0" err="1"/>
              <a:t>gy</a:t>
            </a:r>
            <a:r>
              <a:rPr lang="en-US" altLang="zh-CN" sz="2600" dirty="0"/>
              <a:t> - </a:t>
            </a:r>
            <a:r>
              <a:rPr lang="en-US" altLang="zh-CN" sz="2600" dirty="0" err="1"/>
              <a:t>f_gy_error</a:t>
            </a:r>
            <a:r>
              <a:rPr lang="en-US" altLang="zh-CN" sz="2600" dirty="0"/>
              <a:t>)/16.384) / 57.3;</a:t>
            </a:r>
          </a:p>
          <a:p>
            <a:r>
              <a:rPr lang="en-US" altLang="zh-CN" sz="2600" dirty="0" err="1"/>
              <a:t>gyroGz</a:t>
            </a:r>
            <a:r>
              <a:rPr lang="en-US" altLang="zh-CN" sz="2600" dirty="0"/>
              <a:t> = ((</a:t>
            </a:r>
            <a:r>
              <a:rPr lang="en-US" altLang="zh-CN" sz="2600" dirty="0" err="1"/>
              <a:t>gz</a:t>
            </a:r>
            <a:r>
              <a:rPr lang="en-US" altLang="zh-CN" sz="2600" dirty="0"/>
              <a:t> - </a:t>
            </a:r>
            <a:r>
              <a:rPr lang="en-US" altLang="zh-CN" sz="2600" dirty="0" err="1"/>
              <a:t>f_gz_error</a:t>
            </a:r>
            <a:r>
              <a:rPr lang="en-US" altLang="zh-CN" sz="2600" dirty="0"/>
              <a:t>)/16.384) / 57.3;</a:t>
            </a:r>
          </a:p>
          <a:p>
            <a:endParaRPr lang="en-US" altLang="zh-CN" sz="2600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DDA1F9E8-C900-C223-415E-1F6576D69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9" y="4448725"/>
            <a:ext cx="1143228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dirty="0" err="1"/>
              <a:t>IMUupdate</a:t>
            </a:r>
            <a:r>
              <a:rPr lang="en-US" altLang="zh-CN" sz="2600" dirty="0"/>
              <a:t>(</a:t>
            </a:r>
            <a:r>
              <a:rPr lang="en-US" altLang="zh-CN" sz="2600" dirty="0" err="1"/>
              <a:t>gyroGx</a:t>
            </a:r>
            <a:r>
              <a:rPr lang="en-US" altLang="zh-CN" sz="2600" dirty="0"/>
              <a:t>, </a:t>
            </a:r>
            <a:r>
              <a:rPr lang="en-US" altLang="zh-CN" sz="2600" dirty="0" err="1"/>
              <a:t>gyroGy</a:t>
            </a:r>
            <a:r>
              <a:rPr lang="en-US" altLang="zh-CN" sz="2600" dirty="0"/>
              <a:t>, </a:t>
            </a:r>
            <a:r>
              <a:rPr lang="en-US" altLang="zh-CN" sz="2600" dirty="0" err="1"/>
              <a:t>gyroGz</a:t>
            </a:r>
            <a:r>
              <a:rPr lang="en-US" altLang="zh-CN" sz="2600" dirty="0"/>
              <a:t>, ax, ay, </a:t>
            </a:r>
            <a:r>
              <a:rPr lang="en-US" altLang="zh-CN" sz="2600" dirty="0" err="1"/>
              <a:t>az</a:t>
            </a:r>
            <a:r>
              <a:rPr lang="en-US" altLang="zh-CN" sz="2600" dirty="0"/>
              <a:t>, &amp;</a:t>
            </a:r>
            <a:r>
              <a:rPr lang="en-US" altLang="zh-CN" sz="2600" dirty="0" err="1"/>
              <a:t>angleAx</a:t>
            </a:r>
            <a:r>
              <a:rPr lang="en-US" altLang="zh-CN" sz="2600" dirty="0"/>
              <a:t>, &amp;</a:t>
            </a:r>
            <a:r>
              <a:rPr lang="en-US" altLang="zh-CN" sz="2600" dirty="0" err="1"/>
              <a:t>angleAy</a:t>
            </a:r>
            <a:r>
              <a:rPr lang="en-US" altLang="zh-CN" sz="2600" dirty="0"/>
              <a:t>, &amp;</a:t>
            </a:r>
            <a:r>
              <a:rPr lang="en-US" altLang="zh-CN" sz="2600" dirty="0" err="1"/>
              <a:t>angleAz</a:t>
            </a:r>
            <a:r>
              <a:rPr lang="en-US" altLang="zh-CN" sz="2600" dirty="0"/>
              <a:t>);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AB6514C7-AAEC-ECEA-F72E-486F2837E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5272752"/>
            <a:ext cx="7921625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dirty="0" err="1"/>
              <a:t>f_Angle_Rad</a:t>
            </a:r>
            <a:r>
              <a:rPr lang="en-US" altLang="zh-CN" sz="2600" dirty="0"/>
              <a:t> = </a:t>
            </a:r>
            <a:r>
              <a:rPr lang="en-US" altLang="zh-CN" sz="2600" dirty="0" err="1"/>
              <a:t>angleAx</a:t>
            </a:r>
            <a:r>
              <a:rPr lang="en-US" altLang="zh-CN" sz="2600" dirty="0"/>
              <a:t> * 3.1416 / 180.0;</a:t>
            </a:r>
          </a:p>
          <a:p>
            <a:r>
              <a:rPr lang="en-US" altLang="zh-CN" sz="2600" dirty="0" err="1"/>
              <a:t>f_Omega_Rad</a:t>
            </a:r>
            <a:r>
              <a:rPr lang="en-US" altLang="zh-CN" sz="2600" dirty="0"/>
              <a:t> = </a:t>
            </a:r>
            <a:r>
              <a:rPr lang="en-US" altLang="zh-CN" sz="2600" dirty="0" err="1"/>
              <a:t>gyroGx</a:t>
            </a:r>
            <a:r>
              <a:rPr lang="en-US" altLang="zh-CN" sz="2600" dirty="0"/>
              <a:t>;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7934798-06F2-81C1-62B0-F27E615F6545}"/>
              </a:ext>
            </a:extLst>
          </p:cNvPr>
          <p:cNvSpPr txBox="1">
            <a:spLocks noChangeArrowheads="1"/>
          </p:cNvSpPr>
          <p:nvPr/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 </a:t>
            </a:r>
            <a:r>
              <a:rPr lang="zh-CN" altLang="en-US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控制律设计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3706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54FC30CA-F0EC-E358-352D-2A38D65976C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052736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STM32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程序代码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- 2</a:t>
            </a:r>
            <a:endParaRPr lang="zh-CN" altLang="en-US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2A3EE90-8DEE-E5AE-4DAE-39AFFC9DE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39" y="2003499"/>
            <a:ext cx="11341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/>
              <a:t>f_Acc_Angle_Rad</a:t>
            </a:r>
            <a:r>
              <a:rPr lang="en-US" altLang="zh-CN" dirty="0"/>
              <a:t> += 0.5 * (</a:t>
            </a:r>
            <a:r>
              <a:rPr lang="en-US" altLang="zh-CN" dirty="0" err="1"/>
              <a:t>f_Angle_Rad</a:t>
            </a:r>
            <a:r>
              <a:rPr lang="en-US" altLang="zh-CN" dirty="0"/>
              <a:t> + </a:t>
            </a:r>
            <a:r>
              <a:rPr lang="en-US" altLang="zh-CN" dirty="0" err="1"/>
              <a:t>f_Last_Angle_Rad</a:t>
            </a:r>
            <a:r>
              <a:rPr lang="en-US" altLang="zh-CN" dirty="0"/>
              <a:t>) * C_INTER;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3D0550C6-6907-3EB4-65B1-6C6117BED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39" y="2720106"/>
            <a:ext cx="111609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/>
              <a:t>f_ut</a:t>
            </a:r>
            <a:r>
              <a:rPr lang="en-US" altLang="zh-CN" dirty="0"/>
              <a:t> = -K_P * </a:t>
            </a:r>
            <a:r>
              <a:rPr lang="en-US" altLang="zh-CN" dirty="0" err="1"/>
              <a:t>f_Angle_Rad</a:t>
            </a:r>
            <a:r>
              <a:rPr lang="en-US" altLang="zh-CN" dirty="0"/>
              <a:t> - K_D * </a:t>
            </a:r>
            <a:r>
              <a:rPr lang="en-US" altLang="zh-CN" dirty="0" err="1"/>
              <a:t>f_Omega_Rad</a:t>
            </a:r>
            <a:r>
              <a:rPr lang="en-US" altLang="zh-CN" dirty="0"/>
              <a:t> - K_I * </a:t>
            </a:r>
            <a:r>
              <a:rPr lang="en-US" altLang="zh-CN" dirty="0" err="1"/>
              <a:t>f_Acc_Angle_Rad</a:t>
            </a:r>
            <a:r>
              <a:rPr lang="en-US" altLang="zh-CN" dirty="0"/>
              <a:t>;   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91D3E32-9C82-55E7-EAD2-BE546F1DE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227" y="3183359"/>
            <a:ext cx="111609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/>
              <a:t>f_ut</a:t>
            </a:r>
            <a:r>
              <a:rPr lang="en-US" altLang="zh-CN" dirty="0"/>
              <a:t>  *= </a:t>
            </a:r>
            <a:r>
              <a:rPr lang="en-US" altLang="zh-CN" dirty="0" err="1"/>
              <a:t>f_Lambda</a:t>
            </a:r>
            <a:r>
              <a:rPr lang="en-US" altLang="zh-CN" dirty="0"/>
              <a:t>;   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F9F1DB7-6085-74C5-EBF2-4E1FE998D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226" y="4927377"/>
            <a:ext cx="110249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TIM2-&gt;CCR1 = Width_L;</a:t>
            </a:r>
            <a:endParaRPr lang="zh-CN" alt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F3146451-C30F-3765-B39D-106D6C4ED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01" y="3847877"/>
            <a:ext cx="110249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/>
              <a:t>Width_L</a:t>
            </a:r>
            <a:r>
              <a:rPr lang="en-US" altLang="zh-CN" dirty="0"/>
              <a:t> = sqrt((INIT_W_1-MIN_W)*(INIT_W_1-MIN_W) + </a:t>
            </a:r>
            <a:r>
              <a:rPr lang="en-US" altLang="zh-CN" dirty="0" err="1"/>
              <a:t>f_ut</a:t>
            </a:r>
            <a:r>
              <a:rPr lang="en-US" altLang="zh-CN" dirty="0"/>
              <a:t>) + MIN_W;</a:t>
            </a:r>
            <a:endParaRPr lang="zh-CN" altLang="en-US" dirty="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C2C6CEC7-A1B5-EFFE-387E-E12EB53E9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226" y="5302027"/>
            <a:ext cx="110249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TIM2-&gt;CCR2 = </a:t>
            </a:r>
            <a:r>
              <a:rPr lang="en-US" altLang="zh-CN" dirty="0" err="1"/>
              <a:t>Width_R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D858BE23-40EA-6789-3532-3CBDEFDD2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01" y="4292377"/>
            <a:ext cx="110249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/>
              <a:t>Width_R</a:t>
            </a:r>
            <a:r>
              <a:rPr lang="en-US" altLang="zh-CN" dirty="0"/>
              <a:t> = sqrt((INIT_W_2-MIN_W)*(INIT_W_2-MIN_W) - </a:t>
            </a:r>
            <a:r>
              <a:rPr lang="en-US" altLang="zh-CN" dirty="0" err="1"/>
              <a:t>f_ut</a:t>
            </a:r>
            <a:r>
              <a:rPr lang="en-US" altLang="zh-CN" dirty="0"/>
              <a:t>) + MIN_W;</a:t>
            </a:r>
            <a:endParaRPr lang="zh-CN" altLang="en-US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C20420E-08C9-A326-4384-0CDD7C576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22" y="5919663"/>
            <a:ext cx="110249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/>
              <a:t>f_Last_Angle_Rad</a:t>
            </a:r>
            <a:r>
              <a:rPr lang="en-US" altLang="zh-CN" dirty="0"/>
              <a:t> = </a:t>
            </a:r>
            <a:r>
              <a:rPr lang="en-US" altLang="zh-CN" dirty="0" err="1"/>
              <a:t>f_Angle_Rad</a:t>
            </a:r>
            <a:r>
              <a:rPr lang="en-US" altLang="zh-CN" dirty="0"/>
              <a:t>;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5CF33DE-0B55-FC46-9B5F-83E0EB8243D4}"/>
              </a:ext>
            </a:extLst>
          </p:cNvPr>
          <p:cNvSpPr txBox="1">
            <a:spLocks noChangeArrowheads="1"/>
          </p:cNvSpPr>
          <p:nvPr/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 </a:t>
            </a:r>
            <a:r>
              <a:rPr lang="zh-CN" altLang="en-US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控制律设计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86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980728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串级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PID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54AD0787-4285-DD1B-B233-8E1BAEA37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82" y="1818707"/>
            <a:ext cx="8568952" cy="2036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80B873DD-9815-77A1-BCE9-BF880D4AFCF7}"/>
              </a:ext>
            </a:extLst>
          </p:cNvPr>
          <p:cNvSpPr txBox="1">
            <a:spLocks noChangeArrowheads="1"/>
          </p:cNvSpPr>
          <p:nvPr/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 </a:t>
            </a:r>
            <a:r>
              <a:rPr lang="zh-CN" altLang="en-US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控制律设计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CE63185F-4240-5ADB-A278-E79F94ABB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1" y="4136452"/>
            <a:ext cx="1873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角度环：</a:t>
            </a:r>
          </a:p>
        </p:txBody>
      </p:sp>
      <p:graphicFrame>
        <p:nvGraphicFramePr>
          <p:cNvPr id="4" name="对象 60423">
            <a:extLst>
              <a:ext uri="{FF2B5EF4-FFF2-40B4-BE49-F238E27FC236}">
                <a16:creationId xmlns:a16="http://schemas.microsoft.com/office/drawing/2014/main" id="{7AE1088A-FEB4-C0FE-EF41-CF1F16BD3B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612700"/>
              </p:ext>
            </p:extLst>
          </p:nvPr>
        </p:nvGraphicFramePr>
        <p:xfrm>
          <a:off x="2711624" y="4111784"/>
          <a:ext cx="4809194" cy="596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1840" imgH="241200" progId="Equation.DSMT4">
                  <p:embed/>
                </p:oleObj>
              </mc:Choice>
              <mc:Fallback>
                <p:oleObj name="Equation" r:id="rId3" imgW="2031840" imgH="241200" progId="Equation.DSMT4">
                  <p:embed/>
                  <p:pic>
                    <p:nvPicPr>
                      <p:cNvPr id="7" name="对象 60423">
                        <a:extLst>
                          <a:ext uri="{FF2B5EF4-FFF2-40B4-BE49-F238E27FC236}">
                            <a16:creationId xmlns:a16="http://schemas.microsoft.com/office/drawing/2014/main" id="{C0861C02-6F40-11D4-ED07-637DD2460AD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4111784"/>
                        <a:ext cx="4809194" cy="59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60425">
            <a:extLst>
              <a:ext uri="{FF2B5EF4-FFF2-40B4-BE49-F238E27FC236}">
                <a16:creationId xmlns:a16="http://schemas.microsoft.com/office/drawing/2014/main" id="{88E8DD13-CD44-85AB-B373-53B4B6E24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4345322"/>
              </p:ext>
            </p:extLst>
          </p:nvPr>
        </p:nvGraphicFramePr>
        <p:xfrm>
          <a:off x="2863550" y="5506615"/>
          <a:ext cx="8417026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62400" imgH="393700" progId="Equation.DSMT4">
                  <p:embed/>
                </p:oleObj>
              </mc:Choice>
              <mc:Fallback>
                <p:oleObj name="Equation" r:id="rId5" imgW="3962400" imgH="393700" progId="Equation.DSMT4">
                  <p:embed/>
                  <p:pic>
                    <p:nvPicPr>
                      <p:cNvPr id="8" name="对象 60425">
                        <a:extLst>
                          <a:ext uri="{FF2B5EF4-FFF2-40B4-BE49-F238E27FC236}">
                            <a16:creationId xmlns:a16="http://schemas.microsoft.com/office/drawing/2014/main" id="{7A82ED2B-C4F1-B4F9-B2A7-3AEAB3EB123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550" y="5506615"/>
                        <a:ext cx="8417026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60426">
            <a:extLst>
              <a:ext uri="{FF2B5EF4-FFF2-40B4-BE49-F238E27FC236}">
                <a16:creationId xmlns:a16="http://schemas.microsoft.com/office/drawing/2014/main" id="{25441007-6E49-E478-81AB-7D5B57DB40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7816285"/>
              </p:ext>
            </p:extLst>
          </p:nvPr>
        </p:nvGraphicFramePr>
        <p:xfrm>
          <a:off x="4964360" y="6237312"/>
          <a:ext cx="6172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06700" imgH="254000" progId="Equation.DSMT4">
                  <p:embed/>
                </p:oleObj>
              </mc:Choice>
              <mc:Fallback>
                <p:oleObj name="Equation" r:id="rId7" imgW="2806700" imgH="254000" progId="Equation.DSMT4">
                  <p:embed/>
                  <p:pic>
                    <p:nvPicPr>
                      <p:cNvPr id="9" name="对象 60426">
                        <a:extLst>
                          <a:ext uri="{FF2B5EF4-FFF2-40B4-BE49-F238E27FC236}">
                            <a16:creationId xmlns:a16="http://schemas.microsoft.com/office/drawing/2014/main" id="{FE511E92-6C88-59BB-228C-705C79F80B4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360" y="6237312"/>
                        <a:ext cx="6172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>
            <a:extLst>
              <a:ext uri="{FF2B5EF4-FFF2-40B4-BE49-F238E27FC236}">
                <a16:creationId xmlns:a16="http://schemas.microsoft.com/office/drawing/2014/main" id="{6221EB7F-4A55-CC33-1D4E-79D15BD74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5703639"/>
            <a:ext cx="21605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角速度环：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67496DB-4904-B1A2-5FF5-FA563AC4F2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253486"/>
              </p:ext>
            </p:extLst>
          </p:nvPr>
        </p:nvGraphicFramePr>
        <p:xfrm>
          <a:off x="3503712" y="4653136"/>
          <a:ext cx="6336704" cy="596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17640" imgH="253800" progId="Equation.DSMT4">
                  <p:embed/>
                </p:oleObj>
              </mc:Choice>
              <mc:Fallback>
                <p:oleObj name="Equation" r:id="rId9" imgW="2717640" imgH="2538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C59AE973-3A6D-124A-8C64-A0B6DC940F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03712" y="4653136"/>
                        <a:ext cx="6336704" cy="596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85087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908720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内环设计</a:t>
            </a: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C6D9F48F-D428-95ED-7BC3-448DF9F5CF6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55440" y="3788346"/>
            <a:ext cx="1781175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开环传函为：</a:t>
            </a:r>
            <a:endParaRPr lang="zh-CN" alt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">
            <a:extLst>
              <a:ext uri="{FF2B5EF4-FFF2-40B4-BE49-F238E27FC236}">
                <a16:creationId xmlns:a16="http://schemas.microsoft.com/office/drawing/2014/main" id="{A4B0A29C-C87C-3C9E-5138-58598BE9A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132" y="1700213"/>
            <a:ext cx="8496324" cy="184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对象 5">
            <a:extLst>
              <a:ext uri="{FF2B5EF4-FFF2-40B4-BE49-F238E27FC236}">
                <a16:creationId xmlns:a16="http://schemas.microsoft.com/office/drawing/2014/main" id="{61DC0585-550E-E105-9C4D-61711CDEC4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869845"/>
              </p:ext>
            </p:extLst>
          </p:nvPr>
        </p:nvGraphicFramePr>
        <p:xfrm>
          <a:off x="2633415" y="3708971"/>
          <a:ext cx="1085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393700" progId="Equation.DSMT4">
                  <p:embed/>
                </p:oleObj>
              </mc:Choice>
              <mc:Fallback>
                <p:oleObj name="Equation" r:id="rId3" imgW="685800" imgH="393700" progId="Equation.DSMT4">
                  <p:embed/>
                  <p:pic>
                    <p:nvPicPr>
                      <p:cNvPr id="9230" name="对象 5">
                        <a:extLst>
                          <a:ext uri="{FF2B5EF4-FFF2-40B4-BE49-F238E27FC236}">
                            <a16:creationId xmlns:a16="http://schemas.microsoft.com/office/drawing/2014/main" id="{F54E8FAC-E65B-7CEC-7F40-561EEBA050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415" y="3708971"/>
                        <a:ext cx="10858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7">
            <a:extLst>
              <a:ext uri="{FF2B5EF4-FFF2-40B4-BE49-F238E27FC236}">
                <a16:creationId xmlns:a16="http://schemas.microsoft.com/office/drawing/2014/main" id="{B704716A-B06E-37F4-C946-E479896EBD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587008"/>
              </p:ext>
            </p:extLst>
          </p:nvPr>
        </p:nvGraphicFramePr>
        <p:xfrm>
          <a:off x="3928815" y="3788346"/>
          <a:ext cx="19843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5616" imgH="393529" progId="Equation.DSMT4">
                  <p:embed/>
                </p:oleObj>
              </mc:Choice>
              <mc:Fallback>
                <p:oleObj name="Equation" r:id="rId5" imgW="1345616" imgH="393529" progId="Equation.DSMT4">
                  <p:embed/>
                  <p:pic>
                    <p:nvPicPr>
                      <p:cNvPr id="9231" name="对象 7">
                        <a:extLst>
                          <a:ext uri="{FF2B5EF4-FFF2-40B4-BE49-F238E27FC236}">
                            <a16:creationId xmlns:a16="http://schemas.microsoft.com/office/drawing/2014/main" id="{72B29595-9E4A-D973-AFDD-230DDE36D2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8815" y="3788346"/>
                        <a:ext cx="19843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9">
            <a:extLst>
              <a:ext uri="{FF2B5EF4-FFF2-40B4-BE49-F238E27FC236}">
                <a16:creationId xmlns:a16="http://schemas.microsoft.com/office/drawing/2014/main" id="{8E4A5E3E-7F2B-1662-E19C-80A16BF96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768598"/>
              </p:ext>
            </p:extLst>
          </p:nvPr>
        </p:nvGraphicFramePr>
        <p:xfrm>
          <a:off x="3948163" y="4384154"/>
          <a:ext cx="12890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60113" imgH="253890" progId="Equation.DSMT4">
                  <p:embed/>
                </p:oleObj>
              </mc:Choice>
              <mc:Fallback>
                <p:oleObj name="Equation" r:id="rId7" imgW="660113" imgH="253890" progId="Equation.DSMT4">
                  <p:embed/>
                  <p:pic>
                    <p:nvPicPr>
                      <p:cNvPr id="9232" name="对象 9">
                        <a:extLst>
                          <a:ext uri="{FF2B5EF4-FFF2-40B4-BE49-F238E27FC236}">
                            <a16:creationId xmlns:a16="http://schemas.microsoft.com/office/drawing/2014/main" id="{35805FD2-4CEA-03A0-B8E2-FC57D4625A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63" y="4384154"/>
                        <a:ext cx="12890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46">
            <a:extLst>
              <a:ext uri="{FF2B5EF4-FFF2-40B4-BE49-F238E27FC236}">
                <a16:creationId xmlns:a16="http://schemas.microsoft.com/office/drawing/2014/main" id="{B08D7198-E62C-C634-4EF4-24C720311BD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55440" y="4365104"/>
            <a:ext cx="2952750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内环 </a:t>
            </a:r>
            <a:r>
              <a:rPr lang="en-US" altLang="zh-CN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PD </a:t>
            </a: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控制器传函为：</a:t>
            </a:r>
            <a:endParaRPr lang="zh-CN" alt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2">
            <a:extLst>
              <a:ext uri="{FF2B5EF4-FFF2-40B4-BE49-F238E27FC236}">
                <a16:creationId xmlns:a16="http://schemas.microsoft.com/office/drawing/2014/main" id="{A5565659-53F1-6973-74B2-B3DCC85E8F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276560"/>
              </p:ext>
            </p:extLst>
          </p:nvPr>
        </p:nvGraphicFramePr>
        <p:xfrm>
          <a:off x="3288606" y="4941168"/>
          <a:ext cx="440625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71700" imgH="469900" progId="Equation.DSMT4">
                  <p:embed/>
                </p:oleObj>
              </mc:Choice>
              <mc:Fallback>
                <p:oleObj name="Equation" r:id="rId9" imgW="2171700" imgH="469900" progId="Equation.DSMT4">
                  <p:embed/>
                  <p:pic>
                    <p:nvPicPr>
                      <p:cNvPr id="9234" name="对象 12">
                        <a:extLst>
                          <a:ext uri="{FF2B5EF4-FFF2-40B4-BE49-F238E27FC236}">
                            <a16:creationId xmlns:a16="http://schemas.microsoft.com/office/drawing/2014/main" id="{250CB599-D51F-CC76-3ABA-085E4E76C7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606" y="4941168"/>
                        <a:ext cx="440625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46">
            <a:extLst>
              <a:ext uri="{FF2B5EF4-FFF2-40B4-BE49-F238E27FC236}">
                <a16:creationId xmlns:a16="http://schemas.microsoft.com/office/drawing/2014/main" id="{C84CF61B-F068-88D6-40F4-8935C8A1FD7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55440" y="5091981"/>
            <a:ext cx="2952750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内环闭环传函为：</a:t>
            </a:r>
            <a:endParaRPr lang="zh-CN" alt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5E95CF17-0DDF-AEEF-B6CB-600609F2050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55440" y="6018485"/>
            <a:ext cx="2016125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上升时间为：</a:t>
            </a:r>
            <a:endParaRPr lang="zh-CN" alt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" name="对象 16">
            <a:extLst>
              <a:ext uri="{FF2B5EF4-FFF2-40B4-BE49-F238E27FC236}">
                <a16:creationId xmlns:a16="http://schemas.microsoft.com/office/drawing/2014/main" id="{CF4C478A-ABAE-A6AB-35B6-06AEFCFAD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276856"/>
              </p:ext>
            </p:extLst>
          </p:nvPr>
        </p:nvGraphicFramePr>
        <p:xfrm>
          <a:off x="2712790" y="5874022"/>
          <a:ext cx="18002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54100" imgH="469900" progId="Equation.DSMT4">
                  <p:embed/>
                </p:oleObj>
              </mc:Choice>
              <mc:Fallback>
                <p:oleObj name="Equation" r:id="rId11" imgW="1054100" imgH="469900" progId="Equation.DSMT4">
                  <p:embed/>
                  <p:pic>
                    <p:nvPicPr>
                      <p:cNvPr id="9237" name="对象 16">
                        <a:extLst>
                          <a:ext uri="{FF2B5EF4-FFF2-40B4-BE49-F238E27FC236}">
                            <a16:creationId xmlns:a16="http://schemas.microsoft.com/office/drawing/2014/main" id="{A60DC18A-13C8-77AE-3039-4D82CCF517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790" y="5874022"/>
                        <a:ext cx="180022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18">
            <a:extLst>
              <a:ext uri="{FF2B5EF4-FFF2-40B4-BE49-F238E27FC236}">
                <a16:creationId xmlns:a16="http://schemas.microsoft.com/office/drawing/2014/main" id="{7A91CAB3-CA75-35EE-4C33-F6B02F79C6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709233"/>
              </p:ext>
            </p:extLst>
          </p:nvPr>
        </p:nvGraphicFramePr>
        <p:xfrm>
          <a:off x="4871790" y="6061347"/>
          <a:ext cx="10779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33169" imgH="228501" progId="Equation.DSMT4">
                  <p:embed/>
                </p:oleObj>
              </mc:Choice>
              <mc:Fallback>
                <p:oleObj name="Equation" r:id="rId13" imgW="533169" imgH="228501" progId="Equation.DSMT4">
                  <p:embed/>
                  <p:pic>
                    <p:nvPicPr>
                      <p:cNvPr id="9238" name="对象 18">
                        <a:extLst>
                          <a:ext uri="{FF2B5EF4-FFF2-40B4-BE49-F238E27FC236}">
                            <a16:creationId xmlns:a16="http://schemas.microsoft.com/office/drawing/2014/main" id="{0DB85DBD-6D06-4FAA-6C7F-0D69811C39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790" y="6061347"/>
                        <a:ext cx="10779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0">
            <a:extLst>
              <a:ext uri="{FF2B5EF4-FFF2-40B4-BE49-F238E27FC236}">
                <a16:creationId xmlns:a16="http://schemas.microsoft.com/office/drawing/2014/main" id="{628AA209-043F-1683-B719-D3625FEB01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974432"/>
              </p:ext>
            </p:extLst>
          </p:nvPr>
        </p:nvGraphicFramePr>
        <p:xfrm>
          <a:off x="6984753" y="3824858"/>
          <a:ext cx="23447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82700" imgH="254000" progId="Equation.DSMT4">
                  <p:embed/>
                </p:oleObj>
              </mc:Choice>
              <mc:Fallback>
                <p:oleObj name="Equation" r:id="rId15" imgW="1282700" imgH="254000" progId="Equation.DSMT4">
                  <p:embed/>
                  <p:pic>
                    <p:nvPicPr>
                      <p:cNvPr id="9239" name="对象 20">
                        <a:extLst>
                          <a:ext uri="{FF2B5EF4-FFF2-40B4-BE49-F238E27FC236}">
                            <a16:creationId xmlns:a16="http://schemas.microsoft.com/office/drawing/2014/main" id="{DCA9FD4B-B5F3-4E1C-1339-45E597D40D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4753" y="3824858"/>
                        <a:ext cx="234473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46">
            <a:extLst>
              <a:ext uri="{FF2B5EF4-FFF2-40B4-BE49-F238E27FC236}">
                <a16:creationId xmlns:a16="http://schemas.microsoft.com/office/drawing/2014/main" id="{07D71693-5A4D-B487-F668-5E041EF5E19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05303" y="3812158"/>
            <a:ext cx="1008062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取：</a:t>
            </a:r>
            <a:endParaRPr lang="zh-CN" alt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3">
            <a:extLst>
              <a:ext uri="{FF2B5EF4-FFF2-40B4-BE49-F238E27FC236}">
                <a16:creationId xmlns:a16="http://schemas.microsoft.com/office/drawing/2014/main" id="{A5E724FB-3832-91C3-0CE6-EA96F8AB5D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797725"/>
              </p:ext>
            </p:extLst>
          </p:nvPr>
        </p:nvGraphicFramePr>
        <p:xfrm>
          <a:off x="8113514" y="5906095"/>
          <a:ext cx="31670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803400" imgH="228600" progId="Equation.DSMT4">
                  <p:embed/>
                </p:oleObj>
              </mc:Choice>
              <mc:Fallback>
                <p:oleObj name="Equation" r:id="rId17" imgW="1803400" imgH="228600" progId="Equation.DSMT4">
                  <p:embed/>
                  <p:pic>
                    <p:nvPicPr>
                      <p:cNvPr id="9241" name="对象 23">
                        <a:extLst>
                          <a:ext uri="{FF2B5EF4-FFF2-40B4-BE49-F238E27FC236}">
                            <a16:creationId xmlns:a16="http://schemas.microsoft.com/office/drawing/2014/main" id="{051A5B57-7D95-B0BC-F12E-861B0D1508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3514" y="5906095"/>
                        <a:ext cx="31670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46">
            <a:extLst>
              <a:ext uri="{FF2B5EF4-FFF2-40B4-BE49-F238E27FC236}">
                <a16:creationId xmlns:a16="http://schemas.microsoft.com/office/drawing/2014/main" id="{63A1167C-E7DA-A0A5-A879-47AB851AAA0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15126" y="5445720"/>
            <a:ext cx="2808288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则内环输出为：</a:t>
            </a:r>
            <a:endParaRPr lang="zh-CN" alt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246">
            <a:extLst>
              <a:ext uri="{FF2B5EF4-FFF2-40B4-BE49-F238E27FC236}">
                <a16:creationId xmlns:a16="http://schemas.microsoft.com/office/drawing/2014/main" id="{1B894D71-D29B-E014-687D-BF1AB1C6E86C}"/>
              </a:ext>
            </a:extLst>
          </p:cNvPr>
          <p:cNvSpPr txBox="1">
            <a:spLocks noChangeArrowheads="1"/>
          </p:cNvSpPr>
          <p:nvPr/>
        </p:nvSpPr>
        <p:spPr bwMode="gray">
          <a:xfrm rot="20774044">
            <a:off x="8457231" y="4501972"/>
            <a:ext cx="1873250" cy="497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一阶环节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E17C30-5F9C-8745-38D0-1079E859FE85}"/>
              </a:ext>
            </a:extLst>
          </p:cNvPr>
          <p:cNvSpPr txBox="1">
            <a:spLocks noChangeArrowheads="1"/>
          </p:cNvSpPr>
          <p:nvPr/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 </a:t>
            </a:r>
            <a:r>
              <a:rPr lang="zh-CN" altLang="en-US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控制律设计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77196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908720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外环设计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- 1</a:t>
            </a:r>
            <a:endParaRPr lang="zh-CN" altLang="en-US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39F68161-A909-0675-D907-B6DEB3328F1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20313" y="4175513"/>
            <a:ext cx="1781175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开环传函为：</a:t>
            </a:r>
            <a:endParaRPr lang="zh-CN" alt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对象 26">
            <a:extLst>
              <a:ext uri="{FF2B5EF4-FFF2-40B4-BE49-F238E27FC236}">
                <a16:creationId xmlns:a16="http://schemas.microsoft.com/office/drawing/2014/main" id="{982DA6FA-03C3-66F6-592D-711895210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840526"/>
              </p:ext>
            </p:extLst>
          </p:nvPr>
        </p:nvGraphicFramePr>
        <p:xfrm>
          <a:off x="3448141" y="3593775"/>
          <a:ext cx="5616575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13100" imgH="914400" progId="Equation.DSMT4">
                  <p:embed/>
                </p:oleObj>
              </mc:Choice>
              <mc:Fallback>
                <p:oleObj name="Equation" r:id="rId2" imgW="3213100" imgH="914400" progId="Equation.DSMT4">
                  <p:embed/>
                  <p:pic>
                    <p:nvPicPr>
                      <p:cNvPr id="10254" name="对象 26">
                        <a:extLst>
                          <a:ext uri="{FF2B5EF4-FFF2-40B4-BE49-F238E27FC236}">
                            <a16:creationId xmlns:a16="http://schemas.microsoft.com/office/drawing/2014/main" id="{5B6CD56B-7673-3A5B-A2FE-373E7658EC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141" y="3593775"/>
                        <a:ext cx="5616575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46">
            <a:extLst>
              <a:ext uri="{FF2B5EF4-FFF2-40B4-BE49-F238E27FC236}">
                <a16:creationId xmlns:a16="http://schemas.microsoft.com/office/drawing/2014/main" id="{5F446820-AECE-C9A3-3E46-85AB3680A61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20312" y="5734092"/>
            <a:ext cx="1781175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闭环传函为：</a:t>
            </a:r>
            <a:endParaRPr lang="zh-CN" alt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对象 29">
            <a:extLst>
              <a:ext uri="{FF2B5EF4-FFF2-40B4-BE49-F238E27FC236}">
                <a16:creationId xmlns:a16="http://schemas.microsoft.com/office/drawing/2014/main" id="{0EB72AEB-71DC-15FE-CA1F-2DDF33265D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452510"/>
              </p:ext>
            </p:extLst>
          </p:nvPr>
        </p:nvGraphicFramePr>
        <p:xfrm>
          <a:off x="3729012" y="5481761"/>
          <a:ext cx="626903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00400" imgH="482600" progId="Equation.DSMT4">
                  <p:embed/>
                </p:oleObj>
              </mc:Choice>
              <mc:Fallback>
                <p:oleObj name="Equation" r:id="rId4" imgW="3200400" imgH="482600" progId="Equation.DSMT4">
                  <p:embed/>
                  <p:pic>
                    <p:nvPicPr>
                      <p:cNvPr id="10256" name="对象 29">
                        <a:extLst>
                          <a:ext uri="{FF2B5EF4-FFF2-40B4-BE49-F238E27FC236}">
                            <a16:creationId xmlns:a16="http://schemas.microsoft.com/office/drawing/2014/main" id="{CC2D3299-F385-56B1-E155-B8B1A9F827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12" y="5481761"/>
                        <a:ext cx="6269037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46">
            <a:extLst>
              <a:ext uri="{FF2B5EF4-FFF2-40B4-BE49-F238E27FC236}">
                <a16:creationId xmlns:a16="http://schemas.microsoft.com/office/drawing/2014/main" id="{D95106FF-00F7-F6D6-BBEB-0B88E227566C}"/>
              </a:ext>
            </a:extLst>
          </p:cNvPr>
          <p:cNvSpPr txBox="1">
            <a:spLocks noChangeArrowheads="1"/>
          </p:cNvSpPr>
          <p:nvPr/>
        </p:nvSpPr>
        <p:spPr bwMode="gray">
          <a:xfrm rot="20774044">
            <a:off x="9584750" y="4555948"/>
            <a:ext cx="1871662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二阶环节</a:t>
            </a:r>
          </a:p>
        </p:txBody>
      </p:sp>
      <p:pic>
        <p:nvPicPr>
          <p:cNvPr id="20" name="图片 1">
            <a:extLst>
              <a:ext uri="{FF2B5EF4-FFF2-40B4-BE49-F238E27FC236}">
                <a16:creationId xmlns:a16="http://schemas.microsoft.com/office/drawing/2014/main" id="{914F0C70-441E-4C07-C740-FFE49FE3F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132" y="1700213"/>
            <a:ext cx="8496324" cy="184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B909D67-27D4-6568-2061-394E0ECD4AEB}"/>
              </a:ext>
            </a:extLst>
          </p:cNvPr>
          <p:cNvSpPr txBox="1">
            <a:spLocks noChangeArrowheads="1"/>
          </p:cNvSpPr>
          <p:nvPr/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 </a:t>
            </a:r>
            <a:r>
              <a:rPr lang="zh-CN" altLang="en-US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控制律设计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2079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908720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外环设计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- 2</a:t>
            </a:r>
            <a:endParaRPr lang="zh-CN" altLang="en-US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">
            <a:extLst>
              <a:ext uri="{FF2B5EF4-FFF2-40B4-BE49-F238E27FC236}">
                <a16:creationId xmlns:a16="http://schemas.microsoft.com/office/drawing/2014/main" id="{F718BE85-441D-6BDC-251B-C1249F790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132" y="1700213"/>
            <a:ext cx="8496324" cy="184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246">
            <a:extLst>
              <a:ext uri="{FF2B5EF4-FFF2-40B4-BE49-F238E27FC236}">
                <a16:creationId xmlns:a16="http://schemas.microsoft.com/office/drawing/2014/main" id="{33B332F6-0213-BEBF-EE39-B2907A43891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59496" y="3862722"/>
            <a:ext cx="1295400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超调为：</a:t>
            </a:r>
            <a:endParaRPr lang="zh-CN" alt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对象 5">
            <a:extLst>
              <a:ext uri="{FF2B5EF4-FFF2-40B4-BE49-F238E27FC236}">
                <a16:creationId xmlns:a16="http://schemas.microsoft.com/office/drawing/2014/main" id="{B2B5BFDB-A2BB-C637-D6E4-A3D863434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584765"/>
              </p:ext>
            </p:extLst>
          </p:nvPr>
        </p:nvGraphicFramePr>
        <p:xfrm>
          <a:off x="2783632" y="3644900"/>
          <a:ext cx="3474645" cy="1008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900" imgH="469900" progId="Equation.DSMT4">
                  <p:embed/>
                </p:oleObj>
              </mc:Choice>
              <mc:Fallback>
                <p:oleObj name="Equation" r:id="rId3" imgW="1612900" imgH="469900" progId="Equation.DSMT4">
                  <p:embed/>
                  <p:pic>
                    <p:nvPicPr>
                      <p:cNvPr id="11278" name="对象 5">
                        <a:extLst>
                          <a:ext uri="{FF2B5EF4-FFF2-40B4-BE49-F238E27FC236}">
                            <a16:creationId xmlns:a16="http://schemas.microsoft.com/office/drawing/2014/main" id="{A1C5D3F7-18EB-CEE2-C29C-FB5B444AA9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3644900"/>
                        <a:ext cx="3474645" cy="1008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46">
            <a:extLst>
              <a:ext uri="{FF2B5EF4-FFF2-40B4-BE49-F238E27FC236}">
                <a16:creationId xmlns:a16="http://schemas.microsoft.com/office/drawing/2014/main" id="{47D32D45-38FE-FAC5-DF65-9EE09FF2C47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68029" y="4854575"/>
            <a:ext cx="1871663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调整时间为：</a:t>
            </a:r>
            <a:endParaRPr lang="zh-CN" alt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对象 8">
            <a:extLst>
              <a:ext uri="{FF2B5EF4-FFF2-40B4-BE49-F238E27FC236}">
                <a16:creationId xmlns:a16="http://schemas.microsoft.com/office/drawing/2014/main" id="{BA8BF413-91EC-F9EA-C86C-9F6AB6A04B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669631"/>
              </p:ext>
            </p:extLst>
          </p:nvPr>
        </p:nvGraphicFramePr>
        <p:xfrm>
          <a:off x="3355281" y="4652963"/>
          <a:ext cx="17859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614" imgH="431613" progId="Equation.DSMT4">
                  <p:embed/>
                </p:oleObj>
              </mc:Choice>
              <mc:Fallback>
                <p:oleObj name="Equation" r:id="rId5" imgW="888614" imgH="431613" progId="Equation.DSMT4">
                  <p:embed/>
                  <p:pic>
                    <p:nvPicPr>
                      <p:cNvPr id="11280" name="对象 8">
                        <a:extLst>
                          <a:ext uri="{FF2B5EF4-FFF2-40B4-BE49-F238E27FC236}">
                            <a16:creationId xmlns:a16="http://schemas.microsoft.com/office/drawing/2014/main" id="{39825965-407B-7636-D002-78FD445365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281" y="4652963"/>
                        <a:ext cx="17859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0">
            <a:extLst>
              <a:ext uri="{FF2B5EF4-FFF2-40B4-BE49-F238E27FC236}">
                <a16:creationId xmlns:a16="http://schemas.microsoft.com/office/drawing/2014/main" id="{D3B0D1FA-8C34-F38E-EDC7-8C85A99139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087770"/>
              </p:ext>
            </p:extLst>
          </p:nvPr>
        </p:nvGraphicFramePr>
        <p:xfrm>
          <a:off x="2885381" y="5867400"/>
          <a:ext cx="11715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45626" imgH="203024" progId="Equation.DSMT4">
                  <p:embed/>
                </p:oleObj>
              </mc:Choice>
              <mc:Fallback>
                <p:oleObj name="Equation" r:id="rId7" imgW="545626" imgH="203024" progId="Equation.DSMT4">
                  <p:embed/>
                  <p:pic>
                    <p:nvPicPr>
                      <p:cNvPr id="11281" name="对象 10">
                        <a:extLst>
                          <a:ext uri="{FF2B5EF4-FFF2-40B4-BE49-F238E27FC236}">
                            <a16:creationId xmlns:a16="http://schemas.microsoft.com/office/drawing/2014/main" id="{40778000-3F4F-32BF-5591-E9C3330098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381" y="5867400"/>
                        <a:ext cx="11715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12">
            <a:extLst>
              <a:ext uri="{FF2B5EF4-FFF2-40B4-BE49-F238E27FC236}">
                <a16:creationId xmlns:a16="http://schemas.microsoft.com/office/drawing/2014/main" id="{DB612F81-2376-8A45-2F5E-831B8E04D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597085"/>
              </p:ext>
            </p:extLst>
          </p:nvPr>
        </p:nvGraphicFramePr>
        <p:xfrm>
          <a:off x="4296668" y="5805488"/>
          <a:ext cx="15113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11282" name="对象 12">
                        <a:extLst>
                          <a:ext uri="{FF2B5EF4-FFF2-40B4-BE49-F238E27FC236}">
                            <a16:creationId xmlns:a16="http://schemas.microsoft.com/office/drawing/2014/main" id="{B4BDDC29-37FA-66ED-05AE-9503E56E7D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6668" y="5805488"/>
                        <a:ext cx="15113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46">
            <a:extLst>
              <a:ext uri="{FF2B5EF4-FFF2-40B4-BE49-F238E27FC236}">
                <a16:creationId xmlns:a16="http://schemas.microsoft.com/office/drawing/2014/main" id="{6FED9B60-B7E2-EDBE-0158-C64B3A52491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68029" y="5806938"/>
            <a:ext cx="1871663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可求得：</a:t>
            </a:r>
            <a:endParaRPr lang="zh-CN" alt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对象 15">
            <a:extLst>
              <a:ext uri="{FF2B5EF4-FFF2-40B4-BE49-F238E27FC236}">
                <a16:creationId xmlns:a16="http://schemas.microsoft.com/office/drawing/2014/main" id="{26CE4E1F-A28E-C20A-04E1-45EC59F77D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585150"/>
              </p:ext>
            </p:extLst>
          </p:nvPr>
        </p:nvGraphicFramePr>
        <p:xfrm>
          <a:off x="7464871" y="3749675"/>
          <a:ext cx="3095625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00200" imgH="1524000" progId="Equation.DSMT4">
                  <p:embed/>
                </p:oleObj>
              </mc:Choice>
              <mc:Fallback>
                <p:oleObj name="Equation" r:id="rId11" imgW="1600200" imgH="1524000" progId="Equation.DSMT4">
                  <p:embed/>
                  <p:pic>
                    <p:nvPicPr>
                      <p:cNvPr id="11284" name="对象 15">
                        <a:extLst>
                          <a:ext uri="{FF2B5EF4-FFF2-40B4-BE49-F238E27FC236}">
                            <a16:creationId xmlns:a16="http://schemas.microsoft.com/office/drawing/2014/main" id="{A6CD3BEC-4415-2831-6052-A5807D5A9F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871" y="3749675"/>
                        <a:ext cx="3095625" cy="294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6">
            <a:extLst>
              <a:ext uri="{FF2B5EF4-FFF2-40B4-BE49-F238E27FC236}">
                <a16:creationId xmlns:a16="http://schemas.microsoft.com/office/drawing/2014/main" id="{88819C0D-8F57-255F-62CD-A96C4A72DD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65163" y="5014751"/>
            <a:ext cx="819150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则：</a:t>
            </a:r>
            <a:endParaRPr lang="zh-CN" alt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59ED363-667F-2E3E-99A9-3C1FCEB54EE3}"/>
              </a:ext>
            </a:extLst>
          </p:cNvPr>
          <p:cNvSpPr txBox="1">
            <a:spLocks noChangeArrowheads="1"/>
          </p:cNvSpPr>
          <p:nvPr/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 </a:t>
            </a:r>
            <a:r>
              <a:rPr lang="zh-CN" altLang="en-US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控制律设计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953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飞行器的姿态控制简化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052736"/>
            <a:ext cx="330128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飞行器坐标系</a:t>
            </a:r>
          </a:p>
        </p:txBody>
      </p:sp>
      <p:pic>
        <p:nvPicPr>
          <p:cNvPr id="16" name="Picture 9" descr="四旋翼无人机飞行器坐标系">
            <a:extLst>
              <a:ext uri="{FF2B5EF4-FFF2-40B4-BE49-F238E27FC236}">
                <a16:creationId xmlns:a16="http://schemas.microsoft.com/office/drawing/2014/main" id="{FB4C7407-57EB-8182-5B15-E7C96AD34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" y="1934126"/>
            <a:ext cx="6480993" cy="467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246">
            <a:extLst>
              <a:ext uri="{FF2B5EF4-FFF2-40B4-BE49-F238E27FC236}">
                <a16:creationId xmlns:a16="http://schemas.microsoft.com/office/drawing/2014/main" id="{A720F20E-1393-9A8F-9CF1-069A6649226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51213" y="2977099"/>
            <a:ext cx="356902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以无人机飞行前方为正，从原点出发在水平平面所做轴线</a:t>
            </a:r>
          </a:p>
        </p:txBody>
      </p:sp>
      <p:sp>
        <p:nvSpPr>
          <p:cNvPr id="18" name="Text Box 246">
            <a:extLst>
              <a:ext uri="{FF2B5EF4-FFF2-40B4-BE49-F238E27FC236}">
                <a16:creationId xmlns:a16="http://schemas.microsoft.com/office/drawing/2014/main" id="{96ECF9F7-81D8-4F2E-F985-09319110D01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464152" y="2388505"/>
            <a:ext cx="2663825" cy="49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 x 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轴</a:t>
            </a:r>
          </a:p>
        </p:txBody>
      </p:sp>
      <p:sp>
        <p:nvSpPr>
          <p:cNvPr id="19" name="Text Box 246">
            <a:extLst>
              <a:ext uri="{FF2B5EF4-FFF2-40B4-BE49-F238E27FC236}">
                <a16:creationId xmlns:a16="http://schemas.microsoft.com/office/drawing/2014/main" id="{948C9F93-97E1-DB2A-D9B2-15D40C4005B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52184" y="1834626"/>
            <a:ext cx="2755900" cy="4300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无人机飞行臂交叉点</a:t>
            </a:r>
          </a:p>
        </p:txBody>
      </p:sp>
      <p:sp>
        <p:nvSpPr>
          <p:cNvPr id="20" name="Text Box 246">
            <a:extLst>
              <a:ext uri="{FF2B5EF4-FFF2-40B4-BE49-F238E27FC236}">
                <a16:creationId xmlns:a16="http://schemas.microsoft.com/office/drawing/2014/main" id="{43DD6E6D-285F-FABF-687E-FEA8E7BCCA0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388612" y="1302979"/>
            <a:ext cx="1187450" cy="49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原点</a:t>
            </a:r>
          </a:p>
        </p:txBody>
      </p:sp>
      <p:sp>
        <p:nvSpPr>
          <p:cNvPr id="21" name="Text Box 246">
            <a:extLst>
              <a:ext uri="{FF2B5EF4-FFF2-40B4-BE49-F238E27FC236}">
                <a16:creationId xmlns:a16="http://schemas.microsoft.com/office/drawing/2014/main" id="{E9AADA86-6F68-B955-DDCC-7D5C73EFECB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47284" y="4404145"/>
            <a:ext cx="38484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以无人机飞行右方为正，从原点出发在水平平面所做轴线</a:t>
            </a:r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225BBC87-8B47-8503-5EAB-0EE2F96DDCA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485865" y="3813086"/>
            <a:ext cx="2663825" cy="49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 y 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轴</a:t>
            </a:r>
          </a:p>
        </p:txBody>
      </p:sp>
      <p:sp>
        <p:nvSpPr>
          <p:cNvPr id="23" name="Text Box 246">
            <a:extLst>
              <a:ext uri="{FF2B5EF4-FFF2-40B4-BE49-F238E27FC236}">
                <a16:creationId xmlns:a16="http://schemas.microsoft.com/office/drawing/2014/main" id="{85EE9BF2-4704-72E4-2F83-82A0D547722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47284" y="5770035"/>
            <a:ext cx="38484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以无人机飞行上方为正，从原点出发在垂直平面所做轴线</a:t>
            </a: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28FA769F-9819-5509-8AE6-3C336F77ACF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536160" y="5229200"/>
            <a:ext cx="2663825" cy="49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 z 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轴</a:t>
            </a:r>
          </a:p>
        </p:txBody>
      </p:sp>
    </p:spTree>
    <p:extLst>
      <p:ext uri="{BB962C8B-B14F-4D97-AF65-F5344CB8AC3E}">
        <p14:creationId xmlns:p14="http://schemas.microsoft.com/office/powerpoint/2010/main" val="17005051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908720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外环设计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- 3</a:t>
            </a:r>
            <a:endParaRPr lang="zh-CN" altLang="en-US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5DEED163-178D-98EF-9EDE-05F817F22B1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97620" y="3761036"/>
            <a:ext cx="819150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取：</a:t>
            </a:r>
            <a:endParaRPr lang="zh-CN" alt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对象 18">
            <a:extLst>
              <a:ext uri="{FF2B5EF4-FFF2-40B4-BE49-F238E27FC236}">
                <a16:creationId xmlns:a16="http://schemas.microsoft.com/office/drawing/2014/main" id="{BFFE607D-E303-5FFE-385E-EA68C0299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694430"/>
              </p:ext>
            </p:extLst>
          </p:nvPr>
        </p:nvGraphicFramePr>
        <p:xfrm>
          <a:off x="1827808" y="3761036"/>
          <a:ext cx="26035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088" imgH="253890" progId="Equation.DSMT4">
                  <p:embed/>
                </p:oleObj>
              </mc:Choice>
              <mc:Fallback>
                <p:oleObj name="Equation" r:id="rId2" imgW="1409088" imgH="253890" progId="Equation.DSMT4">
                  <p:embed/>
                  <p:pic>
                    <p:nvPicPr>
                      <p:cNvPr id="12302" name="对象 18">
                        <a:extLst>
                          <a:ext uri="{FF2B5EF4-FFF2-40B4-BE49-F238E27FC236}">
                            <a16:creationId xmlns:a16="http://schemas.microsoft.com/office/drawing/2014/main" id="{7E6BC63D-A0DE-4A63-1568-49EC0C326B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808" y="3761036"/>
                        <a:ext cx="26035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0">
            <a:extLst>
              <a:ext uri="{FF2B5EF4-FFF2-40B4-BE49-F238E27FC236}">
                <a16:creationId xmlns:a16="http://schemas.microsoft.com/office/drawing/2014/main" id="{23E3B94E-F1DC-6FFF-A780-142C138CC5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062657"/>
              </p:ext>
            </p:extLst>
          </p:nvPr>
        </p:nvGraphicFramePr>
        <p:xfrm>
          <a:off x="7273354" y="3700385"/>
          <a:ext cx="33115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600" imgH="241300" progId="Equation.DSMT4">
                  <p:embed/>
                </p:oleObj>
              </mc:Choice>
              <mc:Fallback>
                <p:oleObj name="Equation" r:id="rId4" imgW="1625600" imgH="241300" progId="Equation.DSMT4">
                  <p:embed/>
                  <p:pic>
                    <p:nvPicPr>
                      <p:cNvPr id="12303" name="对象 20">
                        <a:extLst>
                          <a:ext uri="{FF2B5EF4-FFF2-40B4-BE49-F238E27FC236}">
                            <a16:creationId xmlns:a16="http://schemas.microsoft.com/office/drawing/2014/main" id="{6DE5F538-D4F6-8123-66DF-20E45D2047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354" y="3700385"/>
                        <a:ext cx="33115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46">
            <a:extLst>
              <a:ext uri="{FF2B5EF4-FFF2-40B4-BE49-F238E27FC236}">
                <a16:creationId xmlns:a16="http://schemas.microsoft.com/office/drawing/2014/main" id="{87DA555A-E05B-9A56-0C98-89B5B21AD34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12767" y="3728960"/>
            <a:ext cx="2808287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则外环输出为：</a:t>
            </a:r>
            <a:endParaRPr lang="zh-CN" alt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246">
            <a:extLst>
              <a:ext uri="{FF2B5EF4-FFF2-40B4-BE49-F238E27FC236}">
                <a16:creationId xmlns:a16="http://schemas.microsoft.com/office/drawing/2014/main" id="{026FA724-B9CF-DE3C-AA34-3C7BCDFAFA7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97620" y="4478648"/>
            <a:ext cx="4241800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外环输出为内环的期望角速度：</a:t>
            </a:r>
            <a:endParaRPr lang="zh-CN" alt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对象 24">
            <a:extLst>
              <a:ext uri="{FF2B5EF4-FFF2-40B4-BE49-F238E27FC236}">
                <a16:creationId xmlns:a16="http://schemas.microsoft.com/office/drawing/2014/main" id="{D7859F64-632E-86CF-D330-40C7C4B16A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29499"/>
              </p:ext>
            </p:extLst>
          </p:nvPr>
        </p:nvGraphicFramePr>
        <p:xfrm>
          <a:off x="5153563" y="4505900"/>
          <a:ext cx="25511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400" imgH="241300" progId="Equation.DSMT4">
                  <p:embed/>
                </p:oleObj>
              </mc:Choice>
              <mc:Fallback>
                <p:oleObj name="Equation" r:id="rId6" imgW="1295400" imgH="241300" progId="Equation.DSMT4">
                  <p:embed/>
                  <p:pic>
                    <p:nvPicPr>
                      <p:cNvPr id="12306" name="对象 24">
                        <a:extLst>
                          <a:ext uri="{FF2B5EF4-FFF2-40B4-BE49-F238E27FC236}">
                            <a16:creationId xmlns:a16="http://schemas.microsoft.com/office/drawing/2014/main" id="{D57B21A8-9885-9887-C53E-503D5B2950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563" y="4505900"/>
                        <a:ext cx="255111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6">
            <a:extLst>
              <a:ext uri="{FF2B5EF4-FFF2-40B4-BE49-F238E27FC236}">
                <a16:creationId xmlns:a16="http://schemas.microsoft.com/office/drawing/2014/main" id="{511B1CE8-4738-8D42-1574-523A5A9229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041909"/>
              </p:ext>
            </p:extLst>
          </p:nvPr>
        </p:nvGraphicFramePr>
        <p:xfrm>
          <a:off x="5209604" y="5027860"/>
          <a:ext cx="54229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06700" imgH="241300" progId="Equation.DSMT4">
                  <p:embed/>
                </p:oleObj>
              </mc:Choice>
              <mc:Fallback>
                <p:oleObj name="Equation" r:id="rId8" imgW="2806700" imgH="241300" progId="Equation.DSMT4">
                  <p:embed/>
                  <p:pic>
                    <p:nvPicPr>
                      <p:cNvPr id="12307" name="对象 26">
                        <a:extLst>
                          <a:ext uri="{FF2B5EF4-FFF2-40B4-BE49-F238E27FC236}">
                            <a16:creationId xmlns:a16="http://schemas.microsoft.com/office/drawing/2014/main" id="{3BA521B3-C661-9946-194B-379270F75A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9604" y="5027860"/>
                        <a:ext cx="54229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46">
            <a:extLst>
              <a:ext uri="{FF2B5EF4-FFF2-40B4-BE49-F238E27FC236}">
                <a16:creationId xmlns:a16="http://schemas.microsoft.com/office/drawing/2014/main" id="{85419A55-09E7-7604-0641-00F97ED5E89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97620" y="5734930"/>
            <a:ext cx="2808288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则控制器输出为：</a:t>
            </a:r>
            <a:endParaRPr lang="zh-CN" alt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对象 29">
            <a:extLst>
              <a:ext uri="{FF2B5EF4-FFF2-40B4-BE49-F238E27FC236}">
                <a16:creationId xmlns:a16="http://schemas.microsoft.com/office/drawing/2014/main" id="{3EEDBEE1-8BFF-6B53-C6FC-6747D0A003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275757"/>
              </p:ext>
            </p:extLst>
          </p:nvPr>
        </p:nvGraphicFramePr>
        <p:xfrm>
          <a:off x="3540891" y="5634565"/>
          <a:ext cx="7595669" cy="54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52800" imgH="241300" progId="Equation.DSMT4">
                  <p:embed/>
                </p:oleObj>
              </mc:Choice>
              <mc:Fallback>
                <p:oleObj name="Equation" r:id="rId10" imgW="3352800" imgH="241300" progId="Equation.DSMT4">
                  <p:embed/>
                  <p:pic>
                    <p:nvPicPr>
                      <p:cNvPr id="12309" name="对象 29">
                        <a:extLst>
                          <a:ext uri="{FF2B5EF4-FFF2-40B4-BE49-F238E27FC236}">
                            <a16:creationId xmlns:a16="http://schemas.microsoft.com/office/drawing/2014/main" id="{E51FA548-9E3A-97F4-4707-E1E6826BEB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891" y="5634565"/>
                        <a:ext cx="7595669" cy="541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30">
            <a:extLst>
              <a:ext uri="{FF2B5EF4-FFF2-40B4-BE49-F238E27FC236}">
                <a16:creationId xmlns:a16="http://schemas.microsoft.com/office/drawing/2014/main" id="{44110B4C-F940-7471-8561-F01767B7F6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82053"/>
              </p:ext>
            </p:extLst>
          </p:nvPr>
        </p:nvGraphicFramePr>
        <p:xfrm>
          <a:off x="2386657" y="6354018"/>
          <a:ext cx="26003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46200" imgH="203200" progId="Equation.DSMT4">
                  <p:embed/>
                </p:oleObj>
              </mc:Choice>
              <mc:Fallback>
                <p:oleObj name="Equation" r:id="rId12" imgW="1346200" imgH="203200" progId="Equation.DSMT4">
                  <p:embed/>
                  <p:pic>
                    <p:nvPicPr>
                      <p:cNvPr id="12310" name="对象 30">
                        <a:extLst>
                          <a:ext uri="{FF2B5EF4-FFF2-40B4-BE49-F238E27FC236}">
                            <a16:creationId xmlns:a16="http://schemas.microsoft.com/office/drawing/2014/main" id="{2F2BE191-CA5B-DE50-A60C-EB16A1C702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657" y="6354018"/>
                        <a:ext cx="26003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6">
            <a:extLst>
              <a:ext uri="{FF2B5EF4-FFF2-40B4-BE49-F238E27FC236}">
                <a16:creationId xmlns:a16="http://schemas.microsoft.com/office/drawing/2014/main" id="{6AB07840-2B02-F1AF-4935-2CA045643BA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59781" y="6282010"/>
            <a:ext cx="1189037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</a:p>
        </p:txBody>
      </p:sp>
      <p:pic>
        <p:nvPicPr>
          <p:cNvPr id="25" name="图片 1">
            <a:extLst>
              <a:ext uri="{FF2B5EF4-FFF2-40B4-BE49-F238E27FC236}">
                <a16:creationId xmlns:a16="http://schemas.microsoft.com/office/drawing/2014/main" id="{BF462ED2-4F5C-0ED2-CF13-A8CD7D7916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132" y="1700213"/>
            <a:ext cx="8496324" cy="184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CB0F7784-8B9E-89A7-0CFD-FC497EEE5F7D}"/>
              </a:ext>
            </a:extLst>
          </p:cNvPr>
          <p:cNvSpPr txBox="1">
            <a:spLocks noChangeArrowheads="1"/>
          </p:cNvSpPr>
          <p:nvPr/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 </a:t>
            </a:r>
            <a:r>
              <a:rPr lang="zh-CN" altLang="en-US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控制律设计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0387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052736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控制系统仿真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- 1</a:t>
            </a:r>
            <a:endParaRPr lang="zh-CN" altLang="en-US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对象 2">
            <a:extLst>
              <a:ext uri="{FF2B5EF4-FFF2-40B4-BE49-F238E27FC236}">
                <a16:creationId xmlns:a16="http://schemas.microsoft.com/office/drawing/2014/main" id="{BDAA5958-AA72-1FED-B79E-474678B76E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614039"/>
              </p:ext>
            </p:extLst>
          </p:nvPr>
        </p:nvGraphicFramePr>
        <p:xfrm>
          <a:off x="3470795" y="2138065"/>
          <a:ext cx="11747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696" imgH="203112" progId="Equation.DSMT4">
                  <p:embed/>
                </p:oleObj>
              </mc:Choice>
              <mc:Fallback>
                <p:oleObj name="Equation" r:id="rId2" imgW="469696" imgH="203112" progId="Equation.DSMT4">
                  <p:embed/>
                  <p:pic>
                    <p:nvPicPr>
                      <p:cNvPr id="14349" name="对象 2">
                        <a:extLst>
                          <a:ext uri="{FF2B5EF4-FFF2-40B4-BE49-F238E27FC236}">
                            <a16:creationId xmlns:a16="http://schemas.microsoft.com/office/drawing/2014/main" id="{0E17AC97-72A4-AD12-29D8-107D2E311D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795" y="2138065"/>
                        <a:ext cx="11747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46">
            <a:extLst>
              <a:ext uri="{FF2B5EF4-FFF2-40B4-BE49-F238E27FC236}">
                <a16:creationId xmlns:a16="http://schemas.microsoft.com/office/drawing/2014/main" id="{CD7A7A01-8573-CF4C-550F-54085A5959B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73808" y="2138065"/>
            <a:ext cx="1728787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初值：</a:t>
            </a:r>
            <a:endParaRPr lang="zh-CN" altLang="en-US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对象 4">
            <a:extLst>
              <a:ext uri="{FF2B5EF4-FFF2-40B4-BE49-F238E27FC236}">
                <a16:creationId xmlns:a16="http://schemas.microsoft.com/office/drawing/2014/main" id="{276AFC55-00BC-C759-C2E4-B5E0063602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231389"/>
              </p:ext>
            </p:extLst>
          </p:nvPr>
        </p:nvGraphicFramePr>
        <p:xfrm>
          <a:off x="4943995" y="2138065"/>
          <a:ext cx="15557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83947" imgH="203112" progId="Equation.3">
                  <p:embed/>
                </p:oleObj>
              </mc:Choice>
              <mc:Fallback>
                <p:oleObj name="公式" r:id="rId4" imgW="583947" imgH="203112" progId="Equation.3">
                  <p:embed/>
                  <p:pic>
                    <p:nvPicPr>
                      <p:cNvPr id="14351" name="对象 4">
                        <a:extLst>
                          <a:ext uri="{FF2B5EF4-FFF2-40B4-BE49-F238E27FC236}">
                            <a16:creationId xmlns:a16="http://schemas.microsoft.com/office/drawing/2014/main" id="{25B4ABD7-1DF6-5338-90A2-D32F2BE263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995" y="2138065"/>
                        <a:ext cx="15557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5">
            <a:extLst>
              <a:ext uri="{FF2B5EF4-FFF2-40B4-BE49-F238E27FC236}">
                <a16:creationId xmlns:a16="http://schemas.microsoft.com/office/drawing/2014/main" id="{6AEC3A9B-2DC0-E511-8872-098288BD5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66974"/>
              </p:ext>
            </p:extLst>
          </p:nvPr>
        </p:nvGraphicFramePr>
        <p:xfrm>
          <a:off x="6782320" y="1988840"/>
          <a:ext cx="29860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5616" imgH="393529" progId="Equation.DSMT4">
                  <p:embed/>
                </p:oleObj>
              </mc:Choice>
              <mc:Fallback>
                <p:oleObj name="Equation" r:id="rId6" imgW="1345616" imgH="393529" progId="Equation.DSMT4">
                  <p:embed/>
                  <p:pic>
                    <p:nvPicPr>
                      <p:cNvPr id="14352" name="对象 5">
                        <a:extLst>
                          <a:ext uri="{FF2B5EF4-FFF2-40B4-BE49-F238E27FC236}">
                            <a16:creationId xmlns:a16="http://schemas.microsoft.com/office/drawing/2014/main" id="{995FECE7-D900-12CC-8973-E038BE7B59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2320" y="1988840"/>
                        <a:ext cx="298608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7">
            <a:extLst>
              <a:ext uri="{FF2B5EF4-FFF2-40B4-BE49-F238E27FC236}">
                <a16:creationId xmlns:a16="http://schemas.microsoft.com/office/drawing/2014/main" id="{8560AB3D-F5D7-1643-435F-0362BF950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5" y="3324233"/>
            <a:ext cx="11271529" cy="281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04D8B7CF-F69E-3586-6D98-571679D1B608}"/>
              </a:ext>
            </a:extLst>
          </p:cNvPr>
          <p:cNvSpPr txBox="1">
            <a:spLocks noChangeArrowheads="1"/>
          </p:cNvSpPr>
          <p:nvPr/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 </a:t>
            </a:r>
            <a:r>
              <a:rPr lang="zh-CN" altLang="en-US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控制律设计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0954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A4D98B65-DE56-DB58-61CB-D84AB8AC937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052736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控制系统仿真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- 2</a:t>
            </a:r>
            <a:endParaRPr lang="zh-CN" altLang="en-US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2" descr="仿真曲线1">
            <a:extLst>
              <a:ext uri="{FF2B5EF4-FFF2-40B4-BE49-F238E27FC236}">
                <a16:creationId xmlns:a16="http://schemas.microsoft.com/office/drawing/2014/main" id="{933FF885-61DF-9583-18D6-8389BC2FA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1" y="1870074"/>
            <a:ext cx="58324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对象 7">
            <a:extLst>
              <a:ext uri="{FF2B5EF4-FFF2-40B4-BE49-F238E27FC236}">
                <a16:creationId xmlns:a16="http://schemas.microsoft.com/office/drawing/2014/main" id="{BAED40FD-84B8-FC68-FF06-D9EF1580F7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745837"/>
              </p:ext>
            </p:extLst>
          </p:nvPr>
        </p:nvGraphicFramePr>
        <p:xfrm>
          <a:off x="1803017" y="5712975"/>
          <a:ext cx="27717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700" imgH="254000" progId="Equation.DSMT4">
                  <p:embed/>
                </p:oleObj>
              </mc:Choice>
              <mc:Fallback>
                <p:oleObj name="Equation" r:id="rId3" imgW="1282700" imgH="254000" progId="Equation.DSMT4">
                  <p:embed/>
                  <p:pic>
                    <p:nvPicPr>
                      <p:cNvPr id="15373" name="对象 7">
                        <a:extLst>
                          <a:ext uri="{FF2B5EF4-FFF2-40B4-BE49-F238E27FC236}">
                            <a16:creationId xmlns:a16="http://schemas.microsoft.com/office/drawing/2014/main" id="{1F16F5A3-4B4E-79AB-7F26-6C975C9C31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017" y="5712975"/>
                        <a:ext cx="27717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0">
            <a:extLst>
              <a:ext uri="{FF2B5EF4-FFF2-40B4-BE49-F238E27FC236}">
                <a16:creationId xmlns:a16="http://schemas.microsoft.com/office/drawing/2014/main" id="{AC3FAB32-1FB4-9010-A63A-5E01C86B7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01214"/>
              </p:ext>
            </p:extLst>
          </p:nvPr>
        </p:nvGraphicFramePr>
        <p:xfrm>
          <a:off x="1774299" y="6355913"/>
          <a:ext cx="28448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09088" imgH="253890" progId="Equation.DSMT4">
                  <p:embed/>
                </p:oleObj>
              </mc:Choice>
              <mc:Fallback>
                <p:oleObj name="Equation" r:id="rId5" imgW="1409088" imgH="253890" progId="Equation.DSMT4">
                  <p:embed/>
                  <p:pic>
                    <p:nvPicPr>
                      <p:cNvPr id="15374" name="对象 10">
                        <a:extLst>
                          <a:ext uri="{FF2B5EF4-FFF2-40B4-BE49-F238E27FC236}">
                            <a16:creationId xmlns:a16="http://schemas.microsoft.com/office/drawing/2014/main" id="{9E652D24-2CBC-1FBE-1561-A95C894632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299" y="6355913"/>
                        <a:ext cx="28448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2" descr="仿真曲线2">
            <a:extLst>
              <a:ext uri="{FF2B5EF4-FFF2-40B4-BE49-F238E27FC236}">
                <a16:creationId xmlns:a16="http://schemas.microsoft.com/office/drawing/2014/main" id="{7DCA7D31-FA60-BEF0-97C7-124893765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411" y="1870074"/>
            <a:ext cx="57594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对象 4">
            <a:extLst>
              <a:ext uri="{FF2B5EF4-FFF2-40B4-BE49-F238E27FC236}">
                <a16:creationId xmlns:a16="http://schemas.microsoft.com/office/drawing/2014/main" id="{25F571B0-ACC9-B6B1-CA06-5C2A427D7F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997748"/>
              </p:ext>
            </p:extLst>
          </p:nvPr>
        </p:nvGraphicFramePr>
        <p:xfrm>
          <a:off x="7823919" y="5750894"/>
          <a:ext cx="1152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863" imgH="241195" progId="Equation.DSMT4">
                  <p:embed/>
                </p:oleObj>
              </mc:Choice>
              <mc:Fallback>
                <p:oleObj name="Equation" r:id="rId8" imgW="545863" imgH="241195" progId="Equation.DSMT4">
                  <p:embed/>
                  <p:pic>
                    <p:nvPicPr>
                      <p:cNvPr id="16397" name="对象 4">
                        <a:extLst>
                          <a:ext uri="{FF2B5EF4-FFF2-40B4-BE49-F238E27FC236}">
                            <a16:creationId xmlns:a16="http://schemas.microsoft.com/office/drawing/2014/main" id="{6F2A38E8-B25B-C608-9396-18D2FD654E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919" y="5750894"/>
                        <a:ext cx="11525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9">
            <a:extLst>
              <a:ext uri="{FF2B5EF4-FFF2-40B4-BE49-F238E27FC236}">
                <a16:creationId xmlns:a16="http://schemas.microsoft.com/office/drawing/2014/main" id="{B7E4B4C1-2BCE-87C0-7497-27816C6C6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509381"/>
              </p:ext>
            </p:extLst>
          </p:nvPr>
        </p:nvGraphicFramePr>
        <p:xfrm>
          <a:off x="9192344" y="5749307"/>
          <a:ext cx="11525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58558" imgH="253890" progId="Equation.DSMT4">
                  <p:embed/>
                </p:oleObj>
              </mc:Choice>
              <mc:Fallback>
                <p:oleObj name="Equation" r:id="rId10" imgW="558558" imgH="253890" progId="Equation.DSMT4">
                  <p:embed/>
                  <p:pic>
                    <p:nvPicPr>
                      <p:cNvPr id="16398" name="对象 9">
                        <a:extLst>
                          <a:ext uri="{FF2B5EF4-FFF2-40B4-BE49-F238E27FC236}">
                            <a16:creationId xmlns:a16="http://schemas.microsoft.com/office/drawing/2014/main" id="{529AE243-D812-C89F-B99E-6FB0B9256F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2344" y="5749307"/>
                        <a:ext cx="11525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13">
            <a:extLst>
              <a:ext uri="{FF2B5EF4-FFF2-40B4-BE49-F238E27FC236}">
                <a16:creationId xmlns:a16="http://schemas.microsoft.com/office/drawing/2014/main" id="{020D53C3-067C-6ED0-9D79-86567C3B3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994523"/>
              </p:ext>
            </p:extLst>
          </p:nvPr>
        </p:nvGraphicFramePr>
        <p:xfrm>
          <a:off x="7823919" y="6248525"/>
          <a:ext cx="11874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71252" imgH="241195" progId="Equation.DSMT4">
                  <p:embed/>
                </p:oleObj>
              </mc:Choice>
              <mc:Fallback>
                <p:oleObj name="Equation" r:id="rId12" imgW="571252" imgH="241195" progId="Equation.DSMT4">
                  <p:embed/>
                  <p:pic>
                    <p:nvPicPr>
                      <p:cNvPr id="16399" name="对象 13">
                        <a:extLst>
                          <a:ext uri="{FF2B5EF4-FFF2-40B4-BE49-F238E27FC236}">
                            <a16:creationId xmlns:a16="http://schemas.microsoft.com/office/drawing/2014/main" id="{B18CCDFB-BEBD-4270-C687-181F935B3A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919" y="6248525"/>
                        <a:ext cx="11874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15">
            <a:extLst>
              <a:ext uri="{FF2B5EF4-FFF2-40B4-BE49-F238E27FC236}">
                <a16:creationId xmlns:a16="http://schemas.microsoft.com/office/drawing/2014/main" id="{731F3607-0C1D-C4CF-7C05-94C6537747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465310"/>
              </p:ext>
            </p:extLst>
          </p:nvPr>
        </p:nvGraphicFramePr>
        <p:xfrm>
          <a:off x="9192344" y="6288088"/>
          <a:ext cx="12588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09336" imgH="253890" progId="Equation.DSMT4">
                  <p:embed/>
                </p:oleObj>
              </mc:Choice>
              <mc:Fallback>
                <p:oleObj name="Equation" r:id="rId14" imgW="609336" imgH="253890" progId="Equation.DSMT4">
                  <p:embed/>
                  <p:pic>
                    <p:nvPicPr>
                      <p:cNvPr id="16400" name="对象 15">
                        <a:extLst>
                          <a:ext uri="{FF2B5EF4-FFF2-40B4-BE49-F238E27FC236}">
                            <a16:creationId xmlns:a16="http://schemas.microsoft.com/office/drawing/2014/main" id="{48B20A00-FA7B-7601-517B-1C813335B2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2344" y="6288088"/>
                        <a:ext cx="12588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CB8574FD-DABF-FC29-F8B6-157EADD47573}"/>
              </a:ext>
            </a:extLst>
          </p:cNvPr>
          <p:cNvSpPr txBox="1">
            <a:spLocks noChangeArrowheads="1"/>
          </p:cNvSpPr>
          <p:nvPr/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 </a:t>
            </a:r>
            <a:r>
              <a:rPr lang="zh-CN" altLang="en-US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控制律设计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1869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052736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STM32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程序代码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- 1</a:t>
            </a:r>
            <a:endParaRPr lang="zh-CN" altLang="en-US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6C547DB-850A-1BE3-796C-F5CC0F525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2093962"/>
            <a:ext cx="631825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dirty="0" err="1"/>
              <a:t>MPU_Get_Accelerometer</a:t>
            </a:r>
            <a:r>
              <a:rPr lang="en-US" altLang="zh-CN" sz="2600" dirty="0"/>
              <a:t>(&amp;ax,&amp;ay,&amp;</a:t>
            </a:r>
            <a:r>
              <a:rPr lang="en-US" altLang="zh-CN" sz="2600" dirty="0" err="1"/>
              <a:t>az</a:t>
            </a:r>
            <a:r>
              <a:rPr lang="en-US" altLang="zh-CN" sz="2600" dirty="0"/>
              <a:t>);</a:t>
            </a:r>
          </a:p>
          <a:p>
            <a:r>
              <a:rPr lang="en-US" altLang="zh-CN" sz="2600" dirty="0" err="1"/>
              <a:t>MPU_Get_Gyroscope</a:t>
            </a:r>
            <a:r>
              <a:rPr lang="en-US" altLang="zh-CN" sz="2600" dirty="0"/>
              <a:t>(&amp;</a:t>
            </a:r>
            <a:r>
              <a:rPr lang="en-US" altLang="zh-CN" sz="2600" dirty="0" err="1"/>
              <a:t>gx</a:t>
            </a:r>
            <a:r>
              <a:rPr lang="en-US" altLang="zh-CN" sz="2600" dirty="0"/>
              <a:t>,&amp;</a:t>
            </a:r>
            <a:r>
              <a:rPr lang="en-US" altLang="zh-CN" sz="2600" dirty="0" err="1"/>
              <a:t>gy</a:t>
            </a:r>
            <a:r>
              <a:rPr lang="en-US" altLang="zh-CN" sz="2600" dirty="0"/>
              <a:t>,&amp;</a:t>
            </a:r>
            <a:r>
              <a:rPr lang="en-US" altLang="zh-CN" sz="2600" dirty="0" err="1"/>
              <a:t>gz</a:t>
            </a:r>
            <a:r>
              <a:rPr lang="en-US" altLang="zh-CN" sz="2600" dirty="0"/>
              <a:t>);</a:t>
            </a:r>
          </a:p>
          <a:p>
            <a:r>
              <a:rPr lang="en-US" altLang="zh-CN" sz="2600" dirty="0" err="1"/>
              <a:t>gyroGx</a:t>
            </a:r>
            <a:r>
              <a:rPr lang="en-US" altLang="zh-CN" sz="2600" dirty="0"/>
              <a:t> = ((</a:t>
            </a:r>
            <a:r>
              <a:rPr lang="en-US" altLang="zh-CN" sz="2600" dirty="0" err="1"/>
              <a:t>gx</a:t>
            </a:r>
            <a:r>
              <a:rPr lang="en-US" altLang="zh-CN" sz="2600" dirty="0"/>
              <a:t> - </a:t>
            </a:r>
            <a:r>
              <a:rPr lang="en-US" altLang="zh-CN" sz="2600" dirty="0" err="1"/>
              <a:t>f_gx_error</a:t>
            </a:r>
            <a:r>
              <a:rPr lang="en-US" altLang="zh-CN" sz="2600" dirty="0"/>
              <a:t>)/16.384) / 57.3;</a:t>
            </a:r>
          </a:p>
          <a:p>
            <a:r>
              <a:rPr lang="en-US" altLang="zh-CN" sz="2600" dirty="0" err="1"/>
              <a:t>gyroGy</a:t>
            </a:r>
            <a:r>
              <a:rPr lang="en-US" altLang="zh-CN" sz="2600" dirty="0"/>
              <a:t> = ((</a:t>
            </a:r>
            <a:r>
              <a:rPr lang="en-US" altLang="zh-CN" sz="2600" dirty="0" err="1"/>
              <a:t>gy</a:t>
            </a:r>
            <a:r>
              <a:rPr lang="en-US" altLang="zh-CN" sz="2600" dirty="0"/>
              <a:t> - </a:t>
            </a:r>
            <a:r>
              <a:rPr lang="en-US" altLang="zh-CN" sz="2600" dirty="0" err="1"/>
              <a:t>f_gy_error</a:t>
            </a:r>
            <a:r>
              <a:rPr lang="en-US" altLang="zh-CN" sz="2600" dirty="0"/>
              <a:t>)/16.384) / 57.3;</a:t>
            </a:r>
          </a:p>
          <a:p>
            <a:r>
              <a:rPr lang="en-US" altLang="zh-CN" sz="2600" dirty="0" err="1"/>
              <a:t>gyroGz</a:t>
            </a:r>
            <a:r>
              <a:rPr lang="en-US" altLang="zh-CN" sz="2600" dirty="0"/>
              <a:t> = ((</a:t>
            </a:r>
            <a:r>
              <a:rPr lang="en-US" altLang="zh-CN" sz="2600" dirty="0" err="1"/>
              <a:t>gz</a:t>
            </a:r>
            <a:r>
              <a:rPr lang="en-US" altLang="zh-CN" sz="2600" dirty="0"/>
              <a:t> - </a:t>
            </a:r>
            <a:r>
              <a:rPr lang="en-US" altLang="zh-CN" sz="2600" dirty="0" err="1"/>
              <a:t>f_gz_error</a:t>
            </a:r>
            <a:r>
              <a:rPr lang="en-US" altLang="zh-CN" sz="2600" dirty="0"/>
              <a:t>)/16.384) / 57.3;</a:t>
            </a:r>
          </a:p>
          <a:p>
            <a:endParaRPr lang="en-US" altLang="zh-CN" sz="2600" dirty="0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0E015900-24E6-9EBA-2170-B0585054A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9" y="4448725"/>
            <a:ext cx="1143228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dirty="0" err="1"/>
              <a:t>IMUupdate</a:t>
            </a:r>
            <a:r>
              <a:rPr lang="en-US" altLang="zh-CN" sz="2600" dirty="0"/>
              <a:t>(</a:t>
            </a:r>
            <a:r>
              <a:rPr lang="en-US" altLang="zh-CN" sz="2600" dirty="0" err="1"/>
              <a:t>gyroGx</a:t>
            </a:r>
            <a:r>
              <a:rPr lang="en-US" altLang="zh-CN" sz="2600" dirty="0"/>
              <a:t>, </a:t>
            </a:r>
            <a:r>
              <a:rPr lang="en-US" altLang="zh-CN" sz="2600" dirty="0" err="1"/>
              <a:t>gyroGy</a:t>
            </a:r>
            <a:r>
              <a:rPr lang="en-US" altLang="zh-CN" sz="2600" dirty="0"/>
              <a:t>, </a:t>
            </a:r>
            <a:r>
              <a:rPr lang="en-US" altLang="zh-CN" sz="2600" dirty="0" err="1"/>
              <a:t>gyroGz</a:t>
            </a:r>
            <a:r>
              <a:rPr lang="en-US" altLang="zh-CN" sz="2600" dirty="0"/>
              <a:t>, ax, ay, </a:t>
            </a:r>
            <a:r>
              <a:rPr lang="en-US" altLang="zh-CN" sz="2600" dirty="0" err="1"/>
              <a:t>az</a:t>
            </a:r>
            <a:r>
              <a:rPr lang="en-US" altLang="zh-CN" sz="2600" dirty="0"/>
              <a:t>, &amp;</a:t>
            </a:r>
            <a:r>
              <a:rPr lang="en-US" altLang="zh-CN" sz="2600" dirty="0" err="1"/>
              <a:t>angleAx</a:t>
            </a:r>
            <a:r>
              <a:rPr lang="en-US" altLang="zh-CN" sz="2600" dirty="0"/>
              <a:t>, &amp;</a:t>
            </a:r>
            <a:r>
              <a:rPr lang="en-US" altLang="zh-CN" sz="2600" dirty="0" err="1"/>
              <a:t>angleAy</a:t>
            </a:r>
            <a:r>
              <a:rPr lang="en-US" altLang="zh-CN" sz="2600" dirty="0"/>
              <a:t>, &amp;</a:t>
            </a:r>
            <a:r>
              <a:rPr lang="en-US" altLang="zh-CN" sz="2600" dirty="0" err="1"/>
              <a:t>angleAz</a:t>
            </a:r>
            <a:r>
              <a:rPr lang="en-US" altLang="zh-CN" sz="2600" dirty="0"/>
              <a:t>);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3399A7E-DE8C-E36E-AB96-F4711C1D6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5272752"/>
            <a:ext cx="7921625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dirty="0" err="1"/>
              <a:t>f_Angle_Rad</a:t>
            </a:r>
            <a:r>
              <a:rPr lang="en-US" altLang="zh-CN" sz="2600" dirty="0"/>
              <a:t> = </a:t>
            </a:r>
            <a:r>
              <a:rPr lang="en-US" altLang="zh-CN" sz="2600" dirty="0" err="1"/>
              <a:t>angleAx</a:t>
            </a:r>
            <a:r>
              <a:rPr lang="en-US" altLang="zh-CN" sz="2600" dirty="0"/>
              <a:t> * 3.1416 / 180.0;</a:t>
            </a:r>
          </a:p>
          <a:p>
            <a:r>
              <a:rPr lang="en-US" altLang="zh-CN" sz="2600" dirty="0" err="1"/>
              <a:t>f_Omega_Rad</a:t>
            </a:r>
            <a:r>
              <a:rPr lang="en-US" altLang="zh-CN" sz="2600" dirty="0"/>
              <a:t> = </a:t>
            </a:r>
            <a:r>
              <a:rPr lang="en-US" altLang="zh-CN" sz="2600" dirty="0" err="1"/>
              <a:t>gyroGx</a:t>
            </a:r>
            <a:r>
              <a:rPr lang="en-US" altLang="zh-CN" sz="2600" dirty="0"/>
              <a:t>;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8DF3055-2B07-098E-6D7D-89FD4087AF1B}"/>
              </a:ext>
            </a:extLst>
          </p:cNvPr>
          <p:cNvSpPr txBox="1">
            <a:spLocks noChangeArrowheads="1"/>
          </p:cNvSpPr>
          <p:nvPr/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 </a:t>
            </a:r>
            <a:r>
              <a:rPr lang="zh-CN" altLang="en-US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控制律设计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49447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052736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STM32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程序代码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- 2</a:t>
            </a:r>
            <a:endParaRPr lang="zh-CN" altLang="en-US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C2B0648-B877-EE0D-903E-1763F61AD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050420"/>
            <a:ext cx="1142041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/>
              <a:t>f_Acc_Angle_Rad</a:t>
            </a:r>
            <a:r>
              <a:rPr lang="en-US" altLang="zh-CN" dirty="0"/>
              <a:t> += 0.5 * (</a:t>
            </a:r>
            <a:r>
              <a:rPr lang="en-US" altLang="zh-CN" dirty="0" err="1"/>
              <a:t>f_Angle_Rad</a:t>
            </a:r>
            <a:r>
              <a:rPr lang="en-US" altLang="zh-CN" dirty="0"/>
              <a:t> + </a:t>
            </a:r>
            <a:r>
              <a:rPr lang="en-US" altLang="zh-CN" dirty="0" err="1"/>
              <a:t>f_Last_Angle_Rad</a:t>
            </a:r>
            <a:r>
              <a:rPr lang="en-US" altLang="zh-CN" dirty="0"/>
              <a:t>) * C_INTER;</a:t>
            </a:r>
          </a:p>
          <a:p>
            <a:r>
              <a:rPr lang="en-US" altLang="zh-CN" dirty="0" err="1"/>
              <a:t>f_Omega_E</a:t>
            </a:r>
            <a:r>
              <a:rPr lang="zh-CN" altLang="en-US" dirty="0"/>
              <a:t> </a:t>
            </a:r>
            <a:r>
              <a:rPr lang="en-US" altLang="zh-CN" dirty="0"/>
              <a:t>= -</a:t>
            </a:r>
            <a:r>
              <a:rPr lang="en-US" altLang="zh-CN" dirty="0" err="1"/>
              <a:t>f_Angle_Rad</a:t>
            </a:r>
            <a:r>
              <a:rPr lang="en-US" altLang="zh-CN" dirty="0"/>
              <a:t>*K_P_1 - </a:t>
            </a:r>
            <a:r>
              <a:rPr lang="en-US" altLang="zh-CN" dirty="0" err="1"/>
              <a:t>f_Acc_Angle_Rad</a:t>
            </a:r>
            <a:r>
              <a:rPr lang="en-US" altLang="zh-CN" dirty="0"/>
              <a:t>*K_I_1;  </a:t>
            </a:r>
          </a:p>
          <a:p>
            <a:endParaRPr lang="en-US" altLang="zh-CN" dirty="0"/>
          </a:p>
          <a:p>
            <a:r>
              <a:rPr lang="en-US" altLang="zh-CN" dirty="0" err="1"/>
              <a:t>f_Acc_Omega</a:t>
            </a:r>
            <a:r>
              <a:rPr lang="en-US" altLang="zh-CN" dirty="0"/>
              <a:t> += 0.5 * (</a:t>
            </a:r>
            <a:r>
              <a:rPr lang="en-US" altLang="zh-CN" dirty="0" err="1"/>
              <a:t>f_Omega_Rad</a:t>
            </a:r>
            <a:r>
              <a:rPr lang="en-US" altLang="zh-CN" dirty="0"/>
              <a:t> - </a:t>
            </a:r>
            <a:r>
              <a:rPr lang="en-US" altLang="zh-CN" dirty="0" err="1"/>
              <a:t>f_Omega_E</a:t>
            </a:r>
            <a:r>
              <a:rPr lang="en-US" altLang="zh-CN" dirty="0"/>
              <a:t> + </a:t>
            </a:r>
          </a:p>
          <a:p>
            <a:r>
              <a:rPr lang="en-US" altLang="zh-CN" dirty="0"/>
              <a:t>                             </a:t>
            </a:r>
            <a:r>
              <a:rPr lang="en-US" altLang="zh-CN" dirty="0" err="1"/>
              <a:t>f_Last_Omega_Rad</a:t>
            </a:r>
            <a:r>
              <a:rPr lang="en-US" altLang="zh-CN" dirty="0"/>
              <a:t> - </a:t>
            </a:r>
            <a:r>
              <a:rPr lang="en-US" altLang="zh-CN" dirty="0" err="1"/>
              <a:t>f_Last_Omega_E</a:t>
            </a:r>
            <a:r>
              <a:rPr lang="en-US" altLang="zh-CN" dirty="0"/>
              <a:t>) * C_INTER;</a:t>
            </a:r>
          </a:p>
          <a:p>
            <a:endParaRPr lang="en-US" altLang="zh-CN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8CBDF605-FF2B-301D-2BB0-F8BEF03C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71" y="4442336"/>
            <a:ext cx="1196630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/>
              <a:t>f_ut</a:t>
            </a:r>
            <a:r>
              <a:rPr lang="en-US" altLang="zh-CN" dirty="0"/>
              <a:t> = -K_P_2 * (</a:t>
            </a:r>
            <a:r>
              <a:rPr lang="en-US" altLang="zh-CN" dirty="0" err="1"/>
              <a:t>f_Omega_Rad</a:t>
            </a:r>
            <a:r>
              <a:rPr lang="en-US" altLang="zh-CN" dirty="0"/>
              <a:t> - </a:t>
            </a:r>
            <a:r>
              <a:rPr lang="en-US" altLang="zh-CN" dirty="0" err="1"/>
              <a:t>f_Omega_E</a:t>
            </a:r>
            <a:r>
              <a:rPr lang="en-US" altLang="zh-CN" dirty="0"/>
              <a:t>) - </a:t>
            </a:r>
          </a:p>
          <a:p>
            <a:r>
              <a:rPr lang="en-US" altLang="zh-CN" dirty="0"/>
              <a:t>                K_D_2 * (</a:t>
            </a:r>
            <a:r>
              <a:rPr lang="en-US" altLang="zh-CN" dirty="0" err="1"/>
              <a:t>f_Omega_Rad</a:t>
            </a:r>
            <a:r>
              <a:rPr lang="en-US" altLang="zh-CN" dirty="0"/>
              <a:t>_- </a:t>
            </a:r>
            <a:r>
              <a:rPr lang="en-US" altLang="zh-CN" dirty="0" err="1"/>
              <a:t>f_Omega_E</a:t>
            </a:r>
            <a:r>
              <a:rPr lang="en-US" altLang="zh-CN" dirty="0"/>
              <a:t> - </a:t>
            </a:r>
            <a:r>
              <a:rPr lang="en-US" altLang="zh-CN" dirty="0" err="1"/>
              <a:t>f_Last_Omega_Rad</a:t>
            </a:r>
            <a:r>
              <a:rPr lang="en-US" altLang="zh-CN" dirty="0"/>
              <a:t> + </a:t>
            </a:r>
            <a:r>
              <a:rPr lang="en-US" altLang="zh-CN" dirty="0" err="1"/>
              <a:t>f_Last_Omega_E</a:t>
            </a:r>
            <a:r>
              <a:rPr lang="en-US" altLang="zh-CN" dirty="0"/>
              <a:t>) / 		C_INTER - K_I_2*</a:t>
            </a:r>
            <a:r>
              <a:rPr lang="en-US" altLang="zh-CN" dirty="0" err="1"/>
              <a:t>f_Acc_Omega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</a:p>
          <a:p>
            <a:r>
              <a:rPr lang="en-US" altLang="zh-CN" dirty="0" err="1"/>
              <a:t>f_ut</a:t>
            </a:r>
            <a:r>
              <a:rPr lang="en-US" altLang="zh-CN" dirty="0"/>
              <a:t> *= </a:t>
            </a:r>
            <a:r>
              <a:rPr lang="en-US" altLang="zh-CN" dirty="0" err="1"/>
              <a:t>f_Lambda</a:t>
            </a:r>
            <a:r>
              <a:rPr lang="en-US" altLang="zh-CN" dirty="0"/>
              <a:t>;  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945A47E-E409-D44B-1528-BD6F2F1663F6}"/>
              </a:ext>
            </a:extLst>
          </p:cNvPr>
          <p:cNvSpPr txBox="1">
            <a:spLocks noChangeArrowheads="1"/>
          </p:cNvSpPr>
          <p:nvPr/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 </a:t>
            </a:r>
            <a:r>
              <a:rPr lang="zh-CN" altLang="en-US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控制律设计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5529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052736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STM32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程序代码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- 3</a:t>
            </a:r>
            <a:endParaRPr lang="zh-CN" altLang="en-US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6EF4DC7-E1D4-1E3E-58C4-669FDBE07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11" y="3457352"/>
            <a:ext cx="118561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TIM2-&gt;CCR1 = </a:t>
            </a:r>
            <a:r>
              <a:rPr lang="en-US" altLang="zh-CN" dirty="0" err="1"/>
              <a:t>Width_L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65C7492-4B32-12EF-1881-95CFB5223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86" y="2200443"/>
            <a:ext cx="118561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/>
              <a:t>Width_L</a:t>
            </a:r>
            <a:r>
              <a:rPr lang="en-US" altLang="zh-CN" dirty="0"/>
              <a:t> = sqrt((INIT_W_1-MIN_W)*(INIT_W_1-MIN_W) + </a:t>
            </a:r>
            <a:r>
              <a:rPr lang="en-US" altLang="zh-CN" dirty="0" err="1"/>
              <a:t>f_ut</a:t>
            </a:r>
            <a:r>
              <a:rPr lang="en-US" altLang="zh-CN" dirty="0"/>
              <a:t>) + MIN_W;</a:t>
            </a:r>
            <a:endParaRPr lang="zh-CN" altLang="en-US" dirty="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9AFBF0C-A739-1E4C-B475-020A7FD19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11" y="3903439"/>
            <a:ext cx="118561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TIM2-&gt;CCR2 = Width_R;</a:t>
            </a:r>
            <a:endParaRPr lang="zh-CN" alt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9CF6A9E5-139D-CDC2-B874-82CB3912A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86" y="2644943"/>
            <a:ext cx="118561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/>
              <a:t>Width_R</a:t>
            </a:r>
            <a:r>
              <a:rPr lang="en-US" altLang="zh-CN" dirty="0"/>
              <a:t> = sqrt((INIT_W_2-MIN_W)*(INIT_W_2-MIN_W)  -</a:t>
            </a:r>
            <a:r>
              <a:rPr lang="en-US" altLang="zh-CN" dirty="0" err="1"/>
              <a:t>f_ut</a:t>
            </a:r>
            <a:r>
              <a:rPr lang="en-US" altLang="zh-CN" dirty="0"/>
              <a:t>) + MIN_W;</a:t>
            </a:r>
            <a:endParaRPr lang="zh-CN" altLang="en-US" dirty="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E07032C2-B9A2-3CCD-F445-5E581B721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24" y="4676973"/>
            <a:ext cx="118561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/>
              <a:t>f_Last_Angle_Rad</a:t>
            </a:r>
            <a:r>
              <a:rPr lang="en-US" altLang="zh-CN" dirty="0"/>
              <a:t> = </a:t>
            </a:r>
            <a:r>
              <a:rPr lang="en-US" altLang="zh-CN" dirty="0" err="1"/>
              <a:t>f_Angle_Rad</a:t>
            </a:r>
            <a:r>
              <a:rPr lang="en-US" altLang="zh-CN" dirty="0"/>
              <a:t>;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8710DABC-B51E-C4AC-E737-CB3F78BF6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11" y="5088136"/>
            <a:ext cx="118561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f_Last_Omega_Rad = f_Omega_Rad;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AF64502E-EA43-B94B-3ECB-3226E3F15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11" y="5559623"/>
            <a:ext cx="118561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f_Last_Omega_E = f_Omega_E;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5883220-E19E-B1C2-3A0B-FD241689C78B}"/>
              </a:ext>
            </a:extLst>
          </p:cNvPr>
          <p:cNvSpPr txBox="1">
            <a:spLocks noChangeArrowheads="1"/>
          </p:cNvSpPr>
          <p:nvPr/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 </a:t>
            </a:r>
            <a:r>
              <a:rPr lang="zh-CN" altLang="en-US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控制律设计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1413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">
            <a:extLst>
              <a:ext uri="{FF2B5EF4-FFF2-40B4-BE49-F238E27FC236}">
                <a16:creationId xmlns:a16="http://schemas.microsoft.com/office/drawing/2014/main" id="{F615F825-EFD7-DEAF-EE49-10858AD13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62" y="1874169"/>
            <a:ext cx="2859088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图片 7">
            <a:extLst>
              <a:ext uri="{FF2B5EF4-FFF2-40B4-BE49-F238E27FC236}">
                <a16:creationId xmlns:a16="http://schemas.microsoft.com/office/drawing/2014/main" id="{D323B314-079F-CBDC-0B94-141E6700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29" y="1844824"/>
            <a:ext cx="2859087" cy="32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5">
            <a:extLst>
              <a:ext uri="{FF2B5EF4-FFF2-40B4-BE49-F238E27FC236}">
                <a16:creationId xmlns:a16="http://schemas.microsoft.com/office/drawing/2014/main" id="{2A1D2D54-8D36-A623-717B-34FB2A781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20" y="5589240"/>
            <a:ext cx="475250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lvl="1" algn="ctr" eaLnBrk="1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 次 课 程 结 束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飞行器的姿态控制简化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052736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飞行器的姿态角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欧拉角</a:t>
            </a:r>
          </a:p>
        </p:txBody>
      </p:sp>
      <p:pic>
        <p:nvPicPr>
          <p:cNvPr id="25" name="Picture 23" descr="四旋翼无人机姿态角">
            <a:extLst>
              <a:ext uri="{FF2B5EF4-FFF2-40B4-BE49-F238E27FC236}">
                <a16:creationId xmlns:a16="http://schemas.microsoft.com/office/drawing/2014/main" id="{51C1F3F1-CFE3-338A-E2F9-9060FB8D2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" y="1927503"/>
            <a:ext cx="6477274" cy="476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46">
            <a:extLst>
              <a:ext uri="{FF2B5EF4-FFF2-40B4-BE49-F238E27FC236}">
                <a16:creationId xmlns:a16="http://schemas.microsoft.com/office/drawing/2014/main" id="{7FB3F341-E5AE-65B2-4F6A-5AF13FD2BD5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536160" y="1956445"/>
            <a:ext cx="4536504" cy="7995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无人机绕</a:t>
            </a:r>
            <a:r>
              <a:rPr lang="zh-CN" altLang="en-US" sz="2000" b="1" i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轴旋转，</a:t>
            </a:r>
            <a:r>
              <a:rPr lang="en-US" altLang="zh-CN" sz="2000" b="1" i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OX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轴与惯性系的夹角，逆时针旋转为正</a:t>
            </a:r>
          </a:p>
        </p:txBody>
      </p:sp>
      <p:sp>
        <p:nvSpPr>
          <p:cNvPr id="27" name="Text Box 246">
            <a:extLst>
              <a:ext uri="{FF2B5EF4-FFF2-40B4-BE49-F238E27FC236}">
                <a16:creationId xmlns:a16="http://schemas.microsoft.com/office/drawing/2014/main" id="{FF4D0899-5A00-BFC0-487B-40310260771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32104" y="1463953"/>
            <a:ext cx="1403028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俯仰角</a:t>
            </a:r>
          </a:p>
        </p:txBody>
      </p:sp>
      <p:graphicFrame>
        <p:nvGraphicFramePr>
          <p:cNvPr id="28" name="Object 15">
            <a:extLst>
              <a:ext uri="{FF2B5EF4-FFF2-40B4-BE49-F238E27FC236}">
                <a16:creationId xmlns:a16="http://schemas.microsoft.com/office/drawing/2014/main" id="{7C94680A-51CE-7B62-A074-06C83B78F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381714"/>
              </p:ext>
            </p:extLst>
          </p:nvPr>
        </p:nvGraphicFramePr>
        <p:xfrm>
          <a:off x="8452594" y="3222025"/>
          <a:ext cx="2714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80" imgH="164814" progId="Equation.DSMT4">
                  <p:embed/>
                </p:oleObj>
              </mc:Choice>
              <mc:Fallback>
                <p:oleObj name="Equation" r:id="rId3" imgW="126780" imgH="164814" progId="Equation.DSMT4">
                  <p:embed/>
                  <p:pic>
                    <p:nvPicPr>
                      <p:cNvPr id="10256" name="Object 15">
                        <a:extLst>
                          <a:ext uri="{FF2B5EF4-FFF2-40B4-BE49-F238E27FC236}">
                            <a16:creationId xmlns:a16="http://schemas.microsoft.com/office/drawing/2014/main" id="{624EE6F8-7C8F-D252-1E0E-0081C6BEA7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2594" y="3222025"/>
                        <a:ext cx="27146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46">
            <a:extLst>
              <a:ext uri="{FF2B5EF4-FFF2-40B4-BE49-F238E27FC236}">
                <a16:creationId xmlns:a16="http://schemas.microsoft.com/office/drawing/2014/main" id="{57305DBA-C6E9-B778-7E60-2428149E10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536160" y="3637598"/>
            <a:ext cx="4536504" cy="7995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无人机绕 </a:t>
            </a:r>
            <a:r>
              <a:rPr lang="en-US" altLang="zh-CN" sz="2000" b="1" i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轴旋转，</a:t>
            </a:r>
            <a:r>
              <a:rPr lang="en-US" altLang="zh-CN" sz="2000" b="1" i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 OY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轴与惯性系的夹角， 逆时针旋转为正</a:t>
            </a:r>
          </a:p>
        </p:txBody>
      </p:sp>
      <p:sp>
        <p:nvSpPr>
          <p:cNvPr id="30" name="Text Box 246">
            <a:extLst>
              <a:ext uri="{FF2B5EF4-FFF2-40B4-BE49-F238E27FC236}">
                <a16:creationId xmlns:a16="http://schemas.microsoft.com/office/drawing/2014/main" id="{8E7E9F82-9AAB-840E-889E-0F1152FD54B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52377" y="3107725"/>
            <a:ext cx="1528805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滚转角</a:t>
            </a:r>
          </a:p>
        </p:txBody>
      </p:sp>
      <p:graphicFrame>
        <p:nvGraphicFramePr>
          <p:cNvPr id="31" name="Object 19">
            <a:extLst>
              <a:ext uri="{FF2B5EF4-FFF2-40B4-BE49-F238E27FC236}">
                <a16:creationId xmlns:a16="http://schemas.microsoft.com/office/drawing/2014/main" id="{EE7EBD35-6588-60F2-4167-B67B3593A8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786898"/>
              </p:ext>
            </p:extLst>
          </p:nvPr>
        </p:nvGraphicFramePr>
        <p:xfrm>
          <a:off x="8379569" y="1535390"/>
          <a:ext cx="2714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5" imgH="177415" progId="Equation.DSMT4">
                  <p:embed/>
                </p:oleObj>
              </mc:Choice>
              <mc:Fallback>
                <p:oleObj name="Equation" r:id="rId5" imgW="126725" imgH="177415" progId="Equation.DSMT4">
                  <p:embed/>
                  <p:pic>
                    <p:nvPicPr>
                      <p:cNvPr id="10259" name="Object 19">
                        <a:extLst>
                          <a:ext uri="{FF2B5EF4-FFF2-40B4-BE49-F238E27FC236}">
                            <a16:creationId xmlns:a16="http://schemas.microsoft.com/office/drawing/2014/main" id="{3821C77A-A830-BD7A-7B06-954660FC0A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9569" y="1535390"/>
                        <a:ext cx="27146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246">
            <a:extLst>
              <a:ext uri="{FF2B5EF4-FFF2-40B4-BE49-F238E27FC236}">
                <a16:creationId xmlns:a16="http://schemas.microsoft.com/office/drawing/2014/main" id="{C707A572-7D6E-4C56-19C6-9707D3AB122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536160" y="5293782"/>
            <a:ext cx="4536504" cy="7995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无人机绕 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轴旋转与铅垂面的夹角，逆时针旋转为正</a:t>
            </a:r>
          </a:p>
        </p:txBody>
      </p:sp>
      <p:sp>
        <p:nvSpPr>
          <p:cNvPr id="33" name="Text Box 246">
            <a:extLst>
              <a:ext uri="{FF2B5EF4-FFF2-40B4-BE49-F238E27FC236}">
                <a16:creationId xmlns:a16="http://schemas.microsoft.com/office/drawing/2014/main" id="{93170585-ED16-9F27-21B6-3AB4DEF6CA7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48697" y="4738584"/>
            <a:ext cx="1564235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偏航角</a:t>
            </a:r>
          </a:p>
        </p:txBody>
      </p:sp>
      <p:graphicFrame>
        <p:nvGraphicFramePr>
          <p:cNvPr id="34" name="Object 22">
            <a:extLst>
              <a:ext uri="{FF2B5EF4-FFF2-40B4-BE49-F238E27FC236}">
                <a16:creationId xmlns:a16="http://schemas.microsoft.com/office/drawing/2014/main" id="{2CA88F12-2642-8C56-F10A-50A592C55C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095695"/>
              </p:ext>
            </p:extLst>
          </p:nvPr>
        </p:nvGraphicFramePr>
        <p:xfrm>
          <a:off x="8398619" y="4873521"/>
          <a:ext cx="3254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68" imgH="164957" progId="Equation.DSMT4">
                  <p:embed/>
                </p:oleObj>
              </mc:Choice>
              <mc:Fallback>
                <p:oleObj name="Equation" r:id="rId7" imgW="152268" imgH="164957" progId="Equation.DSMT4">
                  <p:embed/>
                  <p:pic>
                    <p:nvPicPr>
                      <p:cNvPr id="10262" name="Object 22">
                        <a:extLst>
                          <a:ext uri="{FF2B5EF4-FFF2-40B4-BE49-F238E27FC236}">
                            <a16:creationId xmlns:a16="http://schemas.microsoft.com/office/drawing/2014/main" id="{49D2197A-1AC9-9DF6-6672-A3984BB8BB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8619" y="4873521"/>
                        <a:ext cx="32543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6006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飞行器的姿态控制简化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052736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姿态控制的受力分析</a:t>
            </a:r>
          </a:p>
        </p:txBody>
      </p:sp>
      <p:pic>
        <p:nvPicPr>
          <p:cNvPr id="23" name="图片 5" descr="四轴受力分析.jpg">
            <a:extLst>
              <a:ext uri="{FF2B5EF4-FFF2-40B4-BE49-F238E27FC236}">
                <a16:creationId xmlns:a16="http://schemas.microsoft.com/office/drawing/2014/main" id="{619F0168-CF60-B225-143E-7B6046F33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48" y="2034565"/>
            <a:ext cx="6728722" cy="449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246">
            <a:extLst>
              <a:ext uri="{FF2B5EF4-FFF2-40B4-BE49-F238E27FC236}">
                <a16:creationId xmlns:a16="http://schemas.microsoft.com/office/drawing/2014/main" id="{066C1787-0844-708F-DE96-3662ABDBC5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877472" y="2261741"/>
            <a:ext cx="27559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2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俯仰角为 </a:t>
            </a:r>
            <a:r>
              <a:rPr lang="en-US" altLang="zh-CN" sz="22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2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滚转角为 </a:t>
            </a:r>
            <a:r>
              <a:rPr lang="en-US" altLang="zh-CN" sz="22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2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偏航角速度为 </a:t>
            </a:r>
            <a:r>
              <a:rPr lang="en-US" altLang="zh-CN" sz="22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5" name="Text Box 246">
            <a:extLst>
              <a:ext uri="{FF2B5EF4-FFF2-40B4-BE49-F238E27FC236}">
                <a16:creationId xmlns:a16="http://schemas.microsoft.com/office/drawing/2014/main" id="{9E7EF487-8FDF-CE50-C279-AF0028707F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536160" y="1745123"/>
            <a:ext cx="2663825" cy="497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以水平稳定为例</a:t>
            </a:r>
            <a:endParaRPr lang="en-US" altLang="zh-CN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Text Box 246">
            <a:extLst>
              <a:ext uri="{FF2B5EF4-FFF2-40B4-BE49-F238E27FC236}">
                <a16:creationId xmlns:a16="http://schemas.microsoft.com/office/drawing/2014/main" id="{2C5569FF-509C-B9E5-2FFF-98236BF3F14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004100" y="3897461"/>
            <a:ext cx="2663825" cy="497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几点事项</a:t>
            </a:r>
            <a:endParaRPr lang="en-US" altLang="zh-CN" b="1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Text Box 246">
            <a:extLst>
              <a:ext uri="{FF2B5EF4-FFF2-40B4-BE49-F238E27FC236}">
                <a16:creationId xmlns:a16="http://schemas.microsoft.com/office/drawing/2014/main" id="{7A578A99-A292-DB06-58D6-DD94F0CCDFD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64462" y="4329261"/>
            <a:ext cx="313213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200" b="1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假设飞行器几何对称</a:t>
            </a:r>
            <a:endParaRPr lang="en-US" altLang="zh-CN" sz="2200" b="1">
              <a:solidFill>
                <a:srgbClr val="3366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200" b="1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重力不影响姿态</a:t>
            </a:r>
            <a:endParaRPr lang="en-US" altLang="zh-CN" sz="2200" b="1">
              <a:solidFill>
                <a:srgbClr val="3366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200" b="1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稳定时间足够短</a:t>
            </a:r>
            <a:endParaRPr lang="en-US" altLang="zh-CN" sz="2200" b="1">
              <a:solidFill>
                <a:srgbClr val="3366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200" b="1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超调足够小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200" b="1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总升力不变</a:t>
            </a:r>
          </a:p>
        </p:txBody>
      </p:sp>
    </p:spTree>
    <p:extLst>
      <p:ext uri="{BB962C8B-B14F-4D97-AF65-F5344CB8AC3E}">
        <p14:creationId xmlns:p14="http://schemas.microsoft.com/office/powerpoint/2010/main" val="226523134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飞行器的姿态控制简化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052736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姿态控制的简化</a:t>
            </a:r>
          </a:p>
        </p:txBody>
      </p:sp>
      <p:sp>
        <p:nvSpPr>
          <p:cNvPr id="18" name="Text Box 246">
            <a:extLst>
              <a:ext uri="{FF2B5EF4-FFF2-40B4-BE49-F238E27FC236}">
                <a16:creationId xmlns:a16="http://schemas.microsoft.com/office/drawing/2014/main" id="{694F8C6B-DE89-6A8B-B092-E2FE994304C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066773" y="2448449"/>
            <a:ext cx="3795786" cy="116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000" b="1" i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0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轴方向做一条虚拟飞行臂，在飞行器封闭圆的半径延长线上取两点作为虚拟电机。</a:t>
            </a:r>
          </a:p>
        </p:txBody>
      </p:sp>
      <p:sp>
        <p:nvSpPr>
          <p:cNvPr id="19" name="Text Box 246">
            <a:extLst>
              <a:ext uri="{FF2B5EF4-FFF2-40B4-BE49-F238E27FC236}">
                <a16:creationId xmlns:a16="http://schemas.microsoft.com/office/drawing/2014/main" id="{6E87EBA2-DD7B-22B1-D6F2-37685A1B735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566738" y="1707099"/>
            <a:ext cx="3704232" cy="497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以俯仰轴控制为例</a:t>
            </a:r>
          </a:p>
        </p:txBody>
      </p:sp>
      <p:sp>
        <p:nvSpPr>
          <p:cNvPr id="20" name="Text Box 246">
            <a:extLst>
              <a:ext uri="{FF2B5EF4-FFF2-40B4-BE49-F238E27FC236}">
                <a16:creationId xmlns:a16="http://schemas.microsoft.com/office/drawing/2014/main" id="{B1248218-CE79-2DC0-90B9-53777DBABA5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066773" y="3925242"/>
            <a:ext cx="3913152" cy="116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飞行器前方 </a:t>
            </a:r>
            <a:r>
              <a:rPr lang="en-US" altLang="zh-CN" sz="20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0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电机产生的升力合力等效于前方虚拟电机的升力，后方 </a:t>
            </a:r>
            <a:r>
              <a:rPr lang="en-US" altLang="zh-CN" sz="20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0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电机同理。</a:t>
            </a:r>
          </a:p>
        </p:txBody>
      </p:sp>
      <p:sp>
        <p:nvSpPr>
          <p:cNvPr id="21" name="Text Box 246">
            <a:extLst>
              <a:ext uri="{FF2B5EF4-FFF2-40B4-BE49-F238E27FC236}">
                <a16:creationId xmlns:a16="http://schemas.microsoft.com/office/drawing/2014/main" id="{88782251-701F-A955-F876-44FEF2E6221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089477" y="5437798"/>
            <a:ext cx="3240360" cy="79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将 </a:t>
            </a:r>
            <a:r>
              <a:rPr lang="en-US" altLang="zh-CN" sz="20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0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旋翼飞行器等效为一个 </a:t>
            </a:r>
            <a:r>
              <a:rPr lang="en-US" altLang="zh-CN" sz="20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0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旋翼天平。</a:t>
            </a:r>
          </a:p>
        </p:txBody>
      </p:sp>
      <p:pic>
        <p:nvPicPr>
          <p:cNvPr id="22" name="图片 1">
            <a:extLst>
              <a:ext uri="{FF2B5EF4-FFF2-40B4-BE49-F238E27FC236}">
                <a16:creationId xmlns:a16="http://schemas.microsoft.com/office/drawing/2014/main" id="{838C35BC-59F6-6001-F977-390833FD8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8" y="2106181"/>
            <a:ext cx="7221500" cy="444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5683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飞行器的姿态控制简化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182270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双旋翼天平的受力分析</a:t>
            </a:r>
          </a:p>
        </p:txBody>
      </p:sp>
      <p:pic>
        <p:nvPicPr>
          <p:cNvPr id="17" name="图片 6">
            <a:extLst>
              <a:ext uri="{FF2B5EF4-FFF2-40B4-BE49-F238E27FC236}">
                <a16:creationId xmlns:a16="http://schemas.microsoft.com/office/drawing/2014/main" id="{4CE8A79F-0F6A-6EA6-89A6-0EE06251F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348880"/>
            <a:ext cx="7132116" cy="385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246">
            <a:extLst>
              <a:ext uri="{FF2B5EF4-FFF2-40B4-BE49-F238E27FC236}">
                <a16:creationId xmlns:a16="http://schemas.microsoft.com/office/drawing/2014/main" id="{928A8413-7112-2368-0A2E-A6B26684EB5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616280" y="4653136"/>
            <a:ext cx="2592388" cy="13843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两侧升力不同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两侧力臂相等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重力无合力矩</a:t>
            </a: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C1B35EFF-EF92-DD8F-E0AC-296E3D5E041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616280" y="2204864"/>
            <a:ext cx="2633662" cy="18210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绕质心运动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支点在中心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旋翼力臂相等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旋转方向相反</a:t>
            </a:r>
          </a:p>
        </p:txBody>
      </p:sp>
    </p:spTree>
    <p:extLst>
      <p:ext uri="{BB962C8B-B14F-4D97-AF65-F5344CB8AC3E}">
        <p14:creationId xmlns:p14="http://schemas.microsoft.com/office/powerpoint/2010/main" val="13606714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391837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内容提要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3D8BB2E-D75A-03E3-508B-13CC382B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15" y="2132856"/>
            <a:ext cx="3960440" cy="376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FBDC7E6E-BC58-B91B-7F25-3102649F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824" y="1901379"/>
            <a:ext cx="7344816" cy="41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多旋翼飞行器的姿态控制简化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zh-CN" altLang="en-US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双旋翼天平系统的建模</a:t>
            </a:r>
            <a:endParaRPr lang="en-US" altLang="zh-CN" sz="3600" b="1" dirty="0">
              <a:solidFill>
                <a:schemeClr val="fol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控制系统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系统的单级 </a:t>
            </a: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系统的串级 </a:t>
            </a: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687600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1344" y="245210"/>
            <a:ext cx="6216595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双旋翼天平系统的建模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CC8CC88A-B0F0-6BBB-7D2F-95AC350C2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182270"/>
            <a:ext cx="470122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系统的微分方程</a:t>
            </a:r>
          </a:p>
        </p:txBody>
      </p:sp>
      <p:pic>
        <p:nvPicPr>
          <p:cNvPr id="17" name="图片 6">
            <a:extLst>
              <a:ext uri="{FF2B5EF4-FFF2-40B4-BE49-F238E27FC236}">
                <a16:creationId xmlns:a16="http://schemas.microsoft.com/office/drawing/2014/main" id="{4CE8A79F-0F6A-6EA6-89A6-0EE06251F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34" y="2204864"/>
            <a:ext cx="7132116" cy="385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246">
            <a:extLst>
              <a:ext uri="{FF2B5EF4-FFF2-40B4-BE49-F238E27FC236}">
                <a16:creationId xmlns:a16="http://schemas.microsoft.com/office/drawing/2014/main" id="{FC768D4E-26E2-A7B2-42FB-BFF582F605E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400256" y="1556792"/>
            <a:ext cx="2700338" cy="49795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状态变量</a:t>
            </a:r>
          </a:p>
        </p:txBody>
      </p:sp>
      <p:graphicFrame>
        <p:nvGraphicFramePr>
          <p:cNvPr id="22" name="对象 1">
            <a:extLst>
              <a:ext uri="{FF2B5EF4-FFF2-40B4-BE49-F238E27FC236}">
                <a16:creationId xmlns:a16="http://schemas.microsoft.com/office/drawing/2014/main" id="{E89D1950-003E-42E5-AAB0-4876664CF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726185"/>
              </p:ext>
            </p:extLst>
          </p:nvPr>
        </p:nvGraphicFramePr>
        <p:xfrm>
          <a:off x="10248106" y="1577430"/>
          <a:ext cx="3556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152202" progId="Equation.DSMT4">
                  <p:embed/>
                </p:oleObj>
              </mc:Choice>
              <mc:Fallback>
                <p:oleObj name="Equation" r:id="rId3" imgW="114151" imgH="152202" progId="Equation.DSMT4">
                  <p:embed/>
                  <p:pic>
                    <p:nvPicPr>
                      <p:cNvPr id="9231" name="对象 1">
                        <a:extLst>
                          <a:ext uri="{FF2B5EF4-FFF2-40B4-BE49-F238E27FC236}">
                            <a16:creationId xmlns:a16="http://schemas.microsoft.com/office/drawing/2014/main" id="{A4AEF5C7-A418-16E5-4EC3-188F1341DB8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8106" y="1577430"/>
                        <a:ext cx="3556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46">
            <a:extLst>
              <a:ext uri="{FF2B5EF4-FFF2-40B4-BE49-F238E27FC236}">
                <a16:creationId xmlns:a16="http://schemas.microsoft.com/office/drawing/2014/main" id="{4BF39D64-64BC-B0F9-B701-6CFB0B0C768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400256" y="2275930"/>
            <a:ext cx="2700338" cy="49795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控制量</a:t>
            </a:r>
          </a:p>
        </p:txBody>
      </p:sp>
      <p:graphicFrame>
        <p:nvGraphicFramePr>
          <p:cNvPr id="24" name="对象 3">
            <a:extLst>
              <a:ext uri="{FF2B5EF4-FFF2-40B4-BE49-F238E27FC236}">
                <a16:creationId xmlns:a16="http://schemas.microsoft.com/office/drawing/2014/main" id="{8211EE07-E9E9-B1D4-74C1-650432C398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784928"/>
              </p:ext>
            </p:extLst>
          </p:nvPr>
        </p:nvGraphicFramePr>
        <p:xfrm>
          <a:off x="10076656" y="2275930"/>
          <a:ext cx="10239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446" imgH="190417" progId="Equation.DSMT4">
                  <p:embed/>
                </p:oleObj>
              </mc:Choice>
              <mc:Fallback>
                <p:oleObj name="Equation" r:id="rId5" imgW="355446" imgH="190417" progId="Equation.DSMT4">
                  <p:embed/>
                  <p:pic>
                    <p:nvPicPr>
                      <p:cNvPr id="9233" name="对象 3">
                        <a:extLst>
                          <a:ext uri="{FF2B5EF4-FFF2-40B4-BE49-F238E27FC236}">
                            <a16:creationId xmlns:a16="http://schemas.microsoft.com/office/drawing/2014/main" id="{B6C7D646-B2DE-5214-02E6-F1D2D74FF0B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6656" y="2275930"/>
                        <a:ext cx="102393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46">
            <a:extLst>
              <a:ext uri="{FF2B5EF4-FFF2-40B4-BE49-F238E27FC236}">
                <a16:creationId xmlns:a16="http://schemas.microsoft.com/office/drawing/2014/main" id="{DAA37AB0-F3BC-09B6-BA93-072341FDF99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436769" y="2964905"/>
            <a:ext cx="2700337" cy="49795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参量</a:t>
            </a:r>
          </a:p>
        </p:txBody>
      </p:sp>
      <p:graphicFrame>
        <p:nvGraphicFramePr>
          <p:cNvPr id="26" name="对象 6">
            <a:extLst>
              <a:ext uri="{FF2B5EF4-FFF2-40B4-BE49-F238E27FC236}">
                <a16:creationId xmlns:a16="http://schemas.microsoft.com/office/drawing/2014/main" id="{E85B0A0F-99F6-4176-2572-C2DA8CE59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356383"/>
              </p:ext>
            </p:extLst>
          </p:nvPr>
        </p:nvGraphicFramePr>
        <p:xfrm>
          <a:off x="9786144" y="3068092"/>
          <a:ext cx="7556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780" imgH="164957" progId="Equation.DSMT4">
                  <p:embed/>
                </p:oleObj>
              </mc:Choice>
              <mc:Fallback>
                <p:oleObj name="Equation" r:id="rId7" imgW="253780" imgH="164957" progId="Equation.DSMT4">
                  <p:embed/>
                  <p:pic>
                    <p:nvPicPr>
                      <p:cNvPr id="9235" name="对象 6">
                        <a:extLst>
                          <a:ext uri="{FF2B5EF4-FFF2-40B4-BE49-F238E27FC236}">
                            <a16:creationId xmlns:a16="http://schemas.microsoft.com/office/drawing/2014/main" id="{3C5CA44C-B32A-A0DD-3BD0-782EB734FB7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6144" y="3068092"/>
                        <a:ext cx="7556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1">
            <a:extLst>
              <a:ext uri="{FF2B5EF4-FFF2-40B4-BE49-F238E27FC236}">
                <a16:creationId xmlns:a16="http://schemas.microsoft.com/office/drawing/2014/main" id="{1305EE1B-8B84-B1FB-5219-E6BB8B341E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5912147"/>
              </p:ext>
            </p:extLst>
          </p:nvPr>
        </p:nvGraphicFramePr>
        <p:xfrm>
          <a:off x="7522889" y="4866405"/>
          <a:ext cx="45497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00200" imgH="368300" progId="Equation.DSMT4">
                  <p:embed/>
                </p:oleObj>
              </mc:Choice>
              <mc:Fallback>
                <p:oleObj name="Equation" r:id="rId9" imgW="1600200" imgH="368300" progId="Equation.DSMT4">
                  <p:embed/>
                  <p:pic>
                    <p:nvPicPr>
                      <p:cNvPr id="9229" name="对象 1">
                        <a:extLst>
                          <a:ext uri="{FF2B5EF4-FFF2-40B4-BE49-F238E27FC236}">
                            <a16:creationId xmlns:a16="http://schemas.microsoft.com/office/drawing/2014/main" id="{0BC45905-BE18-05B4-4717-1557484E2FC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2889" y="4866405"/>
                        <a:ext cx="45497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46">
            <a:extLst>
              <a:ext uri="{FF2B5EF4-FFF2-40B4-BE49-F238E27FC236}">
                <a16:creationId xmlns:a16="http://schemas.microsoft.com/office/drawing/2014/main" id="{E5F06D08-4A3F-409A-E0D7-8A1C90C88CE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256240" y="4163143"/>
            <a:ext cx="2700337" cy="56560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角动量定理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AEA951E-27BE-BF5A-9706-103CFDB9D0C8}"/>
              </a:ext>
            </a:extLst>
          </p:cNvPr>
          <p:cNvSpPr/>
          <p:nvPr/>
        </p:nvSpPr>
        <p:spPr>
          <a:xfrm rot="20979273">
            <a:off x="2434015" y="5983811"/>
            <a:ext cx="3470275" cy="4302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200" b="1" i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模型即对象运行的规律</a:t>
            </a:r>
          </a:p>
        </p:txBody>
      </p:sp>
    </p:spTree>
    <p:extLst>
      <p:ext uri="{BB962C8B-B14F-4D97-AF65-F5344CB8AC3E}">
        <p14:creationId xmlns:p14="http://schemas.microsoft.com/office/powerpoint/2010/main" val="418876065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ISA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100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1AAAA"/>
      </a:accent5>
      <a:accent6>
        <a:srgbClr val="0000E7"/>
      </a:accent6>
      <a:hlink>
        <a:srgbClr val="3333CC"/>
      </a:hlink>
      <a:folHlink>
        <a:srgbClr val="C20000"/>
      </a:folHlink>
    </a:clrScheme>
    <a:fontScheme name="DISA2">
      <a:majorFont>
        <a:latin typeface="Arial"/>
        <a:ea typeface="宋体"/>
        <a:cs typeface=""/>
      </a:majorFont>
      <a:minorFont>
        <a:latin typeface="华文新魏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ISA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A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1755</Words>
  <Application>Microsoft Office PowerPoint</Application>
  <PresentationFormat>宽屏</PresentationFormat>
  <Paragraphs>223</Paragraphs>
  <Slides>36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等线 Light</vt:lpstr>
      <vt:lpstr>黑体</vt:lpstr>
      <vt:lpstr>华文新魏</vt:lpstr>
      <vt:lpstr>华文中宋</vt:lpstr>
      <vt:lpstr>楷体</vt:lpstr>
      <vt:lpstr>微软雅黑</vt:lpstr>
      <vt:lpstr>Arial</vt:lpstr>
      <vt:lpstr>Times New Roman</vt:lpstr>
      <vt:lpstr>Wingdings</vt:lpstr>
      <vt:lpstr>DISA2</vt:lpstr>
      <vt:lpstr>Office 主题​​</vt:lpstr>
      <vt:lpstr>Equation</vt:lpstr>
      <vt:lpstr>Bitmap Image</vt:lpstr>
      <vt:lpstr>Microsoft Equation 3.0</vt:lpstr>
      <vt:lpstr>MathType 6.0 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小熔工作室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MaPing</dc:creator>
  <cp:lastModifiedBy>Kenny Fong</cp:lastModifiedBy>
  <cp:revision>978</cp:revision>
  <dcterms:created xsi:type="dcterms:W3CDTF">2006-08-22T11:38:50Z</dcterms:created>
  <dcterms:modified xsi:type="dcterms:W3CDTF">2024-10-07T11:08:00Z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