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61" r:id="rId3"/>
    <p:sldId id="256" r:id="rId5"/>
    <p:sldId id="25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2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78925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9662795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594850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9662160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594215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9660890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592945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44150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527675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6265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：反向代理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17085" y="525780"/>
            <a:ext cx="945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当前架构：代码控制日志输出到 </a:t>
            </a:r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54380" y="5970905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kibana</a:t>
            </a:r>
            <a:r>
              <a:rPr lang="en-US" altLang="zh-CN"/>
              <a:t>+elasticsearch+logstash+kafka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843395" y="1399540"/>
            <a:ext cx="1797685" cy="38925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5029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9867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9188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PC1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filebeat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9861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9181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PC2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filebeat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9848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9169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rgbClr val="FF0000"/>
                </a:solidFill>
              </a:rPr>
              <a:t>PCN</a:t>
            </a:r>
            <a:endParaRPr lang="en-US" altLang="zh-CN" sz="800">
              <a:solidFill>
                <a:srgbClr val="FF0000"/>
              </a:solidFill>
            </a:endParaRPr>
          </a:p>
          <a:p>
            <a:pPr algn="ctr"/>
            <a:r>
              <a:rPr lang="en-US" altLang="zh-CN" sz="800">
                <a:solidFill>
                  <a:srgbClr val="FF0000"/>
                </a:solidFill>
              </a:rPr>
              <a:t>filebeat</a:t>
            </a:r>
            <a:endParaRPr lang="en-US" altLang="zh-CN" sz="8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929755" y="1873885"/>
            <a:ext cx="1647825" cy="14293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550785" y="201803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50100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8018145" y="2584450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029450" y="1457325"/>
            <a:ext cx="1396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681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30390" y="3749675"/>
            <a:ext cx="1646555" cy="12331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33" name="折角形 32"/>
          <p:cNvSpPr/>
          <p:nvPr/>
        </p:nvSpPr>
        <p:spPr>
          <a:xfrm>
            <a:off x="7600315" y="3916680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折角形 33"/>
          <p:cNvSpPr/>
          <p:nvPr/>
        </p:nvSpPr>
        <p:spPr>
          <a:xfrm>
            <a:off x="715581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折角形 34"/>
          <p:cNvSpPr/>
          <p:nvPr/>
        </p:nvSpPr>
        <p:spPr>
          <a:xfrm>
            <a:off x="8024495" y="4469765"/>
            <a:ext cx="306705" cy="3314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892925" y="4982845"/>
            <a:ext cx="16992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zookeeper</a:t>
            </a:r>
            <a:r>
              <a:rPr lang="zh-CN" altLang="en-US" sz="1000" b="1">
                <a:solidFill>
                  <a:srgbClr val="FF0000"/>
                </a:solidFill>
              </a:rPr>
              <a:t>集群：管理配置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7" name="上箭头 36"/>
          <p:cNvSpPr/>
          <p:nvPr/>
        </p:nvSpPr>
        <p:spPr>
          <a:xfrm>
            <a:off x="7634605" y="3302635"/>
            <a:ext cx="228600" cy="447040"/>
          </a:xfrm>
          <a:prstGeom prst="upArrow">
            <a:avLst/>
          </a:prstGeom>
          <a:solidFill>
            <a:srgbClr val="00B0F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左箭头 37"/>
          <p:cNvSpPr/>
          <p:nvPr/>
        </p:nvSpPr>
        <p:spPr>
          <a:xfrm>
            <a:off x="86410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6320155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5323205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9164320" y="3080385"/>
            <a:ext cx="1058545" cy="5562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700"/>
              <a:t>logstash</a:t>
            </a:r>
            <a:endParaRPr lang="en-US" altLang="zh-CN" sz="700"/>
          </a:p>
        </p:txBody>
      </p:sp>
      <p:sp>
        <p:nvSpPr>
          <p:cNvPr id="43" name="流程图: 决策 42"/>
          <p:cNvSpPr/>
          <p:nvPr/>
        </p:nvSpPr>
        <p:spPr>
          <a:xfrm>
            <a:off x="5527675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527675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903470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799965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718560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901440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901440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901440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24710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2353945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2353945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3096895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575050" y="2190750"/>
            <a:ext cx="1367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930400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10240" y="175196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生产者</a:t>
            </a:r>
            <a:endParaRPr lang="zh-CN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901440" y="1457325"/>
            <a:ext cx="149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/>
              <a:t>消费者</a:t>
            </a:r>
            <a:endParaRPr lang="zh-CN" altLang="zh-CN"/>
          </a:p>
        </p:txBody>
      </p:sp>
      <p:sp>
        <p:nvSpPr>
          <p:cNvPr id="4" name="笑脸 3"/>
          <p:cNvSpPr/>
          <p:nvPr/>
        </p:nvSpPr>
        <p:spPr>
          <a:xfrm>
            <a:off x="915670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503680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5145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34540" y="545465"/>
            <a:ext cx="945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日志输出到本地统一目录文件，通过配置</a:t>
            </a:r>
            <a:r>
              <a:rPr lang="en-US" altLang="zh-CN"/>
              <a:t>filebeat</a:t>
            </a:r>
            <a:r>
              <a:rPr lang="zh-CN" altLang="en-US"/>
              <a:t>输出到</a:t>
            </a:r>
            <a:r>
              <a:rPr lang="en-US" altLang="zh-CN"/>
              <a:t>logstash</a:t>
            </a:r>
            <a:r>
              <a:rPr lang="zh-CN" altLang="en-US"/>
              <a:t>，</a:t>
            </a:r>
            <a:r>
              <a:rPr lang="en-US" altLang="zh-CN"/>
              <a:t>logstash</a:t>
            </a:r>
            <a:r>
              <a:rPr lang="zh-CN" altLang="en-US"/>
              <a:t>到</a:t>
            </a:r>
            <a:r>
              <a:rPr lang="en-US" altLang="zh-CN"/>
              <a:t>kafka</a:t>
            </a:r>
            <a:endParaRPr lang="en-US" altLang="zh-CN"/>
          </a:p>
        </p:txBody>
      </p:sp>
      <p:sp>
        <p:nvSpPr>
          <p:cNvPr id="11" name="左箭头 10"/>
          <p:cNvSpPr/>
          <p:nvPr/>
        </p:nvSpPr>
        <p:spPr>
          <a:xfrm>
            <a:off x="10222865" y="3251835"/>
            <a:ext cx="28067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39800" y="5645150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kibana</a:t>
            </a:r>
            <a:r>
              <a:rPr lang="en-US" altLang="zh-CN"/>
              <a:t>+elasticsearch+logstash+kafka+filebeat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641080" y="2712720"/>
            <a:ext cx="191833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kafka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6471920" y="2329180"/>
            <a:ext cx="1797685" cy="2057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350500" y="2207260"/>
            <a:ext cx="1500505" cy="22809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丁字箭头 6"/>
          <p:cNvSpPr/>
          <p:nvPr/>
        </p:nvSpPr>
        <p:spPr>
          <a:xfrm>
            <a:off x="10834370" y="265366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0766425" y="232981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PC1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8" name="丁字箭头 7"/>
          <p:cNvSpPr/>
          <p:nvPr/>
        </p:nvSpPr>
        <p:spPr>
          <a:xfrm>
            <a:off x="10833735" y="3415030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0765790" y="3091180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PC2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16" name="丁字箭头 15"/>
          <p:cNvSpPr/>
          <p:nvPr/>
        </p:nvSpPr>
        <p:spPr>
          <a:xfrm>
            <a:off x="10832465" y="4154805"/>
            <a:ext cx="502285" cy="187325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0764520" y="3830955"/>
            <a:ext cx="638810" cy="3829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rgbClr val="FF0000"/>
                </a:solidFill>
              </a:rPr>
              <a:t>PCN</a:t>
            </a:r>
            <a:endParaRPr lang="en-US" altLang="zh-CN" sz="1000">
              <a:solidFill>
                <a:srgbClr val="FF0000"/>
              </a:solidFill>
            </a:endParaRPr>
          </a:p>
          <a:p>
            <a:pPr algn="ctr"/>
            <a:r>
              <a:rPr lang="en-US" altLang="zh-CN" sz="1000">
                <a:solidFill>
                  <a:srgbClr val="FF0000"/>
                </a:solidFill>
              </a:rPr>
              <a:t>filebeat</a:t>
            </a:r>
            <a:endParaRPr lang="en-US" altLang="zh-CN" sz="10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46850" y="2486660"/>
            <a:ext cx="1647825" cy="1745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   </a:t>
            </a:r>
            <a:endParaRPr lang="en-US" altLang="zh-CN"/>
          </a:p>
        </p:txBody>
      </p:sp>
      <p:sp>
        <p:nvSpPr>
          <p:cNvPr id="22" name="圆柱形 21"/>
          <p:cNvSpPr/>
          <p:nvPr/>
        </p:nvSpPr>
        <p:spPr>
          <a:xfrm rot="16200000">
            <a:off x="7196455" y="255968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柱形 24"/>
          <p:cNvSpPr/>
          <p:nvPr/>
        </p:nvSpPr>
        <p:spPr>
          <a:xfrm rot="16200000">
            <a:off x="7196455" y="314261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柱形 25"/>
          <p:cNvSpPr/>
          <p:nvPr/>
        </p:nvSpPr>
        <p:spPr>
          <a:xfrm rot="16200000">
            <a:off x="7196455" y="3674745"/>
            <a:ext cx="318135" cy="56134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68135" y="1995170"/>
            <a:ext cx="137541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r>
              <a:rPr lang="zh-CN" altLang="en-US" sz="1000" b="1">
                <a:solidFill>
                  <a:srgbClr val="FF0000"/>
                </a:solidFill>
              </a:rPr>
              <a:t>集群：收集日志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515725" y="2798445"/>
            <a:ext cx="335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>
                <a:solidFill>
                  <a:srgbClr val="FF0000"/>
                </a:solidFill>
              </a:rPr>
              <a:t>生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产</a:t>
            </a:r>
            <a:endParaRPr lang="zh-CN" altLang="en-US" sz="1200" b="1">
              <a:solidFill>
                <a:srgbClr val="FF0000"/>
              </a:solidFill>
            </a:endParaRPr>
          </a:p>
          <a:p>
            <a:r>
              <a:rPr lang="zh-CN" altLang="en-US" sz="1200" b="1">
                <a:solidFill>
                  <a:srgbClr val="FF0000"/>
                </a:solidFill>
              </a:rPr>
              <a:t>服务器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8" name="左箭头 37"/>
          <p:cNvSpPr/>
          <p:nvPr/>
        </p:nvSpPr>
        <p:spPr>
          <a:xfrm>
            <a:off x="827913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箭头 39"/>
          <p:cNvSpPr/>
          <p:nvPr/>
        </p:nvSpPr>
        <p:spPr>
          <a:xfrm>
            <a:off x="5948680" y="3251835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951730" y="252666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流程图: 决策 41"/>
          <p:cNvSpPr/>
          <p:nvPr/>
        </p:nvSpPr>
        <p:spPr>
          <a:xfrm>
            <a:off x="5156200" y="2722245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流程图: 决策 42"/>
          <p:cNvSpPr/>
          <p:nvPr/>
        </p:nvSpPr>
        <p:spPr>
          <a:xfrm>
            <a:off x="5156200" y="322580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决策 43"/>
          <p:cNvSpPr/>
          <p:nvPr/>
        </p:nvSpPr>
        <p:spPr>
          <a:xfrm>
            <a:off x="5156200" y="375158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531995" y="2221230"/>
            <a:ext cx="19748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集群：处理，转发消息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  <p:sp>
        <p:nvSpPr>
          <p:cNvPr id="46" name="左箭头 45"/>
          <p:cNvSpPr/>
          <p:nvPr/>
        </p:nvSpPr>
        <p:spPr>
          <a:xfrm>
            <a:off x="4428490" y="324358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347085" y="2493645"/>
            <a:ext cx="1082040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立方体 47"/>
          <p:cNvSpPr/>
          <p:nvPr/>
        </p:nvSpPr>
        <p:spPr>
          <a:xfrm>
            <a:off x="3529965" y="2689225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立方体 48"/>
          <p:cNvSpPr/>
          <p:nvPr/>
        </p:nvSpPr>
        <p:spPr>
          <a:xfrm>
            <a:off x="3529965" y="32423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3529965" y="3775710"/>
            <a:ext cx="715645" cy="3149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1753235" y="2510790"/>
            <a:ext cx="972185" cy="16954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笑脸 51"/>
          <p:cNvSpPr/>
          <p:nvPr/>
        </p:nvSpPr>
        <p:spPr>
          <a:xfrm>
            <a:off x="1982470" y="269684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笑脸 52"/>
          <p:cNvSpPr/>
          <p:nvPr/>
        </p:nvSpPr>
        <p:spPr>
          <a:xfrm>
            <a:off x="1982470" y="3423285"/>
            <a:ext cx="519430" cy="51117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箭头 53"/>
          <p:cNvSpPr/>
          <p:nvPr/>
        </p:nvSpPr>
        <p:spPr>
          <a:xfrm>
            <a:off x="2725420" y="3242945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154045" y="2190750"/>
            <a:ext cx="15195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elsticsearch</a:t>
            </a:r>
            <a:r>
              <a:rPr lang="zh-CN" altLang="en-US" sz="1200" b="1">
                <a:solidFill>
                  <a:srgbClr val="FF0000"/>
                </a:solidFill>
              </a:rPr>
              <a:t>：</a:t>
            </a:r>
            <a:r>
              <a:rPr lang="zh-CN" altLang="en-US" sz="1200" b="1">
                <a:solidFill>
                  <a:srgbClr val="FF0000"/>
                </a:solidFill>
              </a:rPr>
              <a:t>集群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558925" y="2120265"/>
            <a:ext cx="1427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kibana</a:t>
            </a:r>
            <a:r>
              <a:rPr lang="zh-CN" altLang="en-US" sz="1200" b="1">
                <a:solidFill>
                  <a:srgbClr val="FF0000"/>
                </a:solidFill>
              </a:rPr>
              <a:t>：页面展示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笑脸 3"/>
          <p:cNvSpPr/>
          <p:nvPr/>
        </p:nvSpPr>
        <p:spPr>
          <a:xfrm>
            <a:off x="544195" y="3012440"/>
            <a:ext cx="588010" cy="58801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左箭头 4"/>
          <p:cNvSpPr/>
          <p:nvPr/>
        </p:nvSpPr>
        <p:spPr>
          <a:xfrm>
            <a:off x="1132205" y="3208020"/>
            <a:ext cx="62103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3670" y="2658745"/>
            <a:ext cx="1368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 b="1">
                <a:solidFill>
                  <a:srgbClr val="FF0000"/>
                </a:solidFill>
              </a:rPr>
              <a:t>Nginx</a:t>
            </a:r>
            <a:r>
              <a:rPr lang="zh-CN" altLang="en-US" sz="1200" b="1">
                <a:solidFill>
                  <a:srgbClr val="FF0000"/>
                </a:solidFill>
              </a:rPr>
              <a:t>：负载均衡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822055" y="2520315"/>
            <a:ext cx="996950" cy="163004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流程图: 决策 2"/>
          <p:cNvSpPr/>
          <p:nvPr/>
        </p:nvSpPr>
        <p:spPr>
          <a:xfrm>
            <a:off x="9026525" y="29095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决策 10"/>
          <p:cNvSpPr/>
          <p:nvPr/>
        </p:nvSpPr>
        <p:spPr>
          <a:xfrm>
            <a:off x="9026525" y="3582670"/>
            <a:ext cx="588010" cy="29845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825355" y="3255010"/>
            <a:ext cx="523240" cy="196215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33105" y="2221230"/>
            <a:ext cx="18973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 b="1">
                <a:solidFill>
                  <a:srgbClr val="FF0000"/>
                </a:solidFill>
              </a:rPr>
              <a:t>logstash</a:t>
            </a:r>
            <a:r>
              <a:rPr lang="zh-CN" altLang="en-US" sz="1000" b="1">
                <a:solidFill>
                  <a:srgbClr val="FF0000"/>
                </a:solidFill>
              </a:rPr>
              <a:t>：收集日志写入</a:t>
            </a:r>
            <a:r>
              <a:rPr lang="en-US" altLang="zh-CN" sz="1000" b="1">
                <a:solidFill>
                  <a:srgbClr val="FF0000"/>
                </a:solidFill>
              </a:rPr>
              <a:t>redis</a:t>
            </a:r>
            <a:endParaRPr lang="en-US" altLang="zh-CN" sz="1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11860" y="5419725"/>
            <a:ext cx="652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kibana</a:t>
            </a:r>
            <a:r>
              <a:rPr lang="en-US" altLang="zh-CN"/>
              <a:t>+elasticsearch+logstash+redis+filebeat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宽屏</PresentationFormat>
  <Paragraphs>104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chuan</cp:lastModifiedBy>
  <cp:revision>14</cp:revision>
  <dcterms:created xsi:type="dcterms:W3CDTF">2019-04-30T03:14:00Z</dcterms:created>
  <dcterms:modified xsi:type="dcterms:W3CDTF">2020-06-10T04:15:45Z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