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6" r:id="rId2"/>
  </p:sldMasterIdLst>
  <p:notesMasterIdLst>
    <p:notesMasterId r:id="rId18"/>
  </p:notesMasterIdLst>
  <p:handoutMasterIdLst>
    <p:handoutMasterId r:id="rId19"/>
  </p:handoutMasterIdLst>
  <p:sldIdLst>
    <p:sldId id="257" r:id="rId3"/>
    <p:sldId id="258" r:id="rId4"/>
    <p:sldId id="262" r:id="rId5"/>
    <p:sldId id="263" r:id="rId6"/>
    <p:sldId id="265" r:id="rId7"/>
    <p:sldId id="278" r:id="rId8"/>
    <p:sldId id="270" r:id="rId9"/>
    <p:sldId id="271" r:id="rId10"/>
    <p:sldId id="272" r:id="rId11"/>
    <p:sldId id="273" r:id="rId12"/>
    <p:sldId id="274" r:id="rId13"/>
    <p:sldId id="277" r:id="rId14"/>
    <p:sldId id="276" r:id="rId15"/>
    <p:sldId id="264" r:id="rId16"/>
    <p:sldId id="26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74" autoAdjust="0"/>
    <p:restoredTop sz="95316" autoAdjust="0"/>
  </p:normalViewPr>
  <p:slideViewPr>
    <p:cSldViewPr snapToGrid="0">
      <p:cViewPr varScale="1">
        <p:scale>
          <a:sx n="109" d="100"/>
          <a:sy n="109" d="100"/>
        </p:scale>
        <p:origin x="61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76" d="100"/>
          <a:sy n="76" d="100"/>
        </p:scale>
        <p:origin x="1770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6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26304910674479154"/>
          <c:y val="0.11221322905101724"/>
          <c:w val="0.72298841720871843"/>
          <c:h val="0.81557541259802835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Sheet1!$A$2:$A$55</c:f>
              <c:strCache>
                <c:ptCount val="54"/>
                <c:pt idx="0">
                  <c:v>Under The Moon</c:v>
                </c:pt>
                <c:pt idx="1">
                  <c:v>Love or Money</c:v>
                </c:pt>
                <c:pt idx="2">
                  <c:v>The Coldest Place on Earth</c:v>
                </c:pt>
                <c:pt idx="3">
                  <c:v>The Monkey's Paw</c:v>
                </c:pt>
                <c:pt idx="4">
                  <c:v>The Elephant Man</c:v>
                </c:pt>
                <c:pt idx="5">
                  <c:v>The Phantom of The Opera</c:v>
                </c:pt>
                <c:pt idx="6">
                  <c:v>The Witches of Pendle</c:v>
                </c:pt>
                <c:pt idx="7">
                  <c:v>Mary Queen of Scots</c:v>
                </c:pt>
                <c:pt idx="9">
                  <c:v>William Shakespeare</c:v>
                </c:pt>
                <c:pt idx="10">
                  <c:v>Robinson Crusoe</c:v>
                </c:pt>
                <c:pt idx="11">
                  <c:v>The Love of A King</c:v>
                </c:pt>
                <c:pt idx="12">
                  <c:v>Five Children and It</c:v>
                </c:pt>
                <c:pt idx="13">
                  <c:v>Huckleberry Finn</c:v>
                </c:pt>
                <c:pt idx="14">
                  <c:v>Alice's Adventures in Wonderland</c:v>
                </c:pt>
                <c:pt idx="15">
                  <c:v>Anne and Green Gables</c:v>
                </c:pt>
                <c:pt idx="16">
                  <c:v>Dead Man's Island</c:v>
                </c:pt>
                <c:pt idx="18">
                  <c:v>A Christmas Carol</c:v>
                </c:pt>
                <c:pt idx="19">
                  <c:v>The Wind in the Willows</c:v>
                </c:pt>
                <c:pt idx="20">
                  <c:v>The Star Zoo</c:v>
                </c:pt>
                <c:pt idx="21">
                  <c:v>Tales of Mystery and Imagination</c:v>
                </c:pt>
                <c:pt idx="22">
                  <c:v>The Secret Garden</c:v>
                </c:pt>
                <c:pt idx="23">
                  <c:v>The Call of The Wild</c:v>
                </c:pt>
                <c:pt idx="24">
                  <c:v>Alice's Adventures in Wonderland</c:v>
                </c:pt>
                <c:pt idx="25">
                  <c:v>Kidnapped</c:v>
                </c:pt>
                <c:pt idx="26">
                  <c:v>Tooth and Claw</c:v>
                </c:pt>
                <c:pt idx="27">
                  <c:v>The Bionte Story</c:v>
                </c:pt>
                <c:pt idx="28">
                  <c:v>Frankenstein</c:v>
                </c:pt>
                <c:pt idx="29">
                  <c:v>Chemical Secret</c:v>
                </c:pt>
                <c:pt idx="30">
                  <c:v>The Prisoner of Zinda</c:v>
                </c:pt>
                <c:pt idx="31">
                  <c:v>The Piciure of Dorian Gray</c:v>
                </c:pt>
                <c:pt idx="33">
                  <c:v>A Tale of Two Cities</c:v>
                </c:pt>
                <c:pt idx="34">
                  <c:v>The Hound of The Baskervilles</c:v>
                </c:pt>
                <c:pt idx="35">
                  <c:v>Gulliver' Travels</c:v>
                </c:pt>
                <c:pt idx="36">
                  <c:v>The Unquiet Grave</c:v>
                </c:pt>
                <c:pt idx="37">
                  <c:v>Three Men in A Boat</c:v>
                </c:pt>
                <c:pt idx="38">
                  <c:v>Little Women</c:v>
                </c:pt>
                <c:pt idx="39">
                  <c:v>Treasure Island</c:v>
                </c:pt>
                <c:pt idx="40">
                  <c:v>Dr JEKYLL and Mr Hyde</c:v>
                </c:pt>
                <c:pt idx="41">
                  <c:v>The Thirty-nine Steps</c:v>
                </c:pt>
                <c:pt idx="42">
                  <c:v>Silas Marner</c:v>
                </c:pt>
                <c:pt idx="43">
                  <c:v>Black Beauty</c:v>
                </c:pt>
                <c:pt idx="45">
                  <c:v>Great Expectations</c:v>
                </c:pt>
                <c:pt idx="46">
                  <c:v>David Copperfield</c:v>
                </c:pt>
                <c:pt idx="47">
                  <c:v>Far from the Madding Crowd</c:v>
                </c:pt>
                <c:pt idx="48">
                  <c:v>Wuthering Heights</c:v>
                </c:pt>
                <c:pt idx="50">
                  <c:v>Oliver Twist</c:v>
                </c:pt>
                <c:pt idx="51">
                  <c:v>Tess</c:v>
                </c:pt>
                <c:pt idx="52">
                  <c:v>Jane Eyre</c:v>
                </c:pt>
                <c:pt idx="53">
                  <c:v>Pride and Prejudice</c:v>
                </c:pt>
              </c:strCache>
            </c:strRef>
          </c:cat>
          <c:val>
            <c:numRef>
              <c:f>Sheet1!$B$2:$B$55</c:f>
              <c:numCache>
                <c:formatCode>General</c:formatCode>
                <c:ptCount val="54"/>
                <c:pt idx="0">
                  <c:v>1.8333333333333333</c:v>
                </c:pt>
                <c:pt idx="1">
                  <c:v>2.0833333333333335</c:v>
                </c:pt>
                <c:pt idx="2">
                  <c:v>2.09</c:v>
                </c:pt>
                <c:pt idx="3">
                  <c:v>1.5833333333333333</c:v>
                </c:pt>
                <c:pt idx="4">
                  <c:v>1.92</c:v>
                </c:pt>
                <c:pt idx="5">
                  <c:v>2.4366666666666665</c:v>
                </c:pt>
                <c:pt idx="6">
                  <c:v>2.0433333333333334</c:v>
                </c:pt>
                <c:pt idx="7">
                  <c:v>2.0833333333333335</c:v>
                </c:pt>
                <c:pt idx="8">
                  <c:v>0</c:v>
                </c:pt>
                <c:pt idx="9">
                  <c:v>3.8433333333333333</c:v>
                </c:pt>
                <c:pt idx="10">
                  <c:v>3.01</c:v>
                </c:pt>
                <c:pt idx="11">
                  <c:v>2.9666666666666668</c:v>
                </c:pt>
                <c:pt idx="12">
                  <c:v>2.5</c:v>
                </c:pt>
                <c:pt idx="13">
                  <c:v>2.2000000000000002</c:v>
                </c:pt>
                <c:pt idx="14">
                  <c:v>2.75</c:v>
                </c:pt>
                <c:pt idx="15">
                  <c:v>2.5</c:v>
                </c:pt>
                <c:pt idx="16">
                  <c:v>2.4533333333333331</c:v>
                </c:pt>
                <c:pt idx="17">
                  <c:v>0</c:v>
                </c:pt>
                <c:pt idx="18">
                  <c:v>4.3866666666666667</c:v>
                </c:pt>
                <c:pt idx="19">
                  <c:v>4.3499999999999996</c:v>
                </c:pt>
                <c:pt idx="20">
                  <c:v>3.2333333333333334</c:v>
                </c:pt>
                <c:pt idx="21">
                  <c:v>4.5466666666666669</c:v>
                </c:pt>
                <c:pt idx="22">
                  <c:v>3.7666666666666666</c:v>
                </c:pt>
                <c:pt idx="23">
                  <c:v>4.2366666666666664</c:v>
                </c:pt>
                <c:pt idx="24">
                  <c:v>5.246666666666667</c:v>
                </c:pt>
                <c:pt idx="25">
                  <c:v>4.6066666666666665</c:v>
                </c:pt>
                <c:pt idx="26">
                  <c:v>4.51</c:v>
                </c:pt>
                <c:pt idx="27">
                  <c:v>4.17</c:v>
                </c:pt>
                <c:pt idx="28">
                  <c:v>3.07</c:v>
                </c:pt>
                <c:pt idx="29">
                  <c:v>3.98</c:v>
                </c:pt>
                <c:pt idx="30">
                  <c:v>3.6966666666666668</c:v>
                </c:pt>
                <c:pt idx="31">
                  <c:v>3.27</c:v>
                </c:pt>
                <c:pt idx="32">
                  <c:v>0</c:v>
                </c:pt>
                <c:pt idx="33">
                  <c:v>4.84</c:v>
                </c:pt>
                <c:pt idx="34">
                  <c:v>5.65</c:v>
                </c:pt>
                <c:pt idx="35">
                  <c:v>6.6466666666666665</c:v>
                </c:pt>
                <c:pt idx="36">
                  <c:v>5.97</c:v>
                </c:pt>
                <c:pt idx="37">
                  <c:v>4.7766666666666664</c:v>
                </c:pt>
                <c:pt idx="38">
                  <c:v>4.5233333333333334</c:v>
                </c:pt>
                <c:pt idx="39">
                  <c:v>4.916666666666667</c:v>
                </c:pt>
                <c:pt idx="40">
                  <c:v>6.9833333333333334</c:v>
                </c:pt>
                <c:pt idx="41">
                  <c:v>5.6166666666666663</c:v>
                </c:pt>
                <c:pt idx="42">
                  <c:v>5.23</c:v>
                </c:pt>
                <c:pt idx="43">
                  <c:v>4.9266666666666667</c:v>
                </c:pt>
                <c:pt idx="44">
                  <c:v>0</c:v>
                </c:pt>
                <c:pt idx="45">
                  <c:v>7.2566666666666668</c:v>
                </c:pt>
                <c:pt idx="46">
                  <c:v>6.6833333333333336</c:v>
                </c:pt>
                <c:pt idx="47">
                  <c:v>6.9833333333333334</c:v>
                </c:pt>
                <c:pt idx="48">
                  <c:v>6.54</c:v>
                </c:pt>
                <c:pt idx="49">
                  <c:v>0</c:v>
                </c:pt>
                <c:pt idx="50">
                  <c:v>8.4833333333333325</c:v>
                </c:pt>
                <c:pt idx="51">
                  <c:v>8.4666666666666668</c:v>
                </c:pt>
                <c:pt idx="52">
                  <c:v>9.3033333333333328</c:v>
                </c:pt>
                <c:pt idx="53">
                  <c:v>9.5533333333333328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3DF-4625-858D-1CB3532D1CE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317245192"/>
        <c:axId val="317244536"/>
      </c:barChart>
      <c:catAx>
        <c:axId val="31724519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7244536"/>
        <c:crosses val="autoZero"/>
        <c:auto val="1"/>
        <c:lblAlgn val="ctr"/>
        <c:lblOffset val="100"/>
        <c:noMultiLvlLbl val="0"/>
      </c:catAx>
      <c:valAx>
        <c:axId val="31724453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72451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800"/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0.91943</cdr:x>
      <cdr:y>0.1155</cdr:y>
    </cdr:from>
    <cdr:to>
      <cdr:x>0.97001</cdr:x>
      <cdr:y>0.14528</cdr:y>
    </cdr:to>
    <cdr:pic>
      <cdr:nvPicPr>
        <cdr:cNvPr id="4" name="chart"/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/>
        <a:stretch xmlns:a="http://schemas.openxmlformats.org/drawingml/2006/main">
          <a:fillRect/>
        </a:stretch>
      </cdr:blipFill>
      <cdr:spPr>
        <a:xfrm xmlns:a="http://schemas.openxmlformats.org/drawingml/2006/main">
          <a:off x="9001799" y="923388"/>
          <a:ext cx="495238" cy="238095"/>
        </a:xfrm>
        <a:prstGeom xmlns:a="http://schemas.openxmlformats.org/drawingml/2006/main" prst="rect">
          <a:avLst/>
        </a:prstGeom>
      </cdr:spPr>
    </cdr:pic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8C66D5-35F2-4B2B-B66A-28018F619124}" type="datetimeFigureOut">
              <a:rPr lang="en-US" smtClean="0"/>
              <a:t>11/10/2016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6073D5-63C2-4933-B970-D96552757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4818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4B7E8A-1102-47A1-B1C3-36AE88809383}" type="datetimeFigureOut">
              <a:rPr lang="en-US" smtClean="0"/>
              <a:t>11/10/2016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A11EAB-687D-4AE4-B775-678A923E9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1035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332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3048" y="0"/>
            <a:ext cx="12188952" cy="6858000"/>
            <a:chOff x="3048" y="0"/>
            <a:chExt cx="12188952" cy="6858000"/>
          </a:xfrm>
        </p:grpSpPr>
        <p:sp>
          <p:nvSpPr>
            <p:cNvPr id="4" name="Rectangle 3"/>
            <p:cNvSpPr/>
            <p:nvPr/>
          </p:nvSpPr>
          <p:spPr>
            <a:xfrm>
              <a:off x="3048" y="0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1574798" y="3537161"/>
              <a:ext cx="9144001" cy="196717"/>
              <a:chOff x="1523999" y="4379129"/>
              <a:chExt cx="9144001" cy="196717"/>
            </a:xfrm>
          </p:grpSpPr>
          <p:sp>
            <p:nvSpPr>
              <p:cNvPr id="19" name="Rectangle 18" descr="Gold bar"/>
              <p:cNvSpPr>
                <a:spLocks noChangeArrowheads="1"/>
              </p:cNvSpPr>
              <p:nvPr/>
            </p:nvSpPr>
            <p:spPr bwMode="auto">
              <a:xfrm rot="16200000" flipH="1">
                <a:off x="2949872" y="2953256"/>
                <a:ext cx="196717" cy="3048463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  <a:extLst/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" name="Rectangle 19" descr="Orange bar"/>
              <p:cNvSpPr>
                <a:spLocks noChangeArrowheads="1"/>
              </p:cNvSpPr>
              <p:nvPr/>
            </p:nvSpPr>
            <p:spPr bwMode="auto">
              <a:xfrm rot="16200000" flipH="1">
                <a:off x="5998335" y="2953256"/>
                <a:ext cx="196717" cy="3048463"/>
              </a:xfrm>
              <a:prstGeom prst="rect">
                <a:avLst/>
              </a:prstGeom>
              <a:solidFill>
                <a:schemeClr val="accent4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  <a:extLst/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" name="Rectangle 20" descr="Slate bar"/>
              <p:cNvSpPr>
                <a:spLocks noChangeArrowheads="1"/>
              </p:cNvSpPr>
              <p:nvPr/>
            </p:nvSpPr>
            <p:spPr bwMode="auto">
              <a:xfrm rot="16200000" flipH="1">
                <a:off x="9045410" y="2953256"/>
                <a:ext cx="196717" cy="3048463"/>
              </a:xfrm>
              <a:prstGeom prst="rect">
                <a:avLst/>
              </a:prstGeom>
              <a:solidFill>
                <a:schemeClr val="accent6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  <a:extLst/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056115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912610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5DE3B5DE-687E-4601-9C25-48F7ABE0D7C5}" type="datetime1">
              <a:rPr lang="en-US" smtClean="0"/>
              <a:t>11/10/2016</a:t>
            </a:fld>
            <a:endParaRPr lang="en-US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08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BFD467DE-D084-42AA-B27F-22F6084CB8BB}" type="datetime1">
              <a:rPr lang="en-US" smtClean="0"/>
              <a:t>11/10/2016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293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3782E027-C2A0-4932-A761-986BAD82B671}" type="datetime1">
              <a:rPr lang="en-US" smtClean="0"/>
              <a:t>11/10/2016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126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96AC42F1-294F-4AFB-8F78-2EF579F09459}" type="datetime1">
              <a:rPr lang="en-US" smtClean="0"/>
              <a:t>11/10/2016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076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62262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1580A6EB-69F5-4723-B5E3-A6D9E36A957A}" type="datetime1">
              <a:rPr lang="en-US" smtClean="0"/>
              <a:t>11/10/2016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145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0FB02ED0-9CAE-481B-8D1D-B242F0282967}" type="datetime1">
              <a:rPr lang="en-US" smtClean="0"/>
              <a:t>11/10/2016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809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9663" y="2193925"/>
            <a:ext cx="5157787" cy="39782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9663" y="1489075"/>
            <a:ext cx="5157787" cy="6413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1850" y="2193925"/>
            <a:ext cx="5156200" cy="39782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1489075"/>
            <a:ext cx="5156200" cy="6413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74638"/>
            <a:ext cx="10515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4696AB3F-7B84-45BD-A122-497866A73F4B}" type="datetime1">
              <a:rPr lang="en-US" smtClean="0"/>
              <a:t>11/10/2016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624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6395E536-1457-4CE4-8497-197239F05587}" type="datetime1">
              <a:rPr lang="en-US" smtClean="0"/>
              <a:t>11/10/2016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28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A4AF2F65-2726-4707-A7A6-DE21D14E80C5}" type="datetime1">
              <a:rPr lang="en-US" smtClean="0"/>
              <a:t>11/10/2016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341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1FA85564-6B99-4FC4-9CE3-22E750398B2E}" type="datetime1">
              <a:rPr lang="en-US" smtClean="0"/>
              <a:t>11/10/2016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592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2BCD2BEA-7F40-407D-B082-13022E8B2C99}" type="datetime1">
              <a:rPr lang="en-US" smtClean="0"/>
              <a:t>11/10/2016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501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6"/>
            <a:ext cx="12188952" cy="6858006"/>
            <a:chOff x="-2728" y="-5"/>
            <a:chExt cx="12188952" cy="6858006"/>
          </a:xfrm>
        </p:grpSpPr>
        <p:sp>
          <p:nvSpPr>
            <p:cNvPr id="26" name="Rectangle 25"/>
            <p:cNvSpPr/>
            <p:nvPr/>
          </p:nvSpPr>
          <p:spPr>
            <a:xfrm>
              <a:off x="-2728" y="1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9" name="Group 38"/>
            <p:cNvGrpSpPr/>
            <p:nvPr/>
          </p:nvGrpSpPr>
          <p:grpSpPr>
            <a:xfrm>
              <a:off x="-2727" y="-5"/>
              <a:ext cx="716424" cy="6858000"/>
              <a:chOff x="-2727" y="-5"/>
              <a:chExt cx="716424" cy="6858000"/>
            </a:xfrm>
          </p:grpSpPr>
          <p:grpSp>
            <p:nvGrpSpPr>
              <p:cNvPr id="40" name="Group 39"/>
              <p:cNvGrpSpPr/>
              <p:nvPr/>
            </p:nvGrpSpPr>
            <p:grpSpPr>
              <a:xfrm>
                <a:off x="-2727" y="-5"/>
                <a:ext cx="571473" cy="6858000"/>
                <a:chOff x="6048440" y="-936481"/>
                <a:chExt cx="196717" cy="9144001"/>
              </a:xfrm>
            </p:grpSpPr>
            <p:sp>
              <p:nvSpPr>
                <p:cNvPr id="46" name="Rectangle 45" descr="Gold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5159057"/>
                  <a:ext cx="196717" cy="3048463"/>
                </a:xfrm>
                <a:prstGeom prst="rect">
                  <a:avLst/>
                </a:prstGeom>
                <a:solidFill>
                  <a:schemeClr val="accent6"/>
                </a:soli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7" name="Rectangle 46" descr="Orang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2110594"/>
                  <a:ext cx="196717" cy="3048463"/>
                </a:xfrm>
                <a:prstGeom prst="rect">
                  <a:avLst/>
                </a:prstGeom>
                <a:solidFill>
                  <a:schemeClr val="accent4"/>
                </a:soli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8" name="Rectangle 47" descr="Slat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-936481"/>
                  <a:ext cx="196717" cy="3048463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240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1" name="Group 40"/>
              <p:cNvGrpSpPr/>
              <p:nvPr/>
            </p:nvGrpSpPr>
            <p:grpSpPr>
              <a:xfrm>
                <a:off x="566005" y="-5"/>
                <a:ext cx="147692" cy="6858000"/>
                <a:chOff x="6048440" y="-936481"/>
                <a:chExt cx="196717" cy="9144001"/>
              </a:xfrm>
            </p:grpSpPr>
            <p:sp>
              <p:nvSpPr>
                <p:cNvPr id="43" name="Rectangle 42" descr="Gold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5159057"/>
                  <a:ext cx="196717" cy="304846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6">
                        <a:lumMod val="40000"/>
                        <a:lumOff val="60000"/>
                      </a:schemeClr>
                    </a:gs>
                    <a:gs pos="100000">
                      <a:prstClr val="white"/>
                    </a:gs>
                  </a:gsLst>
                  <a:lin ang="0" scaled="1"/>
                  <a:tileRect/>
                </a:gra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lvl="0" algn="ctr"/>
                  <a:endParaRPr lang="en-US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4" name="Rectangle 43" descr="Orang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2110594"/>
                  <a:ext cx="196717" cy="304846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4">
                        <a:lumMod val="40000"/>
                        <a:lumOff val="60000"/>
                      </a:schemeClr>
                    </a:gs>
                    <a:gs pos="100000">
                      <a:prstClr val="white"/>
                    </a:gs>
                  </a:gsLst>
                  <a:lin ang="0" scaled="1"/>
                  <a:tileRect/>
                </a:gra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5" name="Rectangle 44" descr="Slat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-936481"/>
                  <a:ext cx="196717" cy="304846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  <a:lin ang="0" scaled="1"/>
                  <a:tileRect/>
                </a:gra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2400">
                    <a:latin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42" name="Rectangle 41"/>
              <p:cNvSpPr/>
              <p:nvPr/>
            </p:nvSpPr>
            <p:spPr>
              <a:xfrm>
                <a:off x="646782" y="-5"/>
                <a:ext cx="45719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CA734DBA-6852-4C6A-AB8B-E28C0C52CB53}" type="datetime1">
              <a:rPr lang="en-US" smtClean="0"/>
              <a:t>11/10/2016</a:t>
            </a:fld>
            <a:endParaRPr lang="en-US"/>
          </a:p>
        </p:txBody>
      </p:sp>
      <p:sp>
        <p:nvSpPr>
          <p:cNvPr id="3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3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7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8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908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Streaming Methods to Evaluate Books’ Readability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How difficult a book is</a:t>
            </a:r>
          </a:p>
        </p:txBody>
      </p:sp>
      <p:sp>
        <p:nvSpPr>
          <p:cNvPr id="4" name="Rectangle 3"/>
          <p:cNvSpPr/>
          <p:nvPr/>
        </p:nvSpPr>
        <p:spPr>
          <a:xfrm>
            <a:off x="10251347" y="6249798"/>
            <a:ext cx="1817193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Ant Team</a:t>
            </a:r>
          </a:p>
        </p:txBody>
      </p:sp>
    </p:spTree>
    <p:extLst>
      <p:ext uri="{BB962C8B-B14F-4D97-AF65-F5344CB8AC3E}">
        <p14:creationId xmlns:p14="http://schemas.microsoft.com/office/powerpoint/2010/main" val="821985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Vocabulary-amount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98454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en-SG" dirty="0"/>
                  <a:t>Hyper Log Log</a:t>
                </a:r>
                <a:r>
                  <a:rPr lang="en-SG" baseline="30000" dirty="0"/>
                  <a:t>[4]</a:t>
                </a:r>
                <a:r>
                  <a:rPr lang="en-SG" dirty="0"/>
                  <a:t>: improves Min-sketch, using integer random variables instead of real number</a:t>
                </a:r>
              </a:p>
              <a:p>
                <a:r>
                  <a:rPr lang="en-SG" dirty="0"/>
                  <a:t>Variance is quite large</a:t>
                </a:r>
              </a:p>
              <a:p>
                <a:r>
                  <a:rPr lang="en-SG" dirty="0"/>
                  <a:t>Divide all elements into m groups</a:t>
                </a:r>
              </a:p>
              <a:p>
                <a:endParaRPr lang="en-SG" dirty="0"/>
              </a:p>
              <a:p>
                <a:r>
                  <a:rPr lang="en-SG" dirty="0"/>
                  <a:t>Time: </a:t>
                </a:r>
                <a14:m>
                  <m:oMath xmlns:m="http://schemas.openxmlformats.org/officeDocument/2006/math">
                    <m:r>
                      <a:rPr lang="en-SG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SG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SG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SG" i="1" dirty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SG" i="1" dirty="0" smtClean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SG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SG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SG" dirty="0">
                  <a:latin typeface="Adobe Caslon Pro Bold" panose="0205070206050A020403" pitchFamily="18" charset="0"/>
                </a:endParaRPr>
              </a:p>
              <a:p>
                <a:r>
                  <a:rPr lang="en-SG" dirty="0"/>
                  <a:t>Space: </a:t>
                </a:r>
                <a14:m>
                  <m:oMath xmlns:m="http://schemas.openxmlformats.org/officeDocument/2006/math">
                    <m:r>
                      <a:rPr lang="en-SG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SG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SG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SG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SG" dirty="0">
                  <a:latin typeface="Adobe Caslon Pro Bold" panose="0205070206050A020403" pitchFamily="18" charset="0"/>
                </a:endParaRPr>
              </a:p>
              <a:p>
                <a:r>
                  <a:rPr lang="en-SG" dirty="0"/>
                  <a:t>Accuracy: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±1.04/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rad>
                  </m:oMath>
                </a14:m>
                <a:r>
                  <a:rPr lang="en-SG" dirty="0">
                    <a:latin typeface="Adobe Caslon Pro Bold" panose="0205070206050A020403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SG" i="1" dirty="0" smtClean="0">
                        <a:latin typeface="Cambria Math" panose="02040503050406030204" pitchFamily="18" charset="0"/>
                      </a:rPr>
                      <m:t>(95.7%)</m:t>
                    </m:r>
                  </m:oMath>
                </a14:m>
                <a:endParaRPr lang="en-SG" dirty="0">
                  <a:latin typeface="Adobe Caslon Pro Bold" panose="0205070206050A020403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98454"/>
                <a:ext cx="10515600" cy="4351338"/>
              </a:xfrm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899746" y="6215113"/>
            <a:ext cx="975709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[4]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Flajolet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, Philippe, et al, “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Hyperloglog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: the analysis of a near-optimal cardinality estimation algorithm.” DMTCS Proceedings 1 (2008)</a:t>
            </a:r>
            <a:endParaRPr lang="en-US" sz="1400" dirty="0"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2570373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Grammar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SG" dirty="0"/>
                  <a:t>How?</a:t>
                </a:r>
              </a:p>
              <a:p>
                <a:r>
                  <a:rPr lang="en-SG" dirty="0"/>
                  <a:t>Just calculate the average length of each sentence</a:t>
                </a:r>
              </a:p>
              <a:p>
                <a:endParaRPr lang="en-SG" dirty="0"/>
              </a:p>
              <a:p>
                <a:r>
                  <a:rPr lang="en-SG" dirty="0"/>
                  <a:t>Time: </a:t>
                </a:r>
                <a14:m>
                  <m:oMath xmlns:m="http://schemas.openxmlformats.org/officeDocument/2006/math">
                    <m:r>
                      <a:rPr lang="en-SG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SG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SG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SG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SG" dirty="0"/>
              </a:p>
              <a:p>
                <a:r>
                  <a:rPr lang="en-SG" dirty="0"/>
                  <a:t>Space: </a:t>
                </a:r>
                <a14:m>
                  <m:oMath xmlns:m="http://schemas.openxmlformats.org/officeDocument/2006/math">
                    <m:r>
                      <a:rPr lang="en-SG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SG" i="1" dirty="0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endParaRPr lang="en-SG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0848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1185661"/>
              </p:ext>
            </p:extLst>
          </p:nvPr>
        </p:nvGraphicFramePr>
        <p:xfrm>
          <a:off x="2827090" y="-830511"/>
          <a:ext cx="9522203" cy="79947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15687" y="300469"/>
            <a:ext cx="1955334" cy="448606"/>
          </a:xfrm>
        </p:spPr>
        <p:txBody>
          <a:bodyPr>
            <a:normAutofit fontScale="90000"/>
          </a:bodyPr>
          <a:lstStyle/>
          <a:p>
            <a:r>
              <a:rPr lang="en-US" dirty="0"/>
              <a:t>Results</a:t>
            </a:r>
          </a:p>
        </p:txBody>
      </p:sp>
      <p:sp>
        <p:nvSpPr>
          <p:cNvPr id="8" name="Left Brace 7"/>
          <p:cNvSpPr/>
          <p:nvPr/>
        </p:nvSpPr>
        <p:spPr>
          <a:xfrm>
            <a:off x="3053592" y="5629012"/>
            <a:ext cx="402671" cy="973124"/>
          </a:xfrm>
          <a:prstGeom prst="leftBrac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eft Brace 9"/>
          <p:cNvSpPr/>
          <p:nvPr/>
        </p:nvSpPr>
        <p:spPr>
          <a:xfrm>
            <a:off x="3443682" y="73709"/>
            <a:ext cx="389042" cy="389885"/>
          </a:xfrm>
          <a:prstGeom prst="leftBrac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Left Brace 10"/>
          <p:cNvSpPr/>
          <p:nvPr/>
        </p:nvSpPr>
        <p:spPr>
          <a:xfrm>
            <a:off x="3442632" y="679506"/>
            <a:ext cx="390092" cy="486563"/>
          </a:xfrm>
          <a:prstGeom prst="leftBrac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 Brace 11"/>
          <p:cNvSpPr/>
          <p:nvPr/>
        </p:nvSpPr>
        <p:spPr>
          <a:xfrm>
            <a:off x="3254926" y="1270930"/>
            <a:ext cx="469786" cy="1333850"/>
          </a:xfrm>
          <a:prstGeom prst="leftBrac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 Brace 12"/>
          <p:cNvSpPr/>
          <p:nvPr/>
        </p:nvSpPr>
        <p:spPr>
          <a:xfrm>
            <a:off x="3145869" y="2709641"/>
            <a:ext cx="402672" cy="1736525"/>
          </a:xfrm>
          <a:prstGeom prst="leftBrac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eft Brace 13"/>
          <p:cNvSpPr/>
          <p:nvPr/>
        </p:nvSpPr>
        <p:spPr>
          <a:xfrm>
            <a:off x="3053591" y="4551027"/>
            <a:ext cx="402671" cy="973124"/>
          </a:xfrm>
          <a:prstGeom prst="leftBrac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912690" y="5889072"/>
            <a:ext cx="1073791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a:rPr>
              <a:t>Level 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449585" y="17807"/>
            <a:ext cx="107379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a:rPr>
              <a:t>Level 6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181135" y="1720575"/>
            <a:ext cx="107379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a:rPr>
              <a:t>Level 4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466360" y="669801"/>
            <a:ext cx="107379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a:rPr>
              <a:t>Level 5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072078" y="3393237"/>
            <a:ext cx="107379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a:rPr>
              <a:t>Level 3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915835" y="4891141"/>
            <a:ext cx="1073791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a:rPr>
              <a:t>Level 2</a:t>
            </a:r>
          </a:p>
        </p:txBody>
      </p:sp>
    </p:spTree>
    <p:extLst>
      <p:ext uri="{BB962C8B-B14F-4D97-AF65-F5344CB8AC3E}">
        <p14:creationId xmlns:p14="http://schemas.microsoft.com/office/powerpoint/2010/main" val="1173725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Future work</a:t>
            </a:r>
            <a:r>
              <a:rPr lang="en-US" altLang="zh-CN" dirty="0"/>
              <a:t>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Large data set: only hundred thousand words now</a:t>
            </a:r>
          </a:p>
          <a:p>
            <a:r>
              <a:rPr lang="en-SG" dirty="0"/>
              <a:t>Fix Google’s word-list</a:t>
            </a:r>
            <a:r>
              <a:rPr lang="en-US" dirty="0"/>
              <a:t>: different word classes</a:t>
            </a:r>
            <a:endParaRPr lang="en-SG" dirty="0"/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r>
              <a:rPr lang="en-SG" dirty="0"/>
              <a:t>Sophisticated analysis on grammar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2109" y="3057587"/>
            <a:ext cx="2419350" cy="1524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5257" y="3057587"/>
            <a:ext cx="2028825" cy="145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350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Streaming methods </a:t>
            </a:r>
          </a:p>
          <a:p>
            <a:pPr lvl="1"/>
            <a:r>
              <a:rPr lang="en-US" dirty="0"/>
              <a:t>has great efficiency on space and time</a:t>
            </a:r>
          </a:p>
          <a:p>
            <a:pPr lvl="1"/>
            <a:r>
              <a:rPr lang="en-US" dirty="0"/>
              <a:t>Not 100% precise, but enough</a:t>
            </a:r>
          </a:p>
          <a:p>
            <a:pPr lvl="1"/>
            <a:endParaRPr lang="en-US" dirty="0"/>
          </a:p>
          <a:p>
            <a:r>
              <a:rPr lang="en-US" dirty="0"/>
              <a:t>Trade-off</a:t>
            </a:r>
          </a:p>
          <a:p>
            <a:pPr lvl="1"/>
            <a:r>
              <a:rPr lang="en-US" dirty="0"/>
              <a:t>Streaming method sacrifice little accuracy to gain huge space</a:t>
            </a:r>
          </a:p>
          <a:p>
            <a:pPr marL="457200" lvl="1" indent="0">
              <a:buNone/>
            </a:pPr>
            <a:endParaRPr lang="en-US" dirty="0"/>
          </a:p>
          <a:p>
            <a:pPr lvl="0"/>
            <a:r>
              <a:rPr lang="en-US" dirty="0"/>
              <a:t>Programmers also should read more books~</a:t>
            </a:r>
          </a:p>
          <a:p>
            <a:pPr lvl="0"/>
            <a:endParaRPr 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240368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5646101" y="3677729"/>
            <a:ext cx="4285129" cy="1939551"/>
          </a:xfrm>
        </p:spPr>
        <p:txBody>
          <a:bodyPr/>
          <a:lstStyle/>
          <a:p>
            <a:pPr lvl="1"/>
            <a:r>
              <a:rPr lang="en-US" dirty="0"/>
              <a:t>Siyi Yang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3046337" y="2408278"/>
            <a:ext cx="6006352" cy="1325563"/>
          </a:xfrm>
        </p:spPr>
        <p:txBody>
          <a:bodyPr/>
          <a:lstStyle/>
          <a:p>
            <a:r>
              <a:rPr lang="en-US" dirty="0"/>
              <a:t>Thanks for listening!</a:t>
            </a:r>
          </a:p>
        </p:txBody>
      </p:sp>
      <p:sp>
        <p:nvSpPr>
          <p:cNvPr id="6" name="Content Placeholder 13"/>
          <p:cNvSpPr txBox="1">
            <a:spLocks/>
          </p:cNvSpPr>
          <p:nvPr/>
        </p:nvSpPr>
        <p:spPr>
          <a:xfrm>
            <a:off x="5646102" y="4284398"/>
            <a:ext cx="4285129" cy="1939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 err="1"/>
              <a:t>Zhendong</a:t>
            </a:r>
            <a:r>
              <a:rPr lang="en-US" dirty="0"/>
              <a:t> Liu</a:t>
            </a:r>
          </a:p>
          <a:p>
            <a:pPr lvl="4"/>
            <a:r>
              <a:rPr lang="en-US" dirty="0"/>
              <a:t>Nov 10</a:t>
            </a:r>
          </a:p>
        </p:txBody>
      </p:sp>
    </p:spTree>
    <p:extLst>
      <p:ext uri="{BB962C8B-B14F-4D97-AF65-F5344CB8AC3E}">
        <p14:creationId xmlns:p14="http://schemas.microsoft.com/office/powerpoint/2010/main" val="2845418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We want to know the readability of a book</a:t>
            </a:r>
          </a:p>
          <a:p>
            <a:pPr lvl="2"/>
            <a:r>
              <a:rPr lang="en-US" dirty="0"/>
              <a:t>Easy reading helps learning and enjoyment</a:t>
            </a:r>
            <a:r>
              <a:rPr lang="en-US" baseline="30000" dirty="0"/>
              <a:t>[1]</a:t>
            </a:r>
          </a:p>
          <a:p>
            <a:pPr lvl="2"/>
            <a:r>
              <a:rPr lang="en-US" dirty="0"/>
              <a:t>Choose the book that fits your reading ability</a:t>
            </a:r>
          </a:p>
          <a:p>
            <a:pPr marL="914400" lvl="2" indent="0">
              <a:buNone/>
            </a:pPr>
            <a:endParaRPr lang="en-US" dirty="0"/>
          </a:p>
          <a:p>
            <a:pPr lvl="0"/>
            <a:r>
              <a:rPr lang="en-US" dirty="0"/>
              <a:t>Take a book as a stream </a:t>
            </a:r>
            <a:r>
              <a:rPr lang="en-US" b="1" dirty="0">
                <a:latin typeface="Adobe Caslon Pro" panose="0205050205050A020403" pitchFamily="18" charset="0"/>
              </a:rPr>
              <a:t>S</a:t>
            </a:r>
            <a:r>
              <a:rPr lang="en-US" dirty="0"/>
              <a:t>:</a:t>
            </a:r>
          </a:p>
          <a:p>
            <a:pPr lvl="2"/>
            <a:r>
              <a:rPr lang="en-US" dirty="0"/>
              <a:t>Three types of elements in the stream:  </a:t>
            </a:r>
            <a:r>
              <a:rPr lang="en-US" b="1" dirty="0"/>
              <a:t>word</a:t>
            </a:r>
            <a:r>
              <a:rPr lang="en-US" dirty="0"/>
              <a:t>   </a:t>
            </a:r>
            <a:r>
              <a:rPr lang="en-US" b="1" dirty="0"/>
              <a:t>,</a:t>
            </a:r>
            <a:r>
              <a:rPr lang="en-US" dirty="0"/>
              <a:t>    </a:t>
            </a:r>
            <a:r>
              <a:rPr lang="en-US" b="1" dirty="0"/>
              <a:t>.</a:t>
            </a:r>
          </a:p>
          <a:p>
            <a:pPr lvl="2"/>
            <a:r>
              <a:rPr lang="en-US" dirty="0"/>
              <a:t>Then length of the stream </a:t>
            </a:r>
            <a:r>
              <a:rPr lang="en-US" b="1" dirty="0">
                <a:latin typeface="Adobe Caslon Pro" panose="0205050205050A020403" pitchFamily="18" charset="0"/>
              </a:rPr>
              <a:t>S</a:t>
            </a:r>
            <a:r>
              <a:rPr lang="en-US" dirty="0"/>
              <a:t> is </a:t>
            </a:r>
            <a:r>
              <a:rPr lang="en-US" dirty="0">
                <a:latin typeface="Adobe Caslon Pro" panose="0205050205050A020403" pitchFamily="18" charset="0"/>
              </a:rPr>
              <a:t>s</a:t>
            </a:r>
            <a:endParaRPr lang="en-US" b="1" dirty="0">
              <a:latin typeface="Adobe Caslon Pro" panose="0205050205050A020403" pitchFamily="18" charset="0"/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Description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0718" y="4667556"/>
            <a:ext cx="4953000" cy="5429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3718" y="4696130"/>
            <a:ext cx="981075" cy="4857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38200" y="6352426"/>
            <a:ext cx="961378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[1] Fry, Edward B. “Readability, Reading Hall of Fame Book, Newark.” DE: International Reading Association (2006).</a:t>
            </a:r>
          </a:p>
        </p:txBody>
      </p:sp>
    </p:spTree>
    <p:extLst>
      <p:ext uri="{BB962C8B-B14F-4D97-AF65-F5344CB8AC3E}">
        <p14:creationId xmlns:p14="http://schemas.microsoft.com/office/powerpoint/2010/main" val="3443112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Good Estimation</a:t>
            </a:r>
          </a:p>
          <a:p>
            <a:pPr lvl="1"/>
            <a:r>
              <a:rPr lang="en-US" dirty="0"/>
              <a:t>50 worldwide classic literature books has been tested</a:t>
            </a:r>
          </a:p>
          <a:p>
            <a:pPr lvl="0"/>
            <a:endParaRPr lang="en-US" dirty="0"/>
          </a:p>
          <a:p>
            <a:r>
              <a:rPr lang="en-US" dirty="0"/>
              <a:t>Space Efficiency</a:t>
            </a:r>
          </a:p>
          <a:p>
            <a:pPr lvl="1"/>
            <a:r>
              <a:rPr lang="en-US" dirty="0"/>
              <a:t>Only maintains </a:t>
            </a:r>
            <a:r>
              <a:rPr lang="en-US" b="1" dirty="0"/>
              <a:t>84 bytes</a:t>
            </a:r>
            <a:r>
              <a:rPr lang="en-US" dirty="0"/>
              <a:t> as stream goes by!!</a:t>
            </a:r>
          </a:p>
          <a:p>
            <a:pPr lvl="1"/>
            <a:r>
              <a:rPr lang="en-US" dirty="0"/>
              <a:t>For an arbitrary book with less than 100 thousand of words</a:t>
            </a:r>
          </a:p>
          <a:p>
            <a:pPr marL="0" indent="0">
              <a:buNone/>
            </a:pPr>
            <a:endParaRPr lang="en-US" dirty="0"/>
          </a:p>
          <a:p>
            <a:pPr lvl="0"/>
            <a:r>
              <a:rPr lang="en-US" dirty="0"/>
              <a:t>Time Efficiency</a:t>
            </a:r>
          </a:p>
          <a:p>
            <a:pPr lvl="1"/>
            <a:r>
              <a:rPr lang="en-US" dirty="0"/>
              <a:t>Evaluate all 50 books costs </a:t>
            </a:r>
            <a:r>
              <a:rPr lang="en-US" b="1" dirty="0"/>
              <a:t>1 second</a:t>
            </a:r>
            <a:r>
              <a:rPr lang="en-US" dirty="0"/>
              <a:t>! 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Achievements</a:t>
            </a:r>
          </a:p>
        </p:txBody>
      </p:sp>
    </p:spTree>
    <p:extLst>
      <p:ext uri="{BB962C8B-B14F-4D97-AF65-F5344CB8AC3E}">
        <p14:creationId xmlns:p14="http://schemas.microsoft.com/office/powerpoint/2010/main" val="435603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917571" y="317187"/>
            <a:ext cx="10823331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Data Set: Oxford Bookworms Series Books</a:t>
            </a:r>
            <a:r>
              <a:rPr lang="en-US" baseline="30000" dirty="0"/>
              <a:t>[2]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2140" y="1503929"/>
            <a:ext cx="7502816" cy="4825156"/>
          </a:xfrm>
          <a:prstGeom prst="rect">
            <a:avLst/>
          </a:prstGeom>
        </p:spPr>
      </p:pic>
      <p:cxnSp>
        <p:nvCxnSpPr>
          <p:cNvPr id="5" name="Straight Arrow Connector 4"/>
          <p:cNvCxnSpPr>
            <a:stCxn id="8" idx="3"/>
          </p:cNvCxnSpPr>
          <p:nvPr/>
        </p:nvCxnSpPr>
        <p:spPr>
          <a:xfrm flipV="1">
            <a:off x="3120705" y="2382475"/>
            <a:ext cx="423512" cy="910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8" idx="3"/>
          </p:cNvCxnSpPr>
          <p:nvPr/>
        </p:nvCxnSpPr>
        <p:spPr>
          <a:xfrm>
            <a:off x="3120705" y="3292971"/>
            <a:ext cx="343949" cy="2260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144967" y="2831306"/>
            <a:ext cx="1975738" cy="923330"/>
          </a:xfrm>
          <a:prstGeom prst="rect">
            <a:avLst/>
          </a:prstGeom>
          <a:noFill/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a:rPr>
              <a:t>These difficulty levels are given by Oxford ELT.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17571" y="6482973"/>
            <a:ext cx="1099600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[2] Oxford English Language Teaching, “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Booksworms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 Series Books” https://elt.oup.com/catalogue/items/ global/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graded_readers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/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oxford_bookworms_library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7067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838199" y="1825624"/>
            <a:ext cx="10637939" cy="4541619"/>
          </a:xfrm>
        </p:spPr>
        <p:txBody>
          <a:bodyPr>
            <a:normAutofit/>
          </a:bodyPr>
          <a:lstStyle/>
          <a:p>
            <a:pPr lvl="0"/>
            <a:r>
              <a:rPr lang="en-US" i="1" dirty="0"/>
              <a:t>Vocabulary</a:t>
            </a:r>
            <a:endParaRPr lang="en-US" dirty="0"/>
          </a:p>
          <a:p>
            <a:pPr lvl="1"/>
            <a:r>
              <a:rPr lang="en-US" dirty="0"/>
              <a:t>Huge vocabulary reduce the readability</a:t>
            </a:r>
          </a:p>
          <a:p>
            <a:pPr lvl="2"/>
            <a:r>
              <a:rPr lang="en-US" dirty="0"/>
              <a:t>Count distinct words amount  </a:t>
            </a:r>
          </a:p>
          <a:p>
            <a:pPr marL="914400" lvl="2" indent="0">
              <a:buNone/>
            </a:pPr>
            <a:endParaRPr lang="en-US" dirty="0"/>
          </a:p>
          <a:p>
            <a:pPr lvl="1"/>
            <a:r>
              <a:rPr lang="en-US" dirty="0"/>
              <a:t>Difficult words reduce the readability</a:t>
            </a:r>
          </a:p>
          <a:p>
            <a:pPr lvl="2"/>
            <a:r>
              <a:rPr lang="en-US" dirty="0"/>
              <a:t>Give difficulty to each words in a book</a:t>
            </a:r>
            <a:br>
              <a:rPr lang="en-US" dirty="0"/>
            </a:br>
            <a:endParaRPr lang="en-US" dirty="0"/>
          </a:p>
          <a:p>
            <a:pPr lvl="0"/>
            <a:r>
              <a:rPr lang="en-US" dirty="0"/>
              <a:t>Grammar</a:t>
            </a:r>
          </a:p>
          <a:p>
            <a:pPr lvl="1"/>
            <a:r>
              <a:rPr lang="en-US" dirty="0"/>
              <a:t>Long sentences reduce the readability</a:t>
            </a:r>
          </a:p>
          <a:p>
            <a:pPr lvl="2"/>
            <a:r>
              <a:rPr lang="en-US" dirty="0"/>
              <a:t>Estimate the average sentence length. </a:t>
            </a:r>
          </a:p>
          <a:p>
            <a:pPr lvl="1"/>
            <a:endParaRPr 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Criteria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5116" y="2718601"/>
            <a:ext cx="602128" cy="387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168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Streaming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We use a value </a:t>
            </a:r>
            <a:r>
              <a:rPr lang="en-SG" b="1" dirty="0"/>
              <a:t>R</a:t>
            </a:r>
            <a:r>
              <a:rPr lang="en-SG" dirty="0"/>
              <a:t> to represent the readability of a book</a:t>
            </a:r>
          </a:p>
          <a:p>
            <a:pPr lvl="1"/>
            <a:r>
              <a:rPr lang="en-SG" b="1" dirty="0"/>
              <a:t>R</a:t>
            </a:r>
            <a:r>
              <a:rPr lang="en-SG" dirty="0"/>
              <a:t> is the weighted sum of following three values</a:t>
            </a:r>
          </a:p>
          <a:p>
            <a:pPr lvl="1"/>
            <a:endParaRPr lang="en-SG" dirty="0"/>
          </a:p>
          <a:p>
            <a:r>
              <a:rPr lang="en-SG" dirty="0"/>
              <a:t>What do we maintain?</a:t>
            </a:r>
          </a:p>
          <a:p>
            <a:pPr lvl="1"/>
            <a:r>
              <a:rPr lang="en-SG" dirty="0"/>
              <a:t>Variance: 3 sketches (about 12 bytes)</a:t>
            </a:r>
          </a:p>
          <a:p>
            <a:pPr lvl="1"/>
            <a:r>
              <a:rPr lang="en-SG" dirty="0" err="1"/>
              <a:t>Hyperloglog</a:t>
            </a:r>
            <a:r>
              <a:rPr lang="en-SG" dirty="0"/>
              <a:t>: 16 sketches (about 64 bytes)</a:t>
            </a:r>
          </a:p>
          <a:p>
            <a:pPr lvl="1"/>
            <a:r>
              <a:rPr lang="en-SG" dirty="0"/>
              <a:t>Average Length: 2 sketches (about 8 bytes)</a:t>
            </a:r>
          </a:p>
        </p:txBody>
      </p:sp>
    </p:spTree>
    <p:extLst>
      <p:ext uri="{BB962C8B-B14F-4D97-AF65-F5344CB8AC3E}">
        <p14:creationId xmlns:p14="http://schemas.microsoft.com/office/powerpoint/2010/main" val="554698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77" y="-109057"/>
            <a:ext cx="10515600" cy="1325563"/>
          </a:xfrm>
        </p:spPr>
        <p:txBody>
          <a:bodyPr/>
          <a:lstStyle/>
          <a:p>
            <a:r>
              <a:rPr lang="en-SG" dirty="0"/>
              <a:t>Vocabulary-popularity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77" y="2696353"/>
            <a:ext cx="10515600" cy="4351338"/>
          </a:xfrm>
        </p:spPr>
        <p:txBody>
          <a:bodyPr/>
          <a:lstStyle/>
          <a:p>
            <a:r>
              <a:rPr lang="en-SG" b="0" dirty="0">
                <a:latin typeface="Cambria Math" panose="02040503050406030204" pitchFamily="18" charset="0"/>
              </a:rPr>
              <a:t>Top 10000 common English words by Google </a:t>
            </a:r>
            <a:r>
              <a:rPr lang="en-SG" b="0" baseline="30000" dirty="0">
                <a:latin typeface="Cambria Math" panose="02040503050406030204" pitchFamily="18" charset="0"/>
              </a:rPr>
              <a:t>[3]</a:t>
            </a:r>
          </a:p>
          <a:p>
            <a:r>
              <a:rPr lang="en-SG" dirty="0">
                <a:latin typeface="Cambria Math" panose="02040503050406030204" pitchFamily="18" charset="0"/>
              </a:rPr>
              <a:t>N-</a:t>
            </a:r>
            <a:r>
              <a:rPr lang="en-SG" dirty="0" err="1">
                <a:latin typeface="Cambria Math" panose="02040503050406030204" pitchFamily="18" charset="0"/>
              </a:rPr>
              <a:t>th</a:t>
            </a:r>
            <a:r>
              <a:rPr lang="en-SG" dirty="0">
                <a:latin typeface="Cambria Math" panose="02040503050406030204" pitchFamily="18" charset="0"/>
              </a:rPr>
              <a:t> word gets score N</a:t>
            </a:r>
          </a:p>
          <a:p>
            <a:r>
              <a:rPr lang="en-SG" dirty="0">
                <a:latin typeface="Cambria Math" panose="02040503050406030204" pitchFamily="18" charset="0"/>
              </a:rPr>
              <a:t>Average score doesn’t work</a:t>
            </a:r>
            <a:endParaRPr lang="en-SG" b="0" dirty="0">
              <a:latin typeface="Cambria Math" panose="02040503050406030204" pitchFamily="18" charset="0"/>
            </a:endParaRPr>
          </a:p>
          <a:p>
            <a:endParaRPr lang="en-SG" dirty="0"/>
          </a:p>
        </p:txBody>
      </p:sp>
      <p:sp>
        <p:nvSpPr>
          <p:cNvPr id="5" name="TextBox 4"/>
          <p:cNvSpPr txBox="1"/>
          <p:nvPr/>
        </p:nvSpPr>
        <p:spPr>
          <a:xfrm>
            <a:off x="994630" y="6176682"/>
            <a:ext cx="7620452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[3] Google.com, “Google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Ngram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 Viewer - Google Books”, Books. (2012)</a:t>
            </a:r>
            <a:endParaRPr lang="en-US" sz="1400" dirty="0"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008" y="921619"/>
            <a:ext cx="10981188" cy="5562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996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5921" y="0"/>
            <a:ext cx="10515600" cy="1325563"/>
          </a:xfrm>
        </p:spPr>
        <p:txBody>
          <a:bodyPr/>
          <a:lstStyle/>
          <a:p>
            <a:r>
              <a:rPr lang="en-SG" dirty="0"/>
              <a:t>Vocabulary-popularity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SG" b="0" i="1" smtClean="0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begChr m:val="["/>
                        <m:endChr m:val="]"/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SG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SG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SG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SG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SG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SG" b="0" i="1" smtClean="0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begChr m:val="["/>
                        <m:endChr m:val="]"/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SG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SG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SG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SG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SG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SG" dirty="0"/>
              </a:p>
              <a:p>
                <a:endParaRPr lang="en-SG" dirty="0"/>
              </a:p>
              <a:p>
                <a:r>
                  <a:rPr lang="en-SG" dirty="0"/>
                  <a:t>Time: </a:t>
                </a:r>
                <a14:m>
                  <m:oMath xmlns:m="http://schemas.openxmlformats.org/officeDocument/2006/math">
                    <m:r>
                      <a:rPr lang="en-SG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SG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SG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SG" dirty="0"/>
              </a:p>
              <a:p>
                <a:r>
                  <a:rPr lang="en-SG" dirty="0"/>
                  <a:t>Space: </a:t>
                </a:r>
                <a14:m>
                  <m:oMath xmlns:m="http://schemas.openxmlformats.org/officeDocument/2006/math">
                    <m:r>
                      <a:rPr lang="en-SG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SG" i="1" dirty="0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endParaRPr lang="en-SG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8439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Vocabulary-amount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SG" dirty="0"/>
                  <a:t>Count the cardinality of multiset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SG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SG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SG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,⋯,</m:t>
                        </m:r>
                        <m:sSub>
                          <m:sSubPr>
                            <m:ctrlPr>
                              <a:rPr lang="en-SG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e>
                    </m:d>
                  </m:oMath>
                </a14:m>
                <a:endParaRPr lang="en-SG" dirty="0"/>
              </a:p>
              <a:p>
                <a:r>
                  <a:rPr lang="en-SG" dirty="0"/>
                  <a:t>Min-sketch: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min</m:t>
                    </m:r>
                    <m:d>
                      <m:dPr>
                        <m:begChr m:val="{"/>
                        <m:endChr m:val="}"/>
                        <m:ctrlPr>
                          <a:rPr lang="en-SG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SG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SG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SG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SG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SG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SG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SG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SG" i="1">
                            <a:latin typeface="Cambria Math" panose="02040503050406030204" pitchFamily="18" charset="0"/>
                          </a:rPr>
                          <m:t>,⋯,</m:t>
                        </m:r>
                        <m:sSub>
                          <m:sSubPr>
                            <m:ctrlPr>
                              <a:rPr lang="en-SG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SG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SG" dirty="0"/>
              </a:p>
              <a:p>
                <a:r>
                  <a:rPr lang="en-SG" dirty="0"/>
                  <a:t>For </a:t>
                </a:r>
                <a14:m>
                  <m:oMath xmlns:m="http://schemas.openxmlformats.org/officeDocument/2006/math">
                    <m:r>
                      <a:rPr lang="en-SG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SG" dirty="0"/>
                  <a:t> uniformly random variables within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b="0" i="0" smtClean="0">
                            <a:latin typeface="Cambria Math" panose="02040503050406030204" pitchFamily="18" charset="0"/>
                          </a:rPr>
                          <m:t>0, 1</m:t>
                        </m:r>
                      </m:e>
                    </m:d>
                  </m:oMath>
                </a14:m>
                <a:r>
                  <a:rPr lang="en-SG" b="0" dirty="0">
                    <a:latin typeface="Cambria Math" panose="02040503050406030204" pitchFamily="18" charset="0"/>
                  </a:rPr>
                  <a:t>, the minimum one of them is about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</m:oMath>
                </a14:m>
                <a:endParaRPr lang="en-US" b="0" dirty="0">
                  <a:latin typeface="Cambria Math" panose="02040503050406030204" pitchFamily="18" charset="0"/>
                </a:endParaRPr>
              </a:p>
              <a:p>
                <a:r>
                  <a:rPr lang="en-SG" dirty="0"/>
                  <a:t>i.e. </a:t>
                </a:r>
                <a14:m>
                  <m:oMath xmlns:m="http://schemas.openxmlformats.org/officeDocument/2006/math">
                    <m:r>
                      <a:rPr lang="en-SG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[</m:t>
                    </m:r>
                    <m:func>
                      <m:funcPr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G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SG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SG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]=</m:t>
                        </m:r>
                        <m:f>
                          <m:fPr>
                            <m:ctrlPr>
                              <a:rPr lang="en-SG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den>
                        </m:f>
                      </m:e>
                    </m:func>
                  </m:oMath>
                </a14:m>
                <a:endParaRPr lang="en-SG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8349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Presentation level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tx2">
              <a:lumMod val="20000"/>
              <a:lumOff val="80000"/>
            </a:schemeClr>
          </a:solidFill>
        </a:ln>
      </a:spPr>
      <a:bodyPr wrap="none" rtlCol="0">
        <a:spAutoFit/>
      </a:bodyPr>
      <a:lstStyle>
        <a:defPPr>
          <a:defRPr dirty="0" err="1" smtClean="0">
            <a:ln>
              <a:solidFill>
                <a:schemeClr val="accent1">
                  <a:lumMod val="20000"/>
                  <a:lumOff val="80000"/>
                </a:schemeClr>
              </a:solidFill>
            </a:ln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 level design" id="{00E2FDB5-77A3-416C-8232-A2B8AB0B9A01}" vid="{6E3E8A63-E899-4F92-AFE5-C80B3CCFC0B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163AA760-FEA7-44E2-BB85-0893DB8CD7D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Presentation design slides (Level design)</Template>
  <TotalTime>0</TotalTime>
  <Words>615</Words>
  <Application>Microsoft Office PowerPoint</Application>
  <PresentationFormat>Widescreen</PresentationFormat>
  <Paragraphs>104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宋体</vt:lpstr>
      <vt:lpstr>Adobe Caslon Pro</vt:lpstr>
      <vt:lpstr>Adobe Caslon Pro Bold</vt:lpstr>
      <vt:lpstr>Adobe Devanagari</vt:lpstr>
      <vt:lpstr>Cambria Math</vt:lpstr>
      <vt:lpstr>Century Gothic</vt:lpstr>
      <vt:lpstr>Times New Roman</vt:lpstr>
      <vt:lpstr>Wingdings</vt:lpstr>
      <vt:lpstr>Presentation level design</vt:lpstr>
      <vt:lpstr>How difficult a book is</vt:lpstr>
      <vt:lpstr>Problem Description</vt:lpstr>
      <vt:lpstr>Achievements</vt:lpstr>
      <vt:lpstr>Data Set: Oxford Bookworms Series Books[2]</vt:lpstr>
      <vt:lpstr>Evaluation Criteria</vt:lpstr>
      <vt:lpstr>Streaming Algorithm</vt:lpstr>
      <vt:lpstr>Vocabulary-popularity</vt:lpstr>
      <vt:lpstr>Vocabulary-popularity</vt:lpstr>
      <vt:lpstr>Vocabulary-amount</vt:lpstr>
      <vt:lpstr>Vocabulary-amount</vt:lpstr>
      <vt:lpstr>Grammar</vt:lpstr>
      <vt:lpstr>Results</vt:lpstr>
      <vt:lpstr>Future works</vt:lpstr>
      <vt:lpstr>Summary</vt:lpstr>
      <vt:lpstr>Thanks for listening!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2016-11-10T03:35:49Z</dcterms:created>
  <dcterms:modified xsi:type="dcterms:W3CDTF">2016-11-10T12:08:38Z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TC034605409991</vt:lpwstr>
  </property>
</Properties>
</file>