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827679-0534-4140-8E43-F92FB1D20438}">
  <a:tblStyle styleId="{7C827679-0534-4140-8E43-F92FB1D204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92b8de8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92b8de8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92b8de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92b8de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92b8de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92b8de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92b8d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92b8d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92b8de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92b8de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92b8de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92b8de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92b8de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92b8de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92b8de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92b8de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92b8de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92b8de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92b8de8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92b8de8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92b8de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92b8de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CMPUT 396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Cryptanalysis</a:t>
            </a:r>
            <a:r>
              <a:rPr lang="en" sz="3000"/>
              <a:t> </a:t>
            </a:r>
            <a:r>
              <a:rPr lang="en" sz="3000">
                <a:solidFill>
                  <a:schemeClr val="dk1"/>
                </a:solidFill>
              </a:rPr>
              <a:t>Review Exercise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 With Partial Words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guessing some short words, guess longer words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findLetters(</a:t>
            </a:r>
            <a:r>
              <a:rPr lang="en" sz="2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unused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/>
              <a:t> to print a list of correct mappings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2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nused</a:t>
            </a:r>
            <a:r>
              <a:rPr lang="en" sz="2400"/>
              <a:t> is a string of unmapped letters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attern</a:t>
            </a:r>
            <a:r>
              <a:rPr lang="en" sz="2400"/>
              <a:t> is the regex pattern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Pattern Matching With Partial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Calling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	</a:t>
            </a:r>
            <a:r>
              <a:rPr lang="en" sz="2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(findLetters(</a:t>
            </a:r>
            <a:r>
              <a:rPr lang="en" sz="2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'bcjkmpqruvwxyz'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'AiiInAL'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would print out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	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['i', 'i', 'n']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['arrival', [('i', 'R'), ('i', 'R'), ('n', 'V')]]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 tools</a:t>
            </a:r>
            <a:endParaRPr sz="24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AutoNum type="alphaLcPeriod"/>
            </a:pPr>
            <a:r>
              <a:rPr lang="en" sz="2000">
                <a:solidFill>
                  <a:srgbClr val="1155CC"/>
                </a:solidFill>
              </a:rPr>
              <a:t>Letter frequency analysis</a:t>
            </a:r>
            <a:endParaRPr sz="2000">
              <a:solidFill>
                <a:srgbClr val="1155CC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AutoNum type="alphaLcPeriod"/>
            </a:pPr>
            <a:r>
              <a:rPr lang="en" sz="2000">
                <a:solidFill>
                  <a:srgbClr val="1155CC"/>
                </a:solidFill>
              </a:rPr>
              <a:t>Letter pair analysis</a:t>
            </a:r>
            <a:endParaRPr sz="2000">
              <a:solidFill>
                <a:srgbClr val="1155CC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AutoNum type="alphaLcPeriod"/>
            </a:pPr>
            <a:r>
              <a:rPr lang="en" sz="2000">
                <a:solidFill>
                  <a:srgbClr val="1155CC"/>
                </a:solidFill>
              </a:rPr>
              <a:t>Word frequency analysis</a:t>
            </a:r>
            <a:endParaRPr sz="2000">
              <a:solidFill>
                <a:srgbClr val="1155CC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AutoNum type="alphaLcPeriod"/>
            </a:pPr>
            <a:r>
              <a:rPr lang="en" sz="2000">
                <a:solidFill>
                  <a:srgbClr val="1155CC"/>
                </a:solidFill>
              </a:rPr>
              <a:t>Pattern matching</a:t>
            </a:r>
            <a:endParaRPr sz="2000">
              <a:solidFill>
                <a:srgbClr val="1155CC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Guess some letters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Repeat 1 - 2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Cipher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Plaintext</a:t>
            </a:r>
            <a:r>
              <a:rPr lang="en" sz="2000"/>
              <a:t> is encrypted using a </a:t>
            </a:r>
            <a:r>
              <a:rPr i="1" lang="en" sz="2000"/>
              <a:t>key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letter in the plaintext substituted by the corresponding letter in the key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701" y="2325125"/>
            <a:ext cx="5132600" cy="26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 Key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Key is generated from a </a:t>
            </a:r>
            <a:r>
              <a:rPr i="1" lang="en" sz="2200"/>
              <a:t>password</a:t>
            </a:r>
            <a:endParaRPr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E.g., if the key is “</a:t>
            </a:r>
            <a:r>
              <a:rPr lang="en" sz="2200">
                <a:solidFill>
                  <a:srgbClr val="FF0000"/>
                </a:solidFill>
              </a:rPr>
              <a:t>ciphering</a:t>
            </a:r>
            <a:r>
              <a:rPr lang="en" sz="2200"/>
              <a:t>”</a:t>
            </a:r>
            <a:endParaRPr sz="220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9524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{7C827679-0534-4140-8E43-F92FB1D20438}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J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K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L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c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i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p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h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e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r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n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j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k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l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m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o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952475" y="34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{7C827679-0534-4140-8E43-F92FB1D20438}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Q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U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V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Y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Z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q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s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t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u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v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w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x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y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z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a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b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d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f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a Code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Brute force search</a:t>
            </a:r>
            <a:r>
              <a:rPr lang="en" sz="2400"/>
              <a:t> is too inefficient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can use some tools to incrementally decode</a:t>
            </a:r>
            <a:endParaRPr sz="24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Letter frequency analysis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Letter pairs analysis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Word frequency analysis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Pattern matching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 Frequency Analysis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Count the </a:t>
            </a:r>
            <a:r>
              <a:rPr i="1" lang="en" sz="2400"/>
              <a:t>occurences of letters in a corpus</a:t>
            </a:r>
            <a:r>
              <a:rPr lang="en" sz="2400"/>
              <a:t> to estimate the frequency of use of letters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Count the </a:t>
            </a:r>
            <a:r>
              <a:rPr i="1" lang="en" sz="2400"/>
              <a:t>frequency of letters in the encrypted text</a:t>
            </a:r>
            <a:endParaRPr i="1" sz="24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“E” is the most frequent letter in a corpus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And, the most frequent letter in encrypted text is “b”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It is highly likely “E” was encrypted to “b”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can use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showLetterFrequency(text)</a:t>
            </a: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 Pair Analysis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</a:t>
            </a:r>
            <a:r>
              <a:rPr lang="en" sz="2400"/>
              <a:t>atching the most frequent letters in corpus with encrypted text does not always work - let’s exploit knowledge!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Vowels are more “sociable” - they occur more frequently next to other letters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Consonants occur next to a smaller number of letters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 Pair Analysis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</a:t>
            </a:r>
            <a:r>
              <a:rPr i="1" lang="en" sz="2400"/>
              <a:t>dictionary</a:t>
            </a:r>
            <a:r>
              <a:rPr lang="en" sz="2400"/>
              <a:t> with </a:t>
            </a:r>
            <a:r>
              <a:rPr i="1" lang="en" sz="2400"/>
              <a:t>letters as keys</a:t>
            </a:r>
            <a:endParaRPr i="1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 sz="2400"/>
              <a:t>Value</a:t>
            </a:r>
            <a:r>
              <a:rPr lang="en" sz="2400"/>
              <a:t> for each letter is </a:t>
            </a:r>
            <a:r>
              <a:rPr i="1" lang="en" sz="2400"/>
              <a:t>another dictionary</a:t>
            </a:r>
            <a:endParaRPr i="1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dictionary contains </a:t>
            </a:r>
            <a:r>
              <a:rPr i="1" lang="en" sz="2400"/>
              <a:t>counts of neighboring letters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neighborCount(text)</a:t>
            </a:r>
            <a:r>
              <a:rPr lang="en" sz="2400"/>
              <a:t> returns a dictionary of neighbor counts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showCounts(dict)</a:t>
            </a:r>
            <a:r>
              <a:rPr lang="en" sz="2400"/>
              <a:t> prints the neighbor counts dictionary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Frequency Analysis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guessing letters, guess some words</a:t>
            </a:r>
            <a:endParaRPr sz="2400"/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guessing the frequent, short words</a:t>
            </a:r>
            <a:endParaRPr sz="2400"/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these to guess more letters</a:t>
            </a:r>
            <a:endParaRPr sz="2400"/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“THE” is the most frequent English word</a:t>
            </a:r>
            <a:endParaRPr sz="2000"/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“</a:t>
            </a:r>
            <a:r>
              <a:rPr lang="en" sz="2000">
                <a:solidFill>
                  <a:srgbClr val="FF0000"/>
                </a:solidFill>
              </a:rPr>
              <a:t>dv</a:t>
            </a:r>
            <a:r>
              <a:rPr lang="en" sz="2000">
                <a:solidFill>
                  <a:srgbClr val="0000FF"/>
                </a:solidFill>
              </a:rPr>
              <a:t>E</a:t>
            </a:r>
            <a:r>
              <a:rPr lang="en" sz="2000"/>
              <a:t>” exists in the ciphertext it is probably “</a:t>
            </a:r>
            <a:r>
              <a:rPr lang="en" sz="2000">
                <a:solidFill>
                  <a:srgbClr val="0000FF"/>
                </a:solidFill>
              </a:rPr>
              <a:t>THE</a:t>
            </a:r>
            <a:r>
              <a:rPr lang="en" sz="2000"/>
              <a:t>”</a:t>
            </a:r>
            <a:endParaRPr sz="2000"/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“E” was already guessed</a:t>
            </a:r>
            <a:endParaRPr sz="2000"/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“d” is probably “T”</a:t>
            </a:r>
            <a:endParaRPr sz="2000"/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“v” is probably “H”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Frequency Analysis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countWords(text)</a:t>
            </a:r>
            <a:r>
              <a:rPr lang="en" sz="2400"/>
              <a:t> to return a dictionary of frequency of words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sortByFreq(w)</a:t>
            </a:r>
            <a:r>
              <a:rPr lang="en" sz="2400"/>
              <a:t> to sort words by their frequency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sort()</a:t>
            </a:r>
            <a:r>
              <a:rPr lang="en" sz="2400"/>
              <a:t> and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sortBy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(w)</a:t>
            </a:r>
            <a:r>
              <a:rPr lang="en" sz="2400"/>
              <a:t> to sort the words in the dictionary of frequencies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