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ixthresearcher.com/wp-content/uploads/2016/12/Python3_reference_cheat_sheet.pdf" TargetMode="External"/><Relationship Id="rId4" Type="http://schemas.openxmlformats.org/officeDocument/2006/relationships/hyperlink" Target="https://s3.amazonaws.com/assets.datacamp.com/blog_assets/Numpy_Python_Cheat_Sheet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CMPUT 206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56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21439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100">
                <a:solidFill>
                  <a:srgbClr val="0053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'positive'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'negative'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]: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(sign(x))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Prints "negative", "positive"</a:t>
            </a:r>
            <a:endParaRPr sz="1100">
              <a:solidFill>
                <a:srgbClr val="AF82D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4387700" y="1904150"/>
            <a:ext cx="41025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5600"/>
                </a:solidFill>
                <a:highlight>
                  <a:srgbClr val="FFFFFF"/>
                </a:highlight>
              </a:rPr>
              <a:t>def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21439C"/>
                </a:solidFill>
                <a:highlight>
                  <a:srgbClr val="FFFFFF"/>
                </a:highlight>
              </a:rPr>
              <a:t>sign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100">
                <a:solidFill>
                  <a:srgbClr val="0053FF"/>
                </a:solidFill>
                <a:highlight>
                  <a:srgbClr val="FFFFFF"/>
                </a:highlight>
              </a:rPr>
              <a:t>x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):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return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'positive'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if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&gt;=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else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'negative'</a:t>
            </a:r>
            <a:endParaRPr sz="11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741600" y="2518000"/>
            <a:ext cx="1257000" cy="2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signLambda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lambda x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'positive'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'negative'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805650" y="1791102"/>
            <a:ext cx="7688700" cy="7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35A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'cat'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'dog'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'elephant'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'alligator'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A535A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'alligator'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'elephant'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'dog'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'cat'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45AE3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A535A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.items(),</a:t>
            </a:r>
            <a:r>
              <a:rPr b="1" lang="en" sz="1100">
                <a:solidFill>
                  <a:srgbClr val="0053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FFFFFF"/>
                </a:solidFill>
                <a:highlight>
                  <a:srgbClr val="990000"/>
                </a:highlight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(k,v): v)</a:t>
            </a:r>
            <a:endParaRPr sz="11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762000" y="2523650"/>
            <a:ext cx="815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 //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[(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'cat'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), 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'dog'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), 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'alligator'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), 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'elephant'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</a:b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805650" y="3048000"/>
            <a:ext cx="72591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45AE34"/>
                </a:solidFill>
                <a:highlight>
                  <a:srgbClr val="FFFFFF"/>
                </a:highlight>
              </a:rPr>
              <a:t>sorted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A535AE"/>
                </a:solidFill>
                <a:highlight>
                  <a:srgbClr val="FFFFFF"/>
                </a:highlight>
              </a:rPr>
              <a:t>dict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.items(),</a:t>
            </a:r>
            <a:r>
              <a:rPr b="1" lang="en" sz="1100">
                <a:solidFill>
                  <a:srgbClr val="0053FF"/>
                </a:solidFill>
                <a:highlight>
                  <a:srgbClr val="FFFFFF"/>
                </a:highlight>
              </a:rPr>
              <a:t>key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FFFFFF"/>
                </a:solidFill>
                <a:highlight>
                  <a:srgbClr val="990000"/>
                </a:highlight>
              </a:rPr>
              <a:t>lambda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(k,v): v, </a:t>
            </a:r>
            <a:r>
              <a:rPr b="1" lang="en" sz="1100">
                <a:solidFill>
                  <a:srgbClr val="0053FF"/>
                </a:solidFill>
                <a:highlight>
                  <a:srgbClr val="FFFFFF"/>
                </a:highlight>
              </a:rPr>
              <a:t>reverse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A535AE"/>
                </a:solidFill>
                <a:highlight>
                  <a:srgbClr val="FFFFFF"/>
                </a:highlight>
              </a:rPr>
              <a:t>True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</a:b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805650" y="3048000"/>
            <a:ext cx="7944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//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[(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'alligator'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), 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'elephant'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), 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'dog'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), 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'cat'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</a:b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805650" y="3408700"/>
            <a:ext cx="6840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45AE34"/>
                </a:solidFill>
                <a:highlight>
                  <a:srgbClr val="FFFFFF"/>
                </a:highlight>
              </a:rPr>
              <a:t>sorted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A535AE"/>
                </a:solidFill>
                <a:highlight>
                  <a:srgbClr val="FFFFFF"/>
                </a:highlight>
              </a:rPr>
              <a:t>dict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.items(),</a:t>
            </a:r>
            <a:r>
              <a:rPr b="1" lang="en" sz="1100">
                <a:solidFill>
                  <a:srgbClr val="0053FF"/>
                </a:solidFill>
                <a:highlight>
                  <a:srgbClr val="FFFFFF"/>
                </a:highlight>
              </a:rPr>
              <a:t>key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FFFFFF"/>
                </a:solidFill>
                <a:highlight>
                  <a:srgbClr val="990000"/>
                </a:highlight>
              </a:rPr>
              <a:t>lambda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(k,v): (v,k) ,</a:t>
            </a:r>
            <a:r>
              <a:rPr b="1" lang="en" sz="1100">
                <a:solidFill>
                  <a:srgbClr val="0053FF"/>
                </a:solidFill>
                <a:highlight>
                  <a:srgbClr val="FFFFFF"/>
                </a:highlight>
              </a:rPr>
              <a:t>reverse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A535AE"/>
                </a:solidFill>
                <a:highlight>
                  <a:srgbClr val="FFFFFF"/>
                </a:highlight>
              </a:rPr>
              <a:t>True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//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[(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'elephant'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), 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'alligator'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), 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'dog'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), 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'cat'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Numpy array vs list?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compact in memory and faster in indexing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Lot of support and manipulation functionality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np.array([[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.4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.5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.6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.7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.8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.9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.14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.15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.16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.17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.18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.19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.20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]]) #float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.4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.5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.6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.7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.8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.9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.14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.15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.16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.17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.18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.19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.20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]] #float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'Numpy array %i MB, Python list %i MB'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(sys.getsizeof(a),sys.getsizeof(b)))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A801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729450" y="3429000"/>
            <a:ext cx="59412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rgbClr val="006699"/>
                </a:solidFill>
              </a:rPr>
              <a:t>//</a:t>
            </a:r>
            <a:r>
              <a:rPr lang="en" sz="1100">
                <a:solidFill>
                  <a:srgbClr val="3B3B3B"/>
                </a:solidFill>
              </a:rPr>
              <a:t>Numpy array </a:t>
            </a:r>
            <a:r>
              <a:rPr lang="en" sz="1100">
                <a:solidFill>
                  <a:srgbClr val="A8017E"/>
                </a:solidFill>
              </a:rPr>
              <a:t>80 MB</a:t>
            </a:r>
            <a:r>
              <a:rPr lang="en" sz="1100">
                <a:solidFill>
                  <a:srgbClr val="3B3B3B"/>
                </a:solidFill>
              </a:rPr>
              <a:t>, Python </a:t>
            </a:r>
            <a:r>
              <a:rPr lang="en" sz="1100">
                <a:solidFill>
                  <a:srgbClr val="A535AE"/>
                </a:solidFill>
              </a:rPr>
              <a:t>list</a:t>
            </a:r>
            <a:r>
              <a:rPr lang="en" sz="1100">
                <a:solidFill>
                  <a:srgbClr val="3B3B3B"/>
                </a:solidFill>
              </a:rPr>
              <a:t> </a:t>
            </a:r>
            <a:r>
              <a:rPr lang="en" sz="1100">
                <a:solidFill>
                  <a:srgbClr val="A8017E"/>
                </a:solidFill>
              </a:rPr>
              <a:t>112 MB → Platform </a:t>
            </a:r>
            <a:r>
              <a:rPr lang="en" sz="1100">
                <a:solidFill>
                  <a:srgbClr val="A8017E"/>
                </a:solidFill>
              </a:rPr>
              <a:t>dependent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Create the following rank 2 array with shape (3, 4)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[[ 1  2  3  4]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 [ 5  6  7  8]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 [ 9 10 11 12]]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np.array([[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]])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row_r1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:]  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Rank 1 view of the second row of a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row_r2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:]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Rank 2 view of the second row of a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col_r1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a[:,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col_r2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a[:,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AF82D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np.array([[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 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]])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bool_idx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(bool_idx)    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Prints "[[False False]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         [ True  True]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         [ True  True]]"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(a[bool_idx])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Prints "[3 4 5 6]"</a:t>
            </a:r>
            <a:endParaRPr sz="1100">
              <a:solidFill>
                <a:srgbClr val="AF82D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We can do all of the above in a single concise statement: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(a[a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   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Prints "[3 4 5 6]"</a:t>
            </a:r>
            <a:endParaRPr sz="1100">
              <a:solidFill>
                <a:srgbClr val="AF82D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math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np.array([[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]], </a:t>
            </a:r>
            <a:r>
              <a:rPr b="1" lang="en" sz="1100">
                <a:solidFill>
                  <a:srgbClr val="0053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np.float64)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np.array([[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]], </a:t>
            </a:r>
            <a:r>
              <a:rPr b="1" lang="en" sz="1100">
                <a:solidFill>
                  <a:srgbClr val="0053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np.float64)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Elementwise operations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(np.sqrt(x))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#Dot product / Matrix multiplication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(x.dot(y))</a:t>
            </a:r>
            <a:endParaRPr sz="11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math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np.array([[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]])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(np.sum(x))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Compute sum of all elements; prints "10"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(np.sum(x, </a:t>
            </a:r>
            <a:r>
              <a:rPr b="1" lang="en" sz="1100">
                <a:solidFill>
                  <a:srgbClr val="0053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axis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Compute sum of each column; prints "[4 6]"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(np.sum(x, </a:t>
            </a:r>
            <a:r>
              <a:rPr b="1" lang="en" sz="1100">
                <a:solidFill>
                  <a:srgbClr val="0053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axis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Compute sum of each row; prints "[3 7]"</a:t>
            </a:r>
            <a:endParaRPr sz="1100">
              <a:solidFill>
                <a:srgbClr val="AF82D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#mean, sub, reshape, expand_dim</a:t>
            </a:r>
            <a:endParaRPr sz="1100">
              <a:solidFill>
                <a:srgbClr val="AF82D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325" y="1948348"/>
            <a:ext cx="4073975" cy="30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debugger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pdb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//commands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pdb.set_trace()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554225" y="2674650"/>
            <a:ext cx="74685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Commands in debugging mode: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s(tep)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Execute the current line, stop at the first possible occasion (either in a function that is called or on the next line in the current function).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n(ext)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Continue execution until the next line in the current function is reached or it returns.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r(eturn)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Continue execution until the current function returns.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c(ontinue)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Continue execution, only stop when a breakpoint is encountered.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l(ine)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Display current executing line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Rules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student should attend just the </a:t>
            </a:r>
            <a:r>
              <a:rPr b="1" lang="en"/>
              <a:t>registered lab section</a:t>
            </a:r>
            <a:r>
              <a:rPr lang="en"/>
              <a:t>, so each student can just attend one lab section and that's the one the student is registered in.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lab assignment has some part(s) to be done in the lab and some part(s) to be submitted after the lab. </a:t>
            </a:r>
            <a:r>
              <a:rPr b="1" lang="en"/>
              <a:t>ALL codes must be uploaded on the course site</a:t>
            </a:r>
            <a:r>
              <a:rPr lang="en"/>
              <a:t>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Late submissions will be penalized </a:t>
            </a:r>
            <a:r>
              <a:rPr b="1" lang="en"/>
              <a:t>10%</a:t>
            </a:r>
            <a:r>
              <a:rPr lang="en"/>
              <a:t> of the marks allotted to those parts per day up to a </a:t>
            </a:r>
            <a:r>
              <a:rPr b="1" lang="en"/>
              <a:t>maximum of 2 days</a:t>
            </a:r>
            <a:r>
              <a:rPr lang="en"/>
              <a:t> after which no submissions will be accepted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Students need to </a:t>
            </a:r>
            <a:r>
              <a:rPr b="1" lang="en"/>
              <a:t>write their own code</a:t>
            </a:r>
            <a:r>
              <a:rPr lang="en"/>
              <a:t>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 may ask students </a:t>
            </a:r>
            <a:r>
              <a:rPr b="1" lang="en"/>
              <a:t>randomly</a:t>
            </a:r>
            <a:r>
              <a:rPr lang="en"/>
              <a:t> to explain their code, procedure, etc. If the student is unable to explain it or gives wrong answer he/she will not get credit for it.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sure to save your work.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 will do the best to </a:t>
            </a:r>
            <a:r>
              <a:rPr b="1" lang="en"/>
              <a:t>answer your questions</a:t>
            </a:r>
            <a:r>
              <a:rPr lang="en"/>
              <a:t> during the labs but she/he is not responsible to debug your codes and find mistakes in your codes.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matplotlib.pyplot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plt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Compute the x and y coordinates for points on sine and cosine curves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np.arange(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np.pi,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y_sin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np.sin(x)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y_cos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np.cos(x)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Plot the points using matplotlib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plt.plot(x, y_sin)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plt.plot(x, y_cos)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plt.xlabel(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'x axis label'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plt.ylabel(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'y axis label'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plt.title(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'Sine and Cosine'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plt.legend([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'Sine'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'Cosine'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plt.show()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950" y="2069738"/>
            <a:ext cx="37719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warm up</a:t>
            </a:r>
            <a:endParaRPr/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CMPUT 206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 sheets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http://sixthresearcher.com/wp-content/uploads/2016/12/Python3_reference_cheat_sheet.pdf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Numpy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https://s3.amazonaws.com/assets.datacamp.com/blog_assets/Numpy_Python_Cheat_Sheet.pdf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nums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squares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nums: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squares.append(x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(squares)  </a:t>
            </a:r>
            <a:endParaRPr sz="1100">
              <a:solidFill>
                <a:srgbClr val="AF82D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4574000" y="1720975"/>
            <a:ext cx="34527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nums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[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3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4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squares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[x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**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for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x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in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nums]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(squares) 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</a:br>
            <a:endParaRPr sz="1100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2817800" y="2365600"/>
            <a:ext cx="1257000" cy="2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Triangle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python code to generate triangle of stars in increasing order.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125" y="2470625"/>
            <a:ext cx="12573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657650" y="2622600"/>
            <a:ext cx="60585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'*\n**\n***\n****\n*****\n******\n*******\n********\n*********\n**********'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);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250" y="3090300"/>
            <a:ext cx="1949750" cy="19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Triangle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python code to generate triangle of stars in increasing order.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125" y="2470625"/>
            <a:ext cx="12573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700600" y="2717075"/>
            <a:ext cx="3873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n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100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(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'\n'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.join(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'*'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*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i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for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i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</a:rPr>
              <a:t>in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100">
                <a:solidFill>
                  <a:srgbClr val="45AE34"/>
                </a:solidFill>
                <a:highlight>
                  <a:srgbClr val="FFFFFF"/>
                </a:highlight>
              </a:rPr>
              <a:t>range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</a:rPr>
              <a:t>1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</a:rPr>
              <a:t>,n) ) );</a:t>
            </a:r>
            <a:endParaRPr sz="11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'cat'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'cute'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Create a new dictionary with some data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print(d[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'cat'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     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Get an entry from a dictionary; prints "cute"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'cat'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d)   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Check if a dictionary has a given key; prints "True"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d[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'fish'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'wet'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Set an entry in a dictionary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print(d[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'fish'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      </a:t>
            </a: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Prints "wet"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print(d['monkey'])  # KeyError: 'monkey' not a key of d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AF82D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Iterating on dictionary</a:t>
            </a:r>
            <a:endParaRPr sz="11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format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'person'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'cat'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'spider'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animal, legs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d.items():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 %s has %d legs'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(animal, legs))</a:t>
            </a:r>
            <a:endParaRPr sz="11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'%.2f'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0.25678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//0.26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'%4i'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//0002</a:t>
            </a:r>
            <a:b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'%4i'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solidFill>
                  <a:srgbClr val="00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A801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//0010</a:t>
            </a:r>
            <a:endParaRPr sz="11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