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3" r:id="rId9"/>
    <p:sldId id="260" r:id="rId10"/>
    <p:sldId id="261" r:id="rId11"/>
    <p:sldId id="271" r:id="rId12"/>
    <p:sldId id="262" r:id="rId13"/>
    <p:sldId id="263" r:id="rId14"/>
    <p:sldId id="264" r:id="rId15"/>
    <p:sldId id="274" r:id="rId16"/>
    <p:sldId id="266" r:id="rId17"/>
    <p:sldId id="267" r:id="rId18"/>
    <p:sldId id="275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25078-CD3F-40AD-B919-930A0FF59EE5}" type="doc">
      <dgm:prSet loTypeId="urn:microsoft.com/office/officeart/2005/8/layout/cycle2" loCatId="cycl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7F3CD2C5-B725-41FA-B9A9-9AF5B4B2F80D}">
      <dgm:prSet phldrT="[Texto]"/>
      <dgm:spPr>
        <a:solidFill>
          <a:schemeClr val="accent1">
            <a:lumMod val="5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 smtClean="0"/>
            <a:t>Operadora</a:t>
          </a:r>
          <a:r>
            <a:rPr lang="en-US" dirty="0" smtClean="0"/>
            <a:t> A</a:t>
          </a:r>
          <a:endParaRPr lang="pt-BR" dirty="0"/>
        </a:p>
      </dgm:t>
    </dgm:pt>
    <dgm:pt modelId="{E043BEC6-0F7C-40A2-B76D-78B12C823A00}" type="parTrans" cxnId="{B04B64BE-CDEE-4A46-AD0A-14735AC9D788}">
      <dgm:prSet/>
      <dgm:spPr/>
      <dgm:t>
        <a:bodyPr/>
        <a:lstStyle/>
        <a:p>
          <a:endParaRPr lang="pt-BR"/>
        </a:p>
      </dgm:t>
    </dgm:pt>
    <dgm:pt modelId="{B80C711B-507A-40F6-900E-AB58427AF2DB}" type="sibTrans" cxnId="{B04B64BE-CDEE-4A46-AD0A-14735AC9D788}">
      <dgm:prSet/>
      <dgm:spPr/>
      <dgm:t>
        <a:bodyPr/>
        <a:lstStyle/>
        <a:p>
          <a:endParaRPr lang="pt-BR"/>
        </a:p>
      </dgm:t>
    </dgm:pt>
    <dgm:pt modelId="{4B7AFFFF-5170-4DC1-9DCA-66DA6BB9D58B}">
      <dgm:prSet phldrT="[Texto]"/>
      <dgm:spPr>
        <a:solidFill>
          <a:schemeClr val="accent1">
            <a:lumMod val="5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 smtClean="0"/>
            <a:t>Operadora</a:t>
          </a:r>
          <a:r>
            <a:rPr lang="en-US" dirty="0" smtClean="0"/>
            <a:t> B</a:t>
          </a:r>
          <a:endParaRPr lang="pt-BR" dirty="0"/>
        </a:p>
      </dgm:t>
    </dgm:pt>
    <dgm:pt modelId="{4CFCB4CF-5EDE-436B-9F4A-E0361CF5832D}" type="parTrans" cxnId="{8EFDF96D-E733-42ED-B67E-D82EFC34E3DA}">
      <dgm:prSet/>
      <dgm:spPr/>
      <dgm:t>
        <a:bodyPr/>
        <a:lstStyle/>
        <a:p>
          <a:endParaRPr lang="pt-BR"/>
        </a:p>
      </dgm:t>
    </dgm:pt>
    <dgm:pt modelId="{10DDF79C-6EB5-49E1-A19D-1BC37AEAC250}" type="sibTrans" cxnId="{8EFDF96D-E733-42ED-B67E-D82EFC34E3DA}">
      <dgm:prSet/>
      <dgm:spPr/>
      <dgm:t>
        <a:bodyPr/>
        <a:lstStyle/>
        <a:p>
          <a:endParaRPr lang="pt-BR"/>
        </a:p>
      </dgm:t>
    </dgm:pt>
    <dgm:pt modelId="{C0E52D99-0CCD-4A4C-8593-2F4B2E6049B3}">
      <dgm:prSet phldrT="[Texto]"/>
      <dgm:spPr>
        <a:solidFill>
          <a:schemeClr val="accent1">
            <a:lumMod val="5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 smtClean="0"/>
            <a:t>Operadora</a:t>
          </a:r>
          <a:r>
            <a:rPr lang="en-US" dirty="0" smtClean="0"/>
            <a:t> C</a:t>
          </a:r>
          <a:endParaRPr lang="pt-BR" dirty="0"/>
        </a:p>
      </dgm:t>
    </dgm:pt>
    <dgm:pt modelId="{AE74197D-F564-4F63-A3D0-64CB192943E8}" type="parTrans" cxnId="{8C628DC9-8225-4028-83A0-7CB7FBF1C957}">
      <dgm:prSet/>
      <dgm:spPr/>
      <dgm:t>
        <a:bodyPr/>
        <a:lstStyle/>
        <a:p>
          <a:endParaRPr lang="pt-BR"/>
        </a:p>
      </dgm:t>
    </dgm:pt>
    <dgm:pt modelId="{7A6D393D-F355-49B2-BF93-4870B6CAC549}" type="sibTrans" cxnId="{8C628DC9-8225-4028-83A0-7CB7FBF1C957}">
      <dgm:prSet/>
      <dgm:spPr/>
      <dgm:t>
        <a:bodyPr/>
        <a:lstStyle/>
        <a:p>
          <a:endParaRPr lang="pt-BR"/>
        </a:p>
      </dgm:t>
    </dgm:pt>
    <dgm:pt modelId="{49CED539-F2F7-4348-A7CB-C46AE030B9BA}">
      <dgm:prSet phldrT="[Texto]"/>
      <dgm:spPr>
        <a:solidFill>
          <a:schemeClr val="accent1">
            <a:lumMod val="5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 smtClean="0"/>
            <a:t>Operadora</a:t>
          </a:r>
          <a:r>
            <a:rPr lang="en-US" dirty="0" smtClean="0"/>
            <a:t> D</a:t>
          </a:r>
          <a:endParaRPr lang="pt-BR" dirty="0"/>
        </a:p>
      </dgm:t>
    </dgm:pt>
    <dgm:pt modelId="{0D69111A-2BF5-44BB-A949-B53B8A5BEC71}" type="parTrans" cxnId="{21FC2CE7-4DD3-4FDB-92F4-24E82C061B8D}">
      <dgm:prSet/>
      <dgm:spPr/>
      <dgm:t>
        <a:bodyPr/>
        <a:lstStyle/>
        <a:p>
          <a:endParaRPr lang="pt-BR"/>
        </a:p>
      </dgm:t>
    </dgm:pt>
    <dgm:pt modelId="{91C22624-C065-4FC5-8A52-1BAEE51DF580}" type="sibTrans" cxnId="{21FC2CE7-4DD3-4FDB-92F4-24E82C061B8D}">
      <dgm:prSet/>
      <dgm:spPr/>
      <dgm:t>
        <a:bodyPr/>
        <a:lstStyle/>
        <a:p>
          <a:endParaRPr lang="pt-BR"/>
        </a:p>
      </dgm:t>
    </dgm:pt>
    <dgm:pt modelId="{33A690AD-D3D6-4378-A2C8-F6A6D52B5683}">
      <dgm:prSet phldrT="[Texto]"/>
      <dgm:spPr>
        <a:solidFill>
          <a:schemeClr val="accent1">
            <a:lumMod val="5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 smtClean="0"/>
            <a:t>Operadora</a:t>
          </a:r>
          <a:r>
            <a:rPr lang="en-US" dirty="0" smtClean="0"/>
            <a:t> E</a:t>
          </a:r>
          <a:endParaRPr lang="pt-BR" dirty="0"/>
        </a:p>
      </dgm:t>
    </dgm:pt>
    <dgm:pt modelId="{5190ED56-9E1E-4A7F-AC30-7CB590F2B725}" type="parTrans" cxnId="{73F1544F-98C4-4ECC-B62F-56A32672AB42}">
      <dgm:prSet/>
      <dgm:spPr/>
      <dgm:t>
        <a:bodyPr/>
        <a:lstStyle/>
        <a:p>
          <a:endParaRPr lang="pt-BR"/>
        </a:p>
      </dgm:t>
    </dgm:pt>
    <dgm:pt modelId="{1A636B6D-02E2-44BB-8ED2-21AF1EDE8FF7}" type="sibTrans" cxnId="{73F1544F-98C4-4ECC-B62F-56A32672AB42}">
      <dgm:prSet/>
      <dgm:spPr/>
      <dgm:t>
        <a:bodyPr/>
        <a:lstStyle/>
        <a:p>
          <a:endParaRPr lang="pt-BR"/>
        </a:p>
      </dgm:t>
    </dgm:pt>
    <dgm:pt modelId="{8B24BDB8-E7B5-4EF4-B473-D24810D2F5DD}" type="pres">
      <dgm:prSet presAssocID="{F3025078-CD3F-40AD-B919-930A0FF59EE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5775052-BA13-4FAC-9330-DA324EE7165D}" type="pres">
      <dgm:prSet presAssocID="{7F3CD2C5-B725-41FA-B9A9-9AF5B4B2F8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02FA3E-8506-4EAA-B731-A64D5B4C395E}" type="pres">
      <dgm:prSet presAssocID="{B80C711B-507A-40F6-900E-AB58427AF2DB}" presName="sibTrans" presStyleLbl="sibTrans2D1" presStyleIdx="0" presStyleCnt="5"/>
      <dgm:spPr/>
      <dgm:t>
        <a:bodyPr/>
        <a:lstStyle/>
        <a:p>
          <a:endParaRPr lang="pt-BR"/>
        </a:p>
      </dgm:t>
    </dgm:pt>
    <dgm:pt modelId="{E591AA42-F1E8-4234-993F-87FEBF027392}" type="pres">
      <dgm:prSet presAssocID="{B80C711B-507A-40F6-900E-AB58427AF2DB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8FF7E738-9D75-473A-AA2A-3C778147445A}" type="pres">
      <dgm:prSet presAssocID="{4B7AFFFF-5170-4DC1-9DCA-66DA6BB9D58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8204F6-A275-49BB-BFC3-31F9AA1EFFD9}" type="pres">
      <dgm:prSet presAssocID="{10DDF79C-6EB5-49E1-A19D-1BC37AEAC250}" presName="sibTrans" presStyleLbl="sibTrans2D1" presStyleIdx="1" presStyleCnt="5"/>
      <dgm:spPr/>
      <dgm:t>
        <a:bodyPr/>
        <a:lstStyle/>
        <a:p>
          <a:endParaRPr lang="pt-BR"/>
        </a:p>
      </dgm:t>
    </dgm:pt>
    <dgm:pt modelId="{28A64579-CF13-4154-9837-686C159D1F99}" type="pres">
      <dgm:prSet presAssocID="{10DDF79C-6EB5-49E1-A19D-1BC37AEAC250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6F04CEF9-54EE-4414-AFFE-6482DDCAA74A}" type="pres">
      <dgm:prSet presAssocID="{C0E52D99-0CCD-4A4C-8593-2F4B2E6049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0DFF20-71B2-4DF2-A17D-57CDE6EDC1A2}" type="pres">
      <dgm:prSet presAssocID="{7A6D393D-F355-49B2-BF93-4870B6CAC549}" presName="sibTrans" presStyleLbl="sibTrans2D1" presStyleIdx="2" presStyleCnt="5"/>
      <dgm:spPr/>
      <dgm:t>
        <a:bodyPr/>
        <a:lstStyle/>
        <a:p>
          <a:endParaRPr lang="pt-BR"/>
        </a:p>
      </dgm:t>
    </dgm:pt>
    <dgm:pt modelId="{D85937A3-F239-4129-B7BD-4A5900C6985C}" type="pres">
      <dgm:prSet presAssocID="{7A6D393D-F355-49B2-BF93-4870B6CAC549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08DEE1C9-CAFF-4617-9247-CF4050837BE4}" type="pres">
      <dgm:prSet presAssocID="{49CED539-F2F7-4348-A7CB-C46AE030B9B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40E59D-52AD-479C-B8FE-1F393A3E3680}" type="pres">
      <dgm:prSet presAssocID="{91C22624-C065-4FC5-8A52-1BAEE51DF580}" presName="sibTrans" presStyleLbl="sibTrans2D1" presStyleIdx="3" presStyleCnt="5"/>
      <dgm:spPr/>
      <dgm:t>
        <a:bodyPr/>
        <a:lstStyle/>
        <a:p>
          <a:endParaRPr lang="pt-BR"/>
        </a:p>
      </dgm:t>
    </dgm:pt>
    <dgm:pt modelId="{D89B22BE-CC4F-4A2F-AADD-F0F50C84D22C}" type="pres">
      <dgm:prSet presAssocID="{91C22624-C065-4FC5-8A52-1BAEE51DF580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AA5807F4-AAE4-4F4B-AFC2-EB1061FC556A}" type="pres">
      <dgm:prSet presAssocID="{33A690AD-D3D6-4378-A2C8-F6A6D52B56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6D3392-DB50-4937-AD90-9D50FC522C0F}" type="pres">
      <dgm:prSet presAssocID="{1A636B6D-02E2-44BB-8ED2-21AF1EDE8FF7}" presName="sibTrans" presStyleLbl="sibTrans2D1" presStyleIdx="4" presStyleCnt="5"/>
      <dgm:spPr/>
      <dgm:t>
        <a:bodyPr/>
        <a:lstStyle/>
        <a:p>
          <a:endParaRPr lang="pt-BR"/>
        </a:p>
      </dgm:t>
    </dgm:pt>
    <dgm:pt modelId="{E27BE196-96FE-468A-8A71-636CF5C77994}" type="pres">
      <dgm:prSet presAssocID="{1A636B6D-02E2-44BB-8ED2-21AF1EDE8FF7}" presName="connectorText" presStyleLbl="sibTrans2D1" presStyleIdx="4" presStyleCnt="5"/>
      <dgm:spPr/>
      <dgm:t>
        <a:bodyPr/>
        <a:lstStyle/>
        <a:p>
          <a:endParaRPr lang="pt-BR"/>
        </a:p>
      </dgm:t>
    </dgm:pt>
  </dgm:ptLst>
  <dgm:cxnLst>
    <dgm:cxn modelId="{B04B64BE-CDEE-4A46-AD0A-14735AC9D788}" srcId="{F3025078-CD3F-40AD-B919-930A0FF59EE5}" destId="{7F3CD2C5-B725-41FA-B9A9-9AF5B4B2F80D}" srcOrd="0" destOrd="0" parTransId="{E043BEC6-0F7C-40A2-B76D-78B12C823A00}" sibTransId="{B80C711B-507A-40F6-900E-AB58427AF2DB}"/>
    <dgm:cxn modelId="{8EFDF96D-E733-42ED-B67E-D82EFC34E3DA}" srcId="{F3025078-CD3F-40AD-B919-930A0FF59EE5}" destId="{4B7AFFFF-5170-4DC1-9DCA-66DA6BB9D58B}" srcOrd="1" destOrd="0" parTransId="{4CFCB4CF-5EDE-436B-9F4A-E0361CF5832D}" sibTransId="{10DDF79C-6EB5-49E1-A19D-1BC37AEAC250}"/>
    <dgm:cxn modelId="{14506586-25FE-4B60-BD4C-766CFF579064}" type="presOf" srcId="{33A690AD-D3D6-4378-A2C8-F6A6D52B5683}" destId="{AA5807F4-AAE4-4F4B-AFC2-EB1061FC556A}" srcOrd="0" destOrd="0" presId="urn:microsoft.com/office/officeart/2005/8/layout/cycle2"/>
    <dgm:cxn modelId="{8C628DC9-8225-4028-83A0-7CB7FBF1C957}" srcId="{F3025078-CD3F-40AD-B919-930A0FF59EE5}" destId="{C0E52D99-0CCD-4A4C-8593-2F4B2E6049B3}" srcOrd="2" destOrd="0" parTransId="{AE74197D-F564-4F63-A3D0-64CB192943E8}" sibTransId="{7A6D393D-F355-49B2-BF93-4870B6CAC549}"/>
    <dgm:cxn modelId="{48F26D32-F184-4BE9-B944-3FF3A4407178}" type="presOf" srcId="{B80C711B-507A-40F6-900E-AB58427AF2DB}" destId="{9002FA3E-8506-4EAA-B731-A64D5B4C395E}" srcOrd="0" destOrd="0" presId="urn:microsoft.com/office/officeart/2005/8/layout/cycle2"/>
    <dgm:cxn modelId="{9F4A92F5-06CB-4C38-B42B-C9A9178D2A1B}" type="presOf" srcId="{7A6D393D-F355-49B2-BF93-4870B6CAC549}" destId="{D85937A3-F239-4129-B7BD-4A5900C6985C}" srcOrd="1" destOrd="0" presId="urn:microsoft.com/office/officeart/2005/8/layout/cycle2"/>
    <dgm:cxn modelId="{BC7993A6-825C-4E44-8A91-E5EB183D752F}" type="presOf" srcId="{1A636B6D-02E2-44BB-8ED2-21AF1EDE8FF7}" destId="{956D3392-DB50-4937-AD90-9D50FC522C0F}" srcOrd="0" destOrd="0" presId="urn:microsoft.com/office/officeart/2005/8/layout/cycle2"/>
    <dgm:cxn modelId="{7BDD6998-7594-49E8-825F-F29E9CE1A3B2}" type="presOf" srcId="{10DDF79C-6EB5-49E1-A19D-1BC37AEAC250}" destId="{828204F6-A275-49BB-BFC3-31F9AA1EFFD9}" srcOrd="0" destOrd="0" presId="urn:microsoft.com/office/officeart/2005/8/layout/cycle2"/>
    <dgm:cxn modelId="{6133E96D-C39D-4E9E-BF1C-8412FA1BD774}" type="presOf" srcId="{4B7AFFFF-5170-4DC1-9DCA-66DA6BB9D58B}" destId="{8FF7E738-9D75-473A-AA2A-3C778147445A}" srcOrd="0" destOrd="0" presId="urn:microsoft.com/office/officeart/2005/8/layout/cycle2"/>
    <dgm:cxn modelId="{35798766-6B06-49DF-BE31-E61E2CBE6781}" type="presOf" srcId="{10DDF79C-6EB5-49E1-A19D-1BC37AEAC250}" destId="{28A64579-CF13-4154-9837-686C159D1F99}" srcOrd="1" destOrd="0" presId="urn:microsoft.com/office/officeart/2005/8/layout/cycle2"/>
    <dgm:cxn modelId="{8FF6E14D-1725-441A-8A21-710FEFD27412}" type="presOf" srcId="{7F3CD2C5-B725-41FA-B9A9-9AF5B4B2F80D}" destId="{95775052-BA13-4FAC-9330-DA324EE7165D}" srcOrd="0" destOrd="0" presId="urn:microsoft.com/office/officeart/2005/8/layout/cycle2"/>
    <dgm:cxn modelId="{21FC2CE7-4DD3-4FDB-92F4-24E82C061B8D}" srcId="{F3025078-CD3F-40AD-B919-930A0FF59EE5}" destId="{49CED539-F2F7-4348-A7CB-C46AE030B9BA}" srcOrd="3" destOrd="0" parTransId="{0D69111A-2BF5-44BB-A949-B53B8A5BEC71}" sibTransId="{91C22624-C065-4FC5-8A52-1BAEE51DF580}"/>
    <dgm:cxn modelId="{0B623226-0AC6-480C-85F0-BD5813B1AC24}" type="presOf" srcId="{1A636B6D-02E2-44BB-8ED2-21AF1EDE8FF7}" destId="{E27BE196-96FE-468A-8A71-636CF5C77994}" srcOrd="1" destOrd="0" presId="urn:microsoft.com/office/officeart/2005/8/layout/cycle2"/>
    <dgm:cxn modelId="{8F3D5D27-3416-4323-B4B2-9B3AB4D9E9E6}" type="presOf" srcId="{91C22624-C065-4FC5-8A52-1BAEE51DF580}" destId="{D89B22BE-CC4F-4A2F-AADD-F0F50C84D22C}" srcOrd="1" destOrd="0" presId="urn:microsoft.com/office/officeart/2005/8/layout/cycle2"/>
    <dgm:cxn modelId="{69F3A1DA-6EEB-400F-996D-D9E1C25D9631}" type="presOf" srcId="{B80C711B-507A-40F6-900E-AB58427AF2DB}" destId="{E591AA42-F1E8-4234-993F-87FEBF027392}" srcOrd="1" destOrd="0" presId="urn:microsoft.com/office/officeart/2005/8/layout/cycle2"/>
    <dgm:cxn modelId="{65FD5BB3-16AB-4CA5-9CF5-1B56A45586E7}" type="presOf" srcId="{49CED539-F2F7-4348-A7CB-C46AE030B9BA}" destId="{08DEE1C9-CAFF-4617-9247-CF4050837BE4}" srcOrd="0" destOrd="0" presId="urn:microsoft.com/office/officeart/2005/8/layout/cycle2"/>
    <dgm:cxn modelId="{0AEC03A3-7FD4-4556-A7FE-C04A66C7012A}" type="presOf" srcId="{91C22624-C065-4FC5-8A52-1BAEE51DF580}" destId="{1540E59D-52AD-479C-B8FE-1F393A3E3680}" srcOrd="0" destOrd="0" presId="urn:microsoft.com/office/officeart/2005/8/layout/cycle2"/>
    <dgm:cxn modelId="{E7A33078-CBE4-42FC-8DFC-E67F2A796AAD}" type="presOf" srcId="{7A6D393D-F355-49B2-BF93-4870B6CAC549}" destId="{EE0DFF20-71B2-4DF2-A17D-57CDE6EDC1A2}" srcOrd="0" destOrd="0" presId="urn:microsoft.com/office/officeart/2005/8/layout/cycle2"/>
    <dgm:cxn modelId="{5E0BBB83-B963-49C0-AD6E-21058A7EEA8C}" type="presOf" srcId="{F3025078-CD3F-40AD-B919-930A0FF59EE5}" destId="{8B24BDB8-E7B5-4EF4-B473-D24810D2F5DD}" srcOrd="0" destOrd="0" presId="urn:microsoft.com/office/officeart/2005/8/layout/cycle2"/>
    <dgm:cxn modelId="{73F1544F-98C4-4ECC-B62F-56A32672AB42}" srcId="{F3025078-CD3F-40AD-B919-930A0FF59EE5}" destId="{33A690AD-D3D6-4378-A2C8-F6A6D52B5683}" srcOrd="4" destOrd="0" parTransId="{5190ED56-9E1E-4A7F-AC30-7CB590F2B725}" sibTransId="{1A636B6D-02E2-44BB-8ED2-21AF1EDE8FF7}"/>
    <dgm:cxn modelId="{341C3B4D-7E17-4754-9C39-FE9A890B83A4}" type="presOf" srcId="{C0E52D99-0CCD-4A4C-8593-2F4B2E6049B3}" destId="{6F04CEF9-54EE-4414-AFFE-6482DDCAA74A}" srcOrd="0" destOrd="0" presId="urn:microsoft.com/office/officeart/2005/8/layout/cycle2"/>
    <dgm:cxn modelId="{C4C43D86-01CF-489A-839D-ED7AE866A9B6}" type="presParOf" srcId="{8B24BDB8-E7B5-4EF4-B473-D24810D2F5DD}" destId="{95775052-BA13-4FAC-9330-DA324EE7165D}" srcOrd="0" destOrd="0" presId="urn:microsoft.com/office/officeart/2005/8/layout/cycle2"/>
    <dgm:cxn modelId="{865ACFC6-2780-4CDE-98A6-CA49DBB16FD8}" type="presParOf" srcId="{8B24BDB8-E7B5-4EF4-B473-D24810D2F5DD}" destId="{9002FA3E-8506-4EAA-B731-A64D5B4C395E}" srcOrd="1" destOrd="0" presId="urn:microsoft.com/office/officeart/2005/8/layout/cycle2"/>
    <dgm:cxn modelId="{0E60BB5E-056E-48EB-8790-CBB2E0A73E21}" type="presParOf" srcId="{9002FA3E-8506-4EAA-B731-A64D5B4C395E}" destId="{E591AA42-F1E8-4234-993F-87FEBF027392}" srcOrd="0" destOrd="0" presId="urn:microsoft.com/office/officeart/2005/8/layout/cycle2"/>
    <dgm:cxn modelId="{41E3FB81-C917-4025-9262-1435B746314B}" type="presParOf" srcId="{8B24BDB8-E7B5-4EF4-B473-D24810D2F5DD}" destId="{8FF7E738-9D75-473A-AA2A-3C778147445A}" srcOrd="2" destOrd="0" presId="urn:microsoft.com/office/officeart/2005/8/layout/cycle2"/>
    <dgm:cxn modelId="{2897717A-872C-4EBA-AE65-235D1258FA92}" type="presParOf" srcId="{8B24BDB8-E7B5-4EF4-B473-D24810D2F5DD}" destId="{828204F6-A275-49BB-BFC3-31F9AA1EFFD9}" srcOrd="3" destOrd="0" presId="urn:microsoft.com/office/officeart/2005/8/layout/cycle2"/>
    <dgm:cxn modelId="{0AC9E0A9-FE95-46C2-A04C-F03394EDA1A3}" type="presParOf" srcId="{828204F6-A275-49BB-BFC3-31F9AA1EFFD9}" destId="{28A64579-CF13-4154-9837-686C159D1F99}" srcOrd="0" destOrd="0" presId="urn:microsoft.com/office/officeart/2005/8/layout/cycle2"/>
    <dgm:cxn modelId="{5B770F61-1E2E-442B-A155-13118AC3E567}" type="presParOf" srcId="{8B24BDB8-E7B5-4EF4-B473-D24810D2F5DD}" destId="{6F04CEF9-54EE-4414-AFFE-6482DDCAA74A}" srcOrd="4" destOrd="0" presId="urn:microsoft.com/office/officeart/2005/8/layout/cycle2"/>
    <dgm:cxn modelId="{22BBBF09-3A49-4626-9DCE-2820C2BEBD47}" type="presParOf" srcId="{8B24BDB8-E7B5-4EF4-B473-D24810D2F5DD}" destId="{EE0DFF20-71B2-4DF2-A17D-57CDE6EDC1A2}" srcOrd="5" destOrd="0" presId="urn:microsoft.com/office/officeart/2005/8/layout/cycle2"/>
    <dgm:cxn modelId="{5F7D7FE9-1DA3-407A-9E02-50287B2D7D89}" type="presParOf" srcId="{EE0DFF20-71B2-4DF2-A17D-57CDE6EDC1A2}" destId="{D85937A3-F239-4129-B7BD-4A5900C6985C}" srcOrd="0" destOrd="0" presId="urn:microsoft.com/office/officeart/2005/8/layout/cycle2"/>
    <dgm:cxn modelId="{0E49FCB7-47C4-49DA-9CFA-C4AB4E0BF6E6}" type="presParOf" srcId="{8B24BDB8-E7B5-4EF4-B473-D24810D2F5DD}" destId="{08DEE1C9-CAFF-4617-9247-CF4050837BE4}" srcOrd="6" destOrd="0" presId="urn:microsoft.com/office/officeart/2005/8/layout/cycle2"/>
    <dgm:cxn modelId="{98FD6A12-3FAE-4CE3-B91B-35DB585F969D}" type="presParOf" srcId="{8B24BDB8-E7B5-4EF4-B473-D24810D2F5DD}" destId="{1540E59D-52AD-479C-B8FE-1F393A3E3680}" srcOrd="7" destOrd="0" presId="urn:microsoft.com/office/officeart/2005/8/layout/cycle2"/>
    <dgm:cxn modelId="{33F789C4-0046-47F5-8DF8-272C04C841A1}" type="presParOf" srcId="{1540E59D-52AD-479C-B8FE-1F393A3E3680}" destId="{D89B22BE-CC4F-4A2F-AADD-F0F50C84D22C}" srcOrd="0" destOrd="0" presId="urn:microsoft.com/office/officeart/2005/8/layout/cycle2"/>
    <dgm:cxn modelId="{EC1C4F1A-3847-4638-B4FE-15F65A7FFB40}" type="presParOf" srcId="{8B24BDB8-E7B5-4EF4-B473-D24810D2F5DD}" destId="{AA5807F4-AAE4-4F4B-AFC2-EB1061FC556A}" srcOrd="8" destOrd="0" presId="urn:microsoft.com/office/officeart/2005/8/layout/cycle2"/>
    <dgm:cxn modelId="{8D2A250E-B666-461C-A1E3-BA5E6BA9C505}" type="presParOf" srcId="{8B24BDB8-E7B5-4EF4-B473-D24810D2F5DD}" destId="{956D3392-DB50-4937-AD90-9D50FC522C0F}" srcOrd="9" destOrd="0" presId="urn:microsoft.com/office/officeart/2005/8/layout/cycle2"/>
    <dgm:cxn modelId="{04DFF1F9-1686-40C0-BFB7-5C4ED89ACFDF}" type="presParOf" srcId="{956D3392-DB50-4937-AD90-9D50FC522C0F}" destId="{E27BE196-96FE-468A-8A71-636CF5C7799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E5E8EF"/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Wireframe.png"/>
          <p:cNvPicPr>
            <a:picLocks noChangeAspect="1"/>
          </p:cNvPicPr>
          <p:nvPr/>
        </p:nvPicPr>
        <p:blipFill>
          <a:blip r:embed="rId2" cstate="print"/>
          <a:srcRect l="5289" r="15765" b="3824"/>
          <a:stretch>
            <a:fillRect/>
          </a:stretch>
        </p:blipFill>
        <p:spPr>
          <a:xfrm>
            <a:off x="0" y="2420888"/>
            <a:ext cx="9144000" cy="4437112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2190" y="4509120"/>
            <a:ext cx="7200000" cy="432048"/>
          </a:xfrm>
          <a:noFill/>
          <a:effectLst>
            <a:outerShdw blurRad="50800" dist="12700" dir="5400000" sx="29000" sy="29000" algn="ctr" rotWithShape="0">
              <a:srgbClr val="E5E8EF"/>
            </a:outerShdw>
          </a:effectLst>
        </p:spPr>
        <p:txBody>
          <a:bodyPr vert="horz" lIns="180000" tIns="36000" rIns="180000" bIns="3600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pt-BR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8" name="Imagem 7" descr="Logomarca ABR - Digit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396" y="1412776"/>
            <a:ext cx="4267209" cy="1679451"/>
          </a:xfrm>
          <a:prstGeom prst="rect">
            <a:avLst/>
          </a:prstGeom>
        </p:spPr>
      </p:pic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932190" y="3357112"/>
            <a:ext cx="7200000" cy="1080000"/>
          </a:xfrm>
          <a:prstGeom prst="rect">
            <a:avLst/>
          </a:prstGeom>
        </p:spPr>
        <p:txBody>
          <a:bodyPr vert="horz" lIns="180000" tIns="0" rIns="180000" bIns="93600" rtlCol="0" anchor="b">
            <a:normAutofit/>
          </a:bodyPr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  <a:effectLst>
                  <a:outerShdw blurRad="50800" dist="635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4980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BE3E-F4B1-4121-A171-CCE9B17BC562}" type="datetimeFigureOut">
              <a:rPr lang="pt-BR" smtClean="0"/>
              <a:pPr/>
              <a:t>16/04/2014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BE3E-F4B1-4121-A171-CCE9B17BC562}" type="datetimeFigureOut">
              <a:rPr lang="pt-BR" smtClean="0"/>
              <a:pPr/>
              <a:t>16/04/2014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2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E5E8EF"/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Wireframe.png"/>
          <p:cNvPicPr>
            <a:picLocks noChangeAspect="1"/>
          </p:cNvPicPr>
          <p:nvPr/>
        </p:nvPicPr>
        <p:blipFill>
          <a:blip r:embed="rId2" cstate="print"/>
          <a:srcRect l="5289" r="15765" b="3824"/>
          <a:stretch>
            <a:fillRect/>
          </a:stretch>
        </p:blipFill>
        <p:spPr>
          <a:xfrm>
            <a:off x="0" y="2420888"/>
            <a:ext cx="9144000" cy="4437112"/>
          </a:xfrm>
          <a:prstGeom prst="rect">
            <a:avLst/>
          </a:prstGeom>
        </p:spPr>
      </p:pic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972000" y="2780928"/>
            <a:ext cx="7200000" cy="1080000"/>
          </a:xfrm>
          <a:prstGeom prst="rect">
            <a:avLst/>
          </a:prstGeom>
        </p:spPr>
        <p:txBody>
          <a:bodyPr vert="horz" lIns="180000" tIns="0" rIns="180000" bIns="93600" rtlCol="0" anchor="ctr">
            <a:noAutofit/>
          </a:bodyPr>
          <a:lstStyle>
            <a:lvl1pPr algn="ctr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5976664" cy="1440160"/>
          </a:xfrm>
          <a:noFill/>
          <a:effectLst>
            <a:outerShdw blurRad="50800" dist="12700" dir="5400000" sx="29000" sy="29000" algn="ctr" rotWithShape="0">
              <a:srgbClr val="E5E8EF"/>
            </a:outerShdw>
          </a:effectLst>
        </p:spPr>
        <p:txBody>
          <a:bodyPr vert="horz" lIns="180000" tIns="36000" rIns="180000" bIns="3600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18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OGOMARCA_a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888" y="5085184"/>
            <a:ext cx="2762743" cy="15037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8EF"/>
            </a:gs>
            <a:gs pos="5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>
            <a:gsLst>
              <a:gs pos="0">
                <a:srgbClr val="E7E8ED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no Mesmo Canto Lateral 6"/>
          <p:cNvSpPr/>
          <p:nvPr/>
        </p:nvSpPr>
        <p:spPr>
          <a:xfrm rot="5400000">
            <a:off x="2952104" y="-2727401"/>
            <a:ext cx="540000" cy="6444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E77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vert="horz" lIns="180000" tIns="0" rIns="180000" bIns="93600" rtlCol="0" anchor="b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836712"/>
            <a:ext cx="9144000" cy="5449808"/>
          </a:xfrm>
          <a:prstGeom prst="rect">
            <a:avLst/>
          </a:prstGeom>
        </p:spPr>
        <p:txBody>
          <a:bodyPr vert="horz" lIns="144000" tIns="72000" rIns="144000" bIns="18000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10466" y="6433265"/>
            <a:ext cx="1062062" cy="30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pt-BR" sz="1200" b="1" kern="1200" smtClean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861BE3E-F4B1-4121-A171-CCE9B17BC562}" type="datetimeFigureOut">
              <a:rPr lang="pt-BR" smtClean="0"/>
              <a:pPr/>
              <a:t>16/04/2014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785918" y="6400990"/>
            <a:ext cx="5572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pt-BR" sz="1200" b="1" kern="1200" dirty="0" smtClean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42844" y="640099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</a:defRPr>
            </a:lvl1pPr>
          </a:lstStyle>
          <a:p>
            <a:fld id="{1DBAC183-34E1-455A-8789-F63B0C23EFF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Logomarca ABR - Digit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4328" y="213010"/>
            <a:ext cx="1372051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pt-BR" sz="2400" b="1" kern="1200" dirty="0" smtClean="0">
          <a:solidFill>
            <a:schemeClr val="bg1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Wingdings" pitchFamily="2" charset="2"/>
        <a:buChar char="§"/>
        <a:defRPr sz="1800" b="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Wingdings" pitchFamily="2" charset="2"/>
        <a:buChar char="§"/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»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28 de Novembro de 2013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Funcionamento (Janelas)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196975"/>
            <a:ext cx="84963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A portabilidade ocorre em janelas pré-definidas conforme pode ser acompanhado no quadro abaixo.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7" y="2060848"/>
            <a:ext cx="84249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A ABR Telecom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O que é Portabilidade?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Solução de Arquivos</a:t>
            </a:r>
            <a:endParaRPr lang="pt-BR" sz="2400" b="1" dirty="0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Funcionalidades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Custo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Solução de Arquivos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388699"/>
            <a:ext cx="8496300" cy="489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A solução consiste no acesso exclusivo à </a:t>
            </a:r>
            <a:r>
              <a:rPr lang="pt-BR" kern="0" dirty="0" smtClean="0">
                <a:solidFill>
                  <a:srgbClr val="666666"/>
                </a:solidFill>
              </a:rPr>
              <a:t>BDT (Base de Dados de Terceiros para a Portabilidade) que contém </a:t>
            </a: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às informações dos números portados das prestadoras do Serviço Móvel Pessoal (SMP) e do Serviço de Telefonia Fixa Comutada (STFC) para os Terceiros credenciados</a:t>
            </a:r>
          </a:p>
          <a:p>
            <a:pPr marL="730250" lvl="1" indent="-273050" algn="just" eaLnBrk="0" fontAlgn="auto" hangingPunct="0">
              <a:spcBef>
                <a:spcPts val="1200"/>
              </a:spcBef>
              <a:spcAft>
                <a:spcPts val="1800"/>
              </a:spcAft>
              <a:buClr>
                <a:srgbClr val="0066FF"/>
              </a:buClr>
              <a:buSzPct val="115000"/>
              <a:buFont typeface="Courier New" pitchFamily="49" charset="0"/>
              <a:buChar char="o"/>
              <a:defRPr/>
            </a:pP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Conceito de </a:t>
            </a:r>
            <a:r>
              <a:rPr lang="pt-BR" kern="0" dirty="0" smtClean="0">
                <a:solidFill>
                  <a:srgbClr val="666666"/>
                </a:solidFill>
              </a:rPr>
              <a:t>Terceiros: Qualquer pessoa jurídica envolvida no processo de encaminhamento de chamadas e mensagens, entre os usuários das Prestadoras de Telecomunicações.</a:t>
            </a:r>
            <a:endParaRPr lang="pt-BR" kern="0" dirty="0" smtClean="0">
              <a:solidFill>
                <a:srgbClr val="666666"/>
              </a:solidFill>
              <a:latin typeface="+mj-lt"/>
            </a:endParaRPr>
          </a:p>
          <a:p>
            <a:pPr marL="273050" indent="-273050" algn="just" eaLnBrk="0" fontAlgn="auto" hangingPunc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Conectividade – </a:t>
            </a:r>
            <a:r>
              <a:rPr lang="pt-BR" kern="0" dirty="0" smtClean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Rede: </a:t>
            </a:r>
            <a:r>
              <a:rPr lang="pt-BR" kern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A solução prevê o fornecimento de um portal de acesso via Internet, provido pelo protocolo SFTP. A entidade certificadora (CA), caso necessário será a própria EA. O acesso a internet será por conta de cada Terceiro credenciado</a:t>
            </a:r>
            <a:r>
              <a:rPr lang="pt-BR" kern="0" dirty="0" smtClean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3050" indent="-273050" algn="just" eaLnBrk="0" hangingPunct="0">
              <a:lnSpc>
                <a:spcPts val="2000"/>
              </a:lnSpc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Conectividade </a:t>
            </a:r>
            <a:r>
              <a:rPr lang="pt-BR" kern="0" dirty="0" smtClean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– Acesso</a:t>
            </a:r>
            <a:r>
              <a:rPr lang="pt-BR" kern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: Será fornecido acesso aos Terceiros </a:t>
            </a:r>
            <a:r>
              <a:rPr lang="pt-BR" kern="0" dirty="0" smtClean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credenciados</a:t>
            </a:r>
            <a:r>
              <a:rPr lang="pt-BR" kern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, cadastrados e </a:t>
            </a:r>
            <a:r>
              <a:rPr lang="pt-BR" kern="0" dirty="0" smtClean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contratos </a:t>
            </a:r>
            <a:r>
              <a:rPr lang="pt-BR" kern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válidos. Será fornecido um único usuário de acesso por contrato. O acesso será permitido apenas durante a validade do contrato, sendo bloqueado no vencimento do contrato.</a:t>
            </a:r>
          </a:p>
          <a:p>
            <a:pPr marL="273050" indent="-273050" algn="just" eaLnBrk="0" fontAlgn="auto" hangingPunc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defRPr/>
            </a:pPr>
            <a:endParaRPr lang="pt-BR" kern="0" dirty="0">
              <a:solidFill>
                <a:srgbClr val="666666"/>
              </a:solidFill>
              <a:latin typeface="+mn-lt"/>
              <a:ea typeface="+mn-ea"/>
              <a:cs typeface="+mn-cs"/>
            </a:endParaRPr>
          </a:p>
          <a:p>
            <a:pPr marL="730250" lvl="1" indent="-273050" algn="just" eaLnBrk="0" fontAlgn="auto" hangingPunct="0"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defRPr/>
            </a:pPr>
            <a:endParaRPr lang="pt-BR" kern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A ABR Telecom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O que é Portabilidade?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Solução de Arquivos</a:t>
            </a:r>
            <a:endParaRPr lang="pt-BR" sz="2400" b="1" dirty="0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Funcionalidades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Custo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Funcionalidades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432943"/>
            <a:ext cx="8496300" cy="40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defRPr/>
            </a:pP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As </a:t>
            </a:r>
            <a:r>
              <a:rPr lang="pt-BR" kern="0" dirty="0">
                <a:solidFill>
                  <a:srgbClr val="666666"/>
                </a:solidFill>
                <a:latin typeface="+mj-lt"/>
              </a:rPr>
              <a:t>seguintes funcionalidades serão disponibilizadas para os Terceiros </a:t>
            </a: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credenciados:</a:t>
            </a:r>
            <a:endParaRPr lang="pt-BR" kern="0" dirty="0">
              <a:solidFill>
                <a:srgbClr val="666666"/>
              </a:solidFill>
              <a:latin typeface="+mj-lt"/>
            </a:endParaRPr>
          </a:p>
          <a:p>
            <a:pPr marL="730250" lvl="1" indent="-273050" algn="just" eaLnBrk="0" fontAlgn="auto" hangingPunct="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Disponibilização dos arquivos de download com o conteúdo dos broadcasts e eventuais atualizações, periodicamente, após as janelas de Broadcast ou atualizações esporádicas (previsão atual de 6 atualizações diárias).</a:t>
            </a:r>
          </a:p>
          <a:p>
            <a:pPr marL="730250" lvl="1" indent="-273050" algn="just" eaLnBrk="0" fontAlgn="auto" hangingPunct="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Serão disponibilizados os arquivos dos últimos 7 dias, incluindo o dia corrente.</a:t>
            </a:r>
          </a:p>
          <a:p>
            <a:pPr marL="730250" lvl="1" indent="-273050" algn="just" eaLnBrk="0" fontAlgn="auto" hangingPunct="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Será fornecido a possibilidade de download esporádico da base completa (até o dia anterior) e da base histórica (período de 1 ano até a data do dia </a:t>
            </a: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anterior) mediante acordo comercial previsto em contrato.</a:t>
            </a:r>
          </a:p>
          <a:p>
            <a:pPr marL="730250" lvl="1" indent="-273050" algn="just" eaLnBrk="0" fontAlgn="auto" hangingPunc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endParaRPr lang="pt-BR" sz="2000" kern="0" dirty="0">
              <a:solidFill>
                <a:srgbClr val="66666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5560"/>
          </a:xfrm>
        </p:spPr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Funcionalidades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282" y="1357298"/>
            <a:ext cx="84963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sz="1400" kern="0" dirty="0">
                <a:solidFill>
                  <a:srgbClr val="666666"/>
                </a:solidFill>
              </a:rPr>
              <a:t>Formato do arquivo(formato CSV): (Exemplo Ilustrativo)</a:t>
            </a:r>
          </a:p>
          <a:p>
            <a:pPr marL="730250" lvl="1" indent="-27305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sz="1400" b="1" kern="0" dirty="0">
                <a:solidFill>
                  <a:srgbClr val="666666"/>
                </a:solidFill>
              </a:rPr>
              <a:t>Cabeçalho:</a:t>
            </a:r>
          </a:p>
          <a:p>
            <a:pPr marL="1257300" lvl="2" indent="-34290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>
                <a:solidFill>
                  <a:srgbClr val="666666"/>
                </a:solidFill>
              </a:rPr>
              <a:t>Data Hora de Geração, Formato Data: AAAAMMDDHHMMSS;</a:t>
            </a:r>
          </a:p>
          <a:p>
            <a:pPr marL="1257300" lvl="2" indent="-34290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>
                <a:solidFill>
                  <a:srgbClr val="666666"/>
                </a:solidFill>
              </a:rPr>
              <a:t>Número de Linhas (inclusive cabeçalho e checksum), Formato N(6): NNNNNN;</a:t>
            </a:r>
          </a:p>
          <a:p>
            <a:pPr marL="730250" lvl="1" indent="-27305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sz="1400" b="1" kern="0" dirty="0">
                <a:solidFill>
                  <a:srgbClr val="666666"/>
                </a:solidFill>
              </a:rPr>
              <a:t>Registro de </a:t>
            </a:r>
            <a:r>
              <a:rPr lang="pt-BR" sz="1400" b="1" kern="0" dirty="0" smtClean="0">
                <a:solidFill>
                  <a:srgbClr val="666666"/>
                </a:solidFill>
              </a:rPr>
              <a:t>Dados (Campos):</a:t>
            </a:r>
            <a:endParaRPr lang="pt-BR" sz="1400" b="1" kern="0" dirty="0">
              <a:solidFill>
                <a:srgbClr val="666666"/>
              </a:solidFill>
            </a:endParaRPr>
          </a:p>
          <a:p>
            <a:pPr marL="1257300" lvl="2" indent="-34290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>
                <a:solidFill>
                  <a:srgbClr val="666666"/>
                </a:solidFill>
              </a:rPr>
              <a:t>Número do Bilhete, Formato N(10): NNNNNNNNNN;</a:t>
            </a:r>
          </a:p>
          <a:p>
            <a:pPr marL="1257300" lvl="2" indent="-34290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 smtClean="0">
                <a:solidFill>
                  <a:srgbClr val="666666"/>
                </a:solidFill>
              </a:rPr>
              <a:t>Ação, Formato </a:t>
            </a:r>
            <a:r>
              <a:rPr lang="pt-BR" sz="1400" kern="0" dirty="0">
                <a:solidFill>
                  <a:srgbClr val="666666"/>
                </a:solidFill>
              </a:rPr>
              <a:t>N(1): 0=</a:t>
            </a:r>
            <a:r>
              <a:rPr lang="pt-BR" sz="1400" kern="0" dirty="0" err="1">
                <a:solidFill>
                  <a:srgbClr val="666666"/>
                </a:solidFill>
              </a:rPr>
              <a:t>Create</a:t>
            </a:r>
            <a:r>
              <a:rPr lang="pt-BR" sz="1400" kern="0" dirty="0">
                <a:solidFill>
                  <a:srgbClr val="666666"/>
                </a:solidFill>
              </a:rPr>
              <a:t>;1=Delete</a:t>
            </a:r>
            <a:r>
              <a:rPr lang="pt-BR" sz="1400" kern="0" dirty="0" smtClean="0">
                <a:solidFill>
                  <a:srgbClr val="666666"/>
                </a:solidFill>
              </a:rPr>
              <a:t>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 smtClean="0">
                <a:solidFill>
                  <a:srgbClr val="666666"/>
                </a:solidFill>
              </a:rPr>
              <a:t>Número do Telefone (TN), Formato N(10) ou N(11): NNNNNNNNNN;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 smtClean="0">
                <a:solidFill>
                  <a:srgbClr val="666666"/>
                </a:solidFill>
              </a:rPr>
              <a:t>Tipo </a:t>
            </a:r>
            <a:r>
              <a:rPr lang="pt-BR" sz="1400" kern="0" dirty="0">
                <a:solidFill>
                  <a:srgbClr val="666666"/>
                </a:solidFill>
              </a:rPr>
              <a:t>da Linha, Formato N(1): 0=Básica,1=CNG,2=DDR;</a:t>
            </a:r>
          </a:p>
          <a:p>
            <a:pPr marL="1257300" lvl="2" indent="-34290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>
                <a:solidFill>
                  <a:srgbClr val="666666"/>
                </a:solidFill>
              </a:rPr>
              <a:t>Tipo de </a:t>
            </a:r>
            <a:r>
              <a:rPr lang="pt-BR" sz="1400" kern="0" dirty="0" smtClean="0">
                <a:solidFill>
                  <a:srgbClr val="666666"/>
                </a:solidFill>
              </a:rPr>
              <a:t>Portabilidade, Formato N(1</a:t>
            </a:r>
            <a:r>
              <a:rPr lang="pt-BR" sz="1400" kern="0" dirty="0">
                <a:solidFill>
                  <a:srgbClr val="666666"/>
                </a:solidFill>
              </a:rPr>
              <a:t>): 0=LSPP,1=LISP;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>
                <a:solidFill>
                  <a:srgbClr val="666666"/>
                </a:solidFill>
              </a:rPr>
              <a:t>Novo </a:t>
            </a:r>
            <a:r>
              <a:rPr lang="pt-BR" sz="1400" b="1" kern="0" dirty="0" smtClean="0">
                <a:solidFill>
                  <a:srgbClr val="666666"/>
                </a:solidFill>
              </a:rPr>
              <a:t>SPID</a:t>
            </a:r>
            <a:r>
              <a:rPr lang="pt-BR" sz="1400" kern="0" dirty="0" smtClean="0">
                <a:solidFill>
                  <a:srgbClr val="666666"/>
                </a:solidFill>
              </a:rPr>
              <a:t> (Código de identificação da Prestadora receptora), </a:t>
            </a:r>
            <a:r>
              <a:rPr lang="pt-BR" sz="1400" kern="0" dirty="0">
                <a:solidFill>
                  <a:srgbClr val="666666"/>
                </a:solidFill>
              </a:rPr>
              <a:t>Formato N(4): </a:t>
            </a:r>
            <a:r>
              <a:rPr lang="pt-BR" sz="1400" kern="0" dirty="0" smtClean="0">
                <a:solidFill>
                  <a:srgbClr val="666666"/>
                </a:solidFill>
              </a:rPr>
              <a:t>NNNN;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en-US" sz="1400" kern="0" dirty="0" smtClean="0">
                <a:solidFill>
                  <a:srgbClr val="666666"/>
                </a:solidFill>
              </a:rPr>
              <a:t>EOT , </a:t>
            </a:r>
            <a:r>
              <a:rPr lang="pt-BR" sz="1400" kern="0" dirty="0" smtClean="0">
                <a:solidFill>
                  <a:srgbClr val="666666"/>
                </a:solidFill>
              </a:rPr>
              <a:t>Formato</a:t>
            </a:r>
            <a:r>
              <a:rPr lang="en-US" sz="1400" kern="0" dirty="0" smtClean="0">
                <a:solidFill>
                  <a:srgbClr val="666666"/>
                </a:solidFill>
              </a:rPr>
              <a:t> </a:t>
            </a:r>
            <a:r>
              <a:rPr lang="pt-BR" sz="1400" kern="0" dirty="0" smtClean="0">
                <a:solidFill>
                  <a:srgbClr val="666666"/>
                </a:solidFill>
              </a:rPr>
              <a:t>Alfa-numérico</a:t>
            </a:r>
            <a:r>
              <a:rPr lang="en-US" sz="1400" kern="0" dirty="0" smtClean="0">
                <a:solidFill>
                  <a:srgbClr val="666666"/>
                </a:solidFill>
              </a:rPr>
              <a:t> A(3): 1A2;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 err="1" smtClean="0">
                <a:solidFill>
                  <a:srgbClr val="666666"/>
                </a:solidFill>
              </a:rPr>
              <a:t>TimeStamp</a:t>
            </a:r>
            <a:r>
              <a:rPr lang="pt-BR" sz="1400" kern="0" dirty="0" smtClean="0">
                <a:solidFill>
                  <a:srgbClr val="666666"/>
                </a:solidFill>
              </a:rPr>
              <a:t> do Inicio da Janela, Formato Data: AAAAMMDDHHMMSS;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buFont typeface="+mj-lt"/>
              <a:buAutoNum type="arabicPeriod"/>
              <a:defRPr/>
            </a:pPr>
            <a:r>
              <a:rPr lang="pt-BR" sz="1400" kern="0" dirty="0" err="1" smtClean="0">
                <a:solidFill>
                  <a:srgbClr val="666666"/>
                </a:solidFill>
              </a:rPr>
              <a:t>TimeStamp</a:t>
            </a:r>
            <a:r>
              <a:rPr lang="pt-BR" sz="1400" kern="0" dirty="0" smtClean="0">
                <a:solidFill>
                  <a:srgbClr val="666666"/>
                </a:solidFill>
              </a:rPr>
              <a:t> do Inicio da Janela, Formato Data: AAAAMMDDHHMMSS;</a:t>
            </a:r>
          </a:p>
          <a:p>
            <a:pPr marL="1257300" lvl="2" indent="-342900" algn="just" eaLnBrk="0" hangingPunct="0">
              <a:lnSpc>
                <a:spcPts val="1800"/>
              </a:lnSpc>
              <a:buClr>
                <a:srgbClr val="0066FF"/>
              </a:buClr>
              <a:buSzPct val="115000"/>
              <a:defRPr/>
            </a:pPr>
            <a:r>
              <a:rPr lang="pt-BR" sz="1400" kern="0" dirty="0" smtClean="0">
                <a:solidFill>
                  <a:srgbClr val="666666"/>
                </a:solidFill>
              </a:rPr>
              <a:t>	</a:t>
            </a:r>
            <a:r>
              <a:rPr lang="pt-BR" sz="1400" b="1" kern="0" dirty="0" smtClean="0">
                <a:solidFill>
                  <a:srgbClr val="666666"/>
                </a:solidFill>
              </a:rPr>
              <a:t>Os campos de 4 a 8 existem apenas se Ação = 0</a:t>
            </a:r>
            <a:endParaRPr lang="pt-BR" sz="1400" b="1" kern="0" dirty="0">
              <a:solidFill>
                <a:srgbClr val="666666"/>
              </a:solidFill>
            </a:endParaRPr>
          </a:p>
          <a:p>
            <a:pPr marL="730250" lvl="1" indent="-273050" algn="just" eaLnBrk="0" fontAlgn="auto" hangingPunct="0">
              <a:lnSpc>
                <a:spcPts val="1800"/>
              </a:lnSpc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sz="1400" b="1" kern="0" dirty="0">
                <a:solidFill>
                  <a:srgbClr val="666666"/>
                </a:solidFill>
              </a:rPr>
              <a:t>CheckSum padrão MD5</a:t>
            </a:r>
            <a:r>
              <a:rPr lang="pt-BR" sz="1400" kern="0" dirty="0">
                <a:solidFill>
                  <a:srgbClr val="666666"/>
                </a:solidFill>
              </a:rPr>
              <a:t>, aplicável apenas sobre os registros de cabeçalho e dados, Formato: 32bytes hexadecimal</a:t>
            </a: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690964" y="5314098"/>
            <a:ext cx="8001056" cy="11695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square" anchor="ctr">
            <a:spAutoFit/>
          </a:bodyPr>
          <a:lstStyle/>
          <a:p>
            <a:pPr marL="742950" lvl="1" indent="-285750" algn="just">
              <a:buClr>
                <a:srgbClr val="333399"/>
              </a:buClr>
              <a:defRPr/>
            </a:pPr>
            <a:r>
              <a:rPr lang="pt-BR" sz="1400" b="1" dirty="0">
                <a:solidFill>
                  <a:srgbClr val="666666"/>
                </a:solidFill>
              </a:rPr>
              <a:t>Exemplo</a:t>
            </a:r>
            <a:r>
              <a:rPr lang="pt-BR" sz="1400" b="1" dirty="0" smtClean="0">
                <a:solidFill>
                  <a:srgbClr val="666666"/>
                </a:solidFill>
              </a:rPr>
              <a:t>:</a:t>
            </a:r>
          </a:p>
          <a:p>
            <a:pPr marL="742950" lvl="1" indent="-285750" algn="just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pt-BR" sz="1400" b="1" dirty="0" smtClean="0">
                <a:solidFill>
                  <a:srgbClr val="666666"/>
                </a:solidFill>
              </a:rPr>
              <a:t>Linha </a:t>
            </a:r>
            <a:r>
              <a:rPr lang="pt-BR" sz="1400" b="1" dirty="0">
                <a:solidFill>
                  <a:srgbClr val="666666"/>
                </a:solidFill>
              </a:rPr>
              <a:t>1: </a:t>
            </a:r>
            <a:r>
              <a:rPr lang="pt-BR" sz="1400" dirty="0">
                <a:solidFill>
                  <a:srgbClr val="666666"/>
                </a:solidFill>
              </a:rPr>
              <a:t>20080505120000;000004</a:t>
            </a:r>
          </a:p>
          <a:p>
            <a:pPr marL="742950" lvl="1" indent="-285750" algn="just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pt-BR" sz="1400" b="1" dirty="0">
                <a:solidFill>
                  <a:srgbClr val="666666"/>
                </a:solidFill>
              </a:rPr>
              <a:t>Linha 2: </a:t>
            </a:r>
            <a:r>
              <a:rPr lang="pt-BR" sz="1400" dirty="0" smtClean="0">
                <a:solidFill>
                  <a:srgbClr val="666666"/>
                </a:solidFill>
              </a:rPr>
              <a:t>0000000010;0;2112345678;0;0;0114; 1A2; 20080505120001; 20080505120000</a:t>
            </a:r>
            <a:endParaRPr lang="pt-BR" sz="1400" dirty="0">
              <a:solidFill>
                <a:srgbClr val="666666"/>
              </a:solidFill>
            </a:endParaRPr>
          </a:p>
          <a:p>
            <a:pPr marL="742950" lvl="1" indent="-285750" algn="just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pt-BR" sz="1400" b="1" dirty="0">
                <a:solidFill>
                  <a:srgbClr val="666666"/>
                </a:solidFill>
              </a:rPr>
              <a:t>Linha 3: </a:t>
            </a:r>
            <a:r>
              <a:rPr lang="pt-BR" sz="1400" dirty="0" smtClean="0">
                <a:solidFill>
                  <a:srgbClr val="666666"/>
                </a:solidFill>
              </a:rPr>
              <a:t>0000000010;1;2112345678;;;;;;20080505120000</a:t>
            </a:r>
            <a:endParaRPr lang="pt-BR" sz="1400" dirty="0">
              <a:solidFill>
                <a:srgbClr val="666666"/>
              </a:solidFill>
            </a:endParaRPr>
          </a:p>
          <a:p>
            <a:pPr marL="742950" lvl="1" indent="-285750" algn="just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pt-BR" sz="1400" b="1" dirty="0">
                <a:solidFill>
                  <a:srgbClr val="666666"/>
                </a:solidFill>
              </a:rPr>
              <a:t>Linha 4: </a:t>
            </a:r>
            <a:r>
              <a:rPr lang="pt-BR" sz="1400" dirty="0" smtClean="0">
                <a:solidFill>
                  <a:srgbClr val="666666"/>
                </a:solidFill>
              </a:rPr>
              <a:t>d41d8cd98f00b204e9800998ecf8427e</a:t>
            </a:r>
            <a:endParaRPr lang="pt-BR" sz="1400"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A ABR Telecom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O que é Portabilidade?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Solução de Arquivos</a:t>
            </a:r>
            <a:endParaRPr lang="pt-BR" sz="2400" b="1" dirty="0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Funcionalidades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Custo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Custo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17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02112"/>
              </p:ext>
            </p:extLst>
          </p:nvPr>
        </p:nvGraphicFramePr>
        <p:xfrm>
          <a:off x="251521" y="1484784"/>
          <a:ext cx="8424935" cy="1008112"/>
        </p:xfrm>
        <a:graphic>
          <a:graphicData uri="http://schemas.openxmlformats.org/drawingml/2006/table">
            <a:tbl>
              <a:tblPr/>
              <a:tblGrid>
                <a:gridCol w="3610688"/>
                <a:gridCol w="1895063"/>
                <a:gridCol w="2919184"/>
              </a:tblGrid>
              <a:tr h="41047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Solução</a:t>
                      </a:r>
                    </a:p>
                  </a:txBody>
                  <a:tcPr marL="7745" marR="7745" marT="77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1A308E"/>
                        </a:gs>
                        <a:gs pos="100000">
                          <a:srgbClr val="3A5DCE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Valor</a:t>
                      </a:r>
                    </a:p>
                  </a:txBody>
                  <a:tcPr marL="7745" marR="7745" marT="77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1A308E"/>
                        </a:gs>
                        <a:gs pos="100000">
                          <a:srgbClr val="3A5DCE"/>
                        </a:gs>
                      </a:gsLst>
                      <a:lin ang="5400000" scaled="0"/>
                    </a:gradFill>
                  </a:tcPr>
                </a:tc>
              </a:tr>
              <a:tr h="5976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606060"/>
                          </a:solidFill>
                          <a:latin typeface="+mn-lt"/>
                        </a:rPr>
                        <a:t>Solução de Arquivos</a:t>
                      </a:r>
                    </a:p>
                  </a:txBody>
                  <a:tcPr marL="7745" marR="7745" marT="77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baseline="0" dirty="0" smtClean="0">
                          <a:solidFill>
                            <a:srgbClr val="606060"/>
                          </a:solidFill>
                          <a:latin typeface="+mn-lt"/>
                        </a:rPr>
                        <a:t> Mensal</a:t>
                      </a:r>
                    </a:p>
                  </a:txBody>
                  <a:tcPr marL="7745" marR="7745" marT="77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latin typeface="Verdana"/>
                        </a:rPr>
                        <a:t> </a:t>
                      </a:r>
                      <a:r>
                        <a:rPr lang="pt-BR" sz="1800" b="1" i="0" u="none" strike="noStrike" kern="1200" baseline="0" dirty="0" smtClean="0">
                          <a:solidFill>
                            <a:srgbClr val="60606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i="0" u="none" strike="noStrike" kern="1200" baseline="0" smtClean="0">
                          <a:solidFill>
                            <a:srgbClr val="606060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pt-BR" sz="1800" b="1" i="0" u="none" strike="noStrike" kern="1200" baseline="0" smtClean="0">
                          <a:solidFill>
                            <a:srgbClr val="606060"/>
                          </a:solidFill>
                          <a:latin typeface="+mn-lt"/>
                          <a:ea typeface="+mn-ea"/>
                          <a:cs typeface="+mn-cs"/>
                        </a:rPr>
                        <a:t>6.266,99 </a:t>
                      </a:r>
                      <a:endParaRPr lang="pt-BR" sz="1800" b="1" i="0" u="none" strike="noStrike" kern="1200" baseline="0" dirty="0" smtClean="0">
                        <a:solidFill>
                          <a:srgbClr val="606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
Gerência de Soluções em Telecom
Diretoria de Operações e Soluções em Telecom
http://www.abrtelecom.com.br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A ABR Telecom</a:t>
            </a:r>
            <a:endParaRPr lang="pt-BR" sz="2400" b="1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O que é Portabilidade?</a:t>
            </a:r>
            <a:endParaRPr lang="pt-BR" sz="2400" b="1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Solução de Arquivos</a:t>
            </a:r>
            <a:endParaRPr lang="pt-BR" sz="2400" b="1" dirty="0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Funcionalidades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Custo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A ABR Telecom</a:t>
            </a:r>
            <a:endParaRPr lang="pt-BR" sz="2400" b="1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O que é Portabilidade?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Solução de Arquivos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Funcionalidades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Custo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A ABR Telecom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310497"/>
            <a:ext cx="84963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A ABR Telecom – Associação Brasileira de Recursos em Telecomunicações –  é uma prestadora de serviços de suporte à prestação dos serviços de telecomunicações pelas suas Associadas, destacando-se como a Entidade Administradora da Portabilidade Numérica no Brasil. </a:t>
            </a:r>
          </a:p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Fundada em 1998, tem como Associadas as principais operadoras de telefonia Fixa e Móvel do Brasil.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850" y="3071813"/>
            <a:ext cx="4430713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Além da portabilidade, a ABR Telecom presta serviços às Operadoras, dentre os quais serviços de Combate à Fraude em telecomunicações e Cadastro Nacional de usuários de telefonia.</a:t>
            </a:r>
          </a:p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Seu foco de atuação é na gestão centralizada de soluções tecnológicas em ambientes compartilhados, sempre orientado para a geração.de valor para as suas Associadas.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1955925">
            <a:off x="6781800" y="4786313"/>
            <a:ext cx="512763" cy="3032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 defTabSz="2901950" eaLnBrk="0" hangingPunct="0"/>
            <a:endParaRPr lang="en-GB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2030211">
            <a:off x="5478463" y="4333875"/>
            <a:ext cx="512762" cy="3016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 defTabSz="2901950" eaLnBrk="0" hangingPunct="0"/>
            <a:endParaRPr lang="en-GB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614988" y="3000375"/>
            <a:ext cx="1408112" cy="1000125"/>
          </a:xfrm>
          <a:custGeom>
            <a:avLst/>
            <a:gdLst>
              <a:gd name="T0" fmla="*/ 2147483647 w 741"/>
              <a:gd name="T1" fmla="*/ 2147483647 h 565"/>
              <a:gd name="T2" fmla="*/ 2147483647 w 741"/>
              <a:gd name="T3" fmla="*/ 2147483647 h 565"/>
              <a:gd name="T4" fmla="*/ 2147483647 w 741"/>
              <a:gd name="T5" fmla="*/ 0 h 565"/>
              <a:gd name="T6" fmla="*/ 2147483647 w 741"/>
              <a:gd name="T7" fmla="*/ 2147483647 h 565"/>
              <a:gd name="T8" fmla="*/ 2147483647 w 741"/>
              <a:gd name="T9" fmla="*/ 2147483647 h 565"/>
              <a:gd name="T10" fmla="*/ 2147483647 w 741"/>
              <a:gd name="T11" fmla="*/ 2147483647 h 565"/>
              <a:gd name="T12" fmla="*/ 2147483647 w 741"/>
              <a:gd name="T13" fmla="*/ 2147483647 h 565"/>
              <a:gd name="T14" fmla="*/ 2147483647 w 741"/>
              <a:gd name="T15" fmla="*/ 2147483647 h 565"/>
              <a:gd name="T16" fmla="*/ 2147483647 w 741"/>
              <a:gd name="T17" fmla="*/ 2147483647 h 565"/>
              <a:gd name="T18" fmla="*/ 2147483647 w 741"/>
              <a:gd name="T19" fmla="*/ 2147483647 h 565"/>
              <a:gd name="T20" fmla="*/ 2147483647 w 741"/>
              <a:gd name="T21" fmla="*/ 2147483647 h 565"/>
              <a:gd name="T22" fmla="*/ 2147483647 w 741"/>
              <a:gd name="T23" fmla="*/ 2147483647 h 565"/>
              <a:gd name="T24" fmla="*/ 2147483647 w 741"/>
              <a:gd name="T25" fmla="*/ 2147483647 h 565"/>
              <a:gd name="T26" fmla="*/ 2147483647 w 741"/>
              <a:gd name="T27" fmla="*/ 2147483647 h 565"/>
              <a:gd name="T28" fmla="*/ 2147483647 w 741"/>
              <a:gd name="T29" fmla="*/ 2147483647 h 565"/>
              <a:gd name="T30" fmla="*/ 2147483647 w 741"/>
              <a:gd name="T31" fmla="*/ 2147483647 h 565"/>
              <a:gd name="T32" fmla="*/ 2147483647 w 741"/>
              <a:gd name="T33" fmla="*/ 2147483647 h 565"/>
              <a:gd name="T34" fmla="*/ 2147483647 w 741"/>
              <a:gd name="T35" fmla="*/ 2147483647 h 565"/>
              <a:gd name="T36" fmla="*/ 2147483647 w 741"/>
              <a:gd name="T37" fmla="*/ 2147483647 h 565"/>
              <a:gd name="T38" fmla="*/ 2147483647 w 741"/>
              <a:gd name="T39" fmla="*/ 2147483647 h 565"/>
              <a:gd name="T40" fmla="*/ 0 w 741"/>
              <a:gd name="T41" fmla="*/ 2147483647 h 565"/>
              <a:gd name="T42" fmla="*/ 2147483647 w 741"/>
              <a:gd name="T43" fmla="*/ 2147483647 h 565"/>
              <a:gd name="T44" fmla="*/ 2147483647 w 741"/>
              <a:gd name="T45" fmla="*/ 2147483647 h 565"/>
              <a:gd name="T46" fmla="*/ 2147483647 w 741"/>
              <a:gd name="T47" fmla="*/ 2147483647 h 565"/>
              <a:gd name="T48" fmla="*/ 2147483647 w 741"/>
              <a:gd name="T49" fmla="*/ 2147483647 h 565"/>
              <a:gd name="T50" fmla="*/ 2147483647 w 741"/>
              <a:gd name="T51" fmla="*/ 2147483647 h 565"/>
              <a:gd name="T52" fmla="*/ 2147483647 w 741"/>
              <a:gd name="T53" fmla="*/ 2147483647 h 565"/>
              <a:gd name="T54" fmla="*/ 2147483647 w 741"/>
              <a:gd name="T55" fmla="*/ 2147483647 h 565"/>
              <a:gd name="T56" fmla="*/ 2147483647 w 741"/>
              <a:gd name="T57" fmla="*/ 2147483647 h 565"/>
              <a:gd name="T58" fmla="*/ 2147483647 w 741"/>
              <a:gd name="T59" fmla="*/ 2147483647 h 565"/>
              <a:gd name="T60" fmla="*/ 2147483647 w 741"/>
              <a:gd name="T61" fmla="*/ 2147483647 h 565"/>
              <a:gd name="T62" fmla="*/ 2147483647 w 741"/>
              <a:gd name="T63" fmla="*/ 2147483647 h 565"/>
              <a:gd name="T64" fmla="*/ 2147483647 w 741"/>
              <a:gd name="T65" fmla="*/ 2147483647 h 565"/>
              <a:gd name="T66" fmla="*/ 2147483647 w 741"/>
              <a:gd name="T67" fmla="*/ 2147483647 h 565"/>
              <a:gd name="T68" fmla="*/ 2147483647 w 741"/>
              <a:gd name="T69" fmla="*/ 2147483647 h 56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41"/>
              <a:gd name="T106" fmla="*/ 0 h 565"/>
              <a:gd name="T107" fmla="*/ 741 w 741"/>
              <a:gd name="T108" fmla="*/ 565 h 56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41" h="565">
                <a:moveTo>
                  <a:pt x="579" y="438"/>
                </a:moveTo>
                <a:lnTo>
                  <a:pt x="740" y="243"/>
                </a:lnTo>
                <a:lnTo>
                  <a:pt x="642" y="0"/>
                </a:lnTo>
                <a:lnTo>
                  <a:pt x="635" y="54"/>
                </a:lnTo>
                <a:lnTo>
                  <a:pt x="610" y="53"/>
                </a:lnTo>
                <a:lnTo>
                  <a:pt x="560" y="55"/>
                </a:lnTo>
                <a:lnTo>
                  <a:pt x="511" y="60"/>
                </a:lnTo>
                <a:lnTo>
                  <a:pt x="463" y="69"/>
                </a:lnTo>
                <a:lnTo>
                  <a:pt x="417" y="81"/>
                </a:lnTo>
                <a:lnTo>
                  <a:pt x="372" y="96"/>
                </a:lnTo>
                <a:lnTo>
                  <a:pt x="328" y="115"/>
                </a:lnTo>
                <a:lnTo>
                  <a:pt x="286" y="136"/>
                </a:lnTo>
                <a:lnTo>
                  <a:pt x="246" y="159"/>
                </a:lnTo>
                <a:lnTo>
                  <a:pt x="208" y="186"/>
                </a:lnTo>
                <a:lnTo>
                  <a:pt x="171" y="215"/>
                </a:lnTo>
                <a:lnTo>
                  <a:pt x="137" y="247"/>
                </a:lnTo>
                <a:lnTo>
                  <a:pt x="104" y="280"/>
                </a:lnTo>
                <a:lnTo>
                  <a:pt x="74" y="316"/>
                </a:lnTo>
                <a:lnTo>
                  <a:pt x="47" y="354"/>
                </a:lnTo>
                <a:lnTo>
                  <a:pt x="23" y="394"/>
                </a:lnTo>
                <a:lnTo>
                  <a:pt x="0" y="435"/>
                </a:lnTo>
                <a:lnTo>
                  <a:pt x="212" y="421"/>
                </a:lnTo>
                <a:lnTo>
                  <a:pt x="304" y="564"/>
                </a:lnTo>
                <a:lnTo>
                  <a:pt x="327" y="527"/>
                </a:lnTo>
                <a:lnTo>
                  <a:pt x="354" y="494"/>
                </a:lnTo>
                <a:lnTo>
                  <a:pt x="385" y="464"/>
                </a:lnTo>
                <a:lnTo>
                  <a:pt x="420" y="439"/>
                </a:lnTo>
                <a:lnTo>
                  <a:pt x="459" y="417"/>
                </a:lnTo>
                <a:lnTo>
                  <a:pt x="478" y="408"/>
                </a:lnTo>
                <a:lnTo>
                  <a:pt x="499" y="400"/>
                </a:lnTo>
                <a:lnTo>
                  <a:pt x="520" y="394"/>
                </a:lnTo>
                <a:lnTo>
                  <a:pt x="542" y="389"/>
                </a:lnTo>
                <a:lnTo>
                  <a:pt x="565" y="385"/>
                </a:lnTo>
                <a:lnTo>
                  <a:pt x="587" y="384"/>
                </a:lnTo>
                <a:lnTo>
                  <a:pt x="579" y="438"/>
                </a:lnTo>
              </a:path>
            </a:pathLst>
          </a:custGeom>
          <a:gradFill rotWithShape="1">
            <a:gsLst>
              <a:gs pos="0">
                <a:srgbClr val="6666FF"/>
              </a:gs>
              <a:gs pos="50000">
                <a:srgbClr val="9999FF"/>
              </a:gs>
              <a:gs pos="100000">
                <a:srgbClr val="6666FF"/>
              </a:gs>
            </a:gsLst>
            <a:lin ang="5400000" scaled="1"/>
          </a:gradFill>
          <a:ln w="6350" cap="rnd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897688" y="3105150"/>
            <a:ext cx="1222375" cy="1144588"/>
          </a:xfrm>
          <a:custGeom>
            <a:avLst/>
            <a:gdLst>
              <a:gd name="T0" fmla="*/ 2147483647 w 643"/>
              <a:gd name="T1" fmla="*/ 2147483647 h 646"/>
              <a:gd name="T2" fmla="*/ 2147483647 w 643"/>
              <a:gd name="T3" fmla="*/ 2147483647 h 646"/>
              <a:gd name="T4" fmla="*/ 2147483647 w 643"/>
              <a:gd name="T5" fmla="*/ 2147483647 h 646"/>
              <a:gd name="T6" fmla="*/ 2147483647 w 643"/>
              <a:gd name="T7" fmla="*/ 2147483647 h 646"/>
              <a:gd name="T8" fmla="*/ 2147483647 w 643"/>
              <a:gd name="T9" fmla="*/ 2147483647 h 646"/>
              <a:gd name="T10" fmla="*/ 2147483647 w 643"/>
              <a:gd name="T11" fmla="*/ 2147483647 h 646"/>
              <a:gd name="T12" fmla="*/ 2147483647 w 643"/>
              <a:gd name="T13" fmla="*/ 2147483647 h 646"/>
              <a:gd name="T14" fmla="*/ 2147483647 w 643"/>
              <a:gd name="T15" fmla="*/ 2147483647 h 646"/>
              <a:gd name="T16" fmla="*/ 2147483647 w 643"/>
              <a:gd name="T17" fmla="*/ 2147483647 h 646"/>
              <a:gd name="T18" fmla="*/ 2147483647 w 643"/>
              <a:gd name="T19" fmla="*/ 2147483647 h 646"/>
              <a:gd name="T20" fmla="*/ 2147483647 w 643"/>
              <a:gd name="T21" fmla="*/ 2147483647 h 646"/>
              <a:gd name="T22" fmla="*/ 2147483647 w 643"/>
              <a:gd name="T23" fmla="*/ 2147483647 h 646"/>
              <a:gd name="T24" fmla="*/ 2147483647 w 643"/>
              <a:gd name="T25" fmla="*/ 2147483647 h 646"/>
              <a:gd name="T26" fmla="*/ 2147483647 w 643"/>
              <a:gd name="T27" fmla="*/ 2147483647 h 646"/>
              <a:gd name="T28" fmla="*/ 2147483647 w 643"/>
              <a:gd name="T29" fmla="*/ 2147483647 h 646"/>
              <a:gd name="T30" fmla="*/ 2147483647 w 643"/>
              <a:gd name="T31" fmla="*/ 2147483647 h 646"/>
              <a:gd name="T32" fmla="*/ 2147483647 w 643"/>
              <a:gd name="T33" fmla="*/ 2147483647 h 646"/>
              <a:gd name="T34" fmla="*/ 2147483647 w 643"/>
              <a:gd name="T35" fmla="*/ 2147483647 h 646"/>
              <a:gd name="T36" fmla="*/ 2147483647 w 643"/>
              <a:gd name="T37" fmla="*/ 2147483647 h 646"/>
              <a:gd name="T38" fmla="*/ 2147483647 w 643"/>
              <a:gd name="T39" fmla="*/ 0 h 646"/>
              <a:gd name="T40" fmla="*/ 2147483647 w 643"/>
              <a:gd name="T41" fmla="*/ 2147483647 h 646"/>
              <a:gd name="T42" fmla="*/ 0 w 643"/>
              <a:gd name="T43" fmla="*/ 2147483647 h 646"/>
              <a:gd name="T44" fmla="*/ 2147483647 w 643"/>
              <a:gd name="T45" fmla="*/ 2147483647 h 646"/>
              <a:gd name="T46" fmla="*/ 2147483647 w 643"/>
              <a:gd name="T47" fmla="*/ 2147483647 h 646"/>
              <a:gd name="T48" fmla="*/ 2147483647 w 643"/>
              <a:gd name="T49" fmla="*/ 2147483647 h 646"/>
              <a:gd name="T50" fmla="*/ 2147483647 w 643"/>
              <a:gd name="T51" fmla="*/ 2147483647 h 646"/>
              <a:gd name="T52" fmla="*/ 2147483647 w 643"/>
              <a:gd name="T53" fmla="*/ 2147483647 h 646"/>
              <a:gd name="T54" fmla="*/ 2147483647 w 643"/>
              <a:gd name="T55" fmla="*/ 2147483647 h 646"/>
              <a:gd name="T56" fmla="*/ 2147483647 w 643"/>
              <a:gd name="T57" fmla="*/ 2147483647 h 646"/>
              <a:gd name="T58" fmla="*/ 2147483647 w 643"/>
              <a:gd name="T59" fmla="*/ 2147483647 h 646"/>
              <a:gd name="T60" fmla="*/ 2147483647 w 643"/>
              <a:gd name="T61" fmla="*/ 2147483647 h 646"/>
              <a:gd name="T62" fmla="*/ 2147483647 w 643"/>
              <a:gd name="T63" fmla="*/ 2147483647 h 6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43"/>
              <a:gd name="T97" fmla="*/ 0 h 646"/>
              <a:gd name="T98" fmla="*/ 643 w 643"/>
              <a:gd name="T99" fmla="*/ 646 h 64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43" h="646">
                <a:moveTo>
                  <a:pt x="206" y="552"/>
                </a:moveTo>
                <a:lnTo>
                  <a:pt x="444" y="645"/>
                </a:lnTo>
                <a:lnTo>
                  <a:pt x="642" y="477"/>
                </a:lnTo>
                <a:lnTo>
                  <a:pt x="587" y="487"/>
                </a:lnTo>
                <a:lnTo>
                  <a:pt x="571" y="440"/>
                </a:lnTo>
                <a:lnTo>
                  <a:pt x="552" y="394"/>
                </a:lnTo>
                <a:lnTo>
                  <a:pt x="531" y="351"/>
                </a:lnTo>
                <a:lnTo>
                  <a:pt x="506" y="309"/>
                </a:lnTo>
                <a:lnTo>
                  <a:pt x="479" y="269"/>
                </a:lnTo>
                <a:lnTo>
                  <a:pt x="449" y="232"/>
                </a:lnTo>
                <a:lnTo>
                  <a:pt x="416" y="196"/>
                </a:lnTo>
                <a:lnTo>
                  <a:pt x="381" y="162"/>
                </a:lnTo>
                <a:lnTo>
                  <a:pt x="343" y="132"/>
                </a:lnTo>
                <a:lnTo>
                  <a:pt x="304" y="104"/>
                </a:lnTo>
                <a:lnTo>
                  <a:pt x="263" y="78"/>
                </a:lnTo>
                <a:lnTo>
                  <a:pt x="220" y="56"/>
                </a:lnTo>
                <a:lnTo>
                  <a:pt x="175" y="37"/>
                </a:lnTo>
                <a:lnTo>
                  <a:pt x="128" y="21"/>
                </a:lnTo>
                <a:lnTo>
                  <a:pt x="80" y="9"/>
                </a:lnTo>
                <a:lnTo>
                  <a:pt x="31" y="0"/>
                </a:lnTo>
                <a:lnTo>
                  <a:pt x="110" y="196"/>
                </a:lnTo>
                <a:lnTo>
                  <a:pt x="0" y="329"/>
                </a:lnTo>
                <a:lnTo>
                  <a:pt x="44" y="340"/>
                </a:lnTo>
                <a:lnTo>
                  <a:pt x="84" y="357"/>
                </a:lnTo>
                <a:lnTo>
                  <a:pt x="122" y="378"/>
                </a:lnTo>
                <a:lnTo>
                  <a:pt x="157" y="405"/>
                </a:lnTo>
                <a:lnTo>
                  <a:pt x="174" y="419"/>
                </a:lnTo>
                <a:lnTo>
                  <a:pt x="189" y="434"/>
                </a:lnTo>
                <a:lnTo>
                  <a:pt x="216" y="468"/>
                </a:lnTo>
                <a:lnTo>
                  <a:pt x="240" y="504"/>
                </a:lnTo>
                <a:lnTo>
                  <a:pt x="258" y="543"/>
                </a:lnTo>
                <a:lnTo>
                  <a:pt x="206" y="552"/>
                </a:lnTo>
              </a:path>
            </a:pathLst>
          </a:custGeom>
          <a:gradFill rotWithShape="1">
            <a:gsLst>
              <a:gs pos="0">
                <a:srgbClr val="6666FF"/>
              </a:gs>
              <a:gs pos="50000">
                <a:srgbClr val="9999FF"/>
              </a:gs>
              <a:gs pos="100000">
                <a:srgbClr val="6666FF"/>
              </a:gs>
            </a:gsLst>
            <a:lin ang="5400000" scaled="1"/>
          </a:gradFill>
          <a:ln w="6350" cap="rnd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127875" y="4094163"/>
            <a:ext cx="935038" cy="1292225"/>
          </a:xfrm>
          <a:custGeom>
            <a:avLst/>
            <a:gdLst>
              <a:gd name="T0" fmla="*/ 2147483647 w 492"/>
              <a:gd name="T1" fmla="*/ 2147483647 h 730"/>
              <a:gd name="T2" fmla="*/ 0 w 492"/>
              <a:gd name="T3" fmla="*/ 2147483647 h 730"/>
              <a:gd name="T4" fmla="*/ 2147483647 w 492"/>
              <a:gd name="T5" fmla="*/ 2147483647 h 730"/>
              <a:gd name="T6" fmla="*/ 2147483647 w 492"/>
              <a:gd name="T7" fmla="*/ 2147483647 h 730"/>
              <a:gd name="T8" fmla="*/ 2147483647 w 492"/>
              <a:gd name="T9" fmla="*/ 2147483647 h 730"/>
              <a:gd name="T10" fmla="*/ 2147483647 w 492"/>
              <a:gd name="T11" fmla="*/ 2147483647 h 730"/>
              <a:gd name="T12" fmla="*/ 2147483647 w 492"/>
              <a:gd name="T13" fmla="*/ 2147483647 h 730"/>
              <a:gd name="T14" fmla="*/ 2147483647 w 492"/>
              <a:gd name="T15" fmla="*/ 2147483647 h 730"/>
              <a:gd name="T16" fmla="*/ 2147483647 w 492"/>
              <a:gd name="T17" fmla="*/ 2147483647 h 730"/>
              <a:gd name="T18" fmla="*/ 2147483647 w 492"/>
              <a:gd name="T19" fmla="*/ 2147483647 h 730"/>
              <a:gd name="T20" fmla="*/ 2147483647 w 492"/>
              <a:gd name="T21" fmla="*/ 2147483647 h 730"/>
              <a:gd name="T22" fmla="*/ 2147483647 w 492"/>
              <a:gd name="T23" fmla="*/ 2147483647 h 730"/>
              <a:gd name="T24" fmla="*/ 2147483647 w 492"/>
              <a:gd name="T25" fmla="*/ 2147483647 h 730"/>
              <a:gd name="T26" fmla="*/ 2147483647 w 492"/>
              <a:gd name="T27" fmla="*/ 0 h 730"/>
              <a:gd name="T28" fmla="*/ 2147483647 w 492"/>
              <a:gd name="T29" fmla="*/ 2147483647 h 730"/>
              <a:gd name="T30" fmla="*/ 2147483647 w 492"/>
              <a:gd name="T31" fmla="*/ 2147483647 h 730"/>
              <a:gd name="T32" fmla="*/ 2147483647 w 492"/>
              <a:gd name="T33" fmla="*/ 2147483647 h 730"/>
              <a:gd name="T34" fmla="*/ 2147483647 w 492"/>
              <a:gd name="T35" fmla="*/ 2147483647 h 730"/>
              <a:gd name="T36" fmla="*/ 2147483647 w 492"/>
              <a:gd name="T37" fmla="*/ 2147483647 h 730"/>
              <a:gd name="T38" fmla="*/ 2147483647 w 492"/>
              <a:gd name="T39" fmla="*/ 2147483647 h 730"/>
              <a:gd name="T40" fmla="*/ 2147483647 w 492"/>
              <a:gd name="T41" fmla="*/ 2147483647 h 730"/>
              <a:gd name="T42" fmla="*/ 2147483647 w 492"/>
              <a:gd name="T43" fmla="*/ 2147483647 h 730"/>
              <a:gd name="T44" fmla="*/ 2147483647 w 492"/>
              <a:gd name="T45" fmla="*/ 2147483647 h 730"/>
              <a:gd name="T46" fmla="*/ 2147483647 w 492"/>
              <a:gd name="T47" fmla="*/ 2147483647 h 730"/>
              <a:gd name="T48" fmla="*/ 2147483647 w 492"/>
              <a:gd name="T49" fmla="*/ 2147483647 h 730"/>
              <a:gd name="T50" fmla="*/ 2147483647 w 492"/>
              <a:gd name="T51" fmla="*/ 2147483647 h 73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92"/>
              <a:gd name="T79" fmla="*/ 0 h 730"/>
              <a:gd name="T80" fmla="*/ 492 w 492"/>
              <a:gd name="T81" fmla="*/ 730 h 73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92" h="730">
                <a:moveTo>
                  <a:pt x="16" y="336"/>
                </a:moveTo>
                <a:lnTo>
                  <a:pt x="0" y="590"/>
                </a:lnTo>
                <a:lnTo>
                  <a:pt x="221" y="729"/>
                </a:lnTo>
                <a:lnTo>
                  <a:pt x="193" y="676"/>
                </a:lnTo>
                <a:lnTo>
                  <a:pt x="257" y="626"/>
                </a:lnTo>
                <a:lnTo>
                  <a:pt x="316" y="569"/>
                </a:lnTo>
                <a:lnTo>
                  <a:pt x="367" y="506"/>
                </a:lnTo>
                <a:lnTo>
                  <a:pt x="410" y="437"/>
                </a:lnTo>
                <a:lnTo>
                  <a:pt x="445" y="362"/>
                </a:lnTo>
                <a:lnTo>
                  <a:pt x="470" y="282"/>
                </a:lnTo>
                <a:lnTo>
                  <a:pt x="486" y="199"/>
                </a:lnTo>
                <a:lnTo>
                  <a:pt x="491" y="113"/>
                </a:lnTo>
                <a:lnTo>
                  <a:pt x="488" y="56"/>
                </a:lnTo>
                <a:lnTo>
                  <a:pt x="481" y="0"/>
                </a:lnTo>
                <a:lnTo>
                  <a:pt x="323" y="134"/>
                </a:lnTo>
                <a:lnTo>
                  <a:pt x="158" y="69"/>
                </a:lnTo>
                <a:lnTo>
                  <a:pt x="162" y="113"/>
                </a:lnTo>
                <a:lnTo>
                  <a:pt x="160" y="153"/>
                </a:lnTo>
                <a:lnTo>
                  <a:pt x="153" y="191"/>
                </a:lnTo>
                <a:lnTo>
                  <a:pt x="143" y="227"/>
                </a:lnTo>
                <a:lnTo>
                  <a:pt x="129" y="263"/>
                </a:lnTo>
                <a:lnTo>
                  <a:pt x="111" y="296"/>
                </a:lnTo>
                <a:lnTo>
                  <a:pt x="90" y="327"/>
                </a:lnTo>
                <a:lnTo>
                  <a:pt x="66" y="355"/>
                </a:lnTo>
                <a:lnTo>
                  <a:pt x="39" y="380"/>
                </a:lnTo>
                <a:lnTo>
                  <a:pt x="16" y="336"/>
                </a:lnTo>
              </a:path>
            </a:pathLst>
          </a:custGeom>
          <a:gradFill rotWithShape="1">
            <a:gsLst>
              <a:gs pos="0">
                <a:srgbClr val="6666FF"/>
              </a:gs>
              <a:gs pos="50000">
                <a:srgbClr val="9999FF"/>
              </a:gs>
              <a:gs pos="100000">
                <a:srgbClr val="6666FF"/>
              </a:gs>
            </a:gsLst>
            <a:lin ang="5400000" scaled="1"/>
          </a:gradFill>
          <a:ln w="6350" cap="rnd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11850" y="4759325"/>
            <a:ext cx="1466850" cy="736600"/>
          </a:xfrm>
          <a:custGeom>
            <a:avLst/>
            <a:gdLst>
              <a:gd name="T0" fmla="*/ 2147483647 w 772"/>
              <a:gd name="T1" fmla="*/ 0 h 417"/>
              <a:gd name="T2" fmla="*/ 2147483647 w 772"/>
              <a:gd name="T3" fmla="*/ 2147483647 h 417"/>
              <a:gd name="T4" fmla="*/ 0 w 772"/>
              <a:gd name="T5" fmla="*/ 2147483647 h 417"/>
              <a:gd name="T6" fmla="*/ 2147483647 w 772"/>
              <a:gd name="T7" fmla="*/ 2147483647 h 417"/>
              <a:gd name="T8" fmla="*/ 2147483647 w 772"/>
              <a:gd name="T9" fmla="*/ 2147483647 h 417"/>
              <a:gd name="T10" fmla="*/ 2147483647 w 772"/>
              <a:gd name="T11" fmla="*/ 2147483647 h 417"/>
              <a:gd name="T12" fmla="*/ 2147483647 w 772"/>
              <a:gd name="T13" fmla="*/ 2147483647 h 417"/>
              <a:gd name="T14" fmla="*/ 2147483647 w 772"/>
              <a:gd name="T15" fmla="*/ 2147483647 h 417"/>
              <a:gd name="T16" fmla="*/ 2147483647 w 772"/>
              <a:gd name="T17" fmla="*/ 2147483647 h 417"/>
              <a:gd name="T18" fmla="*/ 2147483647 w 772"/>
              <a:gd name="T19" fmla="*/ 2147483647 h 417"/>
              <a:gd name="T20" fmla="*/ 2147483647 w 772"/>
              <a:gd name="T21" fmla="*/ 2147483647 h 417"/>
              <a:gd name="T22" fmla="*/ 2147483647 w 772"/>
              <a:gd name="T23" fmla="*/ 2147483647 h 417"/>
              <a:gd name="T24" fmla="*/ 2147483647 w 772"/>
              <a:gd name="T25" fmla="*/ 2147483647 h 417"/>
              <a:gd name="T26" fmla="*/ 2147483647 w 772"/>
              <a:gd name="T27" fmla="*/ 2147483647 h 417"/>
              <a:gd name="T28" fmla="*/ 2147483647 w 772"/>
              <a:gd name="T29" fmla="*/ 2147483647 h 417"/>
              <a:gd name="T30" fmla="*/ 2147483647 w 772"/>
              <a:gd name="T31" fmla="*/ 2147483647 h 417"/>
              <a:gd name="T32" fmla="*/ 2147483647 w 772"/>
              <a:gd name="T33" fmla="*/ 2147483647 h 417"/>
              <a:gd name="T34" fmla="*/ 2147483647 w 772"/>
              <a:gd name="T35" fmla="*/ 2147483647 h 417"/>
              <a:gd name="T36" fmla="*/ 2147483647 w 772"/>
              <a:gd name="T37" fmla="*/ 2147483647 h 417"/>
              <a:gd name="T38" fmla="*/ 2147483647 w 772"/>
              <a:gd name="T39" fmla="*/ 2147483647 h 417"/>
              <a:gd name="T40" fmla="*/ 2147483647 w 772"/>
              <a:gd name="T41" fmla="*/ 2147483647 h 417"/>
              <a:gd name="T42" fmla="*/ 2147483647 w 772"/>
              <a:gd name="T43" fmla="*/ 2147483647 h 417"/>
              <a:gd name="T44" fmla="*/ 2147483647 w 772"/>
              <a:gd name="T45" fmla="*/ 2147483647 h 417"/>
              <a:gd name="T46" fmla="*/ 2147483647 w 772"/>
              <a:gd name="T47" fmla="*/ 2147483647 h 417"/>
              <a:gd name="T48" fmla="*/ 2147483647 w 772"/>
              <a:gd name="T49" fmla="*/ 2147483647 h 417"/>
              <a:gd name="T50" fmla="*/ 2147483647 w 772"/>
              <a:gd name="T51" fmla="*/ 2147483647 h 417"/>
              <a:gd name="T52" fmla="*/ 2147483647 w 772"/>
              <a:gd name="T53" fmla="*/ 2147483647 h 417"/>
              <a:gd name="T54" fmla="*/ 2147483647 w 772"/>
              <a:gd name="T55" fmla="*/ 0 h 41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772"/>
              <a:gd name="T85" fmla="*/ 0 h 417"/>
              <a:gd name="T86" fmla="*/ 772 w 772"/>
              <a:gd name="T87" fmla="*/ 417 h 41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772" h="417">
                <a:moveTo>
                  <a:pt x="309" y="0"/>
                </a:moveTo>
                <a:lnTo>
                  <a:pt x="63" y="64"/>
                </a:lnTo>
                <a:lnTo>
                  <a:pt x="0" y="317"/>
                </a:lnTo>
                <a:lnTo>
                  <a:pt x="40" y="276"/>
                </a:lnTo>
                <a:lnTo>
                  <a:pt x="84" y="307"/>
                </a:lnTo>
                <a:lnTo>
                  <a:pt x="131" y="335"/>
                </a:lnTo>
                <a:lnTo>
                  <a:pt x="180" y="360"/>
                </a:lnTo>
                <a:lnTo>
                  <a:pt x="232" y="381"/>
                </a:lnTo>
                <a:lnTo>
                  <a:pt x="285" y="397"/>
                </a:lnTo>
                <a:lnTo>
                  <a:pt x="339" y="408"/>
                </a:lnTo>
                <a:lnTo>
                  <a:pt x="396" y="415"/>
                </a:lnTo>
                <a:lnTo>
                  <a:pt x="454" y="416"/>
                </a:lnTo>
                <a:lnTo>
                  <a:pt x="539" y="412"/>
                </a:lnTo>
                <a:lnTo>
                  <a:pt x="620" y="398"/>
                </a:lnTo>
                <a:lnTo>
                  <a:pt x="660" y="386"/>
                </a:lnTo>
                <a:lnTo>
                  <a:pt x="697" y="372"/>
                </a:lnTo>
                <a:lnTo>
                  <a:pt x="771" y="339"/>
                </a:lnTo>
                <a:lnTo>
                  <a:pt x="596" y="230"/>
                </a:lnTo>
                <a:lnTo>
                  <a:pt x="606" y="53"/>
                </a:lnTo>
                <a:lnTo>
                  <a:pt x="571" y="68"/>
                </a:lnTo>
                <a:lnTo>
                  <a:pt x="533" y="80"/>
                </a:lnTo>
                <a:lnTo>
                  <a:pt x="495" y="86"/>
                </a:lnTo>
                <a:lnTo>
                  <a:pt x="454" y="88"/>
                </a:lnTo>
                <a:lnTo>
                  <a:pt x="405" y="85"/>
                </a:lnTo>
                <a:lnTo>
                  <a:pt x="358" y="74"/>
                </a:lnTo>
                <a:lnTo>
                  <a:pt x="313" y="59"/>
                </a:lnTo>
                <a:lnTo>
                  <a:pt x="272" y="38"/>
                </a:lnTo>
                <a:lnTo>
                  <a:pt x="309" y="0"/>
                </a:lnTo>
              </a:path>
            </a:pathLst>
          </a:custGeom>
          <a:gradFill rotWithShape="1">
            <a:gsLst>
              <a:gs pos="0">
                <a:srgbClr val="6666FF"/>
              </a:gs>
              <a:gs pos="50000">
                <a:srgbClr val="9999FF"/>
              </a:gs>
              <a:gs pos="100000">
                <a:srgbClr val="6666FF"/>
              </a:gs>
            </a:gsLst>
            <a:lin ang="5400000" scaled="1"/>
          </a:gradFill>
          <a:ln w="6350" cap="rnd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5468938" y="3813175"/>
            <a:ext cx="827087" cy="1349375"/>
          </a:xfrm>
          <a:custGeom>
            <a:avLst/>
            <a:gdLst>
              <a:gd name="T0" fmla="*/ 2147483647 w 435"/>
              <a:gd name="T1" fmla="*/ 2147483647 h 762"/>
              <a:gd name="T2" fmla="*/ 2147483647 w 435"/>
              <a:gd name="T3" fmla="*/ 0 h 762"/>
              <a:gd name="T4" fmla="*/ 0 w 435"/>
              <a:gd name="T5" fmla="*/ 2147483647 h 762"/>
              <a:gd name="T6" fmla="*/ 2147483647 w 435"/>
              <a:gd name="T7" fmla="*/ 2147483647 h 762"/>
              <a:gd name="T8" fmla="*/ 2147483647 w 435"/>
              <a:gd name="T9" fmla="*/ 2147483647 h 762"/>
              <a:gd name="T10" fmla="*/ 2147483647 w 435"/>
              <a:gd name="T11" fmla="*/ 2147483647 h 762"/>
              <a:gd name="T12" fmla="*/ 2147483647 w 435"/>
              <a:gd name="T13" fmla="*/ 2147483647 h 762"/>
              <a:gd name="T14" fmla="*/ 2147483647 w 435"/>
              <a:gd name="T15" fmla="*/ 2147483647 h 762"/>
              <a:gd name="T16" fmla="*/ 2147483647 w 435"/>
              <a:gd name="T17" fmla="*/ 2147483647 h 762"/>
              <a:gd name="T18" fmla="*/ 2147483647 w 435"/>
              <a:gd name="T19" fmla="*/ 2147483647 h 762"/>
              <a:gd name="T20" fmla="*/ 2147483647 w 435"/>
              <a:gd name="T21" fmla="*/ 2147483647 h 762"/>
              <a:gd name="T22" fmla="*/ 2147483647 w 435"/>
              <a:gd name="T23" fmla="*/ 2147483647 h 762"/>
              <a:gd name="T24" fmla="*/ 2147483647 w 435"/>
              <a:gd name="T25" fmla="*/ 2147483647 h 762"/>
              <a:gd name="T26" fmla="*/ 2147483647 w 435"/>
              <a:gd name="T27" fmla="*/ 2147483647 h 762"/>
              <a:gd name="T28" fmla="*/ 2147483647 w 435"/>
              <a:gd name="T29" fmla="*/ 2147483647 h 762"/>
              <a:gd name="T30" fmla="*/ 2147483647 w 435"/>
              <a:gd name="T31" fmla="*/ 2147483647 h 762"/>
              <a:gd name="T32" fmla="*/ 2147483647 w 435"/>
              <a:gd name="T33" fmla="*/ 2147483647 h 762"/>
              <a:gd name="T34" fmla="*/ 2147483647 w 435"/>
              <a:gd name="T35" fmla="*/ 2147483647 h 762"/>
              <a:gd name="T36" fmla="*/ 2147483647 w 435"/>
              <a:gd name="T37" fmla="*/ 2147483647 h 762"/>
              <a:gd name="T38" fmla="*/ 2147483647 w 435"/>
              <a:gd name="T39" fmla="*/ 2147483647 h 762"/>
              <a:gd name="T40" fmla="*/ 2147483647 w 435"/>
              <a:gd name="T41" fmla="*/ 2147483647 h 762"/>
              <a:gd name="T42" fmla="*/ 2147483647 w 435"/>
              <a:gd name="T43" fmla="*/ 2147483647 h 762"/>
              <a:gd name="T44" fmla="*/ 2147483647 w 435"/>
              <a:gd name="T45" fmla="*/ 2147483647 h 762"/>
              <a:gd name="T46" fmla="*/ 2147483647 w 435"/>
              <a:gd name="T47" fmla="*/ 2147483647 h 762"/>
              <a:gd name="T48" fmla="*/ 2147483647 w 435"/>
              <a:gd name="T49" fmla="*/ 2147483647 h 762"/>
              <a:gd name="T50" fmla="*/ 2147483647 w 435"/>
              <a:gd name="T51" fmla="*/ 2147483647 h 762"/>
              <a:gd name="T52" fmla="*/ 2147483647 w 435"/>
              <a:gd name="T53" fmla="*/ 2147483647 h 762"/>
              <a:gd name="T54" fmla="*/ 2147483647 w 435"/>
              <a:gd name="T55" fmla="*/ 2147483647 h 762"/>
              <a:gd name="T56" fmla="*/ 2147483647 w 435"/>
              <a:gd name="T57" fmla="*/ 2147483647 h 762"/>
              <a:gd name="T58" fmla="*/ 2147483647 w 435"/>
              <a:gd name="T59" fmla="*/ 2147483647 h 762"/>
              <a:gd name="T60" fmla="*/ 2147483647 w 435"/>
              <a:gd name="T61" fmla="*/ 2147483647 h 762"/>
              <a:gd name="T62" fmla="*/ 2147483647 w 435"/>
              <a:gd name="T63" fmla="*/ 2147483647 h 76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35"/>
              <a:gd name="T97" fmla="*/ 0 h 762"/>
              <a:gd name="T98" fmla="*/ 435 w 435"/>
              <a:gd name="T99" fmla="*/ 762 h 76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35" h="762">
                <a:moveTo>
                  <a:pt x="396" y="214"/>
                </a:moveTo>
                <a:lnTo>
                  <a:pt x="260" y="0"/>
                </a:lnTo>
                <a:lnTo>
                  <a:pt x="0" y="18"/>
                </a:lnTo>
                <a:lnTo>
                  <a:pt x="47" y="42"/>
                </a:lnTo>
                <a:lnTo>
                  <a:pt x="32" y="89"/>
                </a:lnTo>
                <a:lnTo>
                  <a:pt x="21" y="137"/>
                </a:lnTo>
                <a:lnTo>
                  <a:pt x="14" y="185"/>
                </a:lnTo>
                <a:lnTo>
                  <a:pt x="10" y="233"/>
                </a:lnTo>
                <a:lnTo>
                  <a:pt x="9" y="281"/>
                </a:lnTo>
                <a:lnTo>
                  <a:pt x="11" y="330"/>
                </a:lnTo>
                <a:lnTo>
                  <a:pt x="17" y="378"/>
                </a:lnTo>
                <a:lnTo>
                  <a:pt x="25" y="425"/>
                </a:lnTo>
                <a:lnTo>
                  <a:pt x="39" y="473"/>
                </a:lnTo>
                <a:lnTo>
                  <a:pt x="54" y="517"/>
                </a:lnTo>
                <a:lnTo>
                  <a:pt x="74" y="562"/>
                </a:lnTo>
                <a:lnTo>
                  <a:pt x="95" y="606"/>
                </a:lnTo>
                <a:lnTo>
                  <a:pt x="121" y="647"/>
                </a:lnTo>
                <a:lnTo>
                  <a:pt x="150" y="686"/>
                </a:lnTo>
                <a:lnTo>
                  <a:pt x="182" y="725"/>
                </a:lnTo>
                <a:lnTo>
                  <a:pt x="216" y="761"/>
                </a:lnTo>
                <a:lnTo>
                  <a:pt x="266" y="558"/>
                </a:lnTo>
                <a:lnTo>
                  <a:pt x="434" y="515"/>
                </a:lnTo>
                <a:lnTo>
                  <a:pt x="406" y="480"/>
                </a:lnTo>
                <a:lnTo>
                  <a:pt x="382" y="444"/>
                </a:lnTo>
                <a:lnTo>
                  <a:pt x="363" y="404"/>
                </a:lnTo>
                <a:lnTo>
                  <a:pt x="349" y="363"/>
                </a:lnTo>
                <a:lnTo>
                  <a:pt x="340" y="319"/>
                </a:lnTo>
                <a:lnTo>
                  <a:pt x="337" y="275"/>
                </a:lnTo>
                <a:lnTo>
                  <a:pt x="339" y="231"/>
                </a:lnTo>
                <a:lnTo>
                  <a:pt x="342" y="210"/>
                </a:lnTo>
                <a:lnTo>
                  <a:pt x="347" y="188"/>
                </a:lnTo>
                <a:lnTo>
                  <a:pt x="396" y="214"/>
                </a:lnTo>
              </a:path>
            </a:pathLst>
          </a:custGeom>
          <a:gradFill rotWithShape="1">
            <a:gsLst>
              <a:gs pos="0">
                <a:srgbClr val="6666FF"/>
              </a:gs>
              <a:gs pos="50000">
                <a:srgbClr val="9999FF"/>
              </a:gs>
              <a:gs pos="100000">
                <a:srgbClr val="6666FF"/>
              </a:gs>
            </a:gsLst>
            <a:lin ang="5400000" scaled="1"/>
          </a:gradFill>
          <a:ln w="6350" cap="rnd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5621338" y="3038475"/>
            <a:ext cx="993775" cy="592138"/>
          </a:xfrm>
          <a:prstGeom prst="ellipse">
            <a:avLst/>
          </a:prstGeom>
          <a:solidFill>
            <a:srgbClr val="C0C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0" hangingPunct="0"/>
            <a:r>
              <a:rPr lang="en-GB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Eficiência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7286625" y="3294063"/>
            <a:ext cx="993775" cy="592137"/>
          </a:xfrm>
          <a:prstGeom prst="ellipse">
            <a:avLst/>
          </a:prstGeom>
          <a:solidFill>
            <a:srgbClr val="C0C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0" hangingPunct="0"/>
            <a:r>
              <a:rPr lang="pt-BR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Qualidade</a:t>
            </a: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7537450" y="4598988"/>
            <a:ext cx="990600" cy="592137"/>
          </a:xfrm>
          <a:prstGeom prst="ellipse">
            <a:avLst/>
          </a:prstGeom>
          <a:solidFill>
            <a:srgbClr val="C0C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0" hangingPunct="0"/>
            <a:r>
              <a:rPr lang="pt-BR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Confiabi-</a:t>
            </a:r>
          </a:p>
          <a:p>
            <a:pPr algn="ctr" eaLnBrk="0" hangingPunct="0"/>
            <a:r>
              <a:rPr lang="pt-BR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lidade</a:t>
            </a:r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6076950" y="5146675"/>
            <a:ext cx="993775" cy="592138"/>
          </a:xfrm>
          <a:prstGeom prst="ellipse">
            <a:avLst/>
          </a:prstGeom>
          <a:solidFill>
            <a:srgbClr val="C0C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0" hangingPunct="0"/>
            <a:r>
              <a:rPr lang="pt-BR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Gestão</a:t>
            </a: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4897438" y="4160838"/>
            <a:ext cx="990600" cy="592137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0" hangingPunct="0"/>
            <a:r>
              <a:rPr lang="pt-BR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Melhor </a:t>
            </a:r>
          </a:p>
          <a:p>
            <a:pPr algn="ctr" eaLnBrk="0" hangingPunct="0"/>
            <a:r>
              <a:rPr lang="pt-BR" sz="1400" b="1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Custo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6051550" y="3925888"/>
            <a:ext cx="14620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4D4D4D"/>
                </a:solidFill>
                <a:latin typeface="Calibri" pitchFamily="34" charset="0"/>
                <a:cs typeface="Calibri" pitchFamily="34" charset="0"/>
              </a:rPr>
              <a:t>Geração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4D4D4D"/>
                </a:solidFill>
                <a:latin typeface="Calibri" pitchFamily="34" charset="0"/>
                <a:cs typeface="Calibri" pitchFamily="34" charset="0"/>
              </a:rPr>
              <a:t>de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4D4D4D"/>
                </a:solidFill>
                <a:latin typeface="Calibri" pitchFamily="34" charset="0"/>
                <a:cs typeface="Calibri" pitchFamily="34" charset="0"/>
              </a:rPr>
              <a:t>Valor</a:t>
            </a:r>
            <a:endParaRPr lang="pt-BR" sz="1600" b="1">
              <a:solidFill>
                <a:srgbClr val="4D4D4D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A ABR Telecom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23850" y="1340991"/>
            <a:ext cx="8496300" cy="71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kern="0" dirty="0">
                <a:solidFill>
                  <a:srgbClr val="666666"/>
                </a:solidFill>
                <a:latin typeface="+mj-lt"/>
              </a:rPr>
              <a:t>Todas as principais operadoras fixas e móveis do país são Associadas da ABR Telecom.</a:t>
            </a:r>
          </a:p>
        </p:txBody>
      </p:sp>
      <p:pic>
        <p:nvPicPr>
          <p:cNvPr id="23" name="Picture 19" descr="Logo_exCTBC_Algar_Nov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0738" y="2200275"/>
            <a:ext cx="14446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0" descr="Você sem fronteir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2213" y="4989513"/>
            <a:ext cx="163988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3" descr="embrate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2128838"/>
            <a:ext cx="1619250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4" descr="o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6700" y="3382963"/>
            <a:ext cx="998538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5" descr="inteli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50" y="3452813"/>
            <a:ext cx="17700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6" descr="122772191356970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75" y="2085975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9" descr="premios_sercomte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4438" y="4999038"/>
            <a:ext cx="212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0" descr="telefonic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4413" y="3300413"/>
            <a:ext cx="1192212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1" descr="vivo"/>
          <p:cNvPicPr>
            <a:picLocks noChangeAspect="1" noChangeArrowheads="1"/>
          </p:cNvPicPr>
          <p:nvPr/>
        </p:nvPicPr>
        <p:blipFill>
          <a:blip r:embed="rId10" cstate="print"/>
          <a:srcRect t="23499" b="22585"/>
          <a:stretch>
            <a:fillRect/>
          </a:stretch>
        </p:blipFill>
        <p:spPr bwMode="auto">
          <a:xfrm>
            <a:off x="6069013" y="4943475"/>
            <a:ext cx="1431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http://www.geekaco.com/wp-content/uploads/2011/12/gvt13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2204864"/>
            <a:ext cx="1296144" cy="777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A ABR Telecom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O que é Portabilidade?</a:t>
            </a:r>
            <a:endParaRPr lang="pt-BR" sz="2400" b="1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Solução de Arquivos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Funcionalidades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Custo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O que é Portabilidade?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269553"/>
            <a:ext cx="84963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b="1" kern="0" dirty="0" smtClean="0">
                <a:solidFill>
                  <a:srgbClr val="666666"/>
                </a:solidFill>
                <a:latin typeface="+mj-lt"/>
              </a:rPr>
              <a:t>Portabilidade</a:t>
            </a:r>
            <a:r>
              <a:rPr lang="pt-BR" kern="0" dirty="0" smtClean="0">
                <a:solidFill>
                  <a:srgbClr val="666666"/>
                </a:solidFill>
                <a:latin typeface="+mj-lt"/>
              </a:rPr>
              <a:t> </a:t>
            </a:r>
            <a:r>
              <a:rPr lang="pt-BR" kern="0" dirty="0">
                <a:solidFill>
                  <a:srgbClr val="666666"/>
                </a:solidFill>
                <a:latin typeface="+mj-lt"/>
              </a:rPr>
              <a:t>- Facilidade de rede que possibilita ao assinante de serviço de telecomunicações manter o código de acesso a ele designado, independentemente da prestadora de serviço de telecomunicações.</a:t>
            </a:r>
          </a:p>
        </p:txBody>
      </p:sp>
      <p:graphicFrame>
        <p:nvGraphicFramePr>
          <p:cNvPr id="7" name="Diagrama 6"/>
          <p:cNvGraphicFramePr/>
          <p:nvPr/>
        </p:nvGraphicFramePr>
        <p:xfrm>
          <a:off x="500034" y="2359732"/>
          <a:ext cx="8072494" cy="363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uxograma: Disco magnético 7"/>
          <p:cNvSpPr/>
          <p:nvPr/>
        </p:nvSpPr>
        <p:spPr>
          <a:xfrm>
            <a:off x="4156072" y="3845182"/>
            <a:ext cx="785812" cy="714375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EA</a:t>
            </a:r>
            <a:endParaRPr lang="pt-BR" dirty="0"/>
          </a:p>
        </p:txBody>
      </p:sp>
      <p:grpSp>
        <p:nvGrpSpPr>
          <p:cNvPr id="9" name="Grupo 13"/>
          <p:cNvGrpSpPr>
            <a:grpSpLocks/>
          </p:cNvGrpSpPr>
          <p:nvPr/>
        </p:nvGrpSpPr>
        <p:grpSpPr bwMode="auto">
          <a:xfrm>
            <a:off x="1214438" y="3571875"/>
            <a:ext cx="1250950" cy="1047750"/>
            <a:chOff x="6070600" y="2844800"/>
            <a:chExt cx="1250972" cy="1047756"/>
          </a:xfrm>
        </p:grpSpPr>
        <p:pic>
          <p:nvPicPr>
            <p:cNvPr id="10" name="Picture 5" descr="C:\Users\robertomurta\AppData\Local\Microsoft\Windows\Temporary Internet Files\Content.IE5\U1JH3Y93\MCj0432570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70600" y="2844800"/>
              <a:ext cx="869952" cy="869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C:\Users\robertomurta\AppData\Local\Microsoft\Windows\Temporary Internet Files\Content.IE5\U1JH3Y93\MCj0433861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3702" y="3214686"/>
              <a:ext cx="677870" cy="677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143000" y="4500563"/>
            <a:ext cx="1393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Cel.: 6199999999</a:t>
            </a:r>
          </a:p>
          <a:p>
            <a:r>
              <a:rPr lang="en-US" sz="1200"/>
              <a:t>Tel.:  6133333333</a:t>
            </a:r>
            <a:endParaRPr lang="pt-BR" sz="1200"/>
          </a:p>
        </p:txBody>
      </p:sp>
      <p:grpSp>
        <p:nvGrpSpPr>
          <p:cNvPr id="13" name="Grupo 21"/>
          <p:cNvGrpSpPr>
            <a:grpSpLocks/>
          </p:cNvGrpSpPr>
          <p:nvPr/>
        </p:nvGrpSpPr>
        <p:grpSpPr bwMode="auto">
          <a:xfrm>
            <a:off x="6858000" y="3571875"/>
            <a:ext cx="1250950" cy="1047750"/>
            <a:chOff x="6070600" y="2844800"/>
            <a:chExt cx="1250972" cy="1047756"/>
          </a:xfrm>
        </p:grpSpPr>
        <p:pic>
          <p:nvPicPr>
            <p:cNvPr id="14" name="Picture 5" descr="C:\Users\robertomurta\AppData\Local\Microsoft\Windows\Temporary Internet Files\Content.IE5\U1JH3Y93\MCj0432570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70600" y="2844800"/>
              <a:ext cx="869952" cy="869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C:\Users\robertomurta\AppData\Local\Microsoft\Windows\Temporary Internet Files\Content.IE5\U1JH3Y93\MCj0433861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3702" y="3214686"/>
              <a:ext cx="677870" cy="677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6786563" y="4500563"/>
            <a:ext cx="1393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Cel.: 6199999999</a:t>
            </a:r>
          </a:p>
          <a:p>
            <a:r>
              <a:rPr lang="en-US" sz="1200"/>
              <a:t>Tel.:  6133333333</a:t>
            </a:r>
            <a:endParaRPr 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775052-BA13-4FAC-9330-DA324EE7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95775052-BA13-4FAC-9330-DA324EE7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95775052-BA13-4FAC-9330-DA324EE7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02FA3E-8506-4EAA-B731-A64D5B4C3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9002FA3E-8506-4EAA-B731-A64D5B4C3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9002FA3E-8506-4EAA-B731-A64D5B4C3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F7E738-9D75-473A-AA2A-3C778147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8FF7E738-9D75-473A-AA2A-3C778147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8FF7E738-9D75-473A-AA2A-3C778147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8204F6-A275-49BB-BFC3-31F9AA1EF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828204F6-A275-49BB-BFC3-31F9AA1EF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828204F6-A275-49BB-BFC3-31F9AA1EF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04CEF9-54EE-4414-AFFE-6482DDCAA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6F04CEF9-54EE-4414-AFFE-6482DDCAA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6F04CEF9-54EE-4414-AFFE-6482DDCAA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0DFF20-71B2-4DF2-A17D-57CDE6EDC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EE0DFF20-71B2-4DF2-A17D-57CDE6EDC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EE0DFF20-71B2-4DF2-A17D-57CDE6EDC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8DEE1C9-CAFF-4617-9247-CF4050837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8DEE1C9-CAFF-4617-9247-CF4050837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8DEE1C9-CAFF-4617-9247-CF4050837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40E59D-52AD-479C-B8FE-1F393A3E3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1540E59D-52AD-479C-B8FE-1F393A3E3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1540E59D-52AD-479C-B8FE-1F393A3E3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5807F4-AAE4-4F4B-AFC2-EB1061FC5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AA5807F4-AAE4-4F4B-AFC2-EB1061FC5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AA5807F4-AAE4-4F4B-AFC2-EB1061FC5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6D3392-DB50-4937-AD90-9D50FC5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956D3392-DB50-4937-AD90-9D50FC5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956D3392-DB50-4937-AD90-9D50FC5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8" grpId="0" animBg="1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/>
              <a:buChar char="§"/>
            </a:pPr>
            <a:r>
              <a:rPr lang="pt-BR" b="1" dirty="0" smtClean="0">
                <a:solidFill>
                  <a:srgbClr val="404040"/>
                </a:solidFill>
              </a:rPr>
              <a:t>O que é Portabilidade?</a:t>
            </a:r>
            <a:endParaRPr lang="pt-BR" b="1" dirty="0">
              <a:solidFill>
                <a:srgbClr val="40404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255967"/>
            <a:ext cx="8496300" cy="64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fontAlgn="auto" hangingPunct="0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>
                <a:srgbClr val="0066FF"/>
              </a:buClr>
              <a:buSzPct val="115000"/>
              <a:buFont typeface="Wingdings" pitchFamily="2" charset="2"/>
              <a:buChar char="§"/>
              <a:defRPr/>
            </a:pPr>
            <a:r>
              <a:rPr lang="pt-BR" b="1" kern="0" dirty="0">
                <a:solidFill>
                  <a:srgbClr val="666666"/>
                </a:solidFill>
                <a:latin typeface="+mj-lt"/>
              </a:rPr>
              <a:t>Visão Geral do Processo de Ativação:</a:t>
            </a:r>
            <a:endParaRPr lang="pt-BR" kern="0" dirty="0">
              <a:solidFill>
                <a:srgbClr val="666666"/>
              </a:solidFill>
              <a:latin typeface="+mj-lt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61532"/>
            <a:ext cx="731413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Solução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183-34E1-455A-8789-F63B0C23EFF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47199" y="9936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A ABR Telecom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399" y="9936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47199" y="16794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</a:rPr>
              <a:t>O que é Portabilidade?</a:t>
            </a:r>
            <a:endParaRPr lang="pt-BR" sz="2400" b="1">
              <a:solidFill>
                <a:schemeClr val="bg1"/>
              </a:solidFill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399" y="16794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9600" y="2365200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Funcionamento (Janelas)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400" y="2365200"/>
            <a:ext cx="504000" cy="504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2.1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199" y="3051000"/>
            <a:ext cx="8334000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Solução de Arquivos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6399" y="3051000"/>
            <a:ext cx="504000" cy="50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lang="pt-BR" sz="2000" b="1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9600" y="37367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Funcionalidades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70400" y="37367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3.1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29600" y="4422599"/>
            <a:ext cx="7847999" cy="504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pt-BR" sz="2400" b="1" smtClean="0">
                <a:solidFill>
                  <a:schemeClr val="bg1"/>
                </a:solidFill>
              </a:rPr>
              <a:t>Custo</a:t>
            </a:r>
            <a:endParaRPr lang="pt-BR" sz="2400" b="1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0400" y="4422599"/>
            <a:ext cx="504000" cy="504000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b="1" dirty="0" smtClean="0">
                <a:effectLst>
                  <a:outerShdw blurRad="50800" dist="63499" dir="2700014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3.2</a:t>
            </a:r>
            <a:endParaRPr lang="pt-BR" sz="2000" b="1" dirty="0">
              <a:effectLst>
                <a:outerShdw blurRad="50800" dist="63499" dir="2700014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P_CP_ModeloPPT_20120417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69304A087B8C4680B52139D9FDA1C4" ma:contentTypeVersion="0" ma:contentTypeDescription="Crie um novo documento." ma:contentTypeScope="" ma:versionID="d2905a78a830b2f90df7417e182221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03D77A-5393-40CD-8EB2-7AEF41748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3273B6-728B-46FB-8D29-42446BF71A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05F1F-2F85-40EF-91BD-E06CF3858A7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GOP_CP_ModeloPPT_20120417</Template>
  <TotalTime>327</TotalTime>
  <Words>949</Words>
  <Application>Microsoft Office PowerPoint</Application>
  <PresentationFormat>Apresentação na tela (4:3)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Wingdings</vt:lpstr>
      <vt:lpstr>GOP_CP_ModeloPPT_20120417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Solução de Arquivos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de Arquivos</dc:title>
  <dc:creator>rafaeloliveira</dc:creator>
  <cp:lastModifiedBy>Morgana Torres</cp:lastModifiedBy>
  <cp:revision>61</cp:revision>
  <dcterms:created xsi:type="dcterms:W3CDTF">2012-06-29T02:33:07Z</dcterms:created>
  <dcterms:modified xsi:type="dcterms:W3CDTF">2014-04-16T19:26:54Z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0x0101008A69304A087B8C4680B52139D9FDA1C4</vt:lpwstr>
  </property>
</Properties>
</file>