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8" r:id="rId11"/>
    <p:sldId id="269" r:id="rId12"/>
    <p:sldId id="270" r:id="rId13"/>
    <p:sldId id="27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6" autoAdjust="0"/>
    <p:restoredTop sz="94660"/>
  </p:normalViewPr>
  <p:slideViewPr>
    <p:cSldViewPr snapToGrid="0">
      <p:cViewPr>
        <p:scale>
          <a:sx n="106" d="100"/>
          <a:sy n="106" d="100"/>
        </p:scale>
        <p:origin x="5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15.01.2023.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15.01.2023.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15.01.2023.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&lt;Cjenik svega&gt;</a:t>
            </a:r>
            <a:br>
              <a:rPr lang="en-US" dirty="0"/>
            </a:br>
            <a:r>
              <a:rPr lang="hr-HR" sz="4400" dirty="0"/>
              <a:t>&lt;Životinjsko carstvo&gt;</a:t>
            </a:r>
            <a:endParaRPr lang="hr-H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545F8-23A4-F32C-3664-300CDE44EB31}"/>
              </a:ext>
            </a:extLst>
          </p:cNvPr>
          <p:cNvSpPr/>
          <p:nvPr/>
        </p:nvSpPr>
        <p:spPr>
          <a:xfrm>
            <a:off x="5919537" y="3080084"/>
            <a:ext cx="1215189" cy="34891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9ACEC-2430-14A8-BC8B-53FEDEDAD372}"/>
              </a:ext>
            </a:extLst>
          </p:cNvPr>
          <p:cNvSpPr txBox="1"/>
          <p:nvPr/>
        </p:nvSpPr>
        <p:spPr>
          <a:xfrm>
            <a:off x="5823285" y="3109191"/>
            <a:ext cx="158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1400" b="1" dirty="0">
                <a:latin typeface="Franklin Gothic Medium" panose="020B0603020102020204" pitchFamily="34" charset="0"/>
              </a:rPr>
              <a:t>2022. /2023.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6C4B-F39E-777A-D58F-75946FBE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HR" dirty="0"/>
              <a:t>ijagram razreda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C757A-9CA7-F79D-4FD9-E256F22D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3073" name="Picture 1" descr="page35image46977504">
            <a:extLst>
              <a:ext uri="{FF2B5EF4-FFF2-40B4-BE49-F238E27FC236}">
                <a16:creationId xmlns:a16="http://schemas.microsoft.com/office/drawing/2014/main" id="{4A6A462E-E00F-44FD-E028-79B7447B00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48" y="1395413"/>
            <a:ext cx="4166504" cy="49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7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9A76-331C-6547-707B-34C735B5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HR" dirty="0"/>
              <a:t>ijagram stanja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F7F57-AA99-FA6F-11BF-98BE7647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4097" name="Picture 1" descr="page36image47043248">
            <a:extLst>
              <a:ext uri="{FF2B5EF4-FFF2-40B4-BE49-F238E27FC236}">
                <a16:creationId xmlns:a16="http://schemas.microsoft.com/office/drawing/2014/main" id="{E65E2699-0F06-1A9E-1DED-EFCB0A156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854200"/>
            <a:ext cx="54991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2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55E3-7E26-6B73-AE23-153C6FC6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HR" dirty="0"/>
              <a:t>ijagram aktivnosti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BED4F-1285-373E-A0EA-2EF7E6F3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pic>
        <p:nvPicPr>
          <p:cNvPr id="5121" name="Picture 1" descr="page37image46958000">
            <a:extLst>
              <a:ext uri="{FF2B5EF4-FFF2-40B4-BE49-F238E27FC236}">
                <a16:creationId xmlns:a16="http://schemas.microsoft.com/office/drawing/2014/main" id="{DE2BB8EF-AE4F-FB2B-DC4A-DFB885B15D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924050"/>
            <a:ext cx="54991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1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C040-FBC9-C658-4DDB-6F59C9A3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HR" dirty="0"/>
              <a:t>ijagram komponenti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592EE-8656-B99B-51EA-8CF28C2F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6145" name="Picture 1" descr="page38image46964032">
            <a:extLst>
              <a:ext uri="{FF2B5EF4-FFF2-40B4-BE49-F238E27FC236}">
                <a16:creationId xmlns:a16="http://schemas.microsoft.com/office/drawing/2014/main" id="{0A0E39C8-97D5-D75B-4585-7EE2D6D76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622550"/>
            <a:ext cx="54991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BEE3D56-0C30-D3D0-4750-9163744C9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94" y="2327714"/>
            <a:ext cx="4192963" cy="3098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548B80C-FDB6-6131-AF2B-BA1900FAA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4" y="1339334"/>
            <a:ext cx="3835176" cy="49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r>
              <a:rPr lang="en-GB" sz="1800" dirty="0" err="1">
                <a:effectLst/>
                <a:latin typeface="Kp"/>
              </a:rPr>
              <a:t>Okupljanje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tima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dodjela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projektnog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zadatka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omoguc</a:t>
            </a:r>
            <a:r>
              <a:rPr lang="en-GB" sz="1800" dirty="0">
                <a:effectLst/>
                <a:latin typeface="Kp"/>
              </a:rPr>
              <a:t> ́</a:t>
            </a:r>
            <a:r>
              <a:rPr lang="en-GB" sz="1800" dirty="0" err="1">
                <a:effectLst/>
                <a:latin typeface="Kp"/>
              </a:rPr>
              <a:t>ili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su</a:t>
            </a:r>
            <a:r>
              <a:rPr lang="en-GB" sz="1800" dirty="0">
                <a:effectLst/>
                <a:latin typeface="Kp"/>
              </a:rPr>
              <a:t> da se </a:t>
            </a:r>
            <a:r>
              <a:rPr lang="en-GB" sz="1800" dirty="0" err="1">
                <a:effectLst/>
                <a:latin typeface="Kp"/>
              </a:rPr>
              <a:t>postavi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jasna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vizija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projekta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te</a:t>
            </a:r>
            <a:r>
              <a:rPr lang="en-GB" sz="1800" dirty="0">
                <a:effectLst/>
                <a:latin typeface="Kp"/>
              </a:rPr>
              <a:t> da se </a:t>
            </a:r>
            <a:r>
              <a:rPr lang="en-GB" sz="1800" dirty="0" err="1">
                <a:effectLst/>
                <a:latin typeface="Kp"/>
              </a:rPr>
              <a:t>svi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tim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cˇlanovi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usaglase</a:t>
            </a:r>
            <a:r>
              <a:rPr lang="en-GB" sz="1800" dirty="0">
                <a:effectLst/>
                <a:latin typeface="Kp"/>
              </a:rPr>
              <a:t> u </a:t>
            </a:r>
            <a:r>
              <a:rPr lang="en-GB" sz="1800" dirty="0" err="1">
                <a:effectLst/>
                <a:latin typeface="Kp"/>
              </a:rPr>
              <a:t>pogledu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ciljeva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zahtjeva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projekta</a:t>
            </a:r>
            <a:r>
              <a:rPr lang="en-GB" sz="1800" dirty="0">
                <a:effectLst/>
                <a:latin typeface="Kp"/>
              </a:rPr>
              <a:t>.</a:t>
            </a:r>
          </a:p>
          <a:p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Dokumentiranje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zahtjeva</a:t>
            </a:r>
            <a:r>
              <a:rPr lang="en-GB" sz="1800" dirty="0">
                <a:effectLst/>
                <a:latin typeface="Kp"/>
              </a:rPr>
              <a:t> je </a:t>
            </a:r>
            <a:r>
              <a:rPr lang="en-GB" sz="1800" dirty="0" err="1">
                <a:effectLst/>
                <a:latin typeface="Kp"/>
              </a:rPr>
              <a:t>takoder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vazˇno</a:t>
            </a:r>
            <a:r>
              <a:rPr lang="en-GB" sz="1800" dirty="0">
                <a:effectLst/>
                <a:latin typeface="Kp"/>
              </a:rPr>
              <a:t>, </a:t>
            </a:r>
            <a:r>
              <a:rPr lang="en-GB" sz="1800" dirty="0" err="1">
                <a:effectLst/>
                <a:latin typeface="Kp"/>
              </a:rPr>
              <a:t>jer</a:t>
            </a:r>
            <a:r>
              <a:rPr lang="en-GB" sz="1800" dirty="0">
                <a:effectLst/>
                <a:latin typeface="Kp"/>
              </a:rPr>
              <a:t> je to </a:t>
            </a:r>
            <a:r>
              <a:rPr lang="en-GB" sz="1800" dirty="0" err="1">
                <a:effectLst/>
                <a:latin typeface="Kp"/>
              </a:rPr>
              <a:t>osnova</a:t>
            </a:r>
            <a:r>
              <a:rPr lang="en-GB" sz="1800" dirty="0">
                <a:effectLst/>
                <a:latin typeface="Kp"/>
              </a:rPr>
              <a:t> za </a:t>
            </a:r>
            <a:r>
              <a:rPr lang="en-GB" sz="1800" dirty="0" err="1">
                <a:effectLst/>
                <a:latin typeface="Kp"/>
              </a:rPr>
              <a:t>daljnji</a:t>
            </a:r>
            <a:r>
              <a:rPr lang="en-GB" sz="1800" dirty="0">
                <a:effectLst/>
                <a:latin typeface="Kp"/>
              </a:rPr>
              <a:t> rad </a:t>
            </a:r>
            <a:r>
              <a:rPr lang="en-GB" sz="1800" dirty="0" err="1">
                <a:effectLst/>
                <a:latin typeface="Kp"/>
              </a:rPr>
              <a:t>na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projektu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omoguc</a:t>
            </a:r>
            <a:r>
              <a:rPr lang="en-GB" sz="1800" dirty="0">
                <a:effectLst/>
                <a:latin typeface="Kp"/>
              </a:rPr>
              <a:t> ́ava da se </a:t>
            </a:r>
            <a:r>
              <a:rPr lang="en-GB" sz="1800" dirty="0" err="1">
                <a:effectLst/>
                <a:latin typeface="Kp"/>
              </a:rPr>
              <a:t>razumiju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zahtjevi</a:t>
            </a:r>
            <a:r>
              <a:rPr lang="en-GB" sz="1800" dirty="0">
                <a:effectLst/>
                <a:latin typeface="Kp"/>
              </a:rPr>
              <a:t> ko- </a:t>
            </a:r>
            <a:r>
              <a:rPr lang="en-GB" sz="1800" dirty="0" err="1">
                <a:effectLst/>
                <a:latin typeface="Kp"/>
              </a:rPr>
              <a:t>risnika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kako</a:t>
            </a:r>
            <a:r>
              <a:rPr lang="en-GB" sz="1800" dirty="0">
                <a:effectLst/>
                <a:latin typeface="Kp"/>
              </a:rPr>
              <a:t> se </a:t>
            </a:r>
            <a:r>
              <a:rPr lang="en-GB" sz="1800" dirty="0" err="1">
                <a:effectLst/>
                <a:latin typeface="Kp"/>
              </a:rPr>
              <a:t>aplikacija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treba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ponasˇati</a:t>
            </a:r>
            <a:r>
              <a:rPr lang="en-GB" sz="1800" dirty="0">
                <a:effectLst/>
                <a:latin typeface="Kp"/>
              </a:rPr>
              <a:t> </a:t>
            </a:r>
            <a:endParaRPr lang="en-GB" dirty="0"/>
          </a:p>
          <a:p>
            <a:r>
              <a:rPr lang="hr-HR" sz="2000" dirty="0"/>
              <a:t>Svatko je obavljao dodijeljeni dio posla u zadanom roku te nije bilo problema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popis članova grupe s email adresama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0" dirty="0" err="1">
                <a:effectLst/>
                <a:latin typeface="Kp"/>
              </a:rPr>
              <a:t>Joško</a:t>
            </a:r>
            <a:r>
              <a:rPr lang="en-GB" sz="1800" b="0" dirty="0">
                <a:effectLst/>
                <a:latin typeface="Kp"/>
              </a:rPr>
              <a:t> </a:t>
            </a:r>
            <a:r>
              <a:rPr lang="en-GB" sz="1800" b="0" dirty="0" err="1">
                <a:effectLst/>
                <a:latin typeface="Kp"/>
              </a:rPr>
              <a:t>Vrsalović</a:t>
            </a:r>
            <a:endParaRPr lang="en-GB" sz="1800" b="0" dirty="0">
              <a:effectLst/>
              <a:latin typeface="Kp"/>
            </a:endParaRPr>
          </a:p>
          <a:p>
            <a:pPr lvl="1"/>
            <a:r>
              <a:rPr lang="en-GB" sz="1200" dirty="0" err="1"/>
              <a:t>Josko.vrsalovic@fer.hr</a:t>
            </a:r>
            <a:endParaRPr lang="en-GB" sz="1200" dirty="0"/>
          </a:p>
          <a:p>
            <a:r>
              <a:rPr lang="en-GB" sz="1800" b="0" dirty="0">
                <a:effectLst/>
                <a:latin typeface="Kp"/>
              </a:rPr>
              <a:t>Vida </a:t>
            </a:r>
            <a:r>
              <a:rPr lang="en-GB" sz="1800" b="0" dirty="0" err="1">
                <a:effectLst/>
                <a:latin typeface="Kp"/>
              </a:rPr>
              <a:t>Krušić</a:t>
            </a:r>
            <a:endParaRPr lang="en-GB" sz="1800" b="0" dirty="0">
              <a:effectLst/>
              <a:latin typeface="Kp"/>
            </a:endParaRPr>
          </a:p>
          <a:p>
            <a:pPr lvl="1"/>
            <a:r>
              <a:rPr lang="en-GB" sz="1200" dirty="0" err="1">
                <a:latin typeface="Kp"/>
              </a:rPr>
              <a:t>Vida.krusic@fer.hr</a:t>
            </a:r>
            <a:endParaRPr lang="en-GB" sz="1200" dirty="0"/>
          </a:p>
          <a:p>
            <a:r>
              <a:rPr lang="en-GB" sz="1800" b="0" dirty="0">
                <a:effectLst/>
                <a:latin typeface="Kp"/>
              </a:rPr>
              <a:t>Anton Macan </a:t>
            </a:r>
          </a:p>
          <a:p>
            <a:pPr lvl="1"/>
            <a:r>
              <a:rPr lang="en-GB" sz="1200" dirty="0">
                <a:latin typeface="Kp"/>
              </a:rPr>
              <a:t>Anti.macan88@gmail.com</a:t>
            </a:r>
            <a:endParaRPr lang="en-GB" sz="1200" b="0" dirty="0">
              <a:effectLst/>
              <a:latin typeface="Kp"/>
            </a:endParaRPr>
          </a:p>
          <a:p>
            <a:r>
              <a:rPr lang="en-GB" sz="1800" b="0" dirty="0" err="1">
                <a:effectLst/>
                <a:latin typeface="Kp"/>
              </a:rPr>
              <a:t>Petar</a:t>
            </a:r>
            <a:r>
              <a:rPr lang="en-GB" sz="1800" b="0" dirty="0">
                <a:effectLst/>
                <a:latin typeface="Kp"/>
              </a:rPr>
              <a:t> Novak</a:t>
            </a:r>
          </a:p>
          <a:p>
            <a:pPr lvl="1"/>
            <a:r>
              <a:rPr lang="en-GB" sz="1200" dirty="0" err="1">
                <a:latin typeface="Kp"/>
              </a:rPr>
              <a:t>Petar.novak@fer.hr</a:t>
            </a:r>
            <a:endParaRPr lang="en-GB" sz="1200" b="0" dirty="0">
              <a:effectLst/>
              <a:latin typeface="Kp"/>
            </a:endParaRPr>
          </a:p>
          <a:p>
            <a:r>
              <a:rPr lang="en-GB" sz="1800" b="0" dirty="0">
                <a:effectLst/>
                <a:latin typeface="Kp"/>
              </a:rPr>
              <a:t>Vlado </a:t>
            </a:r>
            <a:r>
              <a:rPr lang="en-GB" sz="1800" b="0" dirty="0" err="1">
                <a:effectLst/>
                <a:latin typeface="Kp"/>
              </a:rPr>
              <a:t>Perković</a:t>
            </a:r>
            <a:endParaRPr lang="en-GB" sz="1800" b="0" dirty="0">
              <a:effectLst/>
              <a:latin typeface="Kp"/>
            </a:endParaRPr>
          </a:p>
          <a:p>
            <a:pPr lvl="1"/>
            <a:r>
              <a:rPr lang="en-GB" sz="1200" dirty="0" err="1">
                <a:latin typeface="Kp"/>
              </a:rPr>
              <a:t>Vlado.perkovic@fer.hr</a:t>
            </a:r>
            <a:endParaRPr lang="en-GB" sz="1200" dirty="0">
              <a:latin typeface="Kp"/>
            </a:endParaRPr>
          </a:p>
          <a:p>
            <a:r>
              <a:rPr lang="en-GB" sz="1800" b="0" dirty="0" err="1">
                <a:effectLst/>
                <a:latin typeface="Kp"/>
              </a:rPr>
              <a:t>Lovro</a:t>
            </a:r>
            <a:r>
              <a:rPr lang="en-GB" sz="1800" b="0" dirty="0">
                <a:effectLst/>
                <a:latin typeface="Kp"/>
              </a:rPr>
              <a:t> </a:t>
            </a:r>
            <a:r>
              <a:rPr lang="en-GB" sz="1800" b="0" dirty="0" err="1">
                <a:effectLst/>
                <a:latin typeface="Kp"/>
              </a:rPr>
              <a:t>Vrsalović</a:t>
            </a:r>
            <a:endParaRPr lang="en-GB" sz="1800" b="0" dirty="0">
              <a:effectLst/>
              <a:latin typeface="Kp"/>
            </a:endParaRPr>
          </a:p>
          <a:p>
            <a:pPr lvl="1"/>
            <a:r>
              <a:rPr lang="en-GB" sz="1200" dirty="0" err="1">
                <a:latin typeface="Kp"/>
              </a:rPr>
              <a:t>Lovro.vrsalovic@fer.hr</a:t>
            </a:r>
            <a:endParaRPr lang="en-GB" sz="1200" b="0" dirty="0">
              <a:effectLst/>
              <a:latin typeface="Kp"/>
            </a:endParaRPr>
          </a:p>
          <a:p>
            <a:r>
              <a:rPr lang="en-GB" sz="1800" b="0" dirty="0">
                <a:effectLst/>
                <a:latin typeface="Kp"/>
              </a:rPr>
              <a:t>Luka </a:t>
            </a:r>
            <a:r>
              <a:rPr lang="en-GB" sz="1800" b="0" dirty="0" err="1">
                <a:effectLst/>
                <a:latin typeface="Kp"/>
              </a:rPr>
              <a:t>Zekan</a:t>
            </a:r>
            <a:r>
              <a:rPr lang="en-GB" sz="1800" b="0" dirty="0">
                <a:effectLst/>
                <a:latin typeface="Kp"/>
              </a:rPr>
              <a:t> </a:t>
            </a:r>
          </a:p>
          <a:p>
            <a:pPr lvl="1"/>
            <a:r>
              <a:rPr lang="en-GB" sz="1200" dirty="0">
                <a:latin typeface="Kp"/>
              </a:rPr>
              <a:t>lz53052@fer.hr</a:t>
            </a:r>
            <a:endParaRPr lang="en-GB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2800" dirty="0"/>
              <a:t>Aplikacija koja prati cijene proizvoda u trgovinama kako bi olakšala usporedbu cijena kupcima</a:t>
            </a:r>
          </a:p>
          <a:p>
            <a:r>
              <a:rPr lang="hr-HR" dirty="0"/>
              <a:t>Slično kao web stranica „</a:t>
            </a:r>
            <a:r>
              <a:rPr lang="hr-HR" dirty="0" err="1"/>
              <a:t>jeftinije.hr</a:t>
            </a:r>
            <a:r>
              <a:rPr lang="hr-HR" dirty="0"/>
              <a:t>” </a:t>
            </a:r>
          </a:p>
          <a:p>
            <a:pPr lvl="1"/>
            <a:r>
              <a:rPr lang="hr-HR" dirty="0"/>
              <a:t>kupci dodatno imaju opciju primijetiti odstupanja cijena od stvarnih</a:t>
            </a:r>
          </a:p>
          <a:p>
            <a:pPr lvl="1"/>
            <a:r>
              <a:rPr lang="hr-HR" dirty="0"/>
              <a:t>dodavati tagove </a:t>
            </a:r>
          </a:p>
          <a:p>
            <a:pPr lvl="1"/>
            <a:r>
              <a:rPr lang="hr-HR" dirty="0"/>
              <a:t>aplikacija se odnosi na stvarne fizičke dućane</a:t>
            </a:r>
          </a:p>
          <a:p>
            <a:pPr lvl="2"/>
            <a:r>
              <a:rPr lang="hr-HR" dirty="0"/>
              <a:t> ne samo dućane sa web trgovinom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Lista glavnih funkcionalnih zahtjeva </a:t>
            </a: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1.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Neregistrirani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korisnik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(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inicijator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)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mozˇe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: </a:t>
            </a:r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(a)  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pregledavati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sadrzˇaj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aplikacije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endParaRPr lang="en-GB" dirty="0">
              <a:effectLst/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(b)  se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registrirati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u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sustav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,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stvoriti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novi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korisnicˇki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racˇun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za koji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su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mu po-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trebni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korisnicˇko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ime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,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prezime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,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nadimak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e-mail </a:t>
            </a:r>
            <a:endParaRPr lang="en-GB" dirty="0">
              <a:effectLst/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Franklin Gothic Book" panose="020B0503020102020204" pitchFamily="34" charset="0"/>
              </a:rPr>
              <a:t>2.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Registrirani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korisnik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(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sudionik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)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mozˇe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: </a:t>
            </a:r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(a)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birati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sˇto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od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navedenog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c ́e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biti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javno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, a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sˇto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privatno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(b)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pregledavati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sadrzˇaj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aplikacije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(c)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unositi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cijene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dodavati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oznake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proizvodima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(d)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predlozˇiti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oznaku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za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proivod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endParaRPr lang="en-GB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Franklin Gothic Book" panose="020B0503020102020204" pitchFamily="34" charset="0"/>
              </a:rPr>
              <a:t>3. Administrator (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sudionik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)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mozˇe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: </a:t>
            </a:r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(a)  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birati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sˇto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od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navedenog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c ́e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biti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javno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, a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sˇto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privatno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endParaRPr lang="en-GB" dirty="0">
              <a:effectLst/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(b)  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pregledavati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sadrzˇaj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aplikacije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endParaRPr lang="en-GB" dirty="0">
              <a:effectLst/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(c)  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unositi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cijene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dodavati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oznake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proizvodima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endParaRPr lang="en-GB" dirty="0">
              <a:effectLst/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(d)  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zabraniti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pristup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stranici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registriranim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korisnicima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ili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trgovinama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endParaRPr lang="en-GB" dirty="0">
              <a:effectLst/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(e)  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napisati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komentar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o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svakoj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pojedinoj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trgovini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koji je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istaknut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na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stranici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trgovine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Franklin Gothic Book" panose="020B0503020102020204" pitchFamily="34" charset="0"/>
              </a:rPr>
              <a:t>4.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Trgovina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(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sudionik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)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mozˇe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: </a:t>
            </a:r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(a) se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registrirati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u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sustav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,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te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prilikom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registracije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mora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unijeti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popis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svih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svojih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proizvoda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njihove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standardne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cijene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sz="1800" dirty="0">
                <a:effectLst/>
                <a:latin typeface="Franklin Gothic Book" panose="020B0503020102020204" pitchFamily="34" charset="0"/>
              </a:rPr>
              <a:t>(b)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svaki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dan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na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svoje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racˇunalo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postaviti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datoteku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u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kojoj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se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nalaze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cijene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onih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proizvoda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koje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odstupaju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od </a:t>
            </a:r>
            <a:r>
              <a:rPr lang="en-GB" sz="1800" dirty="0" err="1">
                <a:effectLst/>
                <a:latin typeface="Franklin Gothic Book" panose="020B0503020102020204" pitchFamily="34" charset="0"/>
              </a:rPr>
              <a:t>standardnih</a:t>
            </a:r>
            <a:r>
              <a:rPr lang="en-GB" sz="1800" dirty="0">
                <a:effectLst/>
                <a:latin typeface="Franklin Gothic Book" panose="020B0503020102020204" pitchFamily="34" charset="0"/>
              </a:rPr>
              <a:t> </a:t>
            </a:r>
            <a:endParaRPr lang="en-GB" dirty="0">
              <a:latin typeface="Franklin Gothic Book" panose="020B05030201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6891-E3E9-9DEE-2543-E8D6DE0D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DF9C-817F-7D9C-7833-46D0BF97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Nefunkcionalni i zahtjevi domene primjene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Omoguc</a:t>
            </a:r>
            <a:r>
              <a:rPr lang="en-GB" sz="1800" dirty="0">
                <a:effectLst/>
                <a:latin typeface="Kp"/>
              </a:rPr>
              <a:t> ́</a:t>
            </a:r>
            <a:r>
              <a:rPr lang="en-GB" sz="1800" dirty="0" err="1">
                <a:effectLst/>
                <a:latin typeface="Kp"/>
              </a:rPr>
              <a:t>en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istovremeni</a:t>
            </a:r>
            <a:r>
              <a:rPr lang="en-GB" sz="1800" dirty="0">
                <a:effectLst/>
                <a:latin typeface="Kp"/>
              </a:rPr>
              <a:t> rad </a:t>
            </a:r>
            <a:r>
              <a:rPr lang="en-GB" sz="1800" dirty="0" err="1">
                <a:effectLst/>
                <a:latin typeface="Kp"/>
              </a:rPr>
              <a:t>više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korisnika</a:t>
            </a:r>
            <a:r>
              <a:rPr lang="en-GB" sz="1800" dirty="0">
                <a:effectLst/>
                <a:latin typeface="Kp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Postupak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pristupa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bazi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podataka</a:t>
            </a:r>
            <a:r>
              <a:rPr lang="en-GB" sz="1800" dirty="0">
                <a:effectLst/>
                <a:latin typeface="Kp"/>
              </a:rPr>
              <a:t> ne </a:t>
            </a:r>
            <a:r>
              <a:rPr lang="en-GB" sz="1800" dirty="0" err="1">
                <a:effectLst/>
                <a:latin typeface="Kp"/>
              </a:rPr>
              <a:t>smije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trajati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duže</a:t>
            </a:r>
            <a:r>
              <a:rPr lang="en-GB" sz="1800" dirty="0">
                <a:effectLst/>
                <a:latin typeface="Kp"/>
              </a:rPr>
              <a:t> od </a:t>
            </a:r>
            <a:r>
              <a:rPr lang="en-GB" sz="1800" dirty="0" err="1">
                <a:effectLst/>
                <a:latin typeface="Kp"/>
              </a:rPr>
              <a:t>nekoliko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sekundi</a:t>
            </a:r>
            <a:r>
              <a:rPr lang="en-GB" sz="1800" dirty="0">
                <a:effectLst/>
                <a:latin typeface="Kp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Sustav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treba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biti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implementiran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kao</a:t>
            </a:r>
            <a:r>
              <a:rPr lang="en-GB" sz="1800" dirty="0">
                <a:effectLst/>
                <a:latin typeface="Kp"/>
              </a:rPr>
              <a:t> web </a:t>
            </a:r>
            <a:r>
              <a:rPr lang="en-GB" sz="1800" dirty="0" err="1">
                <a:effectLst/>
                <a:latin typeface="Kp"/>
              </a:rPr>
              <a:t>aplikacija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koristec</a:t>
            </a:r>
            <a:r>
              <a:rPr lang="en-GB" sz="1800" dirty="0">
                <a:effectLst/>
                <a:latin typeface="Kp"/>
              </a:rPr>
              <a:t> ́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objektno-orijentirane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jezike</a:t>
            </a:r>
            <a:r>
              <a:rPr lang="en-GB" sz="1800" dirty="0">
                <a:effectLst/>
                <a:latin typeface="Kp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Funkcionalnost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rad </a:t>
            </a:r>
            <a:r>
              <a:rPr lang="en-GB" sz="1800" dirty="0" err="1">
                <a:effectLst/>
                <a:latin typeface="Kp"/>
              </a:rPr>
              <a:t>sustava</a:t>
            </a:r>
            <a:r>
              <a:rPr lang="en-GB" sz="1800" dirty="0">
                <a:effectLst/>
                <a:latin typeface="Kp"/>
              </a:rPr>
              <a:t> ne </a:t>
            </a:r>
            <a:r>
              <a:rPr lang="en-GB" sz="1800" dirty="0" err="1">
                <a:effectLst/>
                <a:latin typeface="Kp"/>
              </a:rPr>
              <a:t>smiju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biti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narušeni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neispravnim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korištenjem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korisničkog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sučelja</a:t>
            </a:r>
            <a:r>
              <a:rPr lang="en-GB" sz="1800" dirty="0">
                <a:effectLst/>
                <a:latin typeface="Kp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Sustav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treba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biti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jednostavan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intuitivan</a:t>
            </a:r>
            <a:r>
              <a:rPr lang="en-GB" sz="1800" dirty="0">
                <a:effectLst/>
                <a:latin typeface="Kp"/>
              </a:rPr>
              <a:t> za </a:t>
            </a:r>
            <a:r>
              <a:rPr lang="en-GB" sz="1800" dirty="0" err="1">
                <a:effectLst/>
                <a:latin typeface="Kp"/>
              </a:rPr>
              <a:t>korištenje</a:t>
            </a:r>
            <a:r>
              <a:rPr lang="en-GB" sz="1800" dirty="0">
                <a:effectLst/>
                <a:latin typeface="Kp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Postojec</a:t>
            </a:r>
            <a:r>
              <a:rPr lang="en-GB" sz="1800" dirty="0">
                <a:effectLst/>
                <a:latin typeface="Kp"/>
              </a:rPr>
              <a:t> ́e </a:t>
            </a:r>
            <a:r>
              <a:rPr lang="en-GB" sz="1800" dirty="0" err="1">
                <a:effectLst/>
                <a:latin typeface="Kp"/>
              </a:rPr>
              <a:t>funkcionalnosti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sustava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trebaju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biti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odrzˇane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pri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nadogradnji</a:t>
            </a:r>
            <a:r>
              <a:rPr lang="en-GB" sz="1800" dirty="0">
                <a:effectLst/>
                <a:latin typeface="Kp"/>
              </a:rPr>
              <a:t> sus- </a:t>
            </a:r>
            <a:r>
              <a:rPr lang="en-GB" sz="1800" dirty="0" err="1">
                <a:effectLst/>
                <a:latin typeface="Kp"/>
              </a:rPr>
              <a:t>tava</a:t>
            </a:r>
            <a:r>
              <a:rPr lang="en-GB" sz="1800" dirty="0">
                <a:effectLst/>
                <a:latin typeface="Kp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Vezasbazompodatakamorabitikvalitetnozasˇtic</a:t>
            </a:r>
            <a:r>
              <a:rPr lang="en-GB" sz="1800" dirty="0">
                <a:effectLst/>
                <a:latin typeface="Kp"/>
              </a:rPr>
              <a:t> ́</a:t>
            </a:r>
            <a:r>
              <a:rPr lang="en-GB" sz="1800" dirty="0" err="1">
                <a:effectLst/>
                <a:latin typeface="Kp"/>
              </a:rPr>
              <a:t>ena,brzaiotpornanavanj</a:t>
            </a:r>
            <a:r>
              <a:rPr lang="en-GB" sz="1800" dirty="0">
                <a:effectLst/>
                <a:latin typeface="Kp"/>
              </a:rPr>
              <a:t>- </a:t>
            </a:r>
            <a:r>
              <a:rPr lang="en-GB" sz="1800" dirty="0" err="1">
                <a:effectLst/>
                <a:latin typeface="Kp"/>
              </a:rPr>
              <a:t>ske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gresˇke</a:t>
            </a:r>
            <a:r>
              <a:rPr lang="en-GB" sz="1800" dirty="0">
                <a:effectLst/>
                <a:latin typeface="Kp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Pristup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serveru</a:t>
            </a:r>
            <a:r>
              <a:rPr lang="en-GB" sz="1800" dirty="0">
                <a:effectLst/>
                <a:latin typeface="Kp"/>
              </a:rPr>
              <a:t> mora </a:t>
            </a:r>
            <a:r>
              <a:rPr lang="en-GB" sz="1800" dirty="0" err="1">
                <a:effectLst/>
                <a:latin typeface="Kp"/>
              </a:rPr>
              <a:t>biti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omoguc</a:t>
            </a:r>
            <a:r>
              <a:rPr lang="en-GB" sz="1800" dirty="0">
                <a:effectLst/>
                <a:latin typeface="Kp"/>
              </a:rPr>
              <a:t> ́</a:t>
            </a:r>
            <a:r>
              <a:rPr lang="en-GB" sz="1800" dirty="0" err="1">
                <a:effectLst/>
                <a:latin typeface="Kp"/>
              </a:rPr>
              <a:t>en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iz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javne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mrezˇe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pomoc</a:t>
            </a:r>
            <a:r>
              <a:rPr lang="en-GB" sz="1800" dirty="0">
                <a:effectLst/>
                <a:latin typeface="Kp"/>
              </a:rPr>
              <a:t> ́u HTTPS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Korisnicˇko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sucˇelje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sustav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moraju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podrzˇavati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hrvatsku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abecedu</a:t>
            </a:r>
            <a:r>
              <a:rPr lang="en-GB" sz="1800" dirty="0">
                <a:effectLst/>
                <a:latin typeface="Kp"/>
              </a:rPr>
              <a:t> (</a:t>
            </a:r>
            <a:r>
              <a:rPr lang="en-GB" sz="1800" dirty="0" err="1">
                <a:effectLst/>
                <a:latin typeface="Kp"/>
              </a:rPr>
              <a:t>dijakriticˇke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znakove</a:t>
            </a:r>
            <a:r>
              <a:rPr lang="en-GB" sz="1800" dirty="0">
                <a:effectLst/>
                <a:latin typeface="Kp"/>
              </a:rPr>
              <a:t>) </a:t>
            </a:r>
            <a:r>
              <a:rPr lang="en-GB" sz="1800" dirty="0" err="1">
                <a:effectLst/>
                <a:latin typeface="Kp"/>
              </a:rPr>
              <a:t>pri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unosu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prikazu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tekstualnog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sadrzˇaja</a:t>
            </a:r>
            <a:r>
              <a:rPr lang="en-GB" sz="1800" dirty="0">
                <a:effectLst/>
                <a:latin typeface="Kp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Kp"/>
              </a:rPr>
              <a:t>Sustav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kao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valutu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koristi</a:t>
            </a:r>
            <a:r>
              <a:rPr lang="en-GB" sz="1800" dirty="0">
                <a:effectLst/>
                <a:latin typeface="Kp"/>
              </a:rPr>
              <a:t> EUR </a:t>
            </a:r>
          </a:p>
          <a:p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E9B4-0DD1-3585-E29C-3635E7CA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981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effectLst/>
                <a:latin typeface="Kp"/>
              </a:rPr>
              <a:t>Za </a:t>
            </a:r>
            <a:r>
              <a:rPr lang="en-GB" sz="1800" dirty="0" err="1">
                <a:effectLst/>
                <a:latin typeface="Kp"/>
              </a:rPr>
              <a:t>izradu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dokumentacije</a:t>
            </a:r>
            <a:r>
              <a:rPr lang="en-GB" sz="1800" dirty="0">
                <a:effectLst/>
                <a:latin typeface="Kp"/>
              </a:rPr>
              <a:t> – </a:t>
            </a:r>
            <a:r>
              <a:rPr lang="en-GB" sz="1800" b="0" dirty="0" err="1">
                <a:effectLst/>
                <a:latin typeface="Kp"/>
              </a:rPr>
              <a:t>Texmaker</a:t>
            </a:r>
            <a:r>
              <a:rPr lang="en-GB" sz="1800" b="0" dirty="0">
                <a:effectLst/>
                <a:latin typeface="Kp"/>
              </a:rPr>
              <a:t> </a:t>
            </a:r>
            <a:r>
              <a:rPr lang="en-GB" sz="1800" b="0" dirty="0">
                <a:latin typeface="Kp"/>
              </a:rPr>
              <a:t>= </a:t>
            </a:r>
            <a:r>
              <a:rPr lang="en-GB" sz="1800" dirty="0" err="1">
                <a:effectLst/>
                <a:latin typeface="Kp"/>
              </a:rPr>
              <a:t>razvojna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okolina</a:t>
            </a:r>
            <a:r>
              <a:rPr lang="en-GB" sz="1800" dirty="0">
                <a:effectLst/>
                <a:latin typeface="Kp"/>
              </a:rPr>
              <a:t> za je</a:t>
            </a:r>
            <a:r>
              <a:rPr lang="en-GB" dirty="0"/>
              <a:t> </a:t>
            </a:r>
            <a:r>
              <a:rPr lang="en-GB" sz="1800" dirty="0" err="1">
                <a:effectLst/>
                <a:latin typeface="Kp"/>
              </a:rPr>
              <a:t>zik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b="0" dirty="0" err="1">
                <a:effectLst/>
                <a:latin typeface="Kp"/>
              </a:rPr>
              <a:t>LaTex</a:t>
            </a:r>
            <a:r>
              <a:rPr lang="en-GB" sz="1800" b="0" dirty="0">
                <a:effectLst/>
                <a:latin typeface="Kp"/>
              </a:rPr>
              <a:t> </a:t>
            </a:r>
            <a:r>
              <a:rPr lang="en-GB" sz="1800" dirty="0">
                <a:effectLst/>
                <a:latin typeface="Kp"/>
              </a:rPr>
              <a:t>.</a:t>
            </a:r>
          </a:p>
          <a:p>
            <a:r>
              <a:rPr lang="en-GB" sz="1800" dirty="0" err="1">
                <a:effectLst/>
                <a:latin typeface="Kp"/>
              </a:rPr>
              <a:t>Dijagrami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unutar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dokumentacije</a:t>
            </a:r>
            <a:r>
              <a:rPr lang="en-GB" sz="1800" dirty="0">
                <a:effectLst/>
                <a:latin typeface="Kp"/>
              </a:rPr>
              <a:t> - </a:t>
            </a:r>
            <a:r>
              <a:rPr lang="en-GB" sz="1800" b="0" dirty="0" err="1">
                <a:effectLst/>
                <a:latin typeface="Kp"/>
              </a:rPr>
              <a:t>Astah</a:t>
            </a:r>
            <a:r>
              <a:rPr lang="en-GB" sz="1800" b="0" dirty="0">
                <a:effectLst/>
                <a:latin typeface="Kp"/>
              </a:rPr>
              <a:t> UML</a:t>
            </a:r>
            <a:r>
              <a:rPr lang="en-GB" sz="1800" dirty="0">
                <a:effectLst/>
                <a:latin typeface="Kp"/>
              </a:rPr>
              <a:t>3 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b="0" dirty="0" err="1">
                <a:effectLst/>
                <a:latin typeface="Kp"/>
              </a:rPr>
              <a:t>lucid.app</a:t>
            </a:r>
            <a:r>
              <a:rPr lang="en-GB" sz="1800" b="0" dirty="0">
                <a:effectLst/>
                <a:latin typeface="Kp"/>
              </a:rPr>
              <a:t> </a:t>
            </a:r>
          </a:p>
          <a:p>
            <a:r>
              <a:rPr lang="en-GB" sz="1800" dirty="0" err="1">
                <a:effectLst/>
                <a:latin typeface="Kp"/>
              </a:rPr>
              <a:t>Komunikacija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tima</a:t>
            </a:r>
            <a:r>
              <a:rPr lang="en-GB" sz="1800" dirty="0">
                <a:effectLst/>
                <a:latin typeface="Kp"/>
              </a:rPr>
              <a:t> - </a:t>
            </a:r>
            <a:r>
              <a:rPr lang="en-GB" sz="1800" b="0" dirty="0">
                <a:effectLst/>
                <a:latin typeface="Kp"/>
              </a:rPr>
              <a:t>WhatsApp </a:t>
            </a:r>
          </a:p>
          <a:p>
            <a:r>
              <a:rPr lang="en-GB" sz="1800" dirty="0" err="1">
                <a:effectLst/>
                <a:latin typeface="Kp"/>
              </a:rPr>
              <a:t>Sustav</a:t>
            </a:r>
            <a:r>
              <a:rPr lang="en-GB" sz="1800" dirty="0">
                <a:effectLst/>
                <a:latin typeface="Kp"/>
              </a:rPr>
              <a:t> za </a:t>
            </a:r>
            <a:r>
              <a:rPr lang="en-GB" sz="1800" dirty="0" err="1">
                <a:effectLst/>
                <a:latin typeface="Kp"/>
              </a:rPr>
              <a:t>upravljanje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izvornim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kodom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>
                <a:latin typeface="Kp"/>
              </a:rPr>
              <a:t>– </a:t>
            </a:r>
            <a:r>
              <a:rPr lang="en-GB" sz="1800" b="0" dirty="0">
                <a:effectLst/>
                <a:latin typeface="Kp"/>
              </a:rPr>
              <a:t>Git - </a:t>
            </a:r>
            <a:r>
              <a:rPr lang="en-GB" sz="1800" dirty="0">
                <a:effectLst/>
                <a:latin typeface="Kp"/>
              </a:rPr>
              <a:t>web </a:t>
            </a:r>
            <a:r>
              <a:rPr lang="en-GB" sz="1800" dirty="0" err="1">
                <a:effectLst/>
                <a:latin typeface="Kp"/>
              </a:rPr>
              <a:t>platformi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b="0" dirty="0">
                <a:effectLst/>
                <a:latin typeface="Kp"/>
              </a:rPr>
              <a:t>GitLab </a:t>
            </a:r>
            <a:endParaRPr lang="en-GB" sz="1800" b="0" dirty="0">
              <a:latin typeface="Kp"/>
            </a:endParaRPr>
          </a:p>
          <a:p>
            <a:r>
              <a:rPr lang="en-GB" sz="1800" dirty="0" err="1">
                <a:effectLst/>
                <a:latin typeface="Kp"/>
              </a:rPr>
              <a:t>Aplikacija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napisana</a:t>
            </a:r>
            <a:r>
              <a:rPr lang="en-GB" sz="1800" dirty="0">
                <a:effectLst/>
                <a:latin typeface="Kp"/>
              </a:rPr>
              <a:t> – </a:t>
            </a:r>
            <a:r>
              <a:rPr lang="en-GB" sz="1800" b="0" dirty="0">
                <a:effectLst/>
                <a:latin typeface="Kp"/>
              </a:rPr>
              <a:t>Express</a:t>
            </a:r>
            <a:endParaRPr lang="en-GB" sz="1800" b="0" dirty="0">
              <a:latin typeface="Kp"/>
            </a:endParaRPr>
          </a:p>
          <a:p>
            <a:r>
              <a:rPr lang="en-GB" sz="1800" dirty="0">
                <a:effectLst/>
                <a:latin typeface="Kp"/>
              </a:rPr>
              <a:t> framework za </a:t>
            </a:r>
            <a:r>
              <a:rPr lang="en-GB" sz="1800" dirty="0" err="1">
                <a:effectLst/>
                <a:latin typeface="Kp"/>
              </a:rPr>
              <a:t>izgradnju</a:t>
            </a:r>
            <a:r>
              <a:rPr lang="en-GB" sz="1800" dirty="0">
                <a:effectLst/>
                <a:latin typeface="Kp"/>
              </a:rPr>
              <a:t> web-</a:t>
            </a:r>
            <a:r>
              <a:rPr lang="en-GB" sz="1800" dirty="0" err="1">
                <a:effectLst/>
                <a:latin typeface="Kp"/>
              </a:rPr>
              <a:t>aplikacija</a:t>
            </a:r>
            <a:r>
              <a:rPr lang="en-GB" sz="1800" dirty="0">
                <a:effectLst/>
                <a:latin typeface="Kp"/>
              </a:rPr>
              <a:t> - </a:t>
            </a:r>
            <a:r>
              <a:rPr lang="en-GB" sz="1800" b="0" dirty="0">
                <a:effectLst/>
                <a:latin typeface="Kp"/>
              </a:rPr>
              <a:t>Node.js </a:t>
            </a:r>
            <a:endParaRPr lang="en-GB" sz="1800" b="0" dirty="0">
              <a:latin typeface="Kp"/>
            </a:endParaRPr>
          </a:p>
          <a:p>
            <a:r>
              <a:rPr lang="en-GB" sz="1800" dirty="0" err="1">
                <a:latin typeface="Kp"/>
              </a:rPr>
              <a:t>O</a:t>
            </a:r>
            <a:r>
              <a:rPr lang="en-GB" sz="1800" dirty="0" err="1">
                <a:effectLst/>
                <a:latin typeface="Kp"/>
              </a:rPr>
              <a:t>stvareno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programskim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jezikom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b="0" dirty="0" err="1">
                <a:effectLst/>
                <a:latin typeface="Kp"/>
              </a:rPr>
              <a:t>Javascript</a:t>
            </a:r>
            <a:r>
              <a:rPr lang="en-GB" sz="1800" b="0" dirty="0">
                <a:effectLst/>
                <a:latin typeface="Kp"/>
              </a:rPr>
              <a:t> </a:t>
            </a:r>
            <a:endParaRPr lang="en-GB" sz="1800" b="0" dirty="0">
              <a:latin typeface="Kp"/>
            </a:endParaRPr>
          </a:p>
          <a:p>
            <a:r>
              <a:rPr lang="en-GB" sz="1800" dirty="0">
                <a:effectLst/>
                <a:latin typeface="Kp"/>
              </a:rPr>
              <a:t> </a:t>
            </a:r>
            <a:r>
              <a:rPr lang="en-GB" sz="1800" i="1" dirty="0">
                <a:effectLst/>
                <a:latin typeface="Kp"/>
              </a:rPr>
              <a:t>Node.js </a:t>
            </a:r>
            <a:r>
              <a:rPr lang="en-GB" sz="1800" dirty="0">
                <a:effectLst/>
                <a:latin typeface="Kp"/>
              </a:rPr>
              <a:t>je back-end JavaScript runtime </a:t>
            </a:r>
            <a:r>
              <a:rPr lang="en-GB" sz="1800" dirty="0" err="1">
                <a:effectLst/>
                <a:latin typeface="Kp"/>
              </a:rPr>
              <a:t>okruženje</a:t>
            </a:r>
            <a:r>
              <a:rPr lang="en-GB" sz="1800" dirty="0">
                <a:effectLst/>
                <a:latin typeface="Kp"/>
              </a:rPr>
              <a:t>, </a:t>
            </a:r>
            <a:r>
              <a:rPr lang="en-GB" sz="1800" dirty="0" err="1">
                <a:effectLst/>
                <a:latin typeface="Kp"/>
              </a:rPr>
              <a:t>radi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na</a:t>
            </a:r>
            <a:r>
              <a:rPr lang="en-GB" sz="1800" dirty="0">
                <a:effectLst/>
                <a:latin typeface="Kp"/>
              </a:rPr>
              <a:t> V8 JavaScript </a:t>
            </a:r>
            <a:r>
              <a:rPr lang="en-GB" sz="1800" dirty="0" err="1">
                <a:effectLst/>
                <a:latin typeface="Kp"/>
              </a:rPr>
              <a:t>Engineu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izvrsˇava</a:t>
            </a:r>
            <a:r>
              <a:rPr lang="en-GB" sz="1800" dirty="0">
                <a:effectLst/>
                <a:latin typeface="Kp"/>
              </a:rPr>
              <a:t> JavaScript </a:t>
            </a:r>
            <a:r>
              <a:rPr lang="en-GB" sz="1800" dirty="0" err="1">
                <a:effectLst/>
                <a:latin typeface="Kp"/>
              </a:rPr>
              <a:t>kod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izvan</a:t>
            </a:r>
            <a:r>
              <a:rPr lang="en-GB" sz="1800" dirty="0">
                <a:effectLst/>
                <a:latin typeface="Kp"/>
              </a:rPr>
              <a:t> web </a:t>
            </a:r>
            <a:r>
              <a:rPr lang="en-GB" sz="1800" dirty="0" err="1">
                <a:effectLst/>
                <a:latin typeface="Kp"/>
              </a:rPr>
              <a:t>preglednika</a:t>
            </a:r>
            <a:r>
              <a:rPr lang="en-GB" sz="1800" dirty="0">
                <a:effectLst/>
                <a:latin typeface="Kp"/>
              </a:rPr>
              <a:t>. </a:t>
            </a:r>
            <a:endParaRPr lang="en-GB" dirty="0"/>
          </a:p>
          <a:p>
            <a:r>
              <a:rPr lang="en-GB" sz="1800" dirty="0">
                <a:effectLst/>
                <a:latin typeface="Kp"/>
              </a:rPr>
              <a:t>Sam </a:t>
            </a:r>
            <a:r>
              <a:rPr lang="en-GB" sz="1800" dirty="0" err="1">
                <a:effectLst/>
                <a:latin typeface="Kp"/>
              </a:rPr>
              <a:t>kod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aplikacije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pisan</a:t>
            </a:r>
            <a:r>
              <a:rPr lang="en-GB" sz="1800" dirty="0">
                <a:effectLst/>
                <a:latin typeface="Kp"/>
              </a:rPr>
              <a:t> u </a:t>
            </a:r>
            <a:r>
              <a:rPr lang="en-GB" sz="1800" dirty="0" err="1">
                <a:effectLst/>
                <a:latin typeface="Kp"/>
              </a:rPr>
              <a:t>proizvoljnom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i="1" dirty="0">
                <a:effectLst/>
                <a:latin typeface="Kp"/>
              </a:rPr>
              <a:t>code editor- </a:t>
            </a:r>
            <a:r>
              <a:rPr lang="en-GB" sz="1800" b="0" dirty="0">
                <a:effectLst/>
                <a:latin typeface="Kp"/>
              </a:rPr>
              <a:t>Visual Studio Code </a:t>
            </a:r>
            <a:r>
              <a:rPr lang="en-GB" sz="1800" dirty="0">
                <a:effectLst/>
                <a:latin typeface="Kp"/>
              </a:rPr>
              <a:t>.</a:t>
            </a:r>
            <a:br>
              <a:rPr lang="en-GB" sz="1800" dirty="0">
                <a:effectLst/>
                <a:latin typeface="Kp"/>
              </a:rPr>
            </a:br>
            <a:r>
              <a:rPr lang="en-GB" sz="1800" dirty="0" err="1">
                <a:effectLst/>
                <a:latin typeface="Kp"/>
              </a:rPr>
              <a:t>Baza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podataka</a:t>
            </a:r>
            <a:r>
              <a:rPr lang="en-GB" sz="1800" dirty="0">
                <a:effectLst/>
                <a:latin typeface="Kp"/>
              </a:rPr>
              <a:t> je </a:t>
            </a:r>
            <a:r>
              <a:rPr lang="en-GB" sz="1800" b="0" dirty="0">
                <a:effectLst/>
                <a:latin typeface="Kp"/>
              </a:rPr>
              <a:t>PostgreSQL </a:t>
            </a:r>
            <a:r>
              <a:rPr lang="en-GB" sz="1800" dirty="0">
                <a:effectLst/>
                <a:latin typeface="Kp"/>
              </a:rPr>
              <a:t>u </a:t>
            </a:r>
            <a:r>
              <a:rPr lang="en-GB" sz="1800" dirty="0" err="1">
                <a:effectLst/>
                <a:latin typeface="Kp"/>
              </a:rPr>
              <a:t>oblaku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na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b="0" dirty="0" err="1">
                <a:effectLst/>
                <a:latin typeface="Kp"/>
              </a:rPr>
              <a:t>Renderu</a:t>
            </a:r>
            <a:r>
              <a:rPr lang="en-GB" sz="1800" b="0" dirty="0">
                <a:effectLst/>
                <a:latin typeface="Kp"/>
              </a:rPr>
              <a:t> </a:t>
            </a:r>
            <a:endParaRPr lang="en-GB" dirty="0"/>
          </a:p>
          <a:p>
            <a:r>
              <a:rPr lang="en-GB" sz="1800" dirty="0">
                <a:effectLst/>
                <a:latin typeface="Kp"/>
              </a:rPr>
              <a:t>.</a:t>
            </a:r>
            <a:r>
              <a:rPr lang="en-GB" sz="1800" dirty="0" err="1">
                <a:effectLst/>
                <a:latin typeface="Kp"/>
              </a:rPr>
              <a:t>lokalno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korištenje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baze</a:t>
            </a:r>
            <a:r>
              <a:rPr lang="en-GB" sz="1800" dirty="0">
                <a:effectLst/>
                <a:latin typeface="Kp"/>
              </a:rPr>
              <a:t> - </a:t>
            </a:r>
            <a:r>
              <a:rPr lang="en-GB" sz="1800" b="0" dirty="0" err="1">
                <a:effectLst/>
                <a:latin typeface="Kp"/>
              </a:rPr>
              <a:t>pgAdmin</a:t>
            </a:r>
            <a:r>
              <a:rPr lang="en-GB" sz="1800" b="0" dirty="0">
                <a:effectLst/>
                <a:latin typeface="Kp"/>
              </a:rPr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D90-29B2-A483-A83E-1C8E6B4E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06CB-0291-A002-D5FE-D03EFB18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sz="1800" dirty="0">
                <a:effectLst/>
                <a:latin typeface="Kp"/>
              </a:rPr>
              <a:t>The Unified </a:t>
            </a:r>
            <a:r>
              <a:rPr lang="en-GB" sz="1800" dirty="0" err="1">
                <a:effectLst/>
                <a:latin typeface="Kp"/>
              </a:rPr>
              <a:t>Modeling</a:t>
            </a:r>
            <a:r>
              <a:rPr lang="en-GB" sz="1800" dirty="0">
                <a:effectLst/>
                <a:latin typeface="Kp"/>
              </a:rPr>
              <a:t> Language,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www.uml-diagrams.org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 err="1">
                <a:effectLst/>
                <a:latin typeface="Kp"/>
              </a:rPr>
              <a:t>Astah</a:t>
            </a:r>
            <a:r>
              <a:rPr lang="en-GB" sz="1800" dirty="0">
                <a:effectLst/>
                <a:latin typeface="Kp"/>
              </a:rPr>
              <a:t> Community, </a:t>
            </a:r>
            <a:r>
              <a:rPr lang="en-GB" sz="1800" dirty="0">
                <a:effectLst/>
                <a:latin typeface="Tt-Kp-Regular"/>
              </a:rPr>
              <a:t>http://</a:t>
            </a:r>
            <a:r>
              <a:rPr lang="en-GB" sz="1800" dirty="0" err="1">
                <a:effectLst/>
                <a:latin typeface="Tt-Kp-Regular"/>
              </a:rPr>
              <a:t>astah.net</a:t>
            </a:r>
            <a:r>
              <a:rPr lang="en-GB" sz="1800" dirty="0">
                <a:effectLst/>
                <a:latin typeface="Tt-Kp-Regular"/>
              </a:rPr>
              <a:t>/editions/</a:t>
            </a:r>
            <a:r>
              <a:rPr lang="en-GB" sz="1800" dirty="0" err="1">
                <a:effectLst/>
                <a:latin typeface="Tt-Kp-Regular"/>
              </a:rPr>
              <a:t>uml</a:t>
            </a:r>
            <a:r>
              <a:rPr lang="en-GB" sz="1800" dirty="0">
                <a:effectLst/>
                <a:latin typeface="Tt-Kp-Regular"/>
              </a:rPr>
              <a:t>-new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 err="1">
                <a:effectLst/>
                <a:latin typeface="Kp"/>
              </a:rPr>
              <a:t>Lucid.app</a:t>
            </a:r>
            <a:r>
              <a:rPr lang="en-GB" sz="1800" dirty="0">
                <a:effectLst/>
                <a:latin typeface="Kp"/>
              </a:rPr>
              <a:t>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lucid.app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 err="1">
                <a:effectLst/>
                <a:latin typeface="Kp"/>
              </a:rPr>
              <a:t>Pgadmin</a:t>
            </a:r>
            <a:r>
              <a:rPr lang="en-GB" sz="1800" dirty="0">
                <a:effectLst/>
                <a:latin typeface="Kp"/>
              </a:rPr>
              <a:t>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www.pgadmin.org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 err="1">
                <a:effectLst/>
                <a:latin typeface="Kp"/>
              </a:rPr>
              <a:t>LaTex</a:t>
            </a:r>
            <a:r>
              <a:rPr lang="en-GB" sz="1800" dirty="0">
                <a:effectLst/>
                <a:latin typeface="Kp"/>
              </a:rPr>
              <a:t>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www.latex-project.org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 err="1">
                <a:effectLst/>
                <a:latin typeface="Kp"/>
              </a:rPr>
              <a:t>TexMaker</a:t>
            </a:r>
            <a:r>
              <a:rPr lang="en-GB" sz="1800" dirty="0">
                <a:effectLst/>
                <a:latin typeface="Kp"/>
              </a:rPr>
              <a:t>, </a:t>
            </a:r>
            <a:r>
              <a:rPr lang="en-GB" sz="1800" dirty="0">
                <a:effectLst/>
                <a:latin typeface="Tt-Kp-Regular"/>
              </a:rPr>
              <a:t>https://www.xm1math.net/</a:t>
            </a:r>
            <a:r>
              <a:rPr lang="en-GB" sz="1800" dirty="0" err="1">
                <a:effectLst/>
                <a:latin typeface="Tt-Kp-Regular"/>
              </a:rPr>
              <a:t>texmaker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effectLst/>
                <a:latin typeface="Kp"/>
              </a:rPr>
              <a:t>WhatsApp,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www.whatsapp.com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effectLst/>
                <a:latin typeface="Kp"/>
              </a:rPr>
              <a:t>Git,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www.git-scm.com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effectLst/>
                <a:latin typeface="Kp"/>
              </a:rPr>
              <a:t>GitLab,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www.gitlab.com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 err="1">
                <a:effectLst/>
                <a:latin typeface="Kp"/>
              </a:rPr>
              <a:t>Express.js</a:t>
            </a:r>
            <a:r>
              <a:rPr lang="en-GB" sz="1800" dirty="0">
                <a:effectLst/>
                <a:latin typeface="Kp"/>
              </a:rPr>
              <a:t>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www.expressjs.com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effectLst/>
                <a:latin typeface="Kp"/>
              </a:rPr>
              <a:t>Node.js,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www.nodejs.org</a:t>
            </a:r>
            <a:r>
              <a:rPr lang="en-GB" sz="1800" dirty="0">
                <a:effectLst/>
                <a:latin typeface="Tt-Kp-Regular"/>
              </a:rPr>
              <a:t>/</a:t>
            </a:r>
            <a:r>
              <a:rPr lang="en-GB" sz="1800" dirty="0" err="1">
                <a:effectLst/>
                <a:latin typeface="Tt-Kp-Regular"/>
              </a:rPr>
              <a:t>en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 err="1">
                <a:effectLst/>
                <a:latin typeface="Kp"/>
              </a:rPr>
              <a:t>Javascript</a:t>
            </a:r>
            <a:r>
              <a:rPr lang="en-GB" sz="1800" dirty="0">
                <a:effectLst/>
                <a:latin typeface="Kp"/>
              </a:rPr>
              <a:t>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www.javascript.com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800" dirty="0">
              <a:effectLst/>
              <a:latin typeface="Kp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effectLst/>
                <a:latin typeface="Kp"/>
              </a:rPr>
              <a:t>Visual Studio Code,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www.visualstudio.com</a:t>
            </a:r>
            <a:r>
              <a:rPr lang="en-GB" sz="1800" dirty="0">
                <a:effectLst/>
                <a:latin typeface="Tt-Kp-Regular"/>
              </a:rPr>
              <a:t>/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Kp"/>
              </a:rPr>
              <a:t>14. PostgreSQL,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www.postgresql.org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200" dirty="0"/>
          </a:p>
          <a:p>
            <a:pPr marL="0" indent="0">
              <a:buNone/>
            </a:pPr>
            <a:r>
              <a:rPr lang="en-GB" sz="1800" dirty="0">
                <a:effectLst/>
                <a:latin typeface="Kp"/>
              </a:rPr>
              <a:t>15. Render, </a:t>
            </a:r>
            <a:r>
              <a:rPr lang="en-GB" sz="1800" dirty="0">
                <a:effectLst/>
                <a:latin typeface="Tt-Kp-Regular"/>
              </a:rPr>
              <a:t>https://</a:t>
            </a:r>
            <a:r>
              <a:rPr lang="en-GB" sz="1800" dirty="0" err="1">
                <a:effectLst/>
                <a:latin typeface="Tt-Kp-Regular"/>
              </a:rPr>
              <a:t>www.render.com</a:t>
            </a:r>
            <a:r>
              <a:rPr lang="en-GB" sz="1800" dirty="0">
                <a:effectLst/>
                <a:latin typeface="Tt-Kp-Regular"/>
              </a:rPr>
              <a:t>/ </a:t>
            </a:r>
            <a:endParaRPr lang="en-GB" sz="1200" dirty="0"/>
          </a:p>
          <a:p>
            <a:pPr>
              <a:buFont typeface="+mj-lt"/>
              <a:buAutoNum type="arabicPeriod"/>
            </a:pPr>
            <a:endParaRPr lang="en-GB" sz="1800" dirty="0">
              <a:effectLst/>
              <a:latin typeface="Kp"/>
            </a:endParaRPr>
          </a:p>
          <a:p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D4DE-24B2-CBFE-434B-92F7B609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87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46951"/>
            <a:ext cx="7502979" cy="4643606"/>
          </a:xfrm>
        </p:spPr>
        <p:txBody>
          <a:bodyPr>
            <a:normAutofit/>
          </a:bodyPr>
          <a:lstStyle/>
          <a:p>
            <a:r>
              <a:rPr lang="en-GB" sz="1800" dirty="0" err="1">
                <a:effectLst/>
                <a:latin typeface="Kp"/>
              </a:rPr>
              <a:t>Arhitektura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zasnovana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na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dogadajima</a:t>
            </a:r>
            <a:r>
              <a:rPr lang="en-GB" sz="1800" dirty="0">
                <a:effectLst/>
                <a:latin typeface="Kp"/>
              </a:rPr>
              <a:t> </a:t>
            </a:r>
          </a:p>
          <a:p>
            <a:pPr lvl="1"/>
            <a:r>
              <a:rPr lang="en-GB" sz="1200" dirty="0" err="1">
                <a:effectLst/>
                <a:latin typeface="Kp"/>
              </a:rPr>
              <a:t>Dogadaji</a:t>
            </a:r>
            <a:r>
              <a:rPr lang="en-GB" sz="1200" dirty="0">
                <a:effectLst/>
                <a:latin typeface="Kp"/>
              </a:rPr>
              <a:t> se </a:t>
            </a:r>
            <a:r>
              <a:rPr lang="en-GB" sz="1200" dirty="0" err="1">
                <a:effectLst/>
                <a:latin typeface="Kp"/>
              </a:rPr>
              <a:t>javno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objavljuju</a:t>
            </a:r>
            <a:r>
              <a:rPr lang="en-GB" sz="1200" dirty="0">
                <a:effectLst/>
                <a:latin typeface="Kp"/>
              </a:rPr>
              <a:t> </a:t>
            </a:r>
          </a:p>
          <a:p>
            <a:pPr lvl="1"/>
            <a:r>
              <a:rPr lang="en-GB" sz="1200" dirty="0" err="1">
                <a:effectLst/>
                <a:latin typeface="Kp"/>
              </a:rPr>
              <a:t>Pozivaju</a:t>
            </a:r>
            <a:r>
              <a:rPr lang="en-GB" sz="1200" dirty="0">
                <a:effectLst/>
                <a:latin typeface="Kp"/>
              </a:rPr>
              <a:t> se </a:t>
            </a:r>
            <a:r>
              <a:rPr lang="en-GB" sz="1200" dirty="0" err="1">
                <a:effectLst/>
                <a:latin typeface="Kp"/>
              </a:rPr>
              <a:t>registrirane</a:t>
            </a:r>
            <a:r>
              <a:rPr lang="en-GB" sz="1200" dirty="0">
                <a:effectLst/>
                <a:latin typeface="Kp"/>
              </a:rPr>
              <a:t> procedure,</a:t>
            </a:r>
          </a:p>
          <a:p>
            <a:pPr lvl="1"/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komponente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koje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objavljuju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dogadaj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nemaju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informaciju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koje</a:t>
            </a:r>
            <a:r>
              <a:rPr lang="en-GB" sz="1200" dirty="0">
                <a:effectLst/>
                <a:latin typeface="Kp"/>
              </a:rPr>
              <a:t> c ́e </a:t>
            </a:r>
            <a:r>
              <a:rPr lang="en-GB" sz="1200" dirty="0" err="1">
                <a:effectLst/>
                <a:latin typeface="Kp"/>
              </a:rPr>
              <a:t>sve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komponente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reagirati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i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kako</a:t>
            </a:r>
            <a:endParaRPr lang="en-GB" sz="1200" dirty="0">
              <a:latin typeface="Kp"/>
            </a:endParaRPr>
          </a:p>
          <a:p>
            <a:pPr lvl="1"/>
            <a:r>
              <a:rPr lang="en-GB" sz="1200" dirty="0" err="1">
                <a:latin typeface="Kp"/>
              </a:rPr>
              <a:t>K</a:t>
            </a:r>
            <a:r>
              <a:rPr lang="en-GB" sz="1200" dirty="0" err="1">
                <a:effectLst/>
                <a:latin typeface="Kp"/>
              </a:rPr>
              <a:t>omponente</a:t>
            </a:r>
            <a:r>
              <a:rPr lang="en-GB" sz="1200" dirty="0">
                <a:effectLst/>
                <a:latin typeface="Kp"/>
              </a:rPr>
              <a:t> se ne </a:t>
            </a:r>
            <a:r>
              <a:rPr lang="en-GB" sz="1200" dirty="0" err="1">
                <a:effectLst/>
                <a:latin typeface="Kp"/>
              </a:rPr>
              <a:t>pozivaju</a:t>
            </a:r>
            <a:r>
              <a:rPr lang="en-GB" sz="1200" dirty="0">
                <a:effectLst/>
                <a:latin typeface="Kp"/>
              </a:rPr>
              <a:t> </a:t>
            </a:r>
            <a:r>
              <a:rPr lang="en-GB" sz="1200" dirty="0" err="1">
                <a:effectLst/>
                <a:latin typeface="Kp"/>
              </a:rPr>
              <a:t>eksplicitno</a:t>
            </a:r>
            <a:r>
              <a:rPr lang="en-GB" sz="1200" dirty="0">
                <a:effectLst/>
                <a:latin typeface="Kp"/>
              </a:rPr>
              <a:t>,</a:t>
            </a:r>
          </a:p>
          <a:p>
            <a:pPr marL="914400" lvl="2" indent="0">
              <a:buNone/>
            </a:pPr>
            <a:r>
              <a:rPr lang="en-GB" sz="800" dirty="0">
                <a:effectLst/>
                <a:latin typeface="Kp"/>
              </a:rPr>
              <a:t>́ </a:t>
            </a:r>
            <a:r>
              <a:rPr lang="en-GB" sz="800" dirty="0" err="1">
                <a:effectLst/>
                <a:latin typeface="Kp"/>
              </a:rPr>
              <a:t>generiraju</a:t>
            </a:r>
            <a:r>
              <a:rPr lang="en-GB" sz="800" dirty="0">
                <a:effectLst/>
                <a:latin typeface="Kp"/>
              </a:rPr>
              <a:t> </a:t>
            </a:r>
            <a:r>
              <a:rPr lang="en-GB" sz="800" dirty="0" err="1">
                <a:effectLst/>
                <a:latin typeface="Kp"/>
              </a:rPr>
              <a:t>signale</a:t>
            </a:r>
            <a:r>
              <a:rPr lang="en-GB" sz="800" dirty="0">
                <a:effectLst/>
                <a:latin typeface="Kp"/>
              </a:rPr>
              <a:t>, </a:t>
            </a:r>
            <a:r>
              <a:rPr lang="en-GB" sz="800" dirty="0" err="1">
                <a:effectLst/>
                <a:latin typeface="Kp"/>
              </a:rPr>
              <a:t>tj</a:t>
            </a:r>
            <a:r>
              <a:rPr lang="en-GB" sz="800" dirty="0">
                <a:effectLst/>
                <a:latin typeface="Kp"/>
              </a:rPr>
              <a:t>. </a:t>
            </a:r>
            <a:r>
              <a:rPr lang="en-GB" sz="800" dirty="0" err="1">
                <a:effectLst/>
                <a:latin typeface="Kp"/>
              </a:rPr>
              <a:t>dogadaje</a:t>
            </a:r>
            <a:r>
              <a:rPr lang="en-GB" sz="800" dirty="0">
                <a:effectLst/>
                <a:latin typeface="Kp"/>
              </a:rPr>
              <a:t>. </a:t>
            </a:r>
          </a:p>
          <a:p>
            <a:r>
              <a:rPr lang="en-GB" sz="1800" dirty="0" err="1">
                <a:effectLst/>
                <a:latin typeface="Kp"/>
              </a:rPr>
              <a:t>najefikasnija</a:t>
            </a:r>
            <a:r>
              <a:rPr lang="en-GB" sz="1800" dirty="0">
                <a:effectLst/>
                <a:latin typeface="Kp"/>
              </a:rPr>
              <a:t> za </a:t>
            </a:r>
            <a:r>
              <a:rPr lang="en-GB" sz="1800" dirty="0" err="1">
                <a:effectLst/>
                <a:latin typeface="Kp"/>
              </a:rPr>
              <a:t>obradu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korisničkih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zahtjeva</a:t>
            </a:r>
            <a:endParaRPr lang="en-GB" sz="1800" dirty="0">
              <a:latin typeface="Kp"/>
            </a:endParaRPr>
          </a:p>
          <a:p>
            <a:r>
              <a:rPr lang="en-GB" sz="1800" dirty="0" err="1">
                <a:effectLst/>
                <a:latin typeface="Kp"/>
              </a:rPr>
              <a:t>laka</a:t>
            </a:r>
            <a:r>
              <a:rPr lang="en-GB" sz="1800" dirty="0">
                <a:effectLst/>
                <a:latin typeface="Kp"/>
              </a:rPr>
              <a:t> je za </a:t>
            </a:r>
            <a:r>
              <a:rPr lang="en-GB" sz="1800" dirty="0" err="1">
                <a:effectLst/>
                <a:latin typeface="Kp"/>
              </a:rPr>
              <a:t>održavanje</a:t>
            </a:r>
            <a:r>
              <a:rPr lang="en-GB" sz="1800" dirty="0">
                <a:effectLst/>
                <a:latin typeface="Kp"/>
              </a:rPr>
              <a:t> </a:t>
            </a:r>
            <a:endParaRPr lang="en-GB" sz="1800" dirty="0">
              <a:latin typeface="Kp"/>
            </a:endParaRPr>
          </a:p>
          <a:p>
            <a:r>
              <a:rPr lang="en-GB" sz="1800" dirty="0" err="1">
                <a:effectLst/>
                <a:latin typeface="Kp"/>
              </a:rPr>
              <a:t>reciklabilna</a:t>
            </a:r>
            <a:r>
              <a:rPr lang="en-GB" sz="1800" dirty="0">
                <a:effectLst/>
                <a:latin typeface="Kp"/>
              </a:rPr>
              <a:t> za </a:t>
            </a:r>
            <a:r>
              <a:rPr lang="en-GB" sz="1800" dirty="0" err="1">
                <a:effectLst/>
                <a:latin typeface="Kp"/>
              </a:rPr>
              <a:t>potrebe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buduc</a:t>
            </a:r>
            <a:r>
              <a:rPr lang="en-GB" sz="1800" dirty="0" err="1">
                <a:latin typeface="Kp"/>
              </a:rPr>
              <a:t>ć</a:t>
            </a:r>
            <a:r>
              <a:rPr lang="en-GB" sz="1800" dirty="0" err="1">
                <a:effectLst/>
                <a:latin typeface="Kp"/>
              </a:rPr>
              <a:t>ih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projekata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ili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nadogradnje</a:t>
            </a:r>
            <a:r>
              <a:rPr lang="en-GB" sz="1800" dirty="0">
                <a:effectLst/>
                <a:latin typeface="Kp"/>
              </a:rPr>
              <a:t> </a:t>
            </a:r>
            <a:r>
              <a:rPr lang="en-GB" sz="1800" dirty="0" err="1">
                <a:effectLst/>
                <a:latin typeface="Kp"/>
              </a:rPr>
              <a:t>ovog</a:t>
            </a:r>
            <a:r>
              <a:rPr lang="en-GB" sz="1800" dirty="0">
                <a:effectLst/>
                <a:latin typeface="Kp"/>
              </a:rPr>
              <a:t>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1025" name="Picture 1" descr="page26image47047408">
            <a:extLst>
              <a:ext uri="{FF2B5EF4-FFF2-40B4-BE49-F238E27FC236}">
                <a16:creationId xmlns:a16="http://schemas.microsoft.com/office/drawing/2014/main" id="{906C72A5-E423-1D32-ADBA-A47C361D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5" y="4095313"/>
            <a:ext cx="4702629" cy="263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2614-C9D2-FDE7-3329-D49D43FE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HR" dirty="0"/>
              <a:t>ijagram baze podataka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1A891-6F42-0CD1-44F6-A95D6C70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2049" name="Picture 1" descr="page33image46969232">
            <a:extLst>
              <a:ext uri="{FF2B5EF4-FFF2-40B4-BE49-F238E27FC236}">
                <a16:creationId xmlns:a16="http://schemas.microsoft.com/office/drawing/2014/main" id="{B12845E2-F53E-9E31-CBEB-7D1A94130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28982"/>
            <a:ext cx="7886700" cy="48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056309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2211</TotalTime>
  <Words>963</Words>
  <Application>Microsoft Macintosh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Franklin Gothic Book</vt:lpstr>
      <vt:lpstr>Franklin Gothic Medium</vt:lpstr>
      <vt:lpstr>Kp</vt:lpstr>
      <vt:lpstr>Tt-Kp-Regular</vt:lpstr>
      <vt:lpstr>Wingdings</vt:lpstr>
      <vt:lpstr>PROGI-template</vt:lpstr>
      <vt:lpstr>&lt;Cjenik svega&gt; &lt;Životinjsko carstvo&gt;</vt:lpstr>
      <vt:lpstr>Sadržaj</vt:lpstr>
      <vt:lpstr>Opis zadatka</vt:lpstr>
      <vt:lpstr>Pregled zahtjeva</vt:lpstr>
      <vt:lpstr>Pregled zahtjeva</vt:lpstr>
      <vt:lpstr>Korišteni alati i tehnologije</vt:lpstr>
      <vt:lpstr>PowerPoint Presentation</vt:lpstr>
      <vt:lpstr>Arhitektura sustava</vt:lpstr>
      <vt:lpstr>Dijagram baze podataka</vt:lpstr>
      <vt:lpstr>Dijagram razreda</vt:lpstr>
      <vt:lpstr>Dijagram stanja</vt:lpstr>
      <vt:lpstr>Dijagram aktivnosti</vt:lpstr>
      <vt:lpstr>Dijagram komponenti</vt:lpstr>
      <vt:lpstr>Organizacija rada</vt:lpstr>
      <vt:lpstr>Naučene lekcije</vt:lpstr>
      <vt:lpstr>popis članova grupe s email adresama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vida krusic</cp:lastModifiedBy>
  <cp:revision>21</cp:revision>
  <dcterms:created xsi:type="dcterms:W3CDTF">2016-01-18T13:10:52Z</dcterms:created>
  <dcterms:modified xsi:type="dcterms:W3CDTF">2023-01-16T10:09:38Z</dcterms:modified>
</cp:coreProperties>
</file>