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6"/>
    <p:restoredTop sz="94707"/>
  </p:normalViewPr>
  <p:slideViewPr>
    <p:cSldViewPr snapToGrid="0" snapToObjects="1">
      <p:cViewPr varScale="1">
        <p:scale>
          <a:sx n="145" d="100"/>
          <a:sy n="145" d="100"/>
        </p:scale>
        <p:origin x="7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F4D1F-308D-5E48-8560-9FB251719E9F}" type="datetimeFigureOut">
              <a:rPr lang="en-US" smtClean="0"/>
              <a:t>8/26/21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8B2B9-5620-3148-A655-076C43BD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02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08B2B9-5620-3148-A655-076C43BDB5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18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1BF3-AE01-3744-BA91-108A85992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DA936-9129-464D-B35A-02A98D6B8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53E11-FCEB-AF4A-B37D-09709AF0B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C680-EB4E-5A48-9591-B83306E31BD6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97179-7B7D-284B-B016-2B9371B13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120C7-6B9C-CE41-A261-E133DF71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CCC0-89F9-EB46-94B4-AB2A26D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7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57BD-92A6-4540-ACD7-75E1FCBC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DD67E-08D9-7944-B22A-2366E3EA4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92B57-9C0E-DF47-88C6-91CC0541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C680-EB4E-5A48-9591-B83306E31BD6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5C8F4-B758-A743-8F0C-32CA5BB7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341DA-F0EC-E041-BA25-D4B8B3C8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CCC0-89F9-EB46-94B4-AB2A26D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2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C47A8-82F8-7F45-95AB-BFAEF8C59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D0737-3BBA-EA49-9EBC-BD24CA6C2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67DA3-2700-B345-8A96-D46E2E62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C680-EB4E-5A48-9591-B83306E31BD6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9ED8B-58D1-9B4A-A6C4-2084C2FA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0B719-E7CD-1349-A878-E340542F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CCC0-89F9-EB46-94B4-AB2A26D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2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5A0E0-EC89-584A-8803-15869496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DF91D-DF44-B04F-ADA6-2D0DB174A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67ED2-8234-DA45-B390-D8246253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C680-EB4E-5A48-9591-B83306E31BD6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4154B-9503-474C-A26B-BDCE723FD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F4032-670C-084E-9990-B794DD2F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CCC0-89F9-EB46-94B4-AB2A26D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F8B8-DCFE-C54A-969F-F8699D64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8671F-014E-A64E-88EE-A2B72C2A0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6F1A1-D0B0-BD4D-BF6E-EBD3B559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C680-EB4E-5A48-9591-B83306E31BD6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E50AB-4F5E-EF4E-981D-20AFFFD2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D006A-4EA1-4846-AEFE-AD33858E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CCC0-89F9-EB46-94B4-AB2A26D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7D20-DD22-854B-91F9-A6C480E3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A04BE-E867-6746-AFCA-A9A92750D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58F2A-F3B7-DC40-9C07-24A6C008F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8539B-088C-164C-B4EB-20A1E86B9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C680-EB4E-5A48-9591-B83306E31BD6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C0D50-EF0E-B74F-AF3E-934DCBC5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F43E8-22CD-5249-8A9D-EC400A267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CCC0-89F9-EB46-94B4-AB2A26D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8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C0FA-3CD7-CB45-B38F-D854F31AB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0DF48-B56A-D546-99E7-FF364931D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98B03-1918-D54C-BE66-05A7D4288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983EC-BE5C-204A-923C-219B31E49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F23B0-B549-4044-BA11-7AFB8A25A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07285-F154-FB48-8610-B4CDF81C8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C680-EB4E-5A48-9591-B83306E31BD6}" type="datetimeFigureOut">
              <a:rPr lang="en-US" smtClean="0"/>
              <a:t>8/26/21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D0E76-9D37-DC4C-99FC-ECEDD842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B47E3B-31E7-5C43-866F-23747C38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CCC0-89F9-EB46-94B4-AB2A26D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7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8411-A69F-BA44-A6E6-3C66791E8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34EDB8-8ABE-0F49-81B8-634EDCD0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C680-EB4E-5A48-9591-B83306E31BD6}" type="datetimeFigureOut">
              <a:rPr lang="en-US" smtClean="0"/>
              <a:t>8/26/21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11769-76A4-574C-B868-A755BAB07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4640B-6DD7-D140-9E6C-3C6CD723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CCC0-89F9-EB46-94B4-AB2A26D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9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A7CDB-234E-B14A-9098-E7171950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C680-EB4E-5A48-9591-B83306E31BD6}" type="datetimeFigureOut">
              <a:rPr lang="en-US" smtClean="0"/>
              <a:t>8/26/21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08D65-4ACF-A84F-953A-BB8D61C0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C2251-B741-E14A-B96E-65216FF0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CCC0-89F9-EB46-94B4-AB2A26D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9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AE15-4BD4-F648-AD6F-C8D1B730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E55BB-76B2-ED46-BD9A-18400DB1D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54083-BAE9-5C44-A537-AB22610A9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DCAF9-F086-FD41-A921-2845035C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C680-EB4E-5A48-9591-B83306E31BD6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607A-D010-1840-B91F-35E5D74E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11A37-8A54-624B-8B09-04445D68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CCC0-89F9-EB46-94B4-AB2A26D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9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C3437-57AF-5D48-BED1-CCD9AF49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575B81-493F-6347-B8C1-9FF266D38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1C5E3-1CF0-994C-A640-516DC3C97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6B5DD-4EFA-AA44-BFA7-24B87B755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C680-EB4E-5A48-9591-B83306E31BD6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6A715-637F-0944-9526-37CB14F4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6870D-29B4-C248-990D-5B43698E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CCC0-89F9-EB46-94B4-AB2A26D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7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4AD42D-5CFA-6847-978D-B9290291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4D3A8-5E38-694F-9535-E7358599C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AA262-0E06-9C49-97EA-373107D3E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AC680-EB4E-5A48-9591-B83306E31BD6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B7661-3F82-0040-88EA-E83350028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3347D-5BF8-4D49-A95A-336E2AD7D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4CCC0-89F9-EB46-94B4-AB2A26D8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5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A5920-6F45-E741-8CB2-DAB064D2C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Case Study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B4144-7991-E849-AA14-65BCC3CE0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b="1" dirty="0" err="1"/>
              <a:t>Linghao</a:t>
            </a:r>
            <a:r>
              <a:rPr lang="en-US" b="1" dirty="0"/>
              <a:t> Zeng</a:t>
            </a:r>
          </a:p>
        </p:txBody>
      </p:sp>
    </p:spTree>
    <p:extLst>
      <p:ext uri="{BB962C8B-B14F-4D97-AF65-F5344CB8AC3E}">
        <p14:creationId xmlns:p14="http://schemas.microsoft.com/office/powerpoint/2010/main" val="358742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9C80BA-A905-604D-A873-1EA36B6AFF49}"/>
              </a:ext>
            </a:extLst>
          </p:cNvPr>
          <p:cNvSpPr txBox="1">
            <a:spLocks/>
          </p:cNvSpPr>
          <p:nvPr/>
        </p:nvSpPr>
        <p:spPr>
          <a:xfrm>
            <a:off x="4449452" y="188977"/>
            <a:ext cx="33473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2624E44-B446-C649-9B48-D05E8EE0051E}"/>
              </a:ext>
            </a:extLst>
          </p:cNvPr>
          <p:cNvSpPr txBox="1">
            <a:spLocks/>
          </p:cNvSpPr>
          <p:nvPr/>
        </p:nvSpPr>
        <p:spPr>
          <a:xfrm>
            <a:off x="402771" y="31296"/>
            <a:ext cx="10308772" cy="941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Case Study Summary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735E5082-30F5-7540-B817-D5891EE43DDA}"/>
              </a:ext>
            </a:extLst>
          </p:cNvPr>
          <p:cNvSpPr txBox="1">
            <a:spLocks/>
          </p:cNvSpPr>
          <p:nvPr/>
        </p:nvSpPr>
        <p:spPr>
          <a:xfrm>
            <a:off x="402771" y="1076341"/>
            <a:ext cx="6584047" cy="500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Objective: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34E9A3-82B5-0748-AB3E-DDFD98EA548A}"/>
              </a:ext>
            </a:extLst>
          </p:cNvPr>
          <p:cNvSpPr txBox="1"/>
          <p:nvPr/>
        </p:nvSpPr>
        <p:spPr>
          <a:xfrm>
            <a:off x="402771" y="1450386"/>
            <a:ext cx="1108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objective of the case study is to test whether different vouchers will have a significant effect on order GMV. 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BDD6DE71-A7AD-554A-8730-A9AEE16AC9D5}"/>
              </a:ext>
            </a:extLst>
          </p:cNvPr>
          <p:cNvSpPr txBox="1">
            <a:spLocks/>
          </p:cNvSpPr>
          <p:nvPr/>
        </p:nvSpPr>
        <p:spPr>
          <a:xfrm>
            <a:off x="402771" y="2044422"/>
            <a:ext cx="6584047" cy="500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Data Scope: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196A19-ECD1-D443-9CE9-3C70FB476CB4}"/>
              </a:ext>
            </a:extLst>
          </p:cNvPr>
          <p:cNvSpPr txBox="1"/>
          <p:nvPr/>
        </p:nvSpPr>
        <p:spPr>
          <a:xfrm>
            <a:off x="428171" y="2426409"/>
            <a:ext cx="10720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shows the order information in Singapore region.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ranges from 2021-05-15 to 2021-05-31, but A/B test is only conducted from 2021-05-25 to 2021-05-31.</a:t>
            </a:r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89404230-ACF7-B049-AC8B-1F409A376626}"/>
              </a:ext>
            </a:extLst>
          </p:cNvPr>
          <p:cNvSpPr txBox="1">
            <a:spLocks/>
          </p:cNvSpPr>
          <p:nvPr/>
        </p:nvSpPr>
        <p:spPr>
          <a:xfrm>
            <a:off x="428171" y="3394361"/>
            <a:ext cx="6584047" cy="500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Study Methodology: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239381-6D97-DA41-93AE-649CC3BB1A86}"/>
              </a:ext>
            </a:extLst>
          </p:cNvPr>
          <p:cNvSpPr txBox="1"/>
          <p:nvPr/>
        </p:nvSpPr>
        <p:spPr>
          <a:xfrm>
            <a:off x="402771" y="3520842"/>
            <a:ext cx="10453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Vouchers of different types are given based on the order GMV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shops are divided into 3 groups based on total GMV earned by each shop.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Order information is collected to study the effectiveness of different vouchers.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7B126B46-06A0-ED48-82A4-8FC88D21A275}"/>
              </a:ext>
            </a:extLst>
          </p:cNvPr>
          <p:cNvSpPr txBox="1">
            <a:spLocks/>
          </p:cNvSpPr>
          <p:nvPr/>
        </p:nvSpPr>
        <p:spPr>
          <a:xfrm>
            <a:off x="402770" y="5281005"/>
            <a:ext cx="6584047" cy="500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Conclusion: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6EAA8F-D6E9-4944-B793-94D16056B250}"/>
              </a:ext>
            </a:extLst>
          </p:cNvPr>
          <p:cNvSpPr txBox="1"/>
          <p:nvPr/>
        </p:nvSpPr>
        <p:spPr>
          <a:xfrm>
            <a:off x="402769" y="5446271"/>
            <a:ext cx="11484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 Group 2, vouchers in B are more effective at driving GMV increase than vouchers in 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 both Group 2 and Group 3, the 8% T2 voucher is more effective than the 10% T2 voucher at driving GMV increase.</a:t>
            </a:r>
          </a:p>
        </p:txBody>
      </p:sp>
    </p:spTree>
    <p:extLst>
      <p:ext uri="{BB962C8B-B14F-4D97-AF65-F5344CB8AC3E}">
        <p14:creationId xmlns:p14="http://schemas.microsoft.com/office/powerpoint/2010/main" val="184821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F45E79A-47EE-A445-878E-D6AE3A8A3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914123"/>
              </p:ext>
            </p:extLst>
          </p:nvPr>
        </p:nvGraphicFramePr>
        <p:xfrm>
          <a:off x="1385203" y="5298988"/>
          <a:ext cx="9617530" cy="1480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770">
                  <a:extLst>
                    <a:ext uri="{9D8B030D-6E8A-4147-A177-3AD203B41FA5}">
                      <a16:colId xmlns:a16="http://schemas.microsoft.com/office/drawing/2014/main" val="3315025595"/>
                    </a:ext>
                  </a:extLst>
                </a:gridCol>
                <a:gridCol w="1298797">
                  <a:extLst>
                    <a:ext uri="{9D8B030D-6E8A-4147-A177-3AD203B41FA5}">
                      <a16:colId xmlns:a16="http://schemas.microsoft.com/office/drawing/2014/main" val="814887434"/>
                    </a:ext>
                  </a:extLst>
                </a:gridCol>
                <a:gridCol w="1193563">
                  <a:extLst>
                    <a:ext uri="{9D8B030D-6E8A-4147-A177-3AD203B41FA5}">
                      <a16:colId xmlns:a16="http://schemas.microsoft.com/office/drawing/2014/main" val="967923450"/>
                    </a:ext>
                  </a:extLst>
                </a:gridCol>
                <a:gridCol w="1248229">
                  <a:extLst>
                    <a:ext uri="{9D8B030D-6E8A-4147-A177-3AD203B41FA5}">
                      <a16:colId xmlns:a16="http://schemas.microsoft.com/office/drawing/2014/main" val="2646972844"/>
                    </a:ext>
                  </a:extLst>
                </a:gridCol>
                <a:gridCol w="1364342">
                  <a:extLst>
                    <a:ext uri="{9D8B030D-6E8A-4147-A177-3AD203B41FA5}">
                      <a16:colId xmlns:a16="http://schemas.microsoft.com/office/drawing/2014/main" val="1210979653"/>
                    </a:ext>
                  </a:extLst>
                </a:gridCol>
                <a:gridCol w="1277258">
                  <a:extLst>
                    <a:ext uri="{9D8B030D-6E8A-4147-A177-3AD203B41FA5}">
                      <a16:colId xmlns:a16="http://schemas.microsoft.com/office/drawing/2014/main" val="2936248297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3920331087"/>
                    </a:ext>
                  </a:extLst>
                </a:gridCol>
              </a:tblGrid>
              <a:tr h="3676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GMV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3B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913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GMV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18%(T1)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20%(T1)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15%(T1)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20%(T1)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12%(T1)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15%(T1)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815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 GMV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8%(T2)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10%(T2)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8%(T2)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10%(T2)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8%(T2)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10%(T2)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56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GMV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10%(T3)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12%(T3)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10%(T3)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12%(T3)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787202"/>
                  </a:ext>
                </a:extLst>
              </a:tr>
            </a:tbl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470D9C-7921-AE44-8BAA-C6D4D8D3E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3706394"/>
            <a:ext cx="6584047" cy="500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Voucher Assignment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E18989C-CA49-9A49-B885-571C293B7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076282"/>
              </p:ext>
            </p:extLst>
          </p:nvPr>
        </p:nvGraphicFramePr>
        <p:xfrm>
          <a:off x="1636791" y="2152388"/>
          <a:ext cx="828493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3456">
                  <a:extLst>
                    <a:ext uri="{9D8B030D-6E8A-4147-A177-3AD203B41FA5}">
                      <a16:colId xmlns:a16="http://schemas.microsoft.com/office/drawing/2014/main" val="1328472307"/>
                    </a:ext>
                  </a:extLst>
                </a:gridCol>
                <a:gridCol w="1779580">
                  <a:extLst>
                    <a:ext uri="{9D8B030D-6E8A-4147-A177-3AD203B41FA5}">
                      <a16:colId xmlns:a16="http://schemas.microsoft.com/office/drawing/2014/main" val="520873605"/>
                    </a:ext>
                  </a:extLst>
                </a:gridCol>
                <a:gridCol w="2041497">
                  <a:extLst>
                    <a:ext uri="{9D8B030D-6E8A-4147-A177-3AD203B41FA5}">
                      <a16:colId xmlns:a16="http://schemas.microsoft.com/office/drawing/2014/main" val="419949217"/>
                    </a:ext>
                  </a:extLst>
                </a:gridCol>
                <a:gridCol w="2150403">
                  <a:extLst>
                    <a:ext uri="{9D8B030D-6E8A-4147-A177-3AD203B41FA5}">
                      <a16:colId xmlns:a16="http://schemas.microsoft.com/office/drawing/2014/main" val="1947889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GMV 1A(Small)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GMV 2A(Medium)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GMV 3A (Large)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601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468.32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1096.45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1755.47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78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 Percentile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216.25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330.765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50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 Percentile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1192.90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1861.58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05372"/>
                  </a:ext>
                </a:extLst>
              </a:tr>
            </a:tbl>
          </a:graphicData>
        </a:graphic>
      </p:graphicFrame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ADA1FAA5-1963-374C-808D-5EE621F5A0F7}"/>
              </a:ext>
            </a:extLst>
          </p:cNvPr>
          <p:cNvSpPr txBox="1">
            <a:spLocks/>
          </p:cNvSpPr>
          <p:nvPr/>
        </p:nvSpPr>
        <p:spPr>
          <a:xfrm>
            <a:off x="1034143" y="373062"/>
            <a:ext cx="11157857" cy="641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FC916195-A8D4-C04E-9CBF-A5570EEC00A9}"/>
              </a:ext>
            </a:extLst>
          </p:cNvPr>
          <p:cNvSpPr txBox="1">
            <a:spLocks/>
          </p:cNvSpPr>
          <p:nvPr/>
        </p:nvSpPr>
        <p:spPr>
          <a:xfrm>
            <a:off x="615040" y="1535520"/>
            <a:ext cx="11157857" cy="641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CDF0B983-1895-8C4A-A5AC-E8F150D721C9}"/>
              </a:ext>
            </a:extLst>
          </p:cNvPr>
          <p:cNvSpPr txBox="1">
            <a:spLocks/>
          </p:cNvSpPr>
          <p:nvPr/>
        </p:nvSpPr>
        <p:spPr>
          <a:xfrm>
            <a:off x="615039" y="1749696"/>
            <a:ext cx="9372600" cy="500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8C9F1682-C1FA-B145-9474-A6717900187D}"/>
              </a:ext>
            </a:extLst>
          </p:cNvPr>
          <p:cNvSpPr txBox="1">
            <a:spLocks/>
          </p:cNvSpPr>
          <p:nvPr/>
        </p:nvSpPr>
        <p:spPr>
          <a:xfrm>
            <a:off x="402770" y="797314"/>
            <a:ext cx="6584047" cy="500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Group Assignment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1F4EF08-916F-E349-B4D4-41D05A26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31296"/>
            <a:ext cx="10308772" cy="941161"/>
          </a:xfrm>
        </p:spPr>
        <p:txBody>
          <a:bodyPr/>
          <a:lstStyle/>
          <a:p>
            <a:r>
              <a:rPr lang="en-US" b="1" dirty="0">
                <a:latin typeface="+mn-lt"/>
              </a:rPr>
              <a:t>Group Logic and Voucher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FC2C95B-9A6D-7348-A5ED-730D431AC19D}"/>
                  </a:ext>
                </a:extLst>
              </p:cNvPr>
              <p:cNvSpPr txBox="1"/>
              <p:nvPr/>
            </p:nvSpPr>
            <p:spPr>
              <a:xfrm>
                <a:off x="727525" y="1128454"/>
                <a:ext cx="10932886" cy="948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Shops are divided based on total GMV generated by each shop. Based on average GMV, groups are divided into small, medium and large(i.e.,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𝑮𝒓𝒐𝒖𝒑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&lt;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𝑮𝒓𝒐𝒖𝒑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𝑮𝒓𝒐𝒖𝒑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b="1" dirty="0"/>
                  <a:t>).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Each groups are then divided into two subgroups to conduct A/B test.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FC2C95B-9A6D-7348-A5ED-730D431AC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25" y="1128454"/>
                <a:ext cx="10932886" cy="948208"/>
              </a:xfrm>
              <a:prstGeom prst="rect">
                <a:avLst/>
              </a:prstGeom>
              <a:blipFill>
                <a:blip r:embed="rId2"/>
                <a:stretch>
                  <a:fillRect l="-348" t="-2632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21C226D-4BCA-4B49-9A9B-F35BF3ABC67F}"/>
              </a:ext>
            </a:extLst>
          </p:cNvPr>
          <p:cNvSpPr txBox="1"/>
          <p:nvPr/>
        </p:nvSpPr>
        <p:spPr>
          <a:xfrm>
            <a:off x="727525" y="3845644"/>
            <a:ext cx="11045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Different types of vouchers are tested for different GMV levels.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Type T1 vouchers are tested for orders with generally low GMV; T2 Type vouchers are tested for orders with medium GMV; T3 type vouchers are tested for orders with high GMV.</a:t>
            </a:r>
          </a:p>
        </p:txBody>
      </p:sp>
    </p:spTree>
    <p:extLst>
      <p:ext uri="{BB962C8B-B14F-4D97-AF65-F5344CB8AC3E}">
        <p14:creationId xmlns:p14="http://schemas.microsoft.com/office/powerpoint/2010/main" val="3999598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7B5-2F5B-0B4C-AF9B-C5C771CD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31296"/>
            <a:ext cx="10308772" cy="941161"/>
          </a:xfrm>
        </p:spPr>
        <p:txBody>
          <a:bodyPr/>
          <a:lstStyle/>
          <a:p>
            <a:r>
              <a:rPr lang="en-US" b="1" dirty="0">
                <a:latin typeface="+mn-lt"/>
              </a:rPr>
              <a:t>Group 1 Findings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915B2F9-8DFB-2948-871C-23CC52393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978261"/>
              </p:ext>
            </p:extLst>
          </p:nvPr>
        </p:nvGraphicFramePr>
        <p:xfrm>
          <a:off x="2451448" y="2293690"/>
          <a:ext cx="87939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057440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143968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111411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822019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44873715"/>
                    </a:ext>
                  </a:extLst>
                </a:gridCol>
                <a:gridCol w="1495038">
                  <a:extLst>
                    <a:ext uri="{9D8B030D-6E8A-4147-A177-3AD203B41FA5}">
                      <a16:colId xmlns:a16="http://schemas.microsoft.com/office/drawing/2014/main" val="362900238"/>
                    </a:ext>
                  </a:extLst>
                </a:gridCol>
                <a:gridCol w="1493241">
                  <a:extLst>
                    <a:ext uri="{9D8B030D-6E8A-4147-A177-3AD203B41FA5}">
                      <a16:colId xmlns:a16="http://schemas.microsoft.com/office/drawing/2014/main" val="424644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Z-Stat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Two Tailed Test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One Tailed Test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43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Group 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136.92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26464.03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-0.0561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 Significant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 Significant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7779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Group 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137.09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22554.18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371520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58FCE4D-F62D-E547-87B5-5AF3F739F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600315"/>
              </p:ext>
            </p:extLst>
          </p:nvPr>
        </p:nvGraphicFramePr>
        <p:xfrm>
          <a:off x="2489199" y="3695958"/>
          <a:ext cx="9213443" cy="290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487">
                  <a:extLst>
                    <a:ext uri="{9D8B030D-6E8A-4147-A177-3AD203B41FA5}">
                      <a16:colId xmlns:a16="http://schemas.microsoft.com/office/drawing/2014/main" val="1590101989"/>
                    </a:ext>
                  </a:extLst>
                </a:gridCol>
                <a:gridCol w="1019487">
                  <a:extLst>
                    <a:ext uri="{9D8B030D-6E8A-4147-A177-3AD203B41FA5}">
                      <a16:colId xmlns:a16="http://schemas.microsoft.com/office/drawing/2014/main" val="3235873100"/>
                    </a:ext>
                  </a:extLst>
                </a:gridCol>
                <a:gridCol w="972798">
                  <a:extLst>
                    <a:ext uri="{9D8B030D-6E8A-4147-A177-3AD203B41FA5}">
                      <a16:colId xmlns:a16="http://schemas.microsoft.com/office/drawing/2014/main" val="1719487353"/>
                    </a:ext>
                  </a:extLst>
                </a:gridCol>
                <a:gridCol w="996143">
                  <a:extLst>
                    <a:ext uri="{9D8B030D-6E8A-4147-A177-3AD203B41FA5}">
                      <a16:colId xmlns:a16="http://schemas.microsoft.com/office/drawing/2014/main" val="2225214747"/>
                    </a:ext>
                  </a:extLst>
                </a:gridCol>
                <a:gridCol w="996143">
                  <a:extLst>
                    <a:ext uri="{9D8B030D-6E8A-4147-A177-3AD203B41FA5}">
                      <a16:colId xmlns:a16="http://schemas.microsoft.com/office/drawing/2014/main" val="3024601206"/>
                    </a:ext>
                  </a:extLst>
                </a:gridCol>
                <a:gridCol w="996143">
                  <a:extLst>
                    <a:ext uri="{9D8B030D-6E8A-4147-A177-3AD203B41FA5}">
                      <a16:colId xmlns:a16="http://schemas.microsoft.com/office/drawing/2014/main" val="3794536318"/>
                    </a:ext>
                  </a:extLst>
                </a:gridCol>
                <a:gridCol w="1468332">
                  <a:extLst>
                    <a:ext uri="{9D8B030D-6E8A-4147-A177-3AD203B41FA5}">
                      <a16:colId xmlns:a16="http://schemas.microsoft.com/office/drawing/2014/main" val="1580118501"/>
                    </a:ext>
                  </a:extLst>
                </a:gridCol>
                <a:gridCol w="1744910">
                  <a:extLst>
                    <a:ext uri="{9D8B030D-6E8A-4147-A177-3AD203B41FA5}">
                      <a16:colId xmlns:a16="http://schemas.microsoft.com/office/drawing/2014/main" val="1089825185"/>
                    </a:ext>
                  </a:extLst>
                </a:gridCol>
              </a:tblGrid>
              <a:tr h="4804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GMV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Mean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Variance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Z-Stat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Two Tailed Test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One Tailed Test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391289"/>
                  </a:ext>
                </a:extLst>
              </a:tr>
              <a:tr h="8292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Low GMV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Group 1A 18%(T1)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104.52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2738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5243.60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0.2673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 Significant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 Significant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025752"/>
                  </a:ext>
                </a:extLst>
              </a:tr>
              <a:tr h="48043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Group 1B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20%(T1)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104.06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2893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2955.22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63828"/>
                  </a:ext>
                </a:extLst>
              </a:tr>
              <a:tr h="4804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Medium GMV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Group 1A 8%(T2)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211.38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2000.75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0.0823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 Significant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 Significant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028202"/>
                  </a:ext>
                </a:extLst>
              </a:tr>
              <a:tr h="48043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Group 1B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10%(T2)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211.03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6983.37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5732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1E18531-2E4F-C343-ABBF-823110D8F6AC}"/>
              </a:ext>
            </a:extLst>
          </p:cNvPr>
          <p:cNvSpPr txBox="1"/>
          <p:nvPr/>
        </p:nvSpPr>
        <p:spPr>
          <a:xfrm>
            <a:off x="120297" y="2293690"/>
            <a:ext cx="198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Group Comparison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098EF1-489A-4D40-A2A4-446F010AF44E}"/>
              </a:ext>
            </a:extLst>
          </p:cNvPr>
          <p:cNvSpPr txBox="1"/>
          <p:nvPr/>
        </p:nvSpPr>
        <p:spPr>
          <a:xfrm>
            <a:off x="24053" y="3695958"/>
            <a:ext cx="217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Voucher Comparison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1F3A3-67C3-3D43-95FF-27B454BBD691}"/>
              </a:ext>
            </a:extLst>
          </p:cNvPr>
          <p:cNvSpPr txBox="1"/>
          <p:nvPr/>
        </p:nvSpPr>
        <p:spPr>
          <a:xfrm>
            <a:off x="402771" y="888761"/>
            <a:ext cx="11532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Vouchers tested in A and B have similar effect on GMV. The difference in average GMV is negligible between A and 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Both T1(18% vs 20%) vouchers have similar effect on GMV. There is no clear winner.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Both T2(8% vs 10%) vouchers have similar effects on GMV.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62BDEB-30C7-E14F-AB24-DE418CCB6175}"/>
              </a:ext>
            </a:extLst>
          </p:cNvPr>
          <p:cNvSpPr/>
          <p:nvPr/>
        </p:nvSpPr>
        <p:spPr>
          <a:xfrm>
            <a:off x="7734749" y="6598271"/>
            <a:ext cx="42009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* </a:t>
            </a:r>
            <a:r>
              <a:rPr lang="en-US" sz="1200" i="1" dirty="0"/>
              <a:t>Significance level is 10% for both one tailed and two tailed test</a:t>
            </a:r>
          </a:p>
        </p:txBody>
      </p:sp>
    </p:spTree>
    <p:extLst>
      <p:ext uri="{BB962C8B-B14F-4D97-AF65-F5344CB8AC3E}">
        <p14:creationId xmlns:p14="http://schemas.microsoft.com/office/powerpoint/2010/main" val="121070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BB1201AA-A5A4-2C49-A844-661EF5FA3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298997"/>
              </p:ext>
            </p:extLst>
          </p:nvPr>
        </p:nvGraphicFramePr>
        <p:xfrm>
          <a:off x="2407795" y="2584095"/>
          <a:ext cx="84727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351">
                  <a:extLst>
                    <a:ext uri="{9D8B030D-6E8A-4147-A177-3AD203B41FA5}">
                      <a16:colId xmlns:a16="http://schemas.microsoft.com/office/drawing/2014/main" val="1905744064"/>
                    </a:ext>
                  </a:extLst>
                </a:gridCol>
                <a:gridCol w="1128351">
                  <a:extLst>
                    <a:ext uri="{9D8B030D-6E8A-4147-A177-3AD203B41FA5}">
                      <a16:colId xmlns:a16="http://schemas.microsoft.com/office/drawing/2014/main" val="2314396847"/>
                    </a:ext>
                  </a:extLst>
                </a:gridCol>
                <a:gridCol w="1128351">
                  <a:extLst>
                    <a:ext uri="{9D8B030D-6E8A-4147-A177-3AD203B41FA5}">
                      <a16:colId xmlns:a16="http://schemas.microsoft.com/office/drawing/2014/main" val="611141199"/>
                    </a:ext>
                  </a:extLst>
                </a:gridCol>
                <a:gridCol w="1128351">
                  <a:extLst>
                    <a:ext uri="{9D8B030D-6E8A-4147-A177-3AD203B41FA5}">
                      <a16:colId xmlns:a16="http://schemas.microsoft.com/office/drawing/2014/main" val="2282201936"/>
                    </a:ext>
                  </a:extLst>
                </a:gridCol>
                <a:gridCol w="1128351">
                  <a:extLst>
                    <a:ext uri="{9D8B030D-6E8A-4147-A177-3AD203B41FA5}">
                      <a16:colId xmlns:a16="http://schemas.microsoft.com/office/drawing/2014/main" val="2244873715"/>
                    </a:ext>
                  </a:extLst>
                </a:gridCol>
                <a:gridCol w="1415485">
                  <a:extLst>
                    <a:ext uri="{9D8B030D-6E8A-4147-A177-3AD203B41FA5}">
                      <a16:colId xmlns:a16="http://schemas.microsoft.com/office/drawing/2014/main" val="362900238"/>
                    </a:ext>
                  </a:extLst>
                </a:gridCol>
                <a:gridCol w="1415485">
                  <a:extLst>
                    <a:ext uri="{9D8B030D-6E8A-4147-A177-3AD203B41FA5}">
                      <a16:colId xmlns:a16="http://schemas.microsoft.com/office/drawing/2014/main" val="4016818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Z-Stat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Two Tail Test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One Tail Test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43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Group 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219.58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45619.34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-1.3160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 Significant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Significant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7779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Group 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229.91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49849.15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371520"/>
                  </a:ext>
                </a:extLst>
              </a:tr>
            </a:tbl>
          </a:graphicData>
        </a:graphic>
      </p:graphicFrame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371B500E-346A-A34C-AF03-18C4CA104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081751"/>
              </p:ext>
            </p:extLst>
          </p:nvPr>
        </p:nvGraphicFramePr>
        <p:xfrm>
          <a:off x="2407795" y="3976104"/>
          <a:ext cx="849789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881">
                  <a:extLst>
                    <a:ext uri="{9D8B030D-6E8A-4147-A177-3AD203B41FA5}">
                      <a16:colId xmlns:a16="http://schemas.microsoft.com/office/drawing/2014/main" val="1910436343"/>
                    </a:ext>
                  </a:extLst>
                </a:gridCol>
                <a:gridCol w="983881">
                  <a:extLst>
                    <a:ext uri="{9D8B030D-6E8A-4147-A177-3AD203B41FA5}">
                      <a16:colId xmlns:a16="http://schemas.microsoft.com/office/drawing/2014/main" val="3235873100"/>
                    </a:ext>
                  </a:extLst>
                </a:gridCol>
                <a:gridCol w="983881">
                  <a:extLst>
                    <a:ext uri="{9D8B030D-6E8A-4147-A177-3AD203B41FA5}">
                      <a16:colId xmlns:a16="http://schemas.microsoft.com/office/drawing/2014/main" val="1719487353"/>
                    </a:ext>
                  </a:extLst>
                </a:gridCol>
                <a:gridCol w="983881">
                  <a:extLst>
                    <a:ext uri="{9D8B030D-6E8A-4147-A177-3AD203B41FA5}">
                      <a16:colId xmlns:a16="http://schemas.microsoft.com/office/drawing/2014/main" val="2225214747"/>
                    </a:ext>
                  </a:extLst>
                </a:gridCol>
                <a:gridCol w="983881">
                  <a:extLst>
                    <a:ext uri="{9D8B030D-6E8A-4147-A177-3AD203B41FA5}">
                      <a16:colId xmlns:a16="http://schemas.microsoft.com/office/drawing/2014/main" val="3024601206"/>
                    </a:ext>
                  </a:extLst>
                </a:gridCol>
                <a:gridCol w="983881">
                  <a:extLst>
                    <a:ext uri="{9D8B030D-6E8A-4147-A177-3AD203B41FA5}">
                      <a16:colId xmlns:a16="http://schemas.microsoft.com/office/drawing/2014/main" val="3794536318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1580118501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123656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GMV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Groups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Mean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Variance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Z-Stat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Two Tail Test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One Tail Test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39128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Low GMV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15%(T1)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164.84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7711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8889.08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-0.6090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 Significant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 Significant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0257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20%(T1)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165.77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8107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9436.14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6382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Medium GMV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8%(T2)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370.54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11503.51</a:t>
                      </a:r>
                      <a:endParaRPr 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1.3712</a:t>
                      </a:r>
                      <a:endParaRPr 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 Significant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Significant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0282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10%(T2)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362.96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29541.80</a:t>
                      </a:r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573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High GMV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10%(T3)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776.01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200629.95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1.0390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 Significant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 Significant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39381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12%(T3)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261105.38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083123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C0EE8052-4726-CA47-B61E-706822D17D77}"/>
              </a:ext>
            </a:extLst>
          </p:cNvPr>
          <p:cNvSpPr txBox="1">
            <a:spLocks/>
          </p:cNvSpPr>
          <p:nvPr/>
        </p:nvSpPr>
        <p:spPr>
          <a:xfrm>
            <a:off x="596813" y="0"/>
            <a:ext cx="10308772" cy="941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Group 2 Findings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80489F-938A-1B42-A964-2474E981384A}"/>
              </a:ext>
            </a:extLst>
          </p:cNvPr>
          <p:cNvSpPr txBox="1"/>
          <p:nvPr/>
        </p:nvSpPr>
        <p:spPr>
          <a:xfrm>
            <a:off x="192489" y="2556723"/>
            <a:ext cx="204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Group Comparison: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892028-F873-AA47-AA0E-F656880C1D12}"/>
              </a:ext>
            </a:extLst>
          </p:cNvPr>
          <p:cNvSpPr txBox="1"/>
          <p:nvPr/>
        </p:nvSpPr>
        <p:spPr>
          <a:xfrm>
            <a:off x="96244" y="3931946"/>
            <a:ext cx="223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Voucher Comparison: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66CF93-1015-AD44-AC75-ACD77646FA6C}"/>
              </a:ext>
            </a:extLst>
          </p:cNvPr>
          <p:cNvSpPr/>
          <p:nvPr/>
        </p:nvSpPr>
        <p:spPr>
          <a:xfrm>
            <a:off x="596813" y="967448"/>
            <a:ext cx="105653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Vouchers in B are more effective at driving GMV increase than vouchers in 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Both T1(15% vs. 20%) vouchers have similar effect on GMV.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Both T3(10% vs 12%) vouchers have similar effect on GMV.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 T2 vouchers, the 8% voucher is more effective than the 10% voucher at increasing GMV.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1F3DAF-97B8-7648-8EE1-3A1F29B88F5B}"/>
              </a:ext>
            </a:extLst>
          </p:cNvPr>
          <p:cNvSpPr/>
          <p:nvPr/>
        </p:nvSpPr>
        <p:spPr>
          <a:xfrm>
            <a:off x="7734749" y="6598271"/>
            <a:ext cx="42009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* </a:t>
            </a:r>
            <a:r>
              <a:rPr lang="en-US" sz="1200" i="1" dirty="0"/>
              <a:t>Significance level is 10% for both one tailed and two tailed test</a:t>
            </a:r>
          </a:p>
        </p:txBody>
      </p:sp>
    </p:spTree>
    <p:extLst>
      <p:ext uri="{BB962C8B-B14F-4D97-AF65-F5344CB8AC3E}">
        <p14:creationId xmlns:p14="http://schemas.microsoft.com/office/powerpoint/2010/main" val="97775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DDF351E3-0285-CB4E-AE3E-A270D2CEF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509493"/>
              </p:ext>
            </p:extLst>
          </p:nvPr>
        </p:nvGraphicFramePr>
        <p:xfrm>
          <a:off x="2475580" y="2768761"/>
          <a:ext cx="91599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057440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143968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111411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822019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44873715"/>
                    </a:ext>
                  </a:extLst>
                </a:gridCol>
                <a:gridCol w="1525435">
                  <a:extLst>
                    <a:ext uri="{9D8B030D-6E8A-4147-A177-3AD203B41FA5}">
                      <a16:colId xmlns:a16="http://schemas.microsoft.com/office/drawing/2014/main" val="36290023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31386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Z-Stat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Two Tailed Test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One Tailed Test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43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Group 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483.18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262017.35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-0.5637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 Significant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 Significant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7779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Group 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489.02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321013.02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371520"/>
                  </a:ext>
                </a:extLst>
              </a:tr>
            </a:tbl>
          </a:graphicData>
        </a:graphic>
      </p:graphicFrame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D75FAD9D-6403-2546-B402-3A1C2E10C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902893"/>
              </p:ext>
            </p:extLst>
          </p:nvPr>
        </p:nvGraphicFramePr>
        <p:xfrm>
          <a:off x="2475580" y="3993570"/>
          <a:ext cx="91599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79">
                  <a:extLst>
                    <a:ext uri="{9D8B030D-6E8A-4147-A177-3AD203B41FA5}">
                      <a16:colId xmlns:a16="http://schemas.microsoft.com/office/drawing/2014/main" val="762838808"/>
                    </a:ext>
                  </a:extLst>
                </a:gridCol>
                <a:gridCol w="997179">
                  <a:extLst>
                    <a:ext uri="{9D8B030D-6E8A-4147-A177-3AD203B41FA5}">
                      <a16:colId xmlns:a16="http://schemas.microsoft.com/office/drawing/2014/main" val="3235873100"/>
                    </a:ext>
                  </a:extLst>
                </a:gridCol>
                <a:gridCol w="997179">
                  <a:extLst>
                    <a:ext uri="{9D8B030D-6E8A-4147-A177-3AD203B41FA5}">
                      <a16:colId xmlns:a16="http://schemas.microsoft.com/office/drawing/2014/main" val="1719487353"/>
                    </a:ext>
                  </a:extLst>
                </a:gridCol>
                <a:gridCol w="997179">
                  <a:extLst>
                    <a:ext uri="{9D8B030D-6E8A-4147-A177-3AD203B41FA5}">
                      <a16:colId xmlns:a16="http://schemas.microsoft.com/office/drawing/2014/main" val="2225214747"/>
                    </a:ext>
                  </a:extLst>
                </a:gridCol>
                <a:gridCol w="997179">
                  <a:extLst>
                    <a:ext uri="{9D8B030D-6E8A-4147-A177-3AD203B41FA5}">
                      <a16:colId xmlns:a16="http://schemas.microsoft.com/office/drawing/2014/main" val="3024601206"/>
                    </a:ext>
                  </a:extLst>
                </a:gridCol>
                <a:gridCol w="997179">
                  <a:extLst>
                    <a:ext uri="{9D8B030D-6E8A-4147-A177-3AD203B41FA5}">
                      <a16:colId xmlns:a16="http://schemas.microsoft.com/office/drawing/2014/main" val="3794536318"/>
                    </a:ext>
                  </a:extLst>
                </a:gridCol>
                <a:gridCol w="1608135">
                  <a:extLst>
                    <a:ext uri="{9D8B030D-6E8A-4147-A177-3AD203B41FA5}">
                      <a16:colId xmlns:a16="http://schemas.microsoft.com/office/drawing/2014/main" val="1580118501"/>
                    </a:ext>
                  </a:extLst>
                </a:gridCol>
                <a:gridCol w="1568741">
                  <a:extLst>
                    <a:ext uri="{9D8B030D-6E8A-4147-A177-3AD203B41FA5}">
                      <a16:colId xmlns:a16="http://schemas.microsoft.com/office/drawing/2014/main" val="3348710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GMV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Mean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Variance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Z-Stat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Two Tailed Test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One Tailed Test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39128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Low GMV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12%(T1)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287.59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82329.59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0.9951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 Significant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 Significant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0257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15%(T1)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277.81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70136.63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6382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Medium GMV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8%(T2)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498.12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62125.59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4.0819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Significant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Significant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0282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10%(T2)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463.29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22641.93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573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High GMV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10%(T3)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1162.74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512999.07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-0.2644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 Significant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 Significant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39381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12%(T3)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1172.59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748100.34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083123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952136AF-C695-2444-B497-25D11BF3EA34}"/>
              </a:ext>
            </a:extLst>
          </p:cNvPr>
          <p:cNvSpPr txBox="1">
            <a:spLocks/>
          </p:cNvSpPr>
          <p:nvPr/>
        </p:nvSpPr>
        <p:spPr>
          <a:xfrm>
            <a:off x="596813" y="0"/>
            <a:ext cx="10308772" cy="941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Group 3 Findings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458C39-5432-A148-96E5-55F61828249D}"/>
              </a:ext>
            </a:extLst>
          </p:cNvPr>
          <p:cNvSpPr txBox="1"/>
          <p:nvPr/>
        </p:nvSpPr>
        <p:spPr>
          <a:xfrm>
            <a:off x="192489" y="2772701"/>
            <a:ext cx="198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Group Comparison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25B8BE-4E56-6641-8DD4-C0EC82A16742}"/>
              </a:ext>
            </a:extLst>
          </p:cNvPr>
          <p:cNvSpPr txBox="1"/>
          <p:nvPr/>
        </p:nvSpPr>
        <p:spPr>
          <a:xfrm>
            <a:off x="96244" y="3993570"/>
            <a:ext cx="217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Voucher Comparison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567420-AAB7-D641-B28A-7EB48B6E129D}"/>
              </a:ext>
            </a:extLst>
          </p:cNvPr>
          <p:cNvSpPr/>
          <p:nvPr/>
        </p:nvSpPr>
        <p:spPr>
          <a:xfrm>
            <a:off x="596813" y="1011639"/>
            <a:ext cx="9693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Vouchers tested in A and B have similar effect on GMV. The difference in GMV is negligible.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Both T1(12% vs. 15%) vouchers have similar effect on GMV.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Both T3(10% vs 12%) vouchers have similar effect on GMV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 T2 vouchers, 8% voucher is more effective than 10% voucher at increasing order GMV.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1A500A-3A75-0B41-84FB-99D7EFE71F99}"/>
              </a:ext>
            </a:extLst>
          </p:cNvPr>
          <p:cNvSpPr/>
          <p:nvPr/>
        </p:nvSpPr>
        <p:spPr>
          <a:xfrm>
            <a:off x="7734749" y="6598271"/>
            <a:ext cx="42009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* </a:t>
            </a:r>
            <a:r>
              <a:rPr lang="en-US" sz="1200" i="1" dirty="0"/>
              <a:t>Significance level is 10% for both one tailed and two tailed test</a:t>
            </a:r>
          </a:p>
        </p:txBody>
      </p:sp>
    </p:spTree>
    <p:extLst>
      <p:ext uri="{BB962C8B-B14F-4D97-AF65-F5344CB8AC3E}">
        <p14:creationId xmlns:p14="http://schemas.microsoft.com/office/powerpoint/2010/main" val="798032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933</Words>
  <Application>Microsoft Macintosh PowerPoint</Application>
  <PresentationFormat>Widescreen</PresentationFormat>
  <Paragraphs>270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Case Study Analysis</vt:lpstr>
      <vt:lpstr>PowerPoint Presentation</vt:lpstr>
      <vt:lpstr>Group Logic and Voucher Assignment</vt:lpstr>
      <vt:lpstr>Group 1 Findings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Report</dc:title>
  <dc:creator>#ZENG LINGHAO#</dc:creator>
  <cp:lastModifiedBy>#ZENG LINGHAO#</cp:lastModifiedBy>
  <cp:revision>23</cp:revision>
  <dcterms:created xsi:type="dcterms:W3CDTF">2021-08-25T05:16:11Z</dcterms:created>
  <dcterms:modified xsi:type="dcterms:W3CDTF">2021-08-26T03:02:46Z</dcterms:modified>
</cp:coreProperties>
</file>