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1" r:id="rId9"/>
    <p:sldId id="263" r:id="rId10"/>
    <p:sldId id="264" r:id="rId11"/>
    <p:sldId id="265" r:id="rId12"/>
    <p:sldId id="267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72DFC-2E23-449C-8F00-EC9AFEEC8B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5BA7E2-7566-47FE-8285-581D796935C3}">
      <dgm:prSet phldrT="[Text]"/>
      <dgm:spPr/>
      <dgm:t>
        <a:bodyPr/>
        <a:lstStyle/>
        <a:p>
          <a:r>
            <a:rPr lang="en-US" dirty="0" smtClean="0"/>
            <a:t>Scope</a:t>
          </a:r>
          <a:endParaRPr lang="en-US" dirty="0"/>
        </a:p>
      </dgm:t>
    </dgm:pt>
    <dgm:pt modelId="{17B9F654-C751-40E6-8654-821C11B5301E}" type="parTrans" cxnId="{7BD67C81-36E0-4910-9F40-B9FECC506D12}">
      <dgm:prSet/>
      <dgm:spPr/>
      <dgm:t>
        <a:bodyPr/>
        <a:lstStyle/>
        <a:p>
          <a:endParaRPr lang="en-US"/>
        </a:p>
      </dgm:t>
    </dgm:pt>
    <dgm:pt modelId="{993A16E4-FF3D-4591-8C6A-993BCDDE17B6}" type="sibTrans" cxnId="{7BD67C81-36E0-4910-9F40-B9FECC506D12}">
      <dgm:prSet/>
      <dgm:spPr/>
      <dgm:t>
        <a:bodyPr/>
        <a:lstStyle/>
        <a:p>
          <a:endParaRPr lang="en-US"/>
        </a:p>
      </dgm:t>
    </dgm:pt>
    <dgm:pt modelId="{A43E5C99-0406-4C96-AC42-D656EF4D4BAE}">
      <dgm:prSet phldrT="[Text]"/>
      <dgm:spPr/>
      <dgm:t>
        <a:bodyPr/>
        <a:lstStyle/>
        <a:p>
          <a:r>
            <a:rPr lang="en-US" dirty="0" smtClean="0"/>
            <a:t>New York City Boroughs</a:t>
          </a:r>
          <a:endParaRPr lang="en-US" dirty="0"/>
        </a:p>
      </dgm:t>
    </dgm:pt>
    <dgm:pt modelId="{AF726620-2EBC-4536-996A-B79C68154E51}" type="parTrans" cxnId="{BA56EDA2-700E-42BF-974B-74CBCBEA7520}">
      <dgm:prSet/>
      <dgm:spPr/>
      <dgm:t>
        <a:bodyPr/>
        <a:lstStyle/>
        <a:p>
          <a:endParaRPr lang="en-US"/>
        </a:p>
      </dgm:t>
    </dgm:pt>
    <dgm:pt modelId="{D7C0DA84-D19B-41D5-B8FC-E1D5EDA3E3A3}" type="sibTrans" cxnId="{BA56EDA2-700E-42BF-974B-74CBCBEA7520}">
      <dgm:prSet/>
      <dgm:spPr/>
      <dgm:t>
        <a:bodyPr/>
        <a:lstStyle/>
        <a:p>
          <a:endParaRPr lang="en-US"/>
        </a:p>
      </dgm:t>
    </dgm:pt>
    <dgm:pt modelId="{CE34D7DC-7969-4E9C-8449-2F90ADF0303D}">
      <dgm:prSet phldrT="[Text]"/>
      <dgm:spPr/>
      <dgm:t>
        <a:bodyPr/>
        <a:lstStyle/>
        <a:p>
          <a:r>
            <a:rPr lang="en-US" dirty="0" smtClean="0"/>
            <a:t>Goal</a:t>
          </a:r>
          <a:endParaRPr lang="en-US" dirty="0"/>
        </a:p>
      </dgm:t>
    </dgm:pt>
    <dgm:pt modelId="{A96B2F9E-9F1D-4C0C-9A9F-3EF82AC00237}" type="parTrans" cxnId="{7586A0E8-23B4-4DB1-BB40-4A4A3E405BB1}">
      <dgm:prSet/>
      <dgm:spPr/>
      <dgm:t>
        <a:bodyPr/>
        <a:lstStyle/>
        <a:p>
          <a:endParaRPr lang="en-US"/>
        </a:p>
      </dgm:t>
    </dgm:pt>
    <dgm:pt modelId="{9934F909-8A5F-4F43-B99F-6BF7B7C7FAB8}" type="sibTrans" cxnId="{7586A0E8-23B4-4DB1-BB40-4A4A3E405BB1}">
      <dgm:prSet/>
      <dgm:spPr/>
      <dgm:t>
        <a:bodyPr/>
        <a:lstStyle/>
        <a:p>
          <a:endParaRPr lang="en-US"/>
        </a:p>
      </dgm:t>
    </dgm:pt>
    <dgm:pt modelId="{0DB00E7E-13EE-44F6-B12C-15A4C5209E84}">
      <dgm:prSet phldrT="[Text]"/>
      <dgm:spPr/>
      <dgm:t>
        <a:bodyPr/>
        <a:lstStyle/>
        <a:p>
          <a:r>
            <a:rPr lang="en-US" dirty="0" smtClean="0"/>
            <a:t>To predict the usage of Citi Bikes based on demographic variables available in the </a:t>
          </a:r>
          <a:r>
            <a:rPr lang="en-US" dirty="0" err="1" smtClean="0"/>
            <a:t>CitiBike</a:t>
          </a:r>
          <a:r>
            <a:rPr lang="en-US" dirty="0" smtClean="0"/>
            <a:t> dataset. </a:t>
          </a:r>
          <a:endParaRPr lang="en-US" dirty="0"/>
        </a:p>
      </dgm:t>
    </dgm:pt>
    <dgm:pt modelId="{90532688-F221-47DD-9937-30D73AB12556}" type="parTrans" cxnId="{A04D0D01-3429-4087-AEAB-545256E10F8C}">
      <dgm:prSet/>
      <dgm:spPr/>
      <dgm:t>
        <a:bodyPr/>
        <a:lstStyle/>
        <a:p>
          <a:endParaRPr lang="en-US"/>
        </a:p>
      </dgm:t>
    </dgm:pt>
    <dgm:pt modelId="{D84A0D30-1E57-4D1D-8F51-558E79DB2040}" type="sibTrans" cxnId="{A04D0D01-3429-4087-AEAB-545256E10F8C}">
      <dgm:prSet/>
      <dgm:spPr/>
      <dgm:t>
        <a:bodyPr/>
        <a:lstStyle/>
        <a:p>
          <a:endParaRPr lang="en-US"/>
        </a:p>
      </dgm:t>
    </dgm:pt>
    <dgm:pt modelId="{7338D5F2-B175-4DD8-85E1-B64EE0336D96}">
      <dgm:prSet phldrT="[Text]"/>
      <dgm:spPr/>
      <dgm:t>
        <a:bodyPr/>
        <a:lstStyle/>
        <a:p>
          <a:r>
            <a:rPr lang="en-US" dirty="0" smtClean="0"/>
            <a:t>Citi Bike Stations and Routes</a:t>
          </a:r>
          <a:endParaRPr lang="en-US" dirty="0"/>
        </a:p>
      </dgm:t>
    </dgm:pt>
    <dgm:pt modelId="{156A5940-2867-40C7-A107-E27E4941E603}" type="parTrans" cxnId="{AF11DA62-8126-45CD-8C56-AAE4757519DC}">
      <dgm:prSet/>
      <dgm:spPr/>
      <dgm:t>
        <a:bodyPr/>
        <a:lstStyle/>
        <a:p>
          <a:endParaRPr lang="en-US"/>
        </a:p>
      </dgm:t>
    </dgm:pt>
    <dgm:pt modelId="{F1BA7F1E-791D-4A3B-981E-DEB0143BC6BD}" type="sibTrans" cxnId="{AF11DA62-8126-45CD-8C56-AAE4757519DC}">
      <dgm:prSet/>
      <dgm:spPr/>
      <dgm:t>
        <a:bodyPr/>
        <a:lstStyle/>
        <a:p>
          <a:endParaRPr lang="en-US"/>
        </a:p>
      </dgm:t>
    </dgm:pt>
    <dgm:pt modelId="{C6A25948-F475-44A0-BF36-B098BA492FFF}" type="pres">
      <dgm:prSet presAssocID="{D9A72DFC-2E23-449C-8F00-EC9AFEEC8B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607E11-9809-44F9-869B-D66720CF2544}" type="pres">
      <dgm:prSet presAssocID="{E75BA7E2-7566-47FE-8285-581D796935C3}" presName="parentText" presStyleLbl="node1" presStyleIdx="0" presStyleCnt="2" custLinFactNeighborX="1947" custLinFactNeighborY="-625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56D18-DE6B-4829-A1B1-D2FD42445A95}" type="pres">
      <dgm:prSet presAssocID="{E75BA7E2-7566-47FE-8285-581D796935C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27B5D-0244-46D8-A493-C94DB4EFB175}" type="pres">
      <dgm:prSet presAssocID="{CE34D7DC-7969-4E9C-8449-2F90ADF0303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EF604-F3C4-496C-A241-F9AF94C1FE2B}" type="pres">
      <dgm:prSet presAssocID="{CE34D7DC-7969-4E9C-8449-2F90ADF0303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11DA62-8126-45CD-8C56-AAE4757519DC}" srcId="{E75BA7E2-7566-47FE-8285-581D796935C3}" destId="{7338D5F2-B175-4DD8-85E1-B64EE0336D96}" srcOrd="1" destOrd="0" parTransId="{156A5940-2867-40C7-A107-E27E4941E603}" sibTransId="{F1BA7F1E-791D-4A3B-981E-DEB0143BC6BD}"/>
    <dgm:cxn modelId="{BA56EDA2-700E-42BF-974B-74CBCBEA7520}" srcId="{E75BA7E2-7566-47FE-8285-581D796935C3}" destId="{A43E5C99-0406-4C96-AC42-D656EF4D4BAE}" srcOrd="0" destOrd="0" parTransId="{AF726620-2EBC-4536-996A-B79C68154E51}" sibTransId="{D7C0DA84-D19B-41D5-B8FC-E1D5EDA3E3A3}"/>
    <dgm:cxn modelId="{C05CF227-A0E3-431D-8226-A97FB92FC963}" type="presOf" srcId="{A43E5C99-0406-4C96-AC42-D656EF4D4BAE}" destId="{E5156D18-DE6B-4829-A1B1-D2FD42445A95}" srcOrd="0" destOrd="0" presId="urn:microsoft.com/office/officeart/2005/8/layout/vList2"/>
    <dgm:cxn modelId="{7BD67C81-36E0-4910-9F40-B9FECC506D12}" srcId="{D9A72DFC-2E23-449C-8F00-EC9AFEEC8B36}" destId="{E75BA7E2-7566-47FE-8285-581D796935C3}" srcOrd="0" destOrd="0" parTransId="{17B9F654-C751-40E6-8654-821C11B5301E}" sibTransId="{993A16E4-FF3D-4591-8C6A-993BCDDE17B6}"/>
    <dgm:cxn modelId="{A04D0D01-3429-4087-AEAB-545256E10F8C}" srcId="{CE34D7DC-7969-4E9C-8449-2F90ADF0303D}" destId="{0DB00E7E-13EE-44F6-B12C-15A4C5209E84}" srcOrd="0" destOrd="0" parTransId="{90532688-F221-47DD-9937-30D73AB12556}" sibTransId="{D84A0D30-1E57-4D1D-8F51-558E79DB2040}"/>
    <dgm:cxn modelId="{7586A0E8-23B4-4DB1-BB40-4A4A3E405BB1}" srcId="{D9A72DFC-2E23-449C-8F00-EC9AFEEC8B36}" destId="{CE34D7DC-7969-4E9C-8449-2F90ADF0303D}" srcOrd="1" destOrd="0" parTransId="{A96B2F9E-9F1D-4C0C-9A9F-3EF82AC00237}" sibTransId="{9934F909-8A5F-4F43-B99F-6BF7B7C7FAB8}"/>
    <dgm:cxn modelId="{EA08B690-CD86-428D-AE24-98B96A610742}" type="presOf" srcId="{D9A72DFC-2E23-449C-8F00-EC9AFEEC8B36}" destId="{C6A25948-F475-44A0-BF36-B098BA492FFF}" srcOrd="0" destOrd="0" presId="urn:microsoft.com/office/officeart/2005/8/layout/vList2"/>
    <dgm:cxn modelId="{F3D357D6-99A1-4F06-A376-4412B7CA103C}" type="presOf" srcId="{E75BA7E2-7566-47FE-8285-581D796935C3}" destId="{68607E11-9809-44F9-869B-D66720CF2544}" srcOrd="0" destOrd="0" presId="urn:microsoft.com/office/officeart/2005/8/layout/vList2"/>
    <dgm:cxn modelId="{3E95A96F-B28A-4B80-ACEE-762DB96F15BE}" type="presOf" srcId="{7338D5F2-B175-4DD8-85E1-B64EE0336D96}" destId="{E5156D18-DE6B-4829-A1B1-D2FD42445A95}" srcOrd="0" destOrd="1" presId="urn:microsoft.com/office/officeart/2005/8/layout/vList2"/>
    <dgm:cxn modelId="{DDCFD704-7579-44C5-9EDD-242C0BC7BFED}" type="presOf" srcId="{0DB00E7E-13EE-44F6-B12C-15A4C5209E84}" destId="{3A1EF604-F3C4-496C-A241-F9AF94C1FE2B}" srcOrd="0" destOrd="0" presId="urn:microsoft.com/office/officeart/2005/8/layout/vList2"/>
    <dgm:cxn modelId="{28093241-6983-48DD-BF45-41C94148A77B}" type="presOf" srcId="{CE34D7DC-7969-4E9C-8449-2F90ADF0303D}" destId="{26227B5D-0244-46D8-A493-C94DB4EFB175}" srcOrd="0" destOrd="0" presId="urn:microsoft.com/office/officeart/2005/8/layout/vList2"/>
    <dgm:cxn modelId="{46FAEAAA-2770-47BF-A6EA-900BD567C3F5}" type="presParOf" srcId="{C6A25948-F475-44A0-BF36-B098BA492FFF}" destId="{68607E11-9809-44F9-869B-D66720CF2544}" srcOrd="0" destOrd="0" presId="urn:microsoft.com/office/officeart/2005/8/layout/vList2"/>
    <dgm:cxn modelId="{29897A1A-D0E3-43F9-AEE0-CFD5DE212A13}" type="presParOf" srcId="{C6A25948-F475-44A0-BF36-B098BA492FFF}" destId="{E5156D18-DE6B-4829-A1B1-D2FD42445A95}" srcOrd="1" destOrd="0" presId="urn:microsoft.com/office/officeart/2005/8/layout/vList2"/>
    <dgm:cxn modelId="{36F35EDF-CA2A-4008-B8B7-B427FE0341EE}" type="presParOf" srcId="{C6A25948-F475-44A0-BF36-B098BA492FFF}" destId="{26227B5D-0244-46D8-A493-C94DB4EFB175}" srcOrd="2" destOrd="0" presId="urn:microsoft.com/office/officeart/2005/8/layout/vList2"/>
    <dgm:cxn modelId="{94662C15-D0EB-4F43-A51B-D100E808B161}" type="presParOf" srcId="{C6A25948-F475-44A0-BF36-B098BA492FFF}" destId="{3A1EF604-F3C4-496C-A241-F9AF94C1FE2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A2708F-B516-4B65-B677-9DCE0D073E2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83781A-31F0-44CF-BA05-A4356AD386A7}">
      <dgm:prSet phldrT="[Text]"/>
      <dgm:spPr/>
      <dgm:t>
        <a:bodyPr/>
        <a:lstStyle/>
        <a:p>
          <a:r>
            <a:rPr lang="en-US" dirty="0" smtClean="0"/>
            <a:t>Replaced Null Values with Mean</a:t>
          </a:r>
          <a:endParaRPr lang="en-US" dirty="0"/>
        </a:p>
      </dgm:t>
    </dgm:pt>
    <dgm:pt modelId="{E95D7335-D110-4295-8820-55EC9EAF2E85}" type="parTrans" cxnId="{E883AEBC-B884-4043-AE55-F9633B488DE7}">
      <dgm:prSet/>
      <dgm:spPr/>
      <dgm:t>
        <a:bodyPr/>
        <a:lstStyle/>
        <a:p>
          <a:endParaRPr lang="en-US"/>
        </a:p>
      </dgm:t>
    </dgm:pt>
    <dgm:pt modelId="{89F73D43-6EDB-4C72-B573-133792435C77}" type="sibTrans" cxnId="{E883AEBC-B884-4043-AE55-F9633B488DE7}">
      <dgm:prSet/>
      <dgm:spPr/>
      <dgm:t>
        <a:bodyPr/>
        <a:lstStyle/>
        <a:p>
          <a:endParaRPr lang="en-US"/>
        </a:p>
      </dgm:t>
    </dgm:pt>
    <dgm:pt modelId="{420AD2B2-4CE2-4A34-8505-4CC501B04599}">
      <dgm:prSet phldrT="[Text]"/>
      <dgm:spPr/>
      <dgm:t>
        <a:bodyPr/>
        <a:lstStyle/>
        <a:p>
          <a:r>
            <a:rPr lang="en-US" dirty="0" smtClean="0"/>
            <a:t>Aggregation Function – Gender, User Type, Age</a:t>
          </a:r>
          <a:endParaRPr lang="en-US" dirty="0"/>
        </a:p>
      </dgm:t>
    </dgm:pt>
    <dgm:pt modelId="{AE83A6DD-15AF-43F4-87C6-6C53065D688F}" type="parTrans" cxnId="{2CF34F44-C897-485B-883A-1442A73D60A2}">
      <dgm:prSet/>
      <dgm:spPr/>
      <dgm:t>
        <a:bodyPr/>
        <a:lstStyle/>
        <a:p>
          <a:endParaRPr lang="en-US"/>
        </a:p>
      </dgm:t>
    </dgm:pt>
    <dgm:pt modelId="{BE1F76C4-51FA-41B7-918B-FFB397FED57D}" type="sibTrans" cxnId="{2CF34F44-C897-485B-883A-1442A73D60A2}">
      <dgm:prSet/>
      <dgm:spPr/>
      <dgm:t>
        <a:bodyPr/>
        <a:lstStyle/>
        <a:p>
          <a:endParaRPr lang="en-US"/>
        </a:p>
      </dgm:t>
    </dgm:pt>
    <dgm:pt modelId="{0BEE3FF8-DE19-4F4A-AB9A-DEF69D4957DB}">
      <dgm:prSet phldrT="[Text]"/>
      <dgm:spPr/>
      <dgm:t>
        <a:bodyPr/>
        <a:lstStyle/>
        <a:p>
          <a:r>
            <a:rPr lang="en-US" dirty="0" smtClean="0"/>
            <a:t>Aggregation of Weather Dataset</a:t>
          </a:r>
          <a:endParaRPr lang="en-US" dirty="0"/>
        </a:p>
      </dgm:t>
    </dgm:pt>
    <dgm:pt modelId="{A773BF76-E67A-45C7-B05E-22300E789A10}" type="parTrans" cxnId="{38E7CB26-EAEB-40E8-8DE2-CB6995D76852}">
      <dgm:prSet/>
      <dgm:spPr/>
      <dgm:t>
        <a:bodyPr/>
        <a:lstStyle/>
        <a:p>
          <a:endParaRPr lang="en-US"/>
        </a:p>
      </dgm:t>
    </dgm:pt>
    <dgm:pt modelId="{EDB1AF29-120D-44FB-AB32-E526E69D63B6}" type="sibTrans" cxnId="{38E7CB26-EAEB-40E8-8DE2-CB6995D76852}">
      <dgm:prSet/>
      <dgm:spPr/>
      <dgm:t>
        <a:bodyPr/>
        <a:lstStyle/>
        <a:p>
          <a:endParaRPr lang="en-US"/>
        </a:p>
      </dgm:t>
    </dgm:pt>
    <dgm:pt modelId="{644913FA-A9DE-4869-B0E9-A974142DA9B0}">
      <dgm:prSet phldrT="[Text]"/>
      <dgm:spPr/>
      <dgm:t>
        <a:bodyPr/>
        <a:lstStyle/>
        <a:p>
          <a:r>
            <a:rPr lang="en-US" dirty="0" smtClean="0"/>
            <a:t>Indicators – Weekend &amp; TripsMorethan38K</a:t>
          </a:r>
          <a:endParaRPr lang="en-US" dirty="0"/>
        </a:p>
      </dgm:t>
    </dgm:pt>
    <dgm:pt modelId="{6A007E28-76EB-4354-BE6C-61A17EA1425D}" type="parTrans" cxnId="{D1F873AC-224F-4E11-AABB-E0CB3AA64241}">
      <dgm:prSet/>
      <dgm:spPr/>
      <dgm:t>
        <a:bodyPr/>
        <a:lstStyle/>
        <a:p>
          <a:endParaRPr lang="en-US"/>
        </a:p>
      </dgm:t>
    </dgm:pt>
    <dgm:pt modelId="{B8BA6B2F-F821-41F1-BEEF-22C8DCD44BD1}" type="sibTrans" cxnId="{D1F873AC-224F-4E11-AABB-E0CB3AA64241}">
      <dgm:prSet/>
      <dgm:spPr/>
      <dgm:t>
        <a:bodyPr/>
        <a:lstStyle/>
        <a:p>
          <a:endParaRPr lang="en-US"/>
        </a:p>
      </dgm:t>
    </dgm:pt>
    <dgm:pt modelId="{14FE4179-5876-4BCD-98AC-BDE3735C8D69}" type="pres">
      <dgm:prSet presAssocID="{0AA2708F-B516-4B65-B677-9DCE0D073E2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23C352-5B88-4709-A176-976F2969D79A}" type="pres">
      <dgm:prSet presAssocID="{0AA2708F-B516-4B65-B677-9DCE0D073E2D}" presName="dummyMaxCanvas" presStyleCnt="0">
        <dgm:presLayoutVars/>
      </dgm:prSet>
      <dgm:spPr/>
    </dgm:pt>
    <dgm:pt modelId="{05DFF91B-6F1C-44B5-8884-F0E4CD4CA780}" type="pres">
      <dgm:prSet presAssocID="{0AA2708F-B516-4B65-B677-9DCE0D073E2D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14A37-AFB8-4626-BB78-8D40014CE3C7}" type="pres">
      <dgm:prSet presAssocID="{0AA2708F-B516-4B65-B677-9DCE0D073E2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6B5A7-546D-4737-848F-AE174CEA6D77}" type="pres">
      <dgm:prSet presAssocID="{0AA2708F-B516-4B65-B677-9DCE0D073E2D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CFF91-E000-4A9B-91A1-39FE4CD3C7B0}" type="pres">
      <dgm:prSet presAssocID="{0AA2708F-B516-4B65-B677-9DCE0D073E2D}" presName="FourNodes_4" presStyleLbl="node1" presStyleIdx="3" presStyleCnt="4" custScaleX="103266" custScaleY="81824" custLinFactNeighborX="11710" custLinFactNeighborY="4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BB8E0-E7CB-462A-B8BF-2D9B52C0D622}" type="pres">
      <dgm:prSet presAssocID="{0AA2708F-B516-4B65-B677-9DCE0D073E2D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23B16-CF2D-449E-8D64-34758130F932}" type="pres">
      <dgm:prSet presAssocID="{0AA2708F-B516-4B65-B677-9DCE0D073E2D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ECC66-F880-4F16-861D-A0001A7A6ECA}" type="pres">
      <dgm:prSet presAssocID="{0AA2708F-B516-4B65-B677-9DCE0D073E2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3271E-7F91-4CEE-BD72-D7569960116F}" type="pres">
      <dgm:prSet presAssocID="{0AA2708F-B516-4B65-B677-9DCE0D073E2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3D320-AA28-4D28-A505-17F1802B05A0}" type="pres">
      <dgm:prSet presAssocID="{0AA2708F-B516-4B65-B677-9DCE0D073E2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98233-1873-45E5-A1A3-2611794B18F6}" type="pres">
      <dgm:prSet presAssocID="{0AA2708F-B516-4B65-B677-9DCE0D073E2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5E5A3-7CDB-495E-B5C1-B79523D5B7B8}" type="pres">
      <dgm:prSet presAssocID="{0AA2708F-B516-4B65-B677-9DCE0D073E2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BE8CAC-0DFD-47FA-9856-CEB8F520ADD7}" type="presOf" srcId="{0BEE3FF8-DE19-4F4A-AB9A-DEF69D4957DB}" destId="{E0D6B5A7-546D-4737-848F-AE174CEA6D77}" srcOrd="0" destOrd="0" presId="urn:microsoft.com/office/officeart/2005/8/layout/vProcess5"/>
    <dgm:cxn modelId="{92E5142B-1EDC-486A-A808-7988BBFB73E1}" type="presOf" srcId="{EDB1AF29-120D-44FB-AB32-E526E69D63B6}" destId="{DFDECC66-F880-4F16-861D-A0001A7A6ECA}" srcOrd="0" destOrd="0" presId="urn:microsoft.com/office/officeart/2005/8/layout/vProcess5"/>
    <dgm:cxn modelId="{E883AEBC-B884-4043-AE55-F9633B488DE7}" srcId="{0AA2708F-B516-4B65-B677-9DCE0D073E2D}" destId="{0383781A-31F0-44CF-BA05-A4356AD386A7}" srcOrd="0" destOrd="0" parTransId="{E95D7335-D110-4295-8820-55EC9EAF2E85}" sibTransId="{89F73D43-6EDB-4C72-B573-133792435C77}"/>
    <dgm:cxn modelId="{7E46D358-7618-4C78-A96F-061FF4D9A8F7}" type="presOf" srcId="{420AD2B2-4CE2-4A34-8505-4CC501B04599}" destId="{0373D320-AA28-4D28-A505-17F1802B05A0}" srcOrd="1" destOrd="0" presId="urn:microsoft.com/office/officeart/2005/8/layout/vProcess5"/>
    <dgm:cxn modelId="{2CF34F44-C897-485B-883A-1442A73D60A2}" srcId="{0AA2708F-B516-4B65-B677-9DCE0D073E2D}" destId="{420AD2B2-4CE2-4A34-8505-4CC501B04599}" srcOrd="1" destOrd="0" parTransId="{AE83A6DD-15AF-43F4-87C6-6C53065D688F}" sibTransId="{BE1F76C4-51FA-41B7-918B-FFB397FED57D}"/>
    <dgm:cxn modelId="{38E7CB26-EAEB-40E8-8DE2-CB6995D76852}" srcId="{0AA2708F-B516-4B65-B677-9DCE0D073E2D}" destId="{0BEE3FF8-DE19-4F4A-AB9A-DEF69D4957DB}" srcOrd="2" destOrd="0" parTransId="{A773BF76-E67A-45C7-B05E-22300E789A10}" sibTransId="{EDB1AF29-120D-44FB-AB32-E526E69D63B6}"/>
    <dgm:cxn modelId="{7113D51D-B5B9-42D9-B48D-72B2407AFD50}" type="presOf" srcId="{0BEE3FF8-DE19-4F4A-AB9A-DEF69D4957DB}" destId="{B7198233-1873-45E5-A1A3-2611794B18F6}" srcOrd="1" destOrd="0" presId="urn:microsoft.com/office/officeart/2005/8/layout/vProcess5"/>
    <dgm:cxn modelId="{CD02C4F0-A95E-4250-92E4-10DCD3E498CB}" type="presOf" srcId="{644913FA-A9DE-4869-B0E9-A974142DA9B0}" destId="{25ECFF91-E000-4A9B-91A1-39FE4CD3C7B0}" srcOrd="0" destOrd="0" presId="urn:microsoft.com/office/officeart/2005/8/layout/vProcess5"/>
    <dgm:cxn modelId="{B4F36A39-83C7-4124-AC7B-2EDB9DA8391B}" type="presOf" srcId="{0383781A-31F0-44CF-BA05-A4356AD386A7}" destId="{05DFF91B-6F1C-44B5-8884-F0E4CD4CA780}" srcOrd="0" destOrd="0" presId="urn:microsoft.com/office/officeart/2005/8/layout/vProcess5"/>
    <dgm:cxn modelId="{96B59AF9-520D-416C-8EB7-4FE6A7D24091}" type="presOf" srcId="{0AA2708F-B516-4B65-B677-9DCE0D073E2D}" destId="{14FE4179-5876-4BCD-98AC-BDE3735C8D69}" srcOrd="0" destOrd="0" presId="urn:microsoft.com/office/officeart/2005/8/layout/vProcess5"/>
    <dgm:cxn modelId="{FAE8EFF8-EF49-47CC-B47E-58FE2BD38866}" type="presOf" srcId="{420AD2B2-4CE2-4A34-8505-4CC501B04599}" destId="{D7B14A37-AFB8-4626-BB78-8D40014CE3C7}" srcOrd="0" destOrd="0" presId="urn:microsoft.com/office/officeart/2005/8/layout/vProcess5"/>
    <dgm:cxn modelId="{8E3119FB-C413-40AB-99BC-A1DFDFAF59F3}" type="presOf" srcId="{BE1F76C4-51FA-41B7-918B-FFB397FED57D}" destId="{D7123B16-CF2D-449E-8D64-34758130F932}" srcOrd="0" destOrd="0" presId="urn:microsoft.com/office/officeart/2005/8/layout/vProcess5"/>
    <dgm:cxn modelId="{D1F873AC-224F-4E11-AABB-E0CB3AA64241}" srcId="{0AA2708F-B516-4B65-B677-9DCE0D073E2D}" destId="{644913FA-A9DE-4869-B0E9-A974142DA9B0}" srcOrd="3" destOrd="0" parTransId="{6A007E28-76EB-4354-BE6C-61A17EA1425D}" sibTransId="{B8BA6B2F-F821-41F1-BEEF-22C8DCD44BD1}"/>
    <dgm:cxn modelId="{B8089206-4E6E-4466-9143-6CA3699758ED}" type="presOf" srcId="{0383781A-31F0-44CF-BA05-A4356AD386A7}" destId="{33F3271E-7F91-4CEE-BD72-D7569960116F}" srcOrd="1" destOrd="0" presId="urn:microsoft.com/office/officeart/2005/8/layout/vProcess5"/>
    <dgm:cxn modelId="{612B2B7D-FE7F-4DA4-8E9A-95B0D4671BEC}" type="presOf" srcId="{644913FA-A9DE-4869-B0E9-A974142DA9B0}" destId="{3E45E5A3-7CDB-495E-B5C1-B79523D5B7B8}" srcOrd="1" destOrd="0" presId="urn:microsoft.com/office/officeart/2005/8/layout/vProcess5"/>
    <dgm:cxn modelId="{73A5A676-AB17-40BB-8909-CF98299C138C}" type="presOf" srcId="{89F73D43-6EDB-4C72-B573-133792435C77}" destId="{F23BB8E0-E7CB-462A-B8BF-2D9B52C0D622}" srcOrd="0" destOrd="0" presId="urn:microsoft.com/office/officeart/2005/8/layout/vProcess5"/>
    <dgm:cxn modelId="{D69AC93F-CC6A-40F1-A16A-E4FDFD50CDBE}" type="presParOf" srcId="{14FE4179-5876-4BCD-98AC-BDE3735C8D69}" destId="{5823C352-5B88-4709-A176-976F2969D79A}" srcOrd="0" destOrd="0" presId="urn:microsoft.com/office/officeart/2005/8/layout/vProcess5"/>
    <dgm:cxn modelId="{785C5059-11F9-4DCA-A76E-78216E5E54BC}" type="presParOf" srcId="{14FE4179-5876-4BCD-98AC-BDE3735C8D69}" destId="{05DFF91B-6F1C-44B5-8884-F0E4CD4CA780}" srcOrd="1" destOrd="0" presId="urn:microsoft.com/office/officeart/2005/8/layout/vProcess5"/>
    <dgm:cxn modelId="{CAAF909D-82A7-412C-AF12-D3B5BE866FA0}" type="presParOf" srcId="{14FE4179-5876-4BCD-98AC-BDE3735C8D69}" destId="{D7B14A37-AFB8-4626-BB78-8D40014CE3C7}" srcOrd="2" destOrd="0" presId="urn:microsoft.com/office/officeart/2005/8/layout/vProcess5"/>
    <dgm:cxn modelId="{2D0B7629-D516-44C2-BD90-82030D423C06}" type="presParOf" srcId="{14FE4179-5876-4BCD-98AC-BDE3735C8D69}" destId="{E0D6B5A7-546D-4737-848F-AE174CEA6D77}" srcOrd="3" destOrd="0" presId="urn:microsoft.com/office/officeart/2005/8/layout/vProcess5"/>
    <dgm:cxn modelId="{346576B7-4C42-4F8D-A76B-FD01DCF85DB3}" type="presParOf" srcId="{14FE4179-5876-4BCD-98AC-BDE3735C8D69}" destId="{25ECFF91-E000-4A9B-91A1-39FE4CD3C7B0}" srcOrd="4" destOrd="0" presId="urn:microsoft.com/office/officeart/2005/8/layout/vProcess5"/>
    <dgm:cxn modelId="{6FA03F7F-E9FB-456F-80B6-64AB1C902911}" type="presParOf" srcId="{14FE4179-5876-4BCD-98AC-BDE3735C8D69}" destId="{F23BB8E0-E7CB-462A-B8BF-2D9B52C0D622}" srcOrd="5" destOrd="0" presId="urn:microsoft.com/office/officeart/2005/8/layout/vProcess5"/>
    <dgm:cxn modelId="{CE2DFD86-6F3C-4E1D-9760-290CB778738E}" type="presParOf" srcId="{14FE4179-5876-4BCD-98AC-BDE3735C8D69}" destId="{D7123B16-CF2D-449E-8D64-34758130F932}" srcOrd="6" destOrd="0" presId="urn:microsoft.com/office/officeart/2005/8/layout/vProcess5"/>
    <dgm:cxn modelId="{7DE31C25-AD63-4FAD-8F96-1B53779D1F9C}" type="presParOf" srcId="{14FE4179-5876-4BCD-98AC-BDE3735C8D69}" destId="{DFDECC66-F880-4F16-861D-A0001A7A6ECA}" srcOrd="7" destOrd="0" presId="urn:microsoft.com/office/officeart/2005/8/layout/vProcess5"/>
    <dgm:cxn modelId="{863C6E6B-BA81-47B0-9C43-E265F4447AD8}" type="presParOf" srcId="{14FE4179-5876-4BCD-98AC-BDE3735C8D69}" destId="{33F3271E-7F91-4CEE-BD72-D7569960116F}" srcOrd="8" destOrd="0" presId="urn:microsoft.com/office/officeart/2005/8/layout/vProcess5"/>
    <dgm:cxn modelId="{B7BDB12D-3058-467D-963E-3E2A5A5E2C9F}" type="presParOf" srcId="{14FE4179-5876-4BCD-98AC-BDE3735C8D69}" destId="{0373D320-AA28-4D28-A505-17F1802B05A0}" srcOrd="9" destOrd="0" presId="urn:microsoft.com/office/officeart/2005/8/layout/vProcess5"/>
    <dgm:cxn modelId="{0D5458DD-574E-4FDC-A46C-3A7F5A78CE46}" type="presParOf" srcId="{14FE4179-5876-4BCD-98AC-BDE3735C8D69}" destId="{B7198233-1873-45E5-A1A3-2611794B18F6}" srcOrd="10" destOrd="0" presId="urn:microsoft.com/office/officeart/2005/8/layout/vProcess5"/>
    <dgm:cxn modelId="{5AB753BB-5328-4FFC-AB15-CA560AD9C706}" type="presParOf" srcId="{14FE4179-5876-4BCD-98AC-BDE3735C8D69}" destId="{3E45E5A3-7CDB-495E-B5C1-B79523D5B7B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07E11-9809-44F9-869B-D66720CF2544}">
      <dsp:nvSpPr>
        <dsp:cNvPr id="0" name=""/>
        <dsp:cNvSpPr/>
      </dsp:nvSpPr>
      <dsp:spPr>
        <a:xfrm>
          <a:off x="0" y="0"/>
          <a:ext cx="894715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Scope</a:t>
          </a:r>
          <a:endParaRPr lang="en-US" sz="4100" kern="1200" dirty="0"/>
        </a:p>
      </dsp:txBody>
      <dsp:txXfrm>
        <a:off x="48005" y="48005"/>
        <a:ext cx="8851140" cy="887374"/>
      </dsp:txXfrm>
    </dsp:sp>
    <dsp:sp modelId="{E5156D18-DE6B-4829-A1B1-D2FD42445A95}">
      <dsp:nvSpPr>
        <dsp:cNvPr id="0" name=""/>
        <dsp:cNvSpPr/>
      </dsp:nvSpPr>
      <dsp:spPr>
        <a:xfrm>
          <a:off x="0" y="1023504"/>
          <a:ext cx="8947150" cy="110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7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smtClean="0"/>
            <a:t>New York City Boroughs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smtClean="0"/>
            <a:t>Citi Bike Stations and Routes</a:t>
          </a:r>
          <a:endParaRPr lang="en-US" sz="3200" kern="1200" dirty="0"/>
        </a:p>
      </dsp:txBody>
      <dsp:txXfrm>
        <a:off x="0" y="1023504"/>
        <a:ext cx="8947150" cy="1103309"/>
      </dsp:txXfrm>
    </dsp:sp>
    <dsp:sp modelId="{26227B5D-0244-46D8-A493-C94DB4EFB175}">
      <dsp:nvSpPr>
        <dsp:cNvPr id="0" name=""/>
        <dsp:cNvSpPr/>
      </dsp:nvSpPr>
      <dsp:spPr>
        <a:xfrm>
          <a:off x="0" y="2126814"/>
          <a:ext cx="894715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Goal</a:t>
          </a:r>
          <a:endParaRPr lang="en-US" sz="4100" kern="1200" dirty="0"/>
        </a:p>
      </dsp:txBody>
      <dsp:txXfrm>
        <a:off x="48005" y="2174819"/>
        <a:ext cx="8851140" cy="887374"/>
      </dsp:txXfrm>
    </dsp:sp>
    <dsp:sp modelId="{3A1EF604-F3C4-496C-A241-F9AF94C1FE2B}">
      <dsp:nvSpPr>
        <dsp:cNvPr id="0" name=""/>
        <dsp:cNvSpPr/>
      </dsp:nvSpPr>
      <dsp:spPr>
        <a:xfrm>
          <a:off x="0" y="3110199"/>
          <a:ext cx="8947150" cy="1485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7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smtClean="0"/>
            <a:t>To predict the usage of Citi Bikes based on demographic variables available in the </a:t>
          </a:r>
          <a:r>
            <a:rPr lang="en-US" sz="3200" kern="1200" dirty="0" err="1" smtClean="0"/>
            <a:t>CitiBike</a:t>
          </a:r>
          <a:r>
            <a:rPr lang="en-US" sz="3200" kern="1200" dirty="0" smtClean="0"/>
            <a:t> dataset. </a:t>
          </a:r>
          <a:endParaRPr lang="en-US" sz="3200" kern="1200" dirty="0"/>
        </a:p>
      </dsp:txBody>
      <dsp:txXfrm>
        <a:off x="0" y="3110199"/>
        <a:ext cx="8947150" cy="1485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FF91B-6F1C-44B5-8884-F0E4CD4CA780}">
      <dsp:nvSpPr>
        <dsp:cNvPr id="0" name=""/>
        <dsp:cNvSpPr/>
      </dsp:nvSpPr>
      <dsp:spPr>
        <a:xfrm>
          <a:off x="-63684" y="0"/>
          <a:ext cx="7799648" cy="1069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Replaced Null Values with Mean</a:t>
          </a:r>
          <a:endParaRPr lang="en-US" sz="2800" kern="1200" dirty="0"/>
        </a:p>
      </dsp:txBody>
      <dsp:txXfrm>
        <a:off x="-32356" y="31328"/>
        <a:ext cx="6555047" cy="1006976"/>
      </dsp:txXfrm>
    </dsp:sp>
    <dsp:sp modelId="{D7B14A37-AFB8-4626-BB78-8D40014CE3C7}">
      <dsp:nvSpPr>
        <dsp:cNvPr id="0" name=""/>
        <dsp:cNvSpPr/>
      </dsp:nvSpPr>
      <dsp:spPr>
        <a:xfrm>
          <a:off x="589536" y="1264111"/>
          <a:ext cx="7799648" cy="1069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Aggregation Function – Gender, User Type, Age</a:t>
          </a:r>
          <a:endParaRPr lang="en-US" sz="2800" kern="1200" dirty="0"/>
        </a:p>
      </dsp:txBody>
      <dsp:txXfrm>
        <a:off x="620864" y="1295439"/>
        <a:ext cx="6388510" cy="1006976"/>
      </dsp:txXfrm>
    </dsp:sp>
    <dsp:sp modelId="{E0D6B5A7-546D-4737-848F-AE174CEA6D77}">
      <dsp:nvSpPr>
        <dsp:cNvPr id="0" name=""/>
        <dsp:cNvSpPr/>
      </dsp:nvSpPr>
      <dsp:spPr>
        <a:xfrm>
          <a:off x="1233007" y="2528223"/>
          <a:ext cx="7799648" cy="1069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Aggregation of Weather Dataset</a:t>
          </a:r>
          <a:endParaRPr lang="en-US" sz="2800" kern="1200" dirty="0"/>
        </a:p>
      </dsp:txBody>
      <dsp:txXfrm>
        <a:off x="1264335" y="2559551"/>
        <a:ext cx="6398259" cy="1006976"/>
      </dsp:txXfrm>
    </dsp:sp>
    <dsp:sp modelId="{25ECFF91-E000-4A9B-91A1-39FE4CD3C7B0}">
      <dsp:nvSpPr>
        <dsp:cNvPr id="0" name=""/>
        <dsp:cNvSpPr/>
      </dsp:nvSpPr>
      <dsp:spPr>
        <a:xfrm>
          <a:off x="1758859" y="3934499"/>
          <a:ext cx="8054384" cy="875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Indicators – Weekend &amp; TripsMorethan38K</a:t>
          </a:r>
          <a:endParaRPr lang="en-US" sz="2800" kern="1200" dirty="0"/>
        </a:p>
      </dsp:txBody>
      <dsp:txXfrm>
        <a:off x="1784493" y="3960133"/>
        <a:ext cx="6610593" cy="823948"/>
      </dsp:txXfrm>
    </dsp:sp>
    <dsp:sp modelId="{F23BB8E0-E7CB-462A-B8BF-2D9B52C0D622}">
      <dsp:nvSpPr>
        <dsp:cNvPr id="0" name=""/>
        <dsp:cNvSpPr/>
      </dsp:nvSpPr>
      <dsp:spPr>
        <a:xfrm>
          <a:off x="7040702" y="819241"/>
          <a:ext cx="695261" cy="6952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7197136" y="819241"/>
        <a:ext cx="382393" cy="523184"/>
      </dsp:txXfrm>
    </dsp:sp>
    <dsp:sp modelId="{D7123B16-CF2D-449E-8D64-34758130F932}">
      <dsp:nvSpPr>
        <dsp:cNvPr id="0" name=""/>
        <dsp:cNvSpPr/>
      </dsp:nvSpPr>
      <dsp:spPr>
        <a:xfrm>
          <a:off x="7693922" y="2083353"/>
          <a:ext cx="695261" cy="6952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7850356" y="2083353"/>
        <a:ext cx="382393" cy="523184"/>
      </dsp:txXfrm>
    </dsp:sp>
    <dsp:sp modelId="{DFDECC66-F880-4F16-861D-A0001A7A6ECA}">
      <dsp:nvSpPr>
        <dsp:cNvPr id="0" name=""/>
        <dsp:cNvSpPr/>
      </dsp:nvSpPr>
      <dsp:spPr>
        <a:xfrm>
          <a:off x="8337393" y="3347464"/>
          <a:ext cx="695261" cy="6952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8493827" y="3347464"/>
        <a:ext cx="382393" cy="523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2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739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168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266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537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301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016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84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5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1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2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4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8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7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5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ibikenyc.com/system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9990" y="2660228"/>
            <a:ext cx="8574622" cy="2616199"/>
          </a:xfrm>
        </p:spPr>
        <p:txBody>
          <a:bodyPr/>
          <a:lstStyle/>
          <a:p>
            <a:r>
              <a:rPr lang="en-US" dirty="0" smtClean="0"/>
              <a:t>Analyzing NYC Citi Bike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6967" y="5199018"/>
            <a:ext cx="6987645" cy="1388534"/>
          </a:xfrm>
        </p:spPr>
        <p:txBody>
          <a:bodyPr/>
          <a:lstStyle/>
          <a:p>
            <a:r>
              <a:rPr lang="en-US" dirty="0" smtClean="0"/>
              <a:t>Will It </a:t>
            </a:r>
            <a:r>
              <a:rPr lang="en-US" dirty="0"/>
              <a:t>B</a:t>
            </a:r>
            <a:r>
              <a:rPr lang="en-US" dirty="0" smtClean="0"/>
              <a:t>e A Busy Day For Citi Bikes Today 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76" y="216976"/>
            <a:ext cx="6434274" cy="3056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0300" y="6070388"/>
            <a:ext cx="29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Miners “R”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417" y="504970"/>
            <a:ext cx="9316495" cy="11322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Analysis – Logistic Regression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6967" y="1759132"/>
            <a:ext cx="4837572" cy="4426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541417" y="1872343"/>
            <a:ext cx="3971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Predict whether usage of Citi Bikes will me more than 38K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9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824" y="583297"/>
            <a:ext cx="4060871" cy="58370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AIC Value (</a:t>
            </a:r>
            <a:r>
              <a:rPr lang="en-US" b="1" dirty="0" err="1" smtClean="0"/>
              <a:t>Akaike</a:t>
            </a:r>
            <a:r>
              <a:rPr lang="en-US" b="1" dirty="0" smtClean="0"/>
              <a:t> Information Criteria)</a:t>
            </a:r>
            <a:endParaRPr lang="en-US" b="1" dirty="0" smtClean="0"/>
          </a:p>
          <a:p>
            <a:pPr lvl="1"/>
            <a:r>
              <a:rPr lang="en-US" dirty="0" err="1"/>
              <a:t>WeekendIndicator</a:t>
            </a:r>
            <a:r>
              <a:rPr lang="en-US" dirty="0"/>
              <a:t> and </a:t>
            </a:r>
            <a:r>
              <a:rPr lang="en-US" dirty="0" err="1"/>
              <a:t>AverageTemperature</a:t>
            </a:r>
            <a:r>
              <a:rPr lang="en-US" dirty="0"/>
              <a:t> the AIC value was </a:t>
            </a:r>
            <a:r>
              <a:rPr lang="en-US" dirty="0" smtClean="0"/>
              <a:t>220.39</a:t>
            </a:r>
          </a:p>
          <a:p>
            <a:pPr lvl="1"/>
            <a:r>
              <a:rPr lang="en-US" dirty="0" err="1" smtClean="0"/>
              <a:t>WeekendIndicator</a:t>
            </a:r>
            <a:r>
              <a:rPr lang="en-US" dirty="0"/>
              <a:t>, </a:t>
            </a:r>
            <a:r>
              <a:rPr lang="en-US" dirty="0" err="1"/>
              <a:t>AverageTemperature</a:t>
            </a:r>
            <a:r>
              <a:rPr lang="en-US" dirty="0"/>
              <a:t>, Subscriber and Customer the AIC value lowered to </a:t>
            </a:r>
            <a:r>
              <a:rPr lang="en-US" dirty="0" smtClean="0"/>
              <a:t>215.78</a:t>
            </a:r>
            <a:endParaRPr lang="en-US" dirty="0"/>
          </a:p>
          <a:p>
            <a:r>
              <a:rPr lang="en-US" b="1" dirty="0" smtClean="0"/>
              <a:t>Residual </a:t>
            </a:r>
            <a:r>
              <a:rPr lang="en-US" b="1" dirty="0" smtClean="0"/>
              <a:t>Deviance Value</a:t>
            </a:r>
            <a:endParaRPr lang="en-US" b="1" dirty="0" smtClean="0"/>
          </a:p>
          <a:p>
            <a:pPr lvl="1"/>
            <a:r>
              <a:rPr lang="en-US" dirty="0" err="1" smtClean="0"/>
              <a:t>WeekendIndicator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AverageTemperature</a:t>
            </a:r>
            <a:r>
              <a:rPr lang="en-US" dirty="0"/>
              <a:t> the Residual value was 209.26. </a:t>
            </a:r>
            <a:endParaRPr lang="en-US" dirty="0" smtClean="0"/>
          </a:p>
          <a:p>
            <a:pPr lvl="1"/>
            <a:r>
              <a:rPr lang="en-US" dirty="0" err="1" smtClean="0"/>
              <a:t>WeekendIndicator</a:t>
            </a:r>
            <a:r>
              <a:rPr lang="en-US" dirty="0"/>
              <a:t>, </a:t>
            </a:r>
            <a:r>
              <a:rPr lang="en-US" dirty="0" err="1"/>
              <a:t>AverageTemperature</a:t>
            </a:r>
            <a:r>
              <a:rPr lang="en-US" dirty="0"/>
              <a:t>, Subscriber and Customer the </a:t>
            </a:r>
            <a:r>
              <a:rPr lang="en-US" dirty="0" smtClean="0"/>
              <a:t>Residual </a:t>
            </a:r>
            <a:r>
              <a:rPr lang="en-US" dirty="0"/>
              <a:t>value lowered to 205.78.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40731" y="583297"/>
            <a:ext cx="41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Confusion Matrix</a:t>
            </a:r>
          </a:p>
          <a:p>
            <a:endParaRPr lang="en-US" dirty="0"/>
          </a:p>
        </p:txBody>
      </p:sp>
      <p:pic>
        <p:nvPicPr>
          <p:cNvPr id="5" name="Picture 4" descr="Image result for Confusion Matrix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455" y="1035680"/>
            <a:ext cx="2308860" cy="1511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 rotWithShape="1">
          <a:blip r:embed="rId3"/>
          <a:srcRect r="75917"/>
          <a:stretch/>
        </p:blipFill>
        <p:spPr>
          <a:xfrm>
            <a:off x="7507455" y="2760523"/>
            <a:ext cx="2479493" cy="9408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58467" y="4305001"/>
            <a:ext cx="491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of Model = (TN + TP) / (TN+TP+FN+FP)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Accuracy </a:t>
            </a:r>
            <a:r>
              <a:rPr lang="en-US" dirty="0"/>
              <a:t>= 0.8207547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32761" y="222501"/>
            <a:ext cx="8973685" cy="1239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ROC (Receiver Operating Characteristic) </a:t>
            </a:r>
            <a:r>
              <a:rPr lang="en-US" dirty="0" smtClean="0"/>
              <a:t>Curve</a:t>
            </a:r>
            <a:endParaRPr lang="en-US" dirty="0"/>
          </a:p>
        </p:txBody>
      </p:sp>
      <p:pic>
        <p:nvPicPr>
          <p:cNvPr id="4" name="Content Placeholder 3" descr="D:\Prajakta - Pace\FALL 2017\DWM\Working\Project_Rplot.png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61" y="1677987"/>
            <a:ext cx="4327525" cy="3744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815738" y="5583903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Area under ROC curve is 86.93% which is pretty good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41999" y="1749515"/>
            <a:ext cx="5986417" cy="924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11387" y="2961490"/>
            <a:ext cx="56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ruth </a:t>
            </a:r>
            <a:r>
              <a:rPr lang="en-US" dirty="0"/>
              <a:t>detection rate of 91% on test data is good</a:t>
            </a:r>
          </a:p>
        </p:txBody>
      </p:sp>
    </p:spTree>
    <p:extLst>
      <p:ext uri="{BB962C8B-B14F-4D97-AF65-F5344CB8AC3E}">
        <p14:creationId xmlns:p14="http://schemas.microsoft.com/office/powerpoint/2010/main" val="36557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4311" y="387928"/>
            <a:ext cx="10018713" cy="683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Analysis – 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311564"/>
            <a:ext cx="10135035" cy="20689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Using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Decision </a:t>
            </a:r>
            <a:r>
              <a:rPr lang="en-US" dirty="0"/>
              <a:t>Tree models, we were able to select which variables best predict usage (MoreThan38K).</a:t>
            </a:r>
          </a:p>
          <a:p>
            <a:pPr marL="0" indent="0">
              <a:buNone/>
            </a:pPr>
            <a:r>
              <a:rPr lang="en-US" dirty="0"/>
              <a:t>Model 1: </a:t>
            </a:r>
          </a:p>
          <a:p>
            <a:r>
              <a:rPr lang="en-US" dirty="0"/>
              <a:t>Input Variables: Customer + Subscriber + </a:t>
            </a:r>
            <a:r>
              <a:rPr lang="en-US" dirty="0" err="1"/>
              <a:t>WeekendIndicator</a:t>
            </a:r>
            <a:r>
              <a:rPr lang="en-US" dirty="0"/>
              <a:t> (no Average </a:t>
            </a:r>
            <a:r>
              <a:rPr lang="en-US" dirty="0" smtClean="0"/>
              <a:t>Temperature)</a:t>
            </a:r>
          </a:p>
          <a:p>
            <a:r>
              <a:rPr lang="en-US" dirty="0" smtClean="0"/>
              <a:t>Label</a:t>
            </a:r>
            <a:r>
              <a:rPr lang="en-US" dirty="0"/>
              <a:t>: </a:t>
            </a:r>
            <a:r>
              <a:rPr lang="en-US" dirty="0" smtClean="0"/>
              <a:t>MoreThan38K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0" y="3093332"/>
            <a:ext cx="2983345" cy="2152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45" y="3093332"/>
            <a:ext cx="4990953" cy="3315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093332"/>
            <a:ext cx="2832246" cy="3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9109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Predictive Analysis – Decision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4910"/>
            <a:ext cx="10018713" cy="218901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Model 2: How will accuracy change </a:t>
            </a:r>
            <a:r>
              <a:rPr lang="en-US" smtClean="0"/>
              <a:t>with the following variables?</a:t>
            </a:r>
          </a:p>
          <a:p>
            <a:r>
              <a:rPr lang="en-US" smtClean="0"/>
              <a:t>Input </a:t>
            </a:r>
            <a:r>
              <a:rPr lang="en-US"/>
              <a:t>variables: Customer + Subscriber + Average Temperature + WeekendIndicator</a:t>
            </a:r>
          </a:p>
          <a:p>
            <a:r>
              <a:rPr lang="en-US"/>
              <a:t>Label: </a:t>
            </a:r>
            <a:r>
              <a:rPr lang="en-US" smtClean="0"/>
              <a:t>Still MoreThan38K</a:t>
            </a:r>
            <a:endParaRPr lang="en-US"/>
          </a:p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33" y="3444299"/>
            <a:ext cx="2858422" cy="32368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18" y="4082473"/>
            <a:ext cx="7361381" cy="25986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78" y="2849418"/>
            <a:ext cx="5505733" cy="12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27565"/>
            <a:ext cx="10018713" cy="30295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prediction of  </a:t>
            </a:r>
            <a:r>
              <a:rPr lang="en-US" dirty="0" smtClean="0"/>
              <a:t>Usage </a:t>
            </a:r>
            <a:r>
              <a:rPr lang="en-US" dirty="0"/>
              <a:t>is based on </a:t>
            </a:r>
            <a:r>
              <a:rPr lang="en-US" dirty="0" smtClean="0"/>
              <a:t>Customer, Subscriber, </a:t>
            </a:r>
            <a:r>
              <a:rPr lang="en-US" dirty="0" err="1" smtClean="0"/>
              <a:t>WeekendIndicator</a:t>
            </a:r>
            <a:r>
              <a:rPr lang="en-US" dirty="0" smtClean="0"/>
              <a:t> and </a:t>
            </a:r>
            <a:r>
              <a:rPr lang="en-US" dirty="0" err="1" smtClean="0"/>
              <a:t>AverageTempearture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Using Logistic Regression, the accuracy rate is 82%</a:t>
            </a:r>
            <a:endParaRPr lang="en-US" dirty="0"/>
          </a:p>
          <a:p>
            <a:r>
              <a:rPr lang="en-US" dirty="0" smtClean="0"/>
              <a:t>Using the decision </a:t>
            </a:r>
            <a:r>
              <a:rPr lang="en-US" dirty="0"/>
              <a:t>tree confusion matrix, </a:t>
            </a:r>
            <a:r>
              <a:rPr lang="en-US" dirty="0" smtClean="0"/>
              <a:t>the accuracy of our model is 88%.</a:t>
            </a:r>
          </a:p>
          <a:p>
            <a:r>
              <a:rPr lang="en-US" dirty="0"/>
              <a:t>Using EDA and Predictive Models, we find that u</a:t>
            </a:r>
            <a:r>
              <a:rPr lang="en-US" dirty="0" smtClean="0"/>
              <a:t>ser type (Subscriber &amp; Customer), Day of Week(Weekend Indicator), </a:t>
            </a:r>
            <a:r>
              <a:rPr lang="en-US" dirty="0"/>
              <a:t>are the best indicators of usage for a given </a:t>
            </a:r>
            <a:r>
              <a:rPr lang="en-US" dirty="0" smtClean="0"/>
              <a:t>day.</a:t>
            </a:r>
          </a:p>
          <a:p>
            <a:r>
              <a:rPr lang="en-US" dirty="0" smtClean="0"/>
              <a:t>Citi </a:t>
            </a:r>
            <a:r>
              <a:rPr lang="en-US" dirty="0"/>
              <a:t>Bike can optimize their maintenance resources to improve stations and bikes during anticipated higher-usage days.</a:t>
            </a:r>
          </a:p>
        </p:txBody>
      </p:sp>
    </p:spTree>
    <p:extLst>
      <p:ext uri="{BB962C8B-B14F-4D97-AF65-F5344CB8AC3E}">
        <p14:creationId xmlns:p14="http://schemas.microsoft.com/office/powerpoint/2010/main" val="39167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11" y="2294466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989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985" y="2133599"/>
            <a:ext cx="7821615" cy="35814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Data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Descriptive Analysis &amp; Summary</a:t>
            </a:r>
          </a:p>
          <a:p>
            <a:pPr lvl="1"/>
            <a:r>
              <a:rPr lang="en-US" dirty="0" smtClean="0"/>
              <a:t>Data Visualization</a:t>
            </a:r>
          </a:p>
          <a:p>
            <a:r>
              <a:rPr lang="en-US" dirty="0" smtClean="0"/>
              <a:t>Predictive Analysis 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Logistics Regression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Citi Bike is the most widely used </a:t>
            </a:r>
            <a:r>
              <a:rPr lang="en-US" b="1" dirty="0"/>
              <a:t>bike sharing program</a:t>
            </a:r>
            <a:r>
              <a:rPr lang="en-US" dirty="0"/>
              <a:t> in </a:t>
            </a:r>
            <a:r>
              <a:rPr lang="en-US" dirty="0" smtClean="0"/>
              <a:t>New York City</a:t>
            </a:r>
            <a:r>
              <a:rPr lang="en-US" dirty="0"/>
              <a:t> </a:t>
            </a:r>
            <a:r>
              <a:rPr lang="en-US" dirty="0" smtClean="0"/>
              <a:t>and Jersey City.</a:t>
            </a:r>
          </a:p>
          <a:p>
            <a:endParaRPr lang="en-US" dirty="0"/>
          </a:p>
          <a:p>
            <a:r>
              <a:rPr lang="en-US" dirty="0" smtClean="0"/>
              <a:t>Citi Bike was proposed in an effort to </a:t>
            </a:r>
          </a:p>
          <a:p>
            <a:pPr lvl="1"/>
            <a:r>
              <a:rPr lang="en-US" b="1" dirty="0" smtClean="0"/>
              <a:t>reduce emissions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educe collisions and road transit</a:t>
            </a:r>
            <a:r>
              <a:rPr lang="en-US" dirty="0" smtClean="0"/>
              <a:t> </a:t>
            </a:r>
            <a:r>
              <a:rPr lang="en-US" b="1" dirty="0" smtClean="0"/>
              <a:t>congestion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improve public health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727934"/>
              </p:ext>
            </p:extLst>
          </p:nvPr>
        </p:nvGraphicFramePr>
        <p:xfrm>
          <a:off x="1286564" y="798602"/>
          <a:ext cx="8947150" cy="4635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2016 Citi Bike Dataset -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www.citibikenyc.com/system-data</a:t>
            </a:r>
            <a:endParaRPr lang="en-US" u="sng" dirty="0" smtClean="0"/>
          </a:p>
          <a:p>
            <a:pPr lvl="1"/>
            <a:r>
              <a:rPr lang="en-US" dirty="0" smtClean="0"/>
              <a:t>Observation – Sequential order of each trip taken</a:t>
            </a:r>
          </a:p>
          <a:p>
            <a:pPr lvl="1"/>
            <a:r>
              <a:rPr lang="en-US" dirty="0" smtClean="0"/>
              <a:t>Variables – </a:t>
            </a:r>
            <a:r>
              <a:rPr lang="en-US" dirty="0"/>
              <a:t>Trip </a:t>
            </a:r>
            <a:r>
              <a:rPr lang="en-US" dirty="0" smtClean="0"/>
              <a:t>Duration, Start </a:t>
            </a:r>
            <a:r>
              <a:rPr lang="en-US" dirty="0"/>
              <a:t>Time and </a:t>
            </a:r>
            <a:r>
              <a:rPr lang="en-US" dirty="0" smtClean="0"/>
              <a:t>Date, Stop </a:t>
            </a:r>
            <a:r>
              <a:rPr lang="en-US" dirty="0"/>
              <a:t>Time and </a:t>
            </a:r>
            <a:r>
              <a:rPr lang="en-US" dirty="0" smtClean="0"/>
              <a:t>Date, Start </a:t>
            </a:r>
            <a:r>
              <a:rPr lang="en-US" dirty="0"/>
              <a:t>Station </a:t>
            </a:r>
            <a:r>
              <a:rPr lang="en-US" dirty="0" smtClean="0"/>
              <a:t>Name, End </a:t>
            </a:r>
            <a:r>
              <a:rPr lang="en-US" dirty="0"/>
              <a:t>Station </a:t>
            </a:r>
            <a:r>
              <a:rPr lang="en-US" dirty="0" smtClean="0"/>
              <a:t>Name, Station ID, Bike ID, User Type, Gender, Year </a:t>
            </a:r>
            <a:r>
              <a:rPr lang="en-US" dirty="0"/>
              <a:t>of </a:t>
            </a:r>
            <a:r>
              <a:rPr lang="en-US" dirty="0" smtClean="0"/>
              <a:t>Birth</a:t>
            </a:r>
            <a:endParaRPr lang="en-US" dirty="0"/>
          </a:p>
          <a:p>
            <a:r>
              <a:rPr lang="en-US" dirty="0" smtClean="0"/>
              <a:t>2016 Weather </a:t>
            </a:r>
            <a:r>
              <a:rPr lang="en-US" dirty="0"/>
              <a:t>Dataset – </a:t>
            </a:r>
            <a:r>
              <a:rPr lang="en-US" dirty="0" err="1"/>
              <a:t>Kaggle</a:t>
            </a:r>
            <a:endParaRPr lang="en-US" dirty="0"/>
          </a:p>
          <a:p>
            <a:pPr lvl="1"/>
            <a:r>
              <a:rPr lang="en-US" dirty="0" smtClean="0"/>
              <a:t>Observation - </a:t>
            </a:r>
            <a:r>
              <a:rPr lang="en-US" dirty="0"/>
              <a:t>Sequential order </a:t>
            </a:r>
            <a:r>
              <a:rPr lang="en-US" dirty="0" smtClean="0"/>
              <a:t>of weather parameters for each day</a:t>
            </a:r>
          </a:p>
          <a:p>
            <a:pPr lvl="1"/>
            <a:r>
              <a:rPr lang="en-US" dirty="0" smtClean="0"/>
              <a:t>Variables – maximum temperature, minimum temperature, average temperature, precipitation, snow fall, snow depth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3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0"/>
            <a:ext cx="10018713" cy="1752599"/>
          </a:xfrm>
        </p:spPr>
        <p:txBody>
          <a:bodyPr/>
          <a:lstStyle/>
          <a:p>
            <a:pPr algn="ctr"/>
            <a:r>
              <a:rPr lang="en-US" dirty="0" smtClean="0"/>
              <a:t>Data Pre Processing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375879"/>
              </p:ext>
            </p:extLst>
          </p:nvPr>
        </p:nvGraphicFramePr>
        <p:xfrm>
          <a:off x="1791564" y="1600337"/>
          <a:ext cx="9749560" cy="486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3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661" y="85725"/>
            <a:ext cx="10018713" cy="1752599"/>
          </a:xfrm>
        </p:spPr>
        <p:txBody>
          <a:bodyPr/>
          <a:lstStyle/>
          <a:p>
            <a:pPr algn="ctr"/>
            <a:r>
              <a:rPr lang="en-US" dirty="0" smtClean="0"/>
              <a:t>Aggregated Dataset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88203"/>
              </p:ext>
            </p:extLst>
          </p:nvPr>
        </p:nvGraphicFramePr>
        <p:xfrm>
          <a:off x="2563017" y="1671350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910728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51796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3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WeekendIndicator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8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Morethan38K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17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Subscriber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5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2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9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5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7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Snow</a:t>
                      </a:r>
                      <a:r>
                        <a:rPr lang="en-US" baseline="0" dirty="0" smtClean="0"/>
                        <a:t> 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 Travelled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5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7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000" y="0"/>
            <a:ext cx="10018713" cy="1752599"/>
          </a:xfrm>
        </p:spPr>
        <p:txBody>
          <a:bodyPr/>
          <a:lstStyle/>
          <a:p>
            <a:pPr algn="ctr"/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1599382"/>
            <a:ext cx="4351836" cy="3982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https://lh3.googleusercontent.com/-NJC85TTci9o/WhMljAkUF6I/AAAAAAAACB4/_EeyycjPZSoCmm9RexLXaEtLW0E7Lqd5QCK8BGAs/s512/WeatherTrip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1599382"/>
            <a:ext cx="4160520" cy="3982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4" t="6327" r="11808" b="25102"/>
          <a:stretch/>
        </p:blipFill>
        <p:spPr bwMode="auto">
          <a:xfrm>
            <a:off x="8985068" y="2165198"/>
            <a:ext cx="2598420" cy="231521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39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711" y="100649"/>
            <a:ext cx="10018713" cy="1752599"/>
          </a:xfrm>
        </p:spPr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12" y="1548448"/>
            <a:ext cx="4511312" cy="5040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62" y="1658515"/>
            <a:ext cx="5128805" cy="4312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9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229</TotalTime>
  <Words>451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Analyzing NYC Citi Bike System</vt:lpstr>
      <vt:lpstr>AGENDA</vt:lpstr>
      <vt:lpstr>INTRODUCTION</vt:lpstr>
      <vt:lpstr>PowerPoint Presentation</vt:lpstr>
      <vt:lpstr>The Data</vt:lpstr>
      <vt:lpstr>Data Pre Processing</vt:lpstr>
      <vt:lpstr>Aggregated Dataset</vt:lpstr>
      <vt:lpstr>Exploratory Analysis</vt:lpstr>
      <vt:lpstr>Exploratory Analysis</vt:lpstr>
      <vt:lpstr>Predictive Analysis – Logistic Regression Model</vt:lpstr>
      <vt:lpstr>PowerPoint Presentation</vt:lpstr>
      <vt:lpstr>ROC (Receiver Operating Characteristic) Curve</vt:lpstr>
      <vt:lpstr>Predictive Analysis – Decision Tree</vt:lpstr>
      <vt:lpstr>Predictive Analysis – Decision Tree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parekh</dc:creator>
  <cp:lastModifiedBy>Prajakta Tandel</cp:lastModifiedBy>
  <cp:revision>41</cp:revision>
  <dcterms:created xsi:type="dcterms:W3CDTF">2017-12-18T20:17:28Z</dcterms:created>
  <dcterms:modified xsi:type="dcterms:W3CDTF">2017-12-19T00:09:10Z</dcterms:modified>
</cp:coreProperties>
</file>