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2022/5/31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2022/5/31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2022/5/31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2022/5/31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12</a:t>
            </a:r>
            <a:r>
              <a:rPr lang="zh-CN" altLang="en-US" sz="4400" dirty="0">
                <a:solidFill>
                  <a:schemeClr val="tx1"/>
                </a:solidFill>
              </a:rPr>
              <a:t>周思维题评讲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第二题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D991B-6603-F471-12CD-3F39796B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先来看下题目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E292ED-AE1F-ACA0-CC55-1A1B2434C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3" y="1664494"/>
            <a:ext cx="5332743" cy="455091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F10EF-C729-69CE-05C5-7B73EF68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8B88-7D3B-9ECD-E59F-67BB9A2B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186FEC-CAF4-44BD-F4A3-623D54D2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8" y="2099773"/>
            <a:ext cx="5543759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B8898-AE06-670E-8ABB-E0D0120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B968AB-D4B9-CDC6-E98D-135CFA35F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10" y="1314106"/>
            <a:ext cx="5371512" cy="5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40E7-8AF0-DBB4-63B6-DAE2869E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今天的重点：第三问（有大招）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61291C8-B637-F7EF-2805-66ECD90A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632" y="1746250"/>
            <a:ext cx="3939082" cy="384968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128C6-FBBD-15BE-38CC-ADE5AE4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2471D3-B709-170B-07E2-19B154075F7C}"/>
              </a:ext>
            </a:extLst>
          </p:cNvPr>
          <p:cNvSpPr txBox="1"/>
          <p:nvPr/>
        </p:nvSpPr>
        <p:spPr>
          <a:xfrm>
            <a:off x="5840994" y="1985275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思考：对于这种一个顶点在原点的三角形，它的面积与</a:t>
            </a:r>
            <a:endParaRPr lang="en-US" altLang="zh-CN" dirty="0"/>
          </a:p>
          <a:p>
            <a:r>
              <a:rPr lang="zh-CN" altLang="en-US" dirty="0"/>
              <a:t>其他两个不在原点的顶点的坐标有什么关系？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19995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D598-4DEA-0381-11E9-59EB38D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83D844-0CDA-FF06-CB40-D9E0DAF3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67" y="1960563"/>
            <a:ext cx="4523701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1BF37-A416-AEB0-ED7F-A85FD79C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E99D14-E6FD-3117-769E-C3B5D3727443}"/>
                  </a:ext>
                </a:extLst>
              </p:cNvPr>
              <p:cNvSpPr txBox="1"/>
              <p:nvPr/>
            </p:nvSpPr>
            <p:spPr>
              <a:xfrm>
                <a:off x="6600825" y="2107406"/>
                <a:ext cx="290720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AOB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E99D14-E6FD-3117-769E-C3B5D372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5" y="2107406"/>
                <a:ext cx="2907206" cy="483466"/>
              </a:xfrm>
              <a:prstGeom prst="rect">
                <a:avLst/>
              </a:prstGeom>
              <a:blipFill>
                <a:blip r:embed="rId3"/>
                <a:stretch>
                  <a:fillRect l="-1887"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BCF263-120C-B293-CC30-27722C24E727}"/>
                  </a:ext>
                </a:extLst>
              </p:cNvPr>
              <p:cNvSpPr txBox="1"/>
              <p:nvPr/>
            </p:nvSpPr>
            <p:spPr>
              <a:xfrm>
                <a:off x="6600825" y="2530980"/>
                <a:ext cx="220631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由题意得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BCF263-120C-B293-CC30-27722C24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5" y="2530980"/>
                <a:ext cx="2206310" cy="495777"/>
              </a:xfrm>
              <a:prstGeom prst="rect">
                <a:avLst/>
              </a:prstGeom>
              <a:blipFill>
                <a:blip r:embed="rId4"/>
                <a:stretch>
                  <a:fillRect l="-2486" t="-3659" r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591C35-981C-F740-421A-7438A30F3EA7}"/>
                  </a:ext>
                </a:extLst>
              </p:cNvPr>
              <p:cNvSpPr txBox="1"/>
              <p:nvPr/>
            </p:nvSpPr>
            <p:spPr>
              <a:xfrm>
                <a:off x="6600825" y="2945534"/>
                <a:ext cx="193424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591C35-981C-F740-421A-7438A30F3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5" y="2945534"/>
                <a:ext cx="1934247" cy="483466"/>
              </a:xfrm>
              <a:prstGeom prst="rect">
                <a:avLst/>
              </a:prstGeom>
              <a:blipFill>
                <a:blip r:embed="rId5"/>
                <a:stretch>
                  <a:fillRect l="-2839" r="-63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5BC10A-5207-432E-D16F-F10D272FF087}"/>
                  </a:ext>
                </a:extLst>
              </p:cNvPr>
              <p:cNvSpPr txBox="1"/>
              <p:nvPr/>
            </p:nvSpPr>
            <p:spPr>
              <a:xfrm>
                <a:off x="6945399" y="3418875"/>
                <a:ext cx="1757917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5BC10A-5207-432E-D16F-F10D272F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99" y="3418875"/>
                <a:ext cx="1757917" cy="517770"/>
              </a:xfrm>
              <a:prstGeom prst="rect">
                <a:avLst/>
              </a:prstGeom>
              <a:blipFill>
                <a:blip r:embed="rId6"/>
                <a:stretch>
                  <a:fillRect l="-2768" r="-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E8BF43-B075-C721-F7E1-1C81DD0AFA6F}"/>
                  </a:ext>
                </a:extLst>
              </p:cNvPr>
              <p:cNvSpPr txBox="1"/>
              <p:nvPr/>
            </p:nvSpPr>
            <p:spPr>
              <a:xfrm>
                <a:off x="6945399" y="3870856"/>
                <a:ext cx="183524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E8BF43-B075-C721-F7E1-1C81DD0A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99" y="3870856"/>
                <a:ext cx="1835246" cy="483466"/>
              </a:xfrm>
              <a:prstGeom prst="rect">
                <a:avLst/>
              </a:prstGeom>
              <a:blipFill>
                <a:blip r:embed="rId7"/>
                <a:stretch>
                  <a:fillRect l="-2658" r="-332" b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BC28C2D-06A4-5FB4-E8F3-A3EC532729AA}"/>
              </a:ext>
            </a:extLst>
          </p:cNvPr>
          <p:cNvSpPr txBox="1"/>
          <p:nvPr/>
        </p:nvSpPr>
        <p:spPr>
          <a:xfrm>
            <a:off x="6600825" y="432876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为了保证面积的非负性，所以我们要加绝对值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DC47B9-7DF7-3FAA-E0E9-39C618FD329C}"/>
                  </a:ext>
                </a:extLst>
              </p:cNvPr>
              <p:cNvSpPr txBox="1"/>
              <p:nvPr/>
            </p:nvSpPr>
            <p:spPr>
              <a:xfrm>
                <a:off x="6610463" y="4746440"/>
                <a:ext cx="303422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AOB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DC47B9-7DF7-3FAA-E0E9-39C618FD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463" y="4746440"/>
                <a:ext cx="3034229" cy="483466"/>
              </a:xfrm>
              <a:prstGeom prst="rect">
                <a:avLst/>
              </a:prstGeom>
              <a:blipFill>
                <a:blip r:embed="rId8"/>
                <a:stretch>
                  <a:fillRect l="-1606"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7D26-828C-BA06-582D-D8DE03F5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A4DEA-09B4-8952-CA9D-585AB3F4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如果三个顶点都不在原点呢？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4CCBC-2B2F-12D4-5A32-EDEB09AF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2A43FF-A79C-7CC8-D885-25877BA68532}"/>
              </a:ext>
            </a:extLst>
          </p:cNvPr>
          <p:cNvSpPr txBox="1"/>
          <p:nvPr/>
        </p:nvSpPr>
        <p:spPr>
          <a:xfrm>
            <a:off x="1066800" y="2450306"/>
            <a:ext cx="11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答：平移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DD815-F568-4DFD-F19E-48FE9E4B164C}"/>
              </a:ext>
            </a:extLst>
          </p:cNvPr>
          <p:cNvSpPr txBox="1"/>
          <p:nvPr/>
        </p:nvSpPr>
        <p:spPr>
          <a:xfrm>
            <a:off x="1063853" y="27974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即：将三角形最靠近原点的那个顶点平移至原点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5A95E0-BC2D-F526-777B-2D4A1F02DBA2}"/>
              </a:ext>
            </a:extLst>
          </p:cNvPr>
          <p:cNvSpPr txBox="1"/>
          <p:nvPr/>
        </p:nvSpPr>
        <p:spPr>
          <a:xfrm>
            <a:off x="6415087" y="18295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F5446A-C825-761E-D22F-6993A2D9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07" y="1829528"/>
            <a:ext cx="4086317" cy="39479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551D13-0FD7-410F-F85A-E3E4B5791BDE}"/>
              </a:ext>
            </a:extLst>
          </p:cNvPr>
          <p:cNvSpPr txBox="1"/>
          <p:nvPr/>
        </p:nvSpPr>
        <p:spPr>
          <a:xfrm>
            <a:off x="1063853" y="327977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平移之后，两个三角形面积相等，所以也可以用刚才的结论</a:t>
            </a:r>
            <a:endParaRPr lang="en-US" altLang="zh-CN" dirty="0"/>
          </a:p>
          <a:p>
            <a:r>
              <a:rPr lang="zh-CN" altLang="en-US" dirty="0"/>
              <a:t>去讨论该三角形的面积。</a:t>
            </a:r>
          </a:p>
        </p:txBody>
      </p:sp>
    </p:spTree>
    <p:extLst>
      <p:ext uri="{BB962C8B-B14F-4D97-AF65-F5344CB8AC3E}">
        <p14:creationId xmlns:p14="http://schemas.microsoft.com/office/powerpoint/2010/main" val="28623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FD0E-1F7C-D84E-B5FE-21AF918D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回归题目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31798F-8E33-7C35-C1E9-673B009B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4" y="1716357"/>
            <a:ext cx="4714568" cy="146692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E6D9-C5BB-29D3-EEE1-1E35A6F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E85D04-3A2F-1D0F-C1DF-CC30C9F2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85" y="2522459"/>
            <a:ext cx="4819420" cy="4037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A27DF8-1DB0-2E52-3329-EFD74F5D4803}"/>
                  </a:ext>
                </a:extLst>
              </p:cNvPr>
              <p:cNvSpPr txBox="1"/>
              <p:nvPr/>
            </p:nvSpPr>
            <p:spPr>
              <a:xfrm>
                <a:off x="5579269" y="1414463"/>
                <a:ext cx="539282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思路：四边形</a:t>
                </a:r>
                <a:r>
                  <a:rPr lang="en-US" altLang="zh-CN" dirty="0"/>
                  <a:t>AOCD</a:t>
                </a:r>
                <a:r>
                  <a:rPr lang="zh-CN" altLang="en-US" dirty="0"/>
                  <a:t>的面积第二问已经求出</a:t>
                </a:r>
                <a:r>
                  <a:rPr lang="en-US" altLang="zh-CN" dirty="0"/>
                  <a:t>(S=7)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也就是说，关于这题我们知道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△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PBD</m:t>
                    </m:r>
                  </m:oMath>
                </a14:m>
                <a:r>
                  <a:rPr lang="zh-CN" altLang="en-US" dirty="0"/>
                  <a:t>的面积和其中</a:t>
                </a:r>
                <a:endParaRPr lang="en-US" altLang="zh-CN" dirty="0"/>
              </a:p>
              <a:p>
                <a:r>
                  <a:rPr lang="zh-CN" altLang="en-US" dirty="0"/>
                  <a:t>两个顶点的坐标，以及第三个点的运动轨迹，问题</a:t>
                </a:r>
                <a:endParaRPr lang="en-US" altLang="zh-CN" dirty="0"/>
              </a:p>
              <a:p>
                <a:r>
                  <a:rPr lang="zh-CN" altLang="en-US" dirty="0"/>
                  <a:t>就是讨论第三个点的坐标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A27DF8-1DB0-2E52-3329-EFD74F5D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69" y="1414463"/>
                <a:ext cx="5392823" cy="1477328"/>
              </a:xfrm>
              <a:prstGeom prst="rect">
                <a:avLst/>
              </a:prstGeom>
              <a:blipFill>
                <a:blip r:embed="rId4"/>
                <a:stretch>
                  <a:fillRect l="-904" t="-2893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E6B015C-7DE1-54DF-392E-3F58E9427C31}"/>
              </a:ext>
            </a:extLst>
          </p:cNvPr>
          <p:cNvSpPr txBox="1"/>
          <p:nvPr/>
        </p:nvSpPr>
        <p:spPr>
          <a:xfrm>
            <a:off x="5579269" y="25224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此类题，五步走：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29085B-4341-A821-7DEA-1A4D7A38E4B7}"/>
              </a:ext>
            </a:extLst>
          </p:cNvPr>
          <p:cNvSpPr txBox="1"/>
          <p:nvPr/>
        </p:nvSpPr>
        <p:spPr>
          <a:xfrm>
            <a:off x="5579269" y="2882148"/>
            <a:ext cx="648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r>
              <a:rPr lang="zh-CN" altLang="en-US" dirty="0"/>
              <a:t>：平移：①平移三角形 ②平移动点轨迹（左加右减）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E7E437-1A2B-BDFD-BF63-2D5A52B725CE}"/>
                  </a:ext>
                </a:extLst>
              </p:cNvPr>
              <p:cNvSpPr txBox="1"/>
              <p:nvPr/>
            </p:nvSpPr>
            <p:spPr>
              <a:xfrm>
                <a:off x="5579269" y="3251480"/>
                <a:ext cx="6214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Step 2</a:t>
                </a:r>
                <a:r>
                  <a:rPr lang="zh-CN" altLang="en-US" dirty="0"/>
                  <a:t>：设点：设动点的坐标为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按照平移后的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E7E437-1A2B-BDFD-BF63-2D5A52B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69" y="3251480"/>
                <a:ext cx="6214971" cy="369332"/>
              </a:xfrm>
              <a:prstGeom prst="rect">
                <a:avLst/>
              </a:prstGeom>
              <a:blipFill>
                <a:blip r:embed="rId5"/>
                <a:stretch>
                  <a:fillRect l="-784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99487F8-89F5-F553-F3BE-5E9C981138EE}"/>
              </a:ext>
            </a:extLst>
          </p:cNvPr>
          <p:cNvSpPr txBox="1"/>
          <p:nvPr/>
        </p:nvSpPr>
        <p:spPr>
          <a:xfrm>
            <a:off x="5579269" y="365543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</a:t>
            </a:r>
            <a:r>
              <a:rPr lang="zh-CN" altLang="en-US" dirty="0"/>
              <a:t>：代入：将非原点坐标代入公式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20356D-8A75-E7D7-DDA5-8633D0CB984E}"/>
                  </a:ext>
                </a:extLst>
              </p:cNvPr>
              <p:cNvSpPr txBox="1"/>
              <p:nvPr/>
            </p:nvSpPr>
            <p:spPr>
              <a:xfrm>
                <a:off x="5579269" y="4071952"/>
                <a:ext cx="57957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Step 4</a:t>
                </a:r>
                <a:r>
                  <a:rPr lang="zh-CN" altLang="en-US" dirty="0"/>
                  <a:t>：求解：绝对值方程会解出两个解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坐标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也就是两种情况（注意：解出来两个点的坐标是关于</a:t>
                </a:r>
                <a:endParaRPr lang="en-US" altLang="zh-CN" dirty="0"/>
              </a:p>
              <a:p>
                <a:r>
                  <a:rPr lang="zh-CN" altLang="en-US" dirty="0"/>
                  <a:t>平移后的情况，并不是最终答案，所以要进行</a:t>
                </a:r>
                <a:r>
                  <a:rPr lang="en-US" altLang="zh-CN" dirty="0"/>
                  <a:t>Step 5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20356D-8A75-E7D7-DDA5-8633D0CB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69" y="4071952"/>
                <a:ext cx="5795754" cy="923330"/>
              </a:xfrm>
              <a:prstGeom prst="rect">
                <a:avLst/>
              </a:prstGeom>
              <a:blipFill>
                <a:blip r:embed="rId6"/>
                <a:stretch>
                  <a:fillRect l="-841" t="-5298" r="-315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2AF52F9-8AE7-07DB-BB02-493BAE6A2FC2}"/>
              </a:ext>
            </a:extLst>
          </p:cNvPr>
          <p:cNvSpPr txBox="1"/>
          <p:nvPr/>
        </p:nvSpPr>
        <p:spPr>
          <a:xfrm>
            <a:off x="5579269" y="4961163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5</a:t>
            </a:r>
            <a:r>
              <a:rPr lang="zh-CN" altLang="en-US" dirty="0"/>
              <a:t>：还原：平移回原来的位置</a:t>
            </a:r>
          </a:p>
        </p:txBody>
      </p:sp>
    </p:spTree>
    <p:extLst>
      <p:ext uri="{BB962C8B-B14F-4D97-AF65-F5344CB8AC3E}">
        <p14:creationId xmlns:p14="http://schemas.microsoft.com/office/powerpoint/2010/main" val="26803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7737-69EF-F704-BDF2-748885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具体过程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2C74A5-19A0-47D8-088D-58AB5E43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3" y="1658901"/>
            <a:ext cx="4649161" cy="146692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44DA3-3DA3-18CA-7C44-0B8F9151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2022/5/31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EF4F59-01C4-944D-7A34-9167547E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196" y="2447273"/>
            <a:ext cx="4954524" cy="41346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2B093F-88E5-1C2A-E91F-22EF006E37C1}"/>
              </a:ext>
            </a:extLst>
          </p:cNvPr>
          <p:cNvSpPr txBox="1"/>
          <p:nvPr/>
        </p:nvSpPr>
        <p:spPr>
          <a:xfrm>
            <a:off x="6172200" y="1128713"/>
            <a:ext cx="456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>
                <a:latin typeface="Cambria Math" panose="02040503050406030204" pitchFamily="18" charset="0"/>
              </a:rPr>
              <a:t>△</a:t>
            </a:r>
            <a:r>
              <a:rPr lang="en-US" altLang="zh-CN" dirty="0">
                <a:latin typeface="Cambria Math" panose="02040503050406030204" pitchFamily="18" charset="0"/>
              </a:rPr>
              <a:t>PBD</a:t>
            </a:r>
            <a:r>
              <a:rPr lang="zh-CN" altLang="en-US" dirty="0">
                <a:latin typeface="Cambria Math" panose="02040503050406030204" pitchFamily="18" charset="0"/>
              </a:rPr>
              <a:t>的顶点</a:t>
            </a:r>
            <a:r>
              <a:rPr lang="en-US" altLang="zh-CN" dirty="0">
                <a:latin typeface="Cambria Math" panose="02040503050406030204" pitchFamily="18" charset="0"/>
              </a:rPr>
              <a:t>B</a:t>
            </a:r>
            <a:r>
              <a:rPr lang="zh-CN" altLang="en-US" dirty="0">
                <a:latin typeface="Cambria Math" panose="02040503050406030204" pitchFamily="18" charset="0"/>
              </a:rPr>
              <a:t>平移至原点，得到△</a:t>
            </a:r>
            <a:r>
              <a:rPr lang="en-US" altLang="zh-CN" dirty="0">
                <a:latin typeface="Cambria Math" panose="02040503050406030204" pitchFamily="18" charset="0"/>
              </a:rPr>
              <a:t>P’B’D’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41238E-7E48-E19E-6F76-8B8A15008BFB}"/>
                  </a:ext>
                </a:extLst>
              </p:cNvPr>
              <p:cNvSpPr txBox="1"/>
              <p:nvPr/>
            </p:nvSpPr>
            <p:spPr>
              <a:xfrm>
                <a:off x="6172200" y="1498045"/>
                <a:ext cx="2898935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由上可得：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−2,3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−3,3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41238E-7E48-E19E-6F76-8B8A1500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498045"/>
                <a:ext cx="2898935" cy="944746"/>
              </a:xfrm>
              <a:prstGeom prst="rect">
                <a:avLst/>
              </a:prstGeom>
              <a:blipFill>
                <a:blip r:embed="rId4"/>
                <a:stretch>
                  <a:fillRect l="-1895" t="-516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AB6F77-B3CA-F7C3-31F5-4599AF42AC20}"/>
                  </a:ext>
                </a:extLst>
              </p:cNvPr>
              <p:cNvSpPr txBox="1"/>
              <p:nvPr/>
            </p:nvSpPr>
            <p:spPr>
              <a:xfrm>
                <a:off x="6183633" y="2392363"/>
                <a:ext cx="3388620" cy="489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+6=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AB6F77-B3CA-F7C3-31F5-4599AF42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33" y="2392363"/>
                <a:ext cx="3388620" cy="48936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C93289-E6AB-23B3-6EB9-5D9AA29A12BE}"/>
                  </a:ext>
                </a:extLst>
              </p:cNvPr>
              <p:cNvSpPr txBox="1"/>
              <p:nvPr/>
            </p:nvSpPr>
            <p:spPr>
              <a:xfrm>
                <a:off x="6183633" y="2809886"/>
                <a:ext cx="1753557" cy="489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C93289-E6AB-23B3-6EB9-5D9AA29A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33" y="2809886"/>
                <a:ext cx="1753557" cy="489365"/>
              </a:xfrm>
              <a:prstGeom prst="rect">
                <a:avLst/>
              </a:prstGeom>
              <a:blipFill>
                <a:blip r:embed="rId6"/>
                <a:stretch>
                  <a:fillRect l="-277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E62B27-5A29-665A-BA78-D10B48B92C66}"/>
                  </a:ext>
                </a:extLst>
              </p:cNvPr>
              <p:cNvSpPr txBox="1"/>
              <p:nvPr/>
            </p:nvSpPr>
            <p:spPr>
              <a:xfrm>
                <a:off x="6243915" y="3248823"/>
                <a:ext cx="4157485" cy="2456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即：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解得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代入得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E62B27-5A29-665A-BA78-D10B48B9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15" y="3248823"/>
                <a:ext cx="4157485" cy="2456442"/>
              </a:xfrm>
              <a:prstGeom prst="rect">
                <a:avLst/>
              </a:prstGeom>
              <a:blipFill>
                <a:blip r:embed="rId7"/>
                <a:stretch>
                  <a:fillRect l="-1173" b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{0C9E6E32-780C-46A3-9543-7DB9AD1534C0}tf78438558_win32</Template>
  <TotalTime>135</TotalTime>
  <Words>500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Calibri</vt:lpstr>
      <vt:lpstr>Cambria Math</vt:lpstr>
      <vt:lpstr>Century Gothic</vt:lpstr>
      <vt:lpstr>Garamond</vt:lpstr>
      <vt:lpstr>SavonVTI</vt:lpstr>
      <vt:lpstr>第12周思维题评讲</vt:lpstr>
      <vt:lpstr>先来看下题目</vt:lpstr>
      <vt:lpstr>参考答案</vt:lpstr>
      <vt:lpstr>今天的重点：第三问（有大招）</vt:lpstr>
      <vt:lpstr>推导：</vt:lpstr>
      <vt:lpstr>特殊情况：</vt:lpstr>
      <vt:lpstr>回归题目</vt:lpstr>
      <vt:lpstr>具体过程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第12周思维题评讲</dc:title>
  <dc:creator>l zf</dc:creator>
  <cp:lastModifiedBy>l zf</cp:lastModifiedBy>
  <cp:revision>6</cp:revision>
  <dcterms:created xsi:type="dcterms:W3CDTF">2022-05-30T15:26:28Z</dcterms:created>
  <dcterms:modified xsi:type="dcterms:W3CDTF">2022-05-30T18:02:13Z</dcterms:modified>
</cp:coreProperties>
</file>