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6"/>
  </p:notesMasterIdLst>
  <p:sldIdLst>
    <p:sldId id="311" r:id="rId2"/>
    <p:sldId id="312" r:id="rId3"/>
    <p:sldId id="313" r:id="rId4"/>
    <p:sldId id="280" r:id="rId5"/>
    <p:sldId id="279" r:id="rId6"/>
    <p:sldId id="310" r:id="rId7"/>
    <p:sldId id="332" r:id="rId8"/>
    <p:sldId id="316" r:id="rId9"/>
    <p:sldId id="258" r:id="rId10"/>
    <p:sldId id="329" r:id="rId11"/>
    <p:sldId id="333" r:id="rId12"/>
    <p:sldId id="359" r:id="rId13"/>
    <p:sldId id="349" r:id="rId14"/>
    <p:sldId id="334" r:id="rId15"/>
    <p:sldId id="350" r:id="rId16"/>
    <p:sldId id="335" r:id="rId17"/>
    <p:sldId id="351" r:id="rId18"/>
    <p:sldId id="363" r:id="rId19"/>
    <p:sldId id="364" r:id="rId20"/>
    <p:sldId id="336" r:id="rId21"/>
    <p:sldId id="337" r:id="rId22"/>
    <p:sldId id="353" r:id="rId23"/>
    <p:sldId id="360" r:id="rId24"/>
    <p:sldId id="338" r:id="rId25"/>
    <p:sldId id="354" r:id="rId26"/>
    <p:sldId id="355" r:id="rId27"/>
    <p:sldId id="340" r:id="rId28"/>
    <p:sldId id="356" r:id="rId29"/>
    <p:sldId id="341" r:id="rId30"/>
    <p:sldId id="361" r:id="rId31"/>
    <p:sldId id="342" r:id="rId32"/>
    <p:sldId id="362" r:id="rId33"/>
    <p:sldId id="318" r:id="rId34"/>
    <p:sldId id="319" r:id="rId35"/>
    <p:sldId id="257" r:id="rId36"/>
    <p:sldId id="322" r:id="rId37"/>
    <p:sldId id="259" r:id="rId38"/>
    <p:sldId id="323" r:id="rId39"/>
    <p:sldId id="289" r:id="rId40"/>
    <p:sldId id="288" r:id="rId41"/>
    <p:sldId id="324" r:id="rId42"/>
    <p:sldId id="292" r:id="rId43"/>
    <p:sldId id="326" r:id="rId44"/>
    <p:sldId id="287" r:id="rId4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27" autoAdjust="0"/>
    <p:restoredTop sz="94660"/>
  </p:normalViewPr>
  <p:slideViewPr>
    <p:cSldViewPr>
      <p:cViewPr varScale="1">
        <p:scale>
          <a:sx n="81" d="100"/>
          <a:sy n="81" d="100"/>
        </p:scale>
        <p:origin x="130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F2531A-4915-4207-9FD5-29AF7C6EB916}" type="datetimeFigureOut">
              <a:rPr lang="zh-CN" altLang="en-US" smtClean="0"/>
              <a:pPr/>
              <a:t>2017/4/17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B715CD-D25B-4168-A328-35BADCB1DA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8815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within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715CD-D25B-4168-A328-35BADCB1DA7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50847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The new password: nudt+gfkd2008</a:t>
            </a:r>
            <a:endParaRPr lang="zh-CN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715CD-D25B-4168-A328-35BADCB1DA7B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5263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大小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60748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 b="1"/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</p:spTree>
    <p:extLst>
      <p:ext uri="{BB962C8B-B14F-4D97-AF65-F5344CB8AC3E}">
        <p14:creationId xmlns:p14="http://schemas.microsoft.com/office/powerpoint/2010/main" val="4221359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785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1560" y="1232756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sz="6000" b="1">
                <a:latin typeface="+mj-lt"/>
                <a:ea typeface="+mj-ea"/>
                <a:cs typeface="Times New Roman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67644" y="288894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6250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4EFCCE0-9126-4D52-AD7F-8E8815F306BE}" type="datetimeFigureOut">
              <a:rPr lang="zh-CN" altLang="en-US" smtClean="0"/>
              <a:pPr/>
              <a:t>2017/4/17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EDBC69B-3CD1-4E08-BA5E-C5A8F13A51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"/>
          <p:cNvSpPr>
            <a:spLocks noChangeArrowheads="1"/>
          </p:cNvSpPr>
          <p:nvPr/>
        </p:nvSpPr>
        <p:spPr bwMode="auto">
          <a:xfrm>
            <a:off x="0" y="6607175"/>
            <a:ext cx="9144000" cy="26511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xtLst/>
        </p:spPr>
        <p:txBody>
          <a:bodyPr wrap="none" anchor="ctr"/>
          <a:lstStyle>
            <a:lvl1pPr algn="ctr">
              <a:defRPr sz="2000" b="1">
                <a:solidFill>
                  <a:srgbClr val="575F6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sz="2000" b="1">
                <a:solidFill>
                  <a:srgbClr val="575F6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sz="2000" b="1">
                <a:solidFill>
                  <a:srgbClr val="575F6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sz="2000" b="1">
                <a:solidFill>
                  <a:srgbClr val="575F6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sz="2000" b="1">
                <a:solidFill>
                  <a:srgbClr val="575F6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575F6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575F6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575F6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575F6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defRPr/>
            </a:pPr>
            <a:endParaRPr kumimoji="1" lang="zh-CN" altLang="zh-CN" sz="1800" b="0" smtClean="0">
              <a:solidFill>
                <a:srgbClr val="000000"/>
              </a:solidFill>
            </a:endParaRPr>
          </a:p>
        </p:txBody>
      </p:sp>
      <p:sp>
        <p:nvSpPr>
          <p:cNvPr id="110603" name="Text Box 11"/>
          <p:cNvSpPr txBox="1">
            <a:spLocks noChangeArrowheads="1"/>
          </p:cNvSpPr>
          <p:nvPr/>
        </p:nvSpPr>
        <p:spPr bwMode="auto">
          <a:xfrm>
            <a:off x="358775" y="6492875"/>
            <a:ext cx="3816350" cy="4032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defRPr/>
            </a:pPr>
            <a:r>
              <a:rPr lang="en-US" altLang="zh-CN" sz="1600" b="0" dirty="0" smtClean="0">
                <a:solidFill>
                  <a:schemeClr val="bg1"/>
                </a:solidFill>
                <a:latin typeface="方正舒体" pitchFamily="2" charset="-122"/>
                <a:ea typeface="方正舒体" pitchFamily="2" charset="-122"/>
                <a:cs typeface="Arial" charset="0"/>
              </a:rPr>
              <a:t>S1</a:t>
            </a:r>
            <a:r>
              <a:rPr lang="zh-CN" altLang="en-US" sz="1600" b="0" dirty="0" smtClean="0">
                <a:solidFill>
                  <a:schemeClr val="bg1"/>
                </a:solidFill>
                <a:latin typeface="方正舒体" pitchFamily="2" charset="-122"/>
                <a:ea typeface="方正舒体" pitchFamily="2" charset="-122"/>
                <a:cs typeface="Arial" charset="0"/>
              </a:rPr>
              <a:t> </a:t>
            </a:r>
            <a:r>
              <a:rPr lang="en-US" altLang="zh-CN" sz="1600" b="0" dirty="0" smtClean="0">
                <a:solidFill>
                  <a:schemeClr val="bg1"/>
                </a:solidFill>
                <a:latin typeface="方正舒体" pitchFamily="2" charset="-122"/>
                <a:ea typeface="方正舒体" pitchFamily="2" charset="-122"/>
                <a:cs typeface="Arial" charset="0"/>
              </a:rPr>
              <a:t>project training</a:t>
            </a:r>
          </a:p>
        </p:txBody>
      </p:sp>
      <p:sp>
        <p:nvSpPr>
          <p:cNvPr id="5" name="投影片編號版面配置區 4"/>
          <p:cNvSpPr txBox="1">
            <a:spLocks noGrp="1"/>
          </p:cNvSpPr>
          <p:nvPr userDrawn="1"/>
        </p:nvSpPr>
        <p:spPr bwMode="auto">
          <a:xfrm>
            <a:off x="8460431" y="0"/>
            <a:ext cx="631181" cy="476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 defTabSz="762000" eaLnBrk="0" hangingPunct="0">
              <a:defRPr sz="2000" b="1">
                <a:solidFill>
                  <a:srgbClr val="575F6D"/>
                </a:solidFill>
                <a:latin typeface="Arial" charset="0"/>
                <a:ea typeface="宋体" pitchFamily="2" charset="-122"/>
              </a:defRPr>
            </a:lvl1pPr>
            <a:lvl2pPr marL="742950" indent="-285750" defTabSz="762000" eaLnBrk="0" hangingPunct="0">
              <a:defRPr sz="2000" b="1">
                <a:solidFill>
                  <a:srgbClr val="575F6D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762000" eaLnBrk="0" hangingPunct="0">
              <a:defRPr sz="2000" b="1">
                <a:solidFill>
                  <a:srgbClr val="575F6D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762000" eaLnBrk="0" hangingPunct="0">
              <a:defRPr sz="2000" b="1">
                <a:solidFill>
                  <a:srgbClr val="575F6D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762000" eaLnBrk="0" hangingPunct="0">
              <a:defRPr sz="2000" b="1">
                <a:solidFill>
                  <a:srgbClr val="575F6D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575F6D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575F6D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575F6D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575F6D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4C35C22D-7DDF-4576-8639-55CF58E8AC37}" type="slidenum">
              <a:rPr lang="en-US" altLang="zh-TW" sz="1600" smtClean="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rPr>
              <a:pPr eaLnBrk="1" hangingPunct="1"/>
              <a:t>‹#›</a:t>
            </a:fld>
            <a:endParaRPr lang="en-US" altLang="zh-TW" sz="1600" dirty="0">
              <a:solidFill>
                <a:schemeClr val="tx1"/>
              </a:solidFill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8" name="Line 9"/>
          <p:cNvSpPr>
            <a:spLocks noChangeShapeType="1"/>
          </p:cNvSpPr>
          <p:nvPr userDrawn="1"/>
        </p:nvSpPr>
        <p:spPr bwMode="auto">
          <a:xfrm>
            <a:off x="358775" y="836712"/>
            <a:ext cx="8351838" cy="0"/>
          </a:xfrm>
          <a:prstGeom prst="line">
            <a:avLst/>
          </a:prstGeom>
          <a:noFill/>
          <a:ln w="38100">
            <a:solidFill>
              <a:srgbClr val="00206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19672" y="1628800"/>
            <a:ext cx="600356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Network Engineering Project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altLang="zh-CN" sz="3200" b="1" dirty="0" smtClean="0"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 bwMode="auto">
          <a:xfrm>
            <a:off x="611560" y="216024"/>
            <a:ext cx="8064252" cy="764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Fundamentals of Information Technology</a:t>
            </a:r>
            <a:endParaRPr kumimoji="0" lang="zh-CN" altLang="en-US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副标题 2"/>
          <p:cNvSpPr txBox="1">
            <a:spLocks/>
          </p:cNvSpPr>
          <p:nvPr/>
        </p:nvSpPr>
        <p:spPr bwMode="auto">
          <a:xfrm>
            <a:off x="2339752" y="3140968"/>
            <a:ext cx="4320480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ctr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zh-CN" sz="3200" b="1" kern="0" dirty="0" smtClean="0">
                <a:latin typeface="Arial" pitchFamily="34" charset="0"/>
                <a:cs typeface="Arial" pitchFamily="34" charset="0"/>
              </a:rPr>
              <a:t>By  </a:t>
            </a:r>
            <a:r>
              <a:rPr lang="en-US" altLang="zh-CN" sz="3200" b="1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James CAO</a:t>
            </a:r>
            <a:endParaRPr kumimoji="0" lang="zh-CN" altLang="en-US" sz="32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2"/>
          <p:cNvSpPr txBox="1">
            <a:spLocks noChangeArrowheads="1"/>
          </p:cNvSpPr>
          <p:nvPr/>
        </p:nvSpPr>
        <p:spPr bwMode="auto">
          <a:xfrm>
            <a:off x="3203848" y="5445224"/>
            <a:ext cx="273843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575F6D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000" b="1">
                <a:solidFill>
                  <a:srgbClr val="575F6D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000" b="1">
                <a:solidFill>
                  <a:srgbClr val="575F6D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000" b="1">
                <a:solidFill>
                  <a:srgbClr val="575F6D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000" b="1">
                <a:solidFill>
                  <a:srgbClr val="575F6D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575F6D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575F6D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575F6D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575F6D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2800" b="0" dirty="0" smtClean="0">
                <a:solidFill>
                  <a:schemeClr val="tx1"/>
                </a:solidFill>
              </a:rPr>
              <a:t>Mar. 2017</a:t>
            </a:r>
            <a:endParaRPr lang="zh-CN" altLang="en-US" sz="28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908720"/>
            <a:ext cx="8748464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Project Goals</a:t>
            </a:r>
            <a:r>
              <a:rPr lang="en-US" altLang="zh-CN" sz="2400" b="1" dirty="0" smtClean="0"/>
              <a:t>: </a:t>
            </a:r>
          </a:p>
          <a:p>
            <a:endParaRPr lang="en-US" altLang="zh-CN" sz="2400" b="1" dirty="0"/>
          </a:p>
          <a:p>
            <a:r>
              <a:rPr lang="en-US" altLang="zh-CN" sz="2400" b="1" dirty="0" smtClean="0"/>
              <a:t>1.  All </a:t>
            </a:r>
            <a:r>
              <a:rPr lang="en-US" altLang="zh-CN" sz="2400" b="1" dirty="0"/>
              <a:t>computers in LAN A (include sub-network VLAN 10,VLAN 20) can access  PC7</a:t>
            </a:r>
            <a:r>
              <a:rPr lang="zh-CN" altLang="en-US" sz="2400" b="1" dirty="0"/>
              <a:t>（</a:t>
            </a:r>
            <a:r>
              <a:rPr lang="en-US" altLang="zh-CN" sz="2400" b="1" dirty="0"/>
              <a:t>in  DMZ</a:t>
            </a:r>
            <a:r>
              <a:rPr lang="zh-CN" altLang="en-US" sz="2400" b="1" dirty="0"/>
              <a:t>）</a:t>
            </a:r>
            <a:endParaRPr lang="en-US" altLang="zh-CN" sz="2400" b="1" dirty="0"/>
          </a:p>
          <a:p>
            <a:endParaRPr lang="en-US" altLang="zh-CN" sz="2400" b="1" dirty="0"/>
          </a:p>
          <a:p>
            <a:r>
              <a:rPr lang="en-US" altLang="zh-CN" sz="2400" b="1" dirty="0" smtClean="0"/>
              <a:t>2.  All computers in LAN A (include sub-network VLAN 10,VLAN 20) can access  PC8</a:t>
            </a:r>
            <a:r>
              <a:rPr lang="zh-CN" altLang="en-US" sz="2400" b="1" dirty="0" smtClean="0"/>
              <a:t>（</a:t>
            </a:r>
            <a:r>
              <a:rPr lang="en-US" altLang="zh-CN" sz="2400" b="1" dirty="0"/>
              <a:t>i</a:t>
            </a:r>
            <a:r>
              <a:rPr lang="en-US" altLang="zh-CN" sz="2400" b="1" dirty="0" smtClean="0"/>
              <a:t>n  Internet</a:t>
            </a:r>
            <a:r>
              <a:rPr lang="zh-CN" altLang="en-US" sz="2400" b="1" dirty="0" smtClean="0"/>
              <a:t>）</a:t>
            </a:r>
            <a:endParaRPr lang="en-US" altLang="zh-CN" sz="2000" b="1" dirty="0" smtClean="0"/>
          </a:p>
          <a:p>
            <a:endParaRPr lang="en-US" altLang="zh-CN" sz="2800" b="1" dirty="0"/>
          </a:p>
          <a:p>
            <a:pPr marL="457200" indent="-457200">
              <a:buAutoNum type="arabicPeriod" startAt="3"/>
            </a:pPr>
            <a:r>
              <a:rPr lang="en-US" altLang="zh-CN" sz="2400" b="1" dirty="0" smtClean="0"/>
              <a:t>PC </a:t>
            </a:r>
            <a:r>
              <a:rPr lang="en-US" altLang="zh-CN" sz="2400" b="1" dirty="0"/>
              <a:t>8 can access PC7 </a:t>
            </a:r>
            <a:r>
              <a:rPr lang="en-US" altLang="zh-CN" sz="2400" b="1" dirty="0" smtClean="0"/>
              <a:t> WEB service</a:t>
            </a:r>
            <a:r>
              <a:rPr lang="zh-CN" altLang="en-US" sz="2400" b="1" dirty="0" smtClean="0"/>
              <a:t>（</a:t>
            </a:r>
            <a:r>
              <a:rPr lang="en-US" altLang="zh-CN" sz="2400" b="1" dirty="0"/>
              <a:t>in DMZ</a:t>
            </a:r>
            <a:r>
              <a:rPr lang="zh-CN" altLang="en-US" sz="2400" b="1" dirty="0" smtClean="0"/>
              <a:t>）</a:t>
            </a:r>
            <a:endParaRPr lang="en-US" altLang="zh-CN" sz="2400" b="1" dirty="0" smtClean="0"/>
          </a:p>
          <a:p>
            <a:pPr marL="457200" indent="-457200">
              <a:buAutoNum type="arabicPeriod" startAt="3"/>
            </a:pPr>
            <a:endParaRPr lang="en-US" altLang="zh-CN" sz="2400" b="1" dirty="0"/>
          </a:p>
          <a:p>
            <a:pPr marL="457200" indent="-457200">
              <a:buAutoNum type="arabicPeriod" startAt="3"/>
            </a:pPr>
            <a:r>
              <a:rPr lang="en-US" altLang="zh-CN" sz="2400" b="1" dirty="0" smtClean="0"/>
              <a:t>PC </a:t>
            </a:r>
            <a:r>
              <a:rPr lang="en-US" altLang="zh-CN" sz="2400" b="1" dirty="0"/>
              <a:t>8 can </a:t>
            </a:r>
            <a:r>
              <a:rPr lang="en-US" altLang="zh-CN" sz="2400" b="1" dirty="0" smtClean="0"/>
              <a:t>not access LAN A</a:t>
            </a:r>
            <a:endParaRPr lang="zh-CN" altLang="zh-CN" sz="2400" b="1" dirty="0"/>
          </a:p>
        </p:txBody>
      </p:sp>
      <p:sp>
        <p:nvSpPr>
          <p:cNvPr id="402" name="矩形 401"/>
          <p:cNvSpPr/>
          <p:nvPr/>
        </p:nvSpPr>
        <p:spPr>
          <a:xfrm>
            <a:off x="395536" y="188640"/>
            <a:ext cx="81369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800" b="1" dirty="0" smtClean="0"/>
              <a:t>Project 3.1: Basic configuration of Firewall </a:t>
            </a:r>
            <a:endParaRPr lang="zh-CN" altLang="zh-CN" sz="2800" b="1" dirty="0"/>
          </a:p>
        </p:txBody>
      </p:sp>
      <p:grpSp>
        <p:nvGrpSpPr>
          <p:cNvPr id="168" name="组合 167"/>
          <p:cNvGrpSpPr/>
          <p:nvPr/>
        </p:nvGrpSpPr>
        <p:grpSpPr>
          <a:xfrm>
            <a:off x="6804248" y="4810472"/>
            <a:ext cx="615950" cy="706760"/>
            <a:chOff x="2627784" y="2145630"/>
            <a:chExt cx="615950" cy="706760"/>
          </a:xfrm>
        </p:grpSpPr>
        <p:grpSp>
          <p:nvGrpSpPr>
            <p:cNvPr id="169" name="Group 37"/>
            <p:cNvGrpSpPr>
              <a:grpSpLocks/>
            </p:cNvGrpSpPr>
            <p:nvPr/>
          </p:nvGrpSpPr>
          <p:grpSpPr bwMode="auto">
            <a:xfrm>
              <a:off x="2693002" y="2163505"/>
              <a:ext cx="508702" cy="688885"/>
              <a:chOff x="2038" y="1473"/>
              <a:chExt cx="197" cy="290"/>
            </a:xfrm>
          </p:grpSpPr>
          <p:sp>
            <p:nvSpPr>
              <p:cNvPr id="174" name="Rectangle 38"/>
              <p:cNvSpPr>
                <a:spLocks noChangeArrowheads="1"/>
              </p:cNvSpPr>
              <p:nvPr/>
            </p:nvSpPr>
            <p:spPr bwMode="auto">
              <a:xfrm>
                <a:off x="2160" y="1505"/>
                <a:ext cx="72" cy="258"/>
              </a:xfrm>
              <a:prstGeom prst="rect">
                <a:avLst/>
              </a:prstGeom>
              <a:solidFill>
                <a:srgbClr val="E0E0E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5" name="Freeform 39"/>
              <p:cNvSpPr>
                <a:spLocks/>
              </p:cNvSpPr>
              <p:nvPr/>
            </p:nvSpPr>
            <p:spPr bwMode="auto">
              <a:xfrm>
                <a:off x="2041" y="1473"/>
                <a:ext cx="119" cy="289"/>
              </a:xfrm>
              <a:custGeom>
                <a:avLst/>
                <a:gdLst>
                  <a:gd name="T0" fmla="*/ 0 w 475"/>
                  <a:gd name="T1" fmla="*/ 0 h 1157"/>
                  <a:gd name="T2" fmla="*/ 0 w 475"/>
                  <a:gd name="T3" fmla="*/ 0 h 1157"/>
                  <a:gd name="T4" fmla="*/ 0 w 475"/>
                  <a:gd name="T5" fmla="*/ 0 h 1157"/>
                  <a:gd name="T6" fmla="*/ 0 w 475"/>
                  <a:gd name="T7" fmla="*/ 0 h 1157"/>
                  <a:gd name="T8" fmla="*/ 0 w 475"/>
                  <a:gd name="T9" fmla="*/ 0 h 1157"/>
                  <a:gd name="T10" fmla="*/ 0 w 475"/>
                  <a:gd name="T11" fmla="*/ 0 h 115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75"/>
                  <a:gd name="T19" fmla="*/ 0 h 1157"/>
                  <a:gd name="T20" fmla="*/ 475 w 475"/>
                  <a:gd name="T21" fmla="*/ 1157 h 115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75" h="1157">
                    <a:moveTo>
                      <a:pt x="0" y="880"/>
                    </a:moveTo>
                    <a:lnTo>
                      <a:pt x="475" y="1157"/>
                    </a:lnTo>
                    <a:lnTo>
                      <a:pt x="475" y="138"/>
                    </a:lnTo>
                    <a:lnTo>
                      <a:pt x="399" y="89"/>
                    </a:lnTo>
                    <a:lnTo>
                      <a:pt x="0" y="0"/>
                    </a:lnTo>
                    <a:lnTo>
                      <a:pt x="0" y="880"/>
                    </a:lnTo>
                    <a:close/>
                  </a:path>
                </a:pathLst>
              </a:custGeom>
              <a:solidFill>
                <a:srgbClr val="60606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6" name="Freeform 40"/>
              <p:cNvSpPr>
                <a:spLocks/>
              </p:cNvSpPr>
              <p:nvPr/>
            </p:nvSpPr>
            <p:spPr bwMode="auto">
              <a:xfrm>
                <a:off x="2158" y="1505"/>
                <a:ext cx="73" cy="30"/>
              </a:xfrm>
              <a:custGeom>
                <a:avLst/>
                <a:gdLst>
                  <a:gd name="T0" fmla="*/ 0 w 291"/>
                  <a:gd name="T1" fmla="*/ 0 h 117"/>
                  <a:gd name="T2" fmla="*/ 0 w 291"/>
                  <a:gd name="T3" fmla="*/ 0 h 117"/>
                  <a:gd name="T4" fmla="*/ 0 w 291"/>
                  <a:gd name="T5" fmla="*/ 0 h 117"/>
                  <a:gd name="T6" fmla="*/ 0 w 291"/>
                  <a:gd name="T7" fmla="*/ 0 h 117"/>
                  <a:gd name="T8" fmla="*/ 0 w 291"/>
                  <a:gd name="T9" fmla="*/ 0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1"/>
                  <a:gd name="T16" fmla="*/ 0 h 117"/>
                  <a:gd name="T17" fmla="*/ 291 w 291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1" h="117">
                    <a:moveTo>
                      <a:pt x="0" y="0"/>
                    </a:moveTo>
                    <a:lnTo>
                      <a:pt x="291" y="0"/>
                    </a:lnTo>
                    <a:lnTo>
                      <a:pt x="291" y="117"/>
                    </a:lnTo>
                    <a:lnTo>
                      <a:pt x="0" y="5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7" name="Rectangle 41"/>
              <p:cNvSpPr>
                <a:spLocks noChangeArrowheads="1"/>
              </p:cNvSpPr>
              <p:nvPr/>
            </p:nvSpPr>
            <p:spPr bwMode="auto">
              <a:xfrm>
                <a:off x="2160" y="1543"/>
                <a:ext cx="35" cy="15"/>
              </a:xfrm>
              <a:prstGeom prst="rect">
                <a:avLst/>
              </a:prstGeom>
              <a:solidFill>
                <a:srgbClr val="E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8" name="Rectangle 42"/>
              <p:cNvSpPr>
                <a:spLocks noChangeArrowheads="1"/>
              </p:cNvSpPr>
              <p:nvPr/>
            </p:nvSpPr>
            <p:spPr bwMode="auto">
              <a:xfrm>
                <a:off x="2198" y="1543"/>
                <a:ext cx="36" cy="15"/>
              </a:xfrm>
              <a:prstGeom prst="rect">
                <a:avLst/>
              </a:prstGeom>
              <a:solidFill>
                <a:srgbClr val="E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9" name="Rectangle 43"/>
              <p:cNvSpPr>
                <a:spLocks noChangeArrowheads="1"/>
              </p:cNvSpPr>
              <p:nvPr/>
            </p:nvSpPr>
            <p:spPr bwMode="auto">
              <a:xfrm>
                <a:off x="2178" y="1526"/>
                <a:ext cx="37" cy="14"/>
              </a:xfrm>
              <a:prstGeom prst="rect">
                <a:avLst/>
              </a:prstGeom>
              <a:solidFill>
                <a:srgbClr val="6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0" name="Rectangle 44"/>
              <p:cNvSpPr>
                <a:spLocks noChangeArrowheads="1"/>
              </p:cNvSpPr>
              <p:nvPr/>
            </p:nvSpPr>
            <p:spPr bwMode="auto">
              <a:xfrm>
                <a:off x="2216" y="1526"/>
                <a:ext cx="19" cy="14"/>
              </a:xfrm>
              <a:prstGeom prst="rect">
                <a:avLst/>
              </a:prstGeom>
              <a:solidFill>
                <a:srgbClr val="E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1" name="Rectangle 45"/>
              <p:cNvSpPr>
                <a:spLocks noChangeArrowheads="1"/>
              </p:cNvSpPr>
              <p:nvPr/>
            </p:nvSpPr>
            <p:spPr bwMode="auto">
              <a:xfrm>
                <a:off x="2157" y="1526"/>
                <a:ext cx="19" cy="14"/>
              </a:xfrm>
              <a:prstGeom prst="rect">
                <a:avLst/>
              </a:prstGeom>
              <a:solidFill>
                <a:srgbClr val="E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2" name="Rectangle 46"/>
              <p:cNvSpPr>
                <a:spLocks noChangeArrowheads="1"/>
              </p:cNvSpPr>
              <p:nvPr/>
            </p:nvSpPr>
            <p:spPr bwMode="auto">
              <a:xfrm>
                <a:off x="2159" y="1508"/>
                <a:ext cx="37" cy="15"/>
              </a:xfrm>
              <a:prstGeom prst="rect">
                <a:avLst/>
              </a:prstGeom>
              <a:solidFill>
                <a:srgbClr val="E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3" name="Rectangle 47"/>
              <p:cNvSpPr>
                <a:spLocks noChangeArrowheads="1"/>
              </p:cNvSpPr>
              <p:nvPr/>
            </p:nvSpPr>
            <p:spPr bwMode="auto">
              <a:xfrm>
                <a:off x="2198" y="1508"/>
                <a:ext cx="37" cy="16"/>
              </a:xfrm>
              <a:prstGeom prst="rect">
                <a:avLst/>
              </a:prstGeom>
              <a:solidFill>
                <a:srgbClr val="E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" name="Rectangle 48"/>
              <p:cNvSpPr>
                <a:spLocks noChangeArrowheads="1"/>
              </p:cNvSpPr>
              <p:nvPr/>
            </p:nvSpPr>
            <p:spPr bwMode="auto">
              <a:xfrm>
                <a:off x="2159" y="1577"/>
                <a:ext cx="36" cy="15"/>
              </a:xfrm>
              <a:prstGeom prst="rect">
                <a:avLst/>
              </a:prstGeom>
              <a:solidFill>
                <a:srgbClr val="E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" name="Rectangle 49"/>
              <p:cNvSpPr>
                <a:spLocks noChangeArrowheads="1"/>
              </p:cNvSpPr>
              <p:nvPr/>
            </p:nvSpPr>
            <p:spPr bwMode="auto">
              <a:xfrm>
                <a:off x="2197" y="1577"/>
                <a:ext cx="37" cy="15"/>
              </a:xfrm>
              <a:prstGeom prst="rect">
                <a:avLst/>
              </a:prstGeom>
              <a:solidFill>
                <a:srgbClr val="E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6" name="Rectangle 50"/>
              <p:cNvSpPr>
                <a:spLocks noChangeArrowheads="1"/>
              </p:cNvSpPr>
              <p:nvPr/>
            </p:nvSpPr>
            <p:spPr bwMode="auto">
              <a:xfrm>
                <a:off x="2178" y="1560"/>
                <a:ext cx="36" cy="14"/>
              </a:xfrm>
              <a:prstGeom prst="rect">
                <a:avLst/>
              </a:prstGeom>
              <a:solidFill>
                <a:srgbClr val="6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7" name="Rectangle 51"/>
              <p:cNvSpPr>
                <a:spLocks noChangeArrowheads="1"/>
              </p:cNvSpPr>
              <p:nvPr/>
            </p:nvSpPr>
            <p:spPr bwMode="auto">
              <a:xfrm>
                <a:off x="2216" y="1560"/>
                <a:ext cx="18" cy="14"/>
              </a:xfrm>
              <a:prstGeom prst="rect">
                <a:avLst/>
              </a:prstGeom>
              <a:solidFill>
                <a:srgbClr val="E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8" name="Rectangle 52"/>
              <p:cNvSpPr>
                <a:spLocks noChangeArrowheads="1"/>
              </p:cNvSpPr>
              <p:nvPr/>
            </p:nvSpPr>
            <p:spPr bwMode="auto">
              <a:xfrm>
                <a:off x="2160" y="1560"/>
                <a:ext cx="15" cy="14"/>
              </a:xfrm>
              <a:prstGeom prst="rect">
                <a:avLst/>
              </a:prstGeom>
              <a:solidFill>
                <a:srgbClr val="E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9" name="Rectangle 53"/>
              <p:cNvSpPr>
                <a:spLocks noChangeArrowheads="1"/>
              </p:cNvSpPr>
              <p:nvPr/>
            </p:nvSpPr>
            <p:spPr bwMode="auto">
              <a:xfrm>
                <a:off x="2159" y="1611"/>
                <a:ext cx="36" cy="14"/>
              </a:xfrm>
              <a:prstGeom prst="rect">
                <a:avLst/>
              </a:prstGeom>
              <a:solidFill>
                <a:srgbClr val="E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0" name="Rectangle 54"/>
              <p:cNvSpPr>
                <a:spLocks noChangeArrowheads="1"/>
              </p:cNvSpPr>
              <p:nvPr/>
            </p:nvSpPr>
            <p:spPr bwMode="auto">
              <a:xfrm>
                <a:off x="2197" y="1610"/>
                <a:ext cx="37" cy="15"/>
              </a:xfrm>
              <a:prstGeom prst="rect">
                <a:avLst/>
              </a:prstGeom>
              <a:solidFill>
                <a:srgbClr val="E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1" name="Rectangle 55"/>
              <p:cNvSpPr>
                <a:spLocks noChangeArrowheads="1"/>
              </p:cNvSpPr>
              <p:nvPr/>
            </p:nvSpPr>
            <p:spPr bwMode="auto">
              <a:xfrm>
                <a:off x="2178" y="1594"/>
                <a:ext cx="36" cy="14"/>
              </a:xfrm>
              <a:prstGeom prst="rect">
                <a:avLst/>
              </a:prstGeom>
              <a:solidFill>
                <a:srgbClr val="E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2" name="Rectangle 56"/>
              <p:cNvSpPr>
                <a:spLocks noChangeArrowheads="1"/>
              </p:cNvSpPr>
              <p:nvPr/>
            </p:nvSpPr>
            <p:spPr bwMode="auto">
              <a:xfrm>
                <a:off x="2216" y="1593"/>
                <a:ext cx="18" cy="15"/>
              </a:xfrm>
              <a:prstGeom prst="rect">
                <a:avLst/>
              </a:prstGeom>
              <a:solidFill>
                <a:srgbClr val="6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3" name="Rectangle 57"/>
              <p:cNvSpPr>
                <a:spLocks noChangeArrowheads="1"/>
              </p:cNvSpPr>
              <p:nvPr/>
            </p:nvSpPr>
            <p:spPr bwMode="auto">
              <a:xfrm>
                <a:off x="2159" y="1593"/>
                <a:ext cx="16" cy="15"/>
              </a:xfrm>
              <a:prstGeom prst="rect">
                <a:avLst/>
              </a:prstGeom>
              <a:solidFill>
                <a:srgbClr val="E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" name="Rectangle 58"/>
              <p:cNvSpPr>
                <a:spLocks noChangeArrowheads="1"/>
              </p:cNvSpPr>
              <p:nvPr/>
            </p:nvSpPr>
            <p:spPr bwMode="auto">
              <a:xfrm>
                <a:off x="2159" y="1645"/>
                <a:ext cx="35" cy="15"/>
              </a:xfrm>
              <a:prstGeom prst="rect">
                <a:avLst/>
              </a:prstGeom>
              <a:solidFill>
                <a:srgbClr val="E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" name="Rectangle 59"/>
              <p:cNvSpPr>
                <a:spLocks noChangeArrowheads="1"/>
              </p:cNvSpPr>
              <p:nvPr/>
            </p:nvSpPr>
            <p:spPr bwMode="auto">
              <a:xfrm>
                <a:off x="2197" y="1645"/>
                <a:ext cx="37" cy="15"/>
              </a:xfrm>
              <a:prstGeom prst="rect">
                <a:avLst/>
              </a:prstGeom>
              <a:solidFill>
                <a:srgbClr val="E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6" name="Rectangle 60"/>
              <p:cNvSpPr>
                <a:spLocks noChangeArrowheads="1"/>
              </p:cNvSpPr>
              <p:nvPr/>
            </p:nvSpPr>
            <p:spPr bwMode="auto">
              <a:xfrm>
                <a:off x="2177" y="1628"/>
                <a:ext cx="37" cy="14"/>
              </a:xfrm>
              <a:prstGeom prst="rect">
                <a:avLst/>
              </a:prstGeom>
              <a:solidFill>
                <a:srgbClr val="6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7" name="Rectangle 61"/>
              <p:cNvSpPr>
                <a:spLocks noChangeArrowheads="1"/>
              </p:cNvSpPr>
              <p:nvPr/>
            </p:nvSpPr>
            <p:spPr bwMode="auto">
              <a:xfrm>
                <a:off x="2215" y="1628"/>
                <a:ext cx="19" cy="14"/>
              </a:xfrm>
              <a:prstGeom prst="rect">
                <a:avLst/>
              </a:prstGeom>
              <a:solidFill>
                <a:srgbClr val="E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8" name="Rectangle 62"/>
              <p:cNvSpPr>
                <a:spLocks noChangeArrowheads="1"/>
              </p:cNvSpPr>
              <p:nvPr/>
            </p:nvSpPr>
            <p:spPr bwMode="auto">
              <a:xfrm>
                <a:off x="2160" y="1628"/>
                <a:ext cx="15" cy="14"/>
              </a:xfrm>
              <a:prstGeom prst="rect">
                <a:avLst/>
              </a:prstGeom>
              <a:solidFill>
                <a:srgbClr val="E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9" name="Rectangle 63"/>
              <p:cNvSpPr>
                <a:spLocks noChangeArrowheads="1"/>
              </p:cNvSpPr>
              <p:nvPr/>
            </p:nvSpPr>
            <p:spPr bwMode="auto">
              <a:xfrm>
                <a:off x="2159" y="1679"/>
                <a:ext cx="36" cy="14"/>
              </a:xfrm>
              <a:prstGeom prst="rect">
                <a:avLst/>
              </a:prstGeom>
              <a:solidFill>
                <a:srgbClr val="E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0" name="Rectangle 64"/>
              <p:cNvSpPr>
                <a:spLocks noChangeArrowheads="1"/>
              </p:cNvSpPr>
              <p:nvPr/>
            </p:nvSpPr>
            <p:spPr bwMode="auto">
              <a:xfrm>
                <a:off x="2198" y="1678"/>
                <a:ext cx="36" cy="16"/>
              </a:xfrm>
              <a:prstGeom prst="rect">
                <a:avLst/>
              </a:prstGeom>
              <a:solidFill>
                <a:srgbClr val="E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1" name="Rectangle 65"/>
              <p:cNvSpPr>
                <a:spLocks noChangeArrowheads="1"/>
              </p:cNvSpPr>
              <p:nvPr/>
            </p:nvSpPr>
            <p:spPr bwMode="auto">
              <a:xfrm>
                <a:off x="2178" y="1661"/>
                <a:ext cx="37" cy="15"/>
              </a:xfrm>
              <a:prstGeom prst="rect">
                <a:avLst/>
              </a:prstGeom>
              <a:solidFill>
                <a:srgbClr val="E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2" name="Rectangle 66"/>
              <p:cNvSpPr>
                <a:spLocks noChangeArrowheads="1"/>
              </p:cNvSpPr>
              <p:nvPr/>
            </p:nvSpPr>
            <p:spPr bwMode="auto">
              <a:xfrm>
                <a:off x="2216" y="1661"/>
                <a:ext cx="19" cy="15"/>
              </a:xfrm>
              <a:prstGeom prst="rect">
                <a:avLst/>
              </a:prstGeom>
              <a:solidFill>
                <a:srgbClr val="E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3" name="Rectangle 67"/>
              <p:cNvSpPr>
                <a:spLocks noChangeArrowheads="1"/>
              </p:cNvSpPr>
              <p:nvPr/>
            </p:nvSpPr>
            <p:spPr bwMode="auto">
              <a:xfrm>
                <a:off x="2159" y="1713"/>
                <a:ext cx="36" cy="15"/>
              </a:xfrm>
              <a:prstGeom prst="rect">
                <a:avLst/>
              </a:prstGeom>
              <a:solidFill>
                <a:srgbClr val="6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" name="Rectangle 68"/>
              <p:cNvSpPr>
                <a:spLocks noChangeArrowheads="1"/>
              </p:cNvSpPr>
              <p:nvPr/>
            </p:nvSpPr>
            <p:spPr bwMode="auto">
              <a:xfrm>
                <a:off x="2197" y="1713"/>
                <a:ext cx="37" cy="15"/>
              </a:xfrm>
              <a:prstGeom prst="rect">
                <a:avLst/>
              </a:prstGeom>
              <a:solidFill>
                <a:srgbClr val="E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" name="Rectangle 69"/>
              <p:cNvSpPr>
                <a:spLocks noChangeArrowheads="1"/>
              </p:cNvSpPr>
              <p:nvPr/>
            </p:nvSpPr>
            <p:spPr bwMode="auto">
              <a:xfrm>
                <a:off x="2178" y="1696"/>
                <a:ext cx="36" cy="14"/>
              </a:xfrm>
              <a:prstGeom prst="rect">
                <a:avLst/>
              </a:prstGeom>
              <a:solidFill>
                <a:srgbClr val="6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6" name="Rectangle 70"/>
              <p:cNvSpPr>
                <a:spLocks noChangeArrowheads="1"/>
              </p:cNvSpPr>
              <p:nvPr/>
            </p:nvSpPr>
            <p:spPr bwMode="auto">
              <a:xfrm>
                <a:off x="2216" y="1696"/>
                <a:ext cx="18" cy="14"/>
              </a:xfrm>
              <a:prstGeom prst="rect">
                <a:avLst/>
              </a:prstGeom>
              <a:solidFill>
                <a:srgbClr val="E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" name="Rectangle 71"/>
              <p:cNvSpPr>
                <a:spLocks noChangeArrowheads="1"/>
              </p:cNvSpPr>
              <p:nvPr/>
            </p:nvSpPr>
            <p:spPr bwMode="auto">
              <a:xfrm>
                <a:off x="2160" y="1696"/>
                <a:ext cx="15" cy="14"/>
              </a:xfrm>
              <a:prstGeom prst="rect">
                <a:avLst/>
              </a:prstGeom>
              <a:solidFill>
                <a:srgbClr val="E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8" name="Rectangle 72"/>
              <p:cNvSpPr>
                <a:spLocks noChangeArrowheads="1"/>
              </p:cNvSpPr>
              <p:nvPr/>
            </p:nvSpPr>
            <p:spPr bwMode="auto">
              <a:xfrm>
                <a:off x="2159" y="1747"/>
                <a:ext cx="36" cy="14"/>
              </a:xfrm>
              <a:prstGeom prst="rect">
                <a:avLst/>
              </a:prstGeom>
              <a:solidFill>
                <a:srgbClr val="E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9" name="Rectangle 73"/>
              <p:cNvSpPr>
                <a:spLocks noChangeArrowheads="1"/>
              </p:cNvSpPr>
              <p:nvPr/>
            </p:nvSpPr>
            <p:spPr bwMode="auto">
              <a:xfrm>
                <a:off x="2197" y="1746"/>
                <a:ext cx="37" cy="15"/>
              </a:xfrm>
              <a:prstGeom prst="rect">
                <a:avLst/>
              </a:prstGeom>
              <a:solidFill>
                <a:srgbClr val="4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0" name="Rectangle 74"/>
              <p:cNvSpPr>
                <a:spLocks noChangeArrowheads="1"/>
              </p:cNvSpPr>
              <p:nvPr/>
            </p:nvSpPr>
            <p:spPr bwMode="auto">
              <a:xfrm>
                <a:off x="2178" y="1729"/>
                <a:ext cx="36" cy="15"/>
              </a:xfrm>
              <a:prstGeom prst="rect">
                <a:avLst/>
              </a:prstGeom>
              <a:solidFill>
                <a:srgbClr val="6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1" name="Rectangle 75"/>
              <p:cNvSpPr>
                <a:spLocks noChangeArrowheads="1"/>
              </p:cNvSpPr>
              <p:nvPr/>
            </p:nvSpPr>
            <p:spPr bwMode="auto">
              <a:xfrm>
                <a:off x="2216" y="1729"/>
                <a:ext cx="18" cy="15"/>
              </a:xfrm>
              <a:prstGeom prst="rect">
                <a:avLst/>
              </a:prstGeom>
              <a:solidFill>
                <a:srgbClr val="E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2" name="Rectangle 76"/>
              <p:cNvSpPr>
                <a:spLocks noChangeArrowheads="1"/>
              </p:cNvSpPr>
              <p:nvPr/>
            </p:nvSpPr>
            <p:spPr bwMode="auto">
              <a:xfrm>
                <a:off x="2159" y="1729"/>
                <a:ext cx="16" cy="15"/>
              </a:xfrm>
              <a:prstGeom prst="rect">
                <a:avLst/>
              </a:prstGeom>
              <a:solidFill>
                <a:srgbClr val="E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3" name="Freeform 77"/>
              <p:cNvSpPr>
                <a:spLocks/>
              </p:cNvSpPr>
              <p:nvPr/>
            </p:nvSpPr>
            <p:spPr bwMode="auto">
              <a:xfrm>
                <a:off x="2150" y="1742"/>
                <a:ext cx="10" cy="18"/>
              </a:xfrm>
              <a:custGeom>
                <a:avLst/>
                <a:gdLst>
                  <a:gd name="T0" fmla="*/ 0 w 39"/>
                  <a:gd name="T1" fmla="*/ 0 h 74"/>
                  <a:gd name="T2" fmla="*/ 0 w 39"/>
                  <a:gd name="T3" fmla="*/ 0 h 74"/>
                  <a:gd name="T4" fmla="*/ 0 w 39"/>
                  <a:gd name="T5" fmla="*/ 0 h 74"/>
                  <a:gd name="T6" fmla="*/ 0 w 39"/>
                  <a:gd name="T7" fmla="*/ 0 h 74"/>
                  <a:gd name="T8" fmla="*/ 0 w 39"/>
                  <a:gd name="T9" fmla="*/ 0 h 7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9"/>
                  <a:gd name="T16" fmla="*/ 0 h 74"/>
                  <a:gd name="T17" fmla="*/ 39 w 39"/>
                  <a:gd name="T18" fmla="*/ 74 h 7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9" h="74">
                    <a:moveTo>
                      <a:pt x="39" y="19"/>
                    </a:moveTo>
                    <a:lnTo>
                      <a:pt x="39" y="74"/>
                    </a:lnTo>
                    <a:lnTo>
                      <a:pt x="0" y="52"/>
                    </a:lnTo>
                    <a:lnTo>
                      <a:pt x="0" y="0"/>
                    </a:lnTo>
                    <a:lnTo>
                      <a:pt x="39" y="19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4" name="Freeform 78"/>
              <p:cNvSpPr>
                <a:spLocks/>
              </p:cNvSpPr>
              <p:nvPr/>
            </p:nvSpPr>
            <p:spPr bwMode="auto">
              <a:xfrm>
                <a:off x="2118" y="1723"/>
                <a:ext cx="30" cy="31"/>
              </a:xfrm>
              <a:custGeom>
                <a:avLst/>
                <a:gdLst>
                  <a:gd name="T0" fmla="*/ 0 w 120"/>
                  <a:gd name="T1" fmla="*/ 0 h 127"/>
                  <a:gd name="T2" fmla="*/ 0 w 120"/>
                  <a:gd name="T3" fmla="*/ 0 h 127"/>
                  <a:gd name="T4" fmla="*/ 0 w 120"/>
                  <a:gd name="T5" fmla="*/ 0 h 127"/>
                  <a:gd name="T6" fmla="*/ 0 w 120"/>
                  <a:gd name="T7" fmla="*/ 0 h 127"/>
                  <a:gd name="T8" fmla="*/ 0 w 120"/>
                  <a:gd name="T9" fmla="*/ 0 h 1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127"/>
                  <a:gd name="T17" fmla="*/ 120 w 120"/>
                  <a:gd name="T18" fmla="*/ 127 h 1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127">
                    <a:moveTo>
                      <a:pt x="120" y="71"/>
                    </a:moveTo>
                    <a:lnTo>
                      <a:pt x="120" y="127"/>
                    </a:lnTo>
                    <a:lnTo>
                      <a:pt x="0" y="54"/>
                    </a:lnTo>
                    <a:lnTo>
                      <a:pt x="0" y="0"/>
                    </a:lnTo>
                    <a:lnTo>
                      <a:pt x="120" y="71"/>
                    </a:lnTo>
                    <a:close/>
                  </a:path>
                </a:pathLst>
              </a:custGeom>
              <a:solidFill>
                <a:srgbClr val="4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" name="Freeform 79"/>
              <p:cNvSpPr>
                <a:spLocks/>
              </p:cNvSpPr>
              <p:nvPr/>
            </p:nvSpPr>
            <p:spPr bwMode="auto">
              <a:xfrm>
                <a:off x="2086" y="1705"/>
                <a:ext cx="30" cy="30"/>
              </a:xfrm>
              <a:custGeom>
                <a:avLst/>
                <a:gdLst>
                  <a:gd name="T0" fmla="*/ 0 w 120"/>
                  <a:gd name="T1" fmla="*/ 0 h 121"/>
                  <a:gd name="T2" fmla="*/ 0 w 120"/>
                  <a:gd name="T3" fmla="*/ 0 h 121"/>
                  <a:gd name="T4" fmla="*/ 0 w 120"/>
                  <a:gd name="T5" fmla="*/ 0 h 121"/>
                  <a:gd name="T6" fmla="*/ 0 w 120"/>
                  <a:gd name="T7" fmla="*/ 0 h 121"/>
                  <a:gd name="T8" fmla="*/ 0 w 120"/>
                  <a:gd name="T9" fmla="*/ 0 h 1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121"/>
                  <a:gd name="T17" fmla="*/ 120 w 120"/>
                  <a:gd name="T18" fmla="*/ 121 h 12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121">
                    <a:moveTo>
                      <a:pt x="120" y="70"/>
                    </a:moveTo>
                    <a:lnTo>
                      <a:pt x="120" y="121"/>
                    </a:lnTo>
                    <a:lnTo>
                      <a:pt x="0" y="52"/>
                    </a:lnTo>
                    <a:lnTo>
                      <a:pt x="0" y="0"/>
                    </a:lnTo>
                    <a:lnTo>
                      <a:pt x="120" y="70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6" name="Freeform 80"/>
              <p:cNvSpPr>
                <a:spLocks/>
              </p:cNvSpPr>
              <p:nvPr/>
            </p:nvSpPr>
            <p:spPr bwMode="auto">
              <a:xfrm>
                <a:off x="2055" y="1687"/>
                <a:ext cx="30" cy="30"/>
              </a:xfrm>
              <a:custGeom>
                <a:avLst/>
                <a:gdLst>
                  <a:gd name="T0" fmla="*/ 0 w 120"/>
                  <a:gd name="T1" fmla="*/ 0 h 119"/>
                  <a:gd name="T2" fmla="*/ 0 w 120"/>
                  <a:gd name="T3" fmla="*/ 0 h 119"/>
                  <a:gd name="T4" fmla="*/ 0 w 120"/>
                  <a:gd name="T5" fmla="*/ 0 h 119"/>
                  <a:gd name="T6" fmla="*/ 0 w 120"/>
                  <a:gd name="T7" fmla="*/ 0 h 119"/>
                  <a:gd name="T8" fmla="*/ 0 w 120"/>
                  <a:gd name="T9" fmla="*/ 0 h 1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119"/>
                  <a:gd name="T17" fmla="*/ 120 w 120"/>
                  <a:gd name="T18" fmla="*/ 119 h 11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119">
                    <a:moveTo>
                      <a:pt x="120" y="68"/>
                    </a:moveTo>
                    <a:lnTo>
                      <a:pt x="120" y="119"/>
                    </a:lnTo>
                    <a:lnTo>
                      <a:pt x="0" y="50"/>
                    </a:lnTo>
                    <a:lnTo>
                      <a:pt x="0" y="0"/>
                    </a:lnTo>
                    <a:lnTo>
                      <a:pt x="120" y="68"/>
                    </a:lnTo>
                    <a:close/>
                  </a:path>
                </a:pathLst>
              </a:custGeom>
              <a:solidFill>
                <a:srgbClr val="6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" name="Freeform 81"/>
              <p:cNvSpPr>
                <a:spLocks/>
              </p:cNvSpPr>
              <p:nvPr/>
            </p:nvSpPr>
            <p:spPr bwMode="auto">
              <a:xfrm>
                <a:off x="2038" y="1677"/>
                <a:ext cx="15" cy="21"/>
              </a:xfrm>
              <a:custGeom>
                <a:avLst/>
                <a:gdLst>
                  <a:gd name="T0" fmla="*/ 0 w 59"/>
                  <a:gd name="T1" fmla="*/ 0 h 84"/>
                  <a:gd name="T2" fmla="*/ 0 w 59"/>
                  <a:gd name="T3" fmla="*/ 0 h 84"/>
                  <a:gd name="T4" fmla="*/ 0 w 59"/>
                  <a:gd name="T5" fmla="*/ 0 h 84"/>
                  <a:gd name="T6" fmla="*/ 0 w 59"/>
                  <a:gd name="T7" fmla="*/ 0 h 84"/>
                  <a:gd name="T8" fmla="*/ 0 w 59"/>
                  <a:gd name="T9" fmla="*/ 0 h 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9"/>
                  <a:gd name="T16" fmla="*/ 0 h 84"/>
                  <a:gd name="T17" fmla="*/ 59 w 59"/>
                  <a:gd name="T18" fmla="*/ 84 h 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9" h="84">
                    <a:moveTo>
                      <a:pt x="59" y="34"/>
                    </a:moveTo>
                    <a:lnTo>
                      <a:pt x="59" y="84"/>
                    </a:lnTo>
                    <a:lnTo>
                      <a:pt x="0" y="48"/>
                    </a:lnTo>
                    <a:lnTo>
                      <a:pt x="0" y="0"/>
                    </a:lnTo>
                    <a:lnTo>
                      <a:pt x="59" y="34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8" name="Freeform 82"/>
              <p:cNvSpPr>
                <a:spLocks/>
              </p:cNvSpPr>
              <p:nvPr/>
            </p:nvSpPr>
            <p:spPr bwMode="auto">
              <a:xfrm>
                <a:off x="2150" y="1506"/>
                <a:ext cx="10" cy="17"/>
              </a:xfrm>
              <a:custGeom>
                <a:avLst/>
                <a:gdLst>
                  <a:gd name="T0" fmla="*/ 0 w 39"/>
                  <a:gd name="T1" fmla="*/ 0 h 66"/>
                  <a:gd name="T2" fmla="*/ 0 w 39"/>
                  <a:gd name="T3" fmla="*/ 0 h 66"/>
                  <a:gd name="T4" fmla="*/ 0 w 39"/>
                  <a:gd name="T5" fmla="*/ 0 h 66"/>
                  <a:gd name="T6" fmla="*/ 0 w 39"/>
                  <a:gd name="T7" fmla="*/ 0 h 66"/>
                  <a:gd name="T8" fmla="*/ 0 w 39"/>
                  <a:gd name="T9" fmla="*/ 0 h 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9"/>
                  <a:gd name="T16" fmla="*/ 0 h 66"/>
                  <a:gd name="T17" fmla="*/ 39 w 39"/>
                  <a:gd name="T18" fmla="*/ 66 h 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9" h="66">
                    <a:moveTo>
                      <a:pt x="39" y="8"/>
                    </a:moveTo>
                    <a:lnTo>
                      <a:pt x="39" y="66"/>
                    </a:lnTo>
                    <a:lnTo>
                      <a:pt x="0" y="54"/>
                    </a:lnTo>
                    <a:lnTo>
                      <a:pt x="0" y="0"/>
                    </a:lnTo>
                    <a:lnTo>
                      <a:pt x="39" y="8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9" name="Freeform 83"/>
              <p:cNvSpPr>
                <a:spLocks/>
              </p:cNvSpPr>
              <p:nvPr/>
            </p:nvSpPr>
            <p:spPr bwMode="auto">
              <a:xfrm>
                <a:off x="2118" y="1497"/>
                <a:ext cx="30" cy="22"/>
              </a:xfrm>
              <a:custGeom>
                <a:avLst/>
                <a:gdLst>
                  <a:gd name="T0" fmla="*/ 0 w 120"/>
                  <a:gd name="T1" fmla="*/ 0 h 88"/>
                  <a:gd name="T2" fmla="*/ 0 w 120"/>
                  <a:gd name="T3" fmla="*/ 0 h 88"/>
                  <a:gd name="T4" fmla="*/ 0 w 120"/>
                  <a:gd name="T5" fmla="*/ 0 h 88"/>
                  <a:gd name="T6" fmla="*/ 0 w 120"/>
                  <a:gd name="T7" fmla="*/ 0 h 88"/>
                  <a:gd name="T8" fmla="*/ 0 w 120"/>
                  <a:gd name="T9" fmla="*/ 0 h 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88"/>
                  <a:gd name="T17" fmla="*/ 120 w 120"/>
                  <a:gd name="T18" fmla="*/ 88 h 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88">
                    <a:moveTo>
                      <a:pt x="120" y="34"/>
                    </a:moveTo>
                    <a:lnTo>
                      <a:pt x="120" y="88"/>
                    </a:lnTo>
                    <a:lnTo>
                      <a:pt x="0" y="53"/>
                    </a:lnTo>
                    <a:lnTo>
                      <a:pt x="0" y="0"/>
                    </a:lnTo>
                    <a:lnTo>
                      <a:pt x="120" y="34"/>
                    </a:lnTo>
                    <a:close/>
                  </a:path>
                </a:pathLst>
              </a:custGeom>
              <a:solidFill>
                <a:srgbClr val="6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0" name="Freeform 84"/>
              <p:cNvSpPr>
                <a:spLocks/>
              </p:cNvSpPr>
              <p:nvPr/>
            </p:nvSpPr>
            <p:spPr bwMode="auto">
              <a:xfrm>
                <a:off x="2086" y="1488"/>
                <a:ext cx="30" cy="21"/>
              </a:xfrm>
              <a:custGeom>
                <a:avLst/>
                <a:gdLst>
                  <a:gd name="T0" fmla="*/ 0 w 120"/>
                  <a:gd name="T1" fmla="*/ 0 h 86"/>
                  <a:gd name="T2" fmla="*/ 0 w 120"/>
                  <a:gd name="T3" fmla="*/ 0 h 86"/>
                  <a:gd name="T4" fmla="*/ 0 w 120"/>
                  <a:gd name="T5" fmla="*/ 0 h 86"/>
                  <a:gd name="T6" fmla="*/ 0 w 120"/>
                  <a:gd name="T7" fmla="*/ 0 h 86"/>
                  <a:gd name="T8" fmla="*/ 0 w 120"/>
                  <a:gd name="T9" fmla="*/ 0 h 8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86"/>
                  <a:gd name="T17" fmla="*/ 120 w 120"/>
                  <a:gd name="T18" fmla="*/ 86 h 8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86">
                    <a:moveTo>
                      <a:pt x="120" y="35"/>
                    </a:moveTo>
                    <a:lnTo>
                      <a:pt x="120" y="86"/>
                    </a:lnTo>
                    <a:lnTo>
                      <a:pt x="0" y="51"/>
                    </a:lnTo>
                    <a:lnTo>
                      <a:pt x="0" y="0"/>
                    </a:lnTo>
                    <a:lnTo>
                      <a:pt x="120" y="35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1" name="Freeform 85"/>
              <p:cNvSpPr>
                <a:spLocks/>
              </p:cNvSpPr>
              <p:nvPr/>
            </p:nvSpPr>
            <p:spPr bwMode="auto">
              <a:xfrm>
                <a:off x="2055" y="1479"/>
                <a:ext cx="30" cy="21"/>
              </a:xfrm>
              <a:custGeom>
                <a:avLst/>
                <a:gdLst>
                  <a:gd name="T0" fmla="*/ 0 w 120"/>
                  <a:gd name="T1" fmla="*/ 0 h 85"/>
                  <a:gd name="T2" fmla="*/ 0 w 120"/>
                  <a:gd name="T3" fmla="*/ 0 h 85"/>
                  <a:gd name="T4" fmla="*/ 0 w 120"/>
                  <a:gd name="T5" fmla="*/ 0 h 85"/>
                  <a:gd name="T6" fmla="*/ 0 w 120"/>
                  <a:gd name="T7" fmla="*/ 0 h 85"/>
                  <a:gd name="T8" fmla="*/ 0 w 120"/>
                  <a:gd name="T9" fmla="*/ 0 h 8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85"/>
                  <a:gd name="T17" fmla="*/ 120 w 120"/>
                  <a:gd name="T18" fmla="*/ 85 h 8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85">
                    <a:moveTo>
                      <a:pt x="120" y="34"/>
                    </a:moveTo>
                    <a:lnTo>
                      <a:pt x="120" y="85"/>
                    </a:lnTo>
                    <a:lnTo>
                      <a:pt x="0" y="51"/>
                    </a:lnTo>
                    <a:lnTo>
                      <a:pt x="0" y="0"/>
                    </a:lnTo>
                    <a:lnTo>
                      <a:pt x="120" y="34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2" name="Freeform 86"/>
              <p:cNvSpPr>
                <a:spLocks/>
              </p:cNvSpPr>
              <p:nvPr/>
            </p:nvSpPr>
            <p:spPr bwMode="auto">
              <a:xfrm>
                <a:off x="2038" y="1474"/>
                <a:ext cx="15" cy="17"/>
              </a:xfrm>
              <a:custGeom>
                <a:avLst/>
                <a:gdLst>
                  <a:gd name="T0" fmla="*/ 0 w 59"/>
                  <a:gd name="T1" fmla="*/ 0 h 67"/>
                  <a:gd name="T2" fmla="*/ 0 w 59"/>
                  <a:gd name="T3" fmla="*/ 0 h 67"/>
                  <a:gd name="T4" fmla="*/ 0 w 59"/>
                  <a:gd name="T5" fmla="*/ 0 h 67"/>
                  <a:gd name="T6" fmla="*/ 0 w 59"/>
                  <a:gd name="T7" fmla="*/ 0 h 67"/>
                  <a:gd name="T8" fmla="*/ 0 w 59"/>
                  <a:gd name="T9" fmla="*/ 0 h 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9"/>
                  <a:gd name="T16" fmla="*/ 0 h 67"/>
                  <a:gd name="T17" fmla="*/ 59 w 59"/>
                  <a:gd name="T18" fmla="*/ 67 h 6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9" h="67">
                    <a:moveTo>
                      <a:pt x="59" y="16"/>
                    </a:moveTo>
                    <a:lnTo>
                      <a:pt x="59" y="67"/>
                    </a:lnTo>
                    <a:lnTo>
                      <a:pt x="0" y="50"/>
                    </a:lnTo>
                    <a:lnTo>
                      <a:pt x="0" y="0"/>
                    </a:lnTo>
                    <a:lnTo>
                      <a:pt x="59" y="16"/>
                    </a:lnTo>
                    <a:close/>
                  </a:path>
                </a:pathLst>
              </a:custGeom>
              <a:solidFill>
                <a:srgbClr val="4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3" name="Freeform 87"/>
              <p:cNvSpPr>
                <a:spLocks/>
              </p:cNvSpPr>
              <p:nvPr/>
            </p:nvSpPr>
            <p:spPr bwMode="auto">
              <a:xfrm>
                <a:off x="2118" y="1529"/>
                <a:ext cx="30" cy="24"/>
              </a:xfrm>
              <a:custGeom>
                <a:avLst/>
                <a:gdLst>
                  <a:gd name="T0" fmla="*/ 0 w 120"/>
                  <a:gd name="T1" fmla="*/ 0 h 95"/>
                  <a:gd name="T2" fmla="*/ 0 w 120"/>
                  <a:gd name="T3" fmla="*/ 0 h 95"/>
                  <a:gd name="T4" fmla="*/ 0 w 120"/>
                  <a:gd name="T5" fmla="*/ 0 h 95"/>
                  <a:gd name="T6" fmla="*/ 0 w 120"/>
                  <a:gd name="T7" fmla="*/ 0 h 95"/>
                  <a:gd name="T8" fmla="*/ 0 w 120"/>
                  <a:gd name="T9" fmla="*/ 0 h 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95"/>
                  <a:gd name="T17" fmla="*/ 120 w 120"/>
                  <a:gd name="T18" fmla="*/ 95 h 9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95">
                    <a:moveTo>
                      <a:pt x="120" y="40"/>
                    </a:moveTo>
                    <a:lnTo>
                      <a:pt x="120" y="95"/>
                    </a:lnTo>
                    <a:lnTo>
                      <a:pt x="0" y="53"/>
                    </a:lnTo>
                    <a:lnTo>
                      <a:pt x="0" y="0"/>
                    </a:lnTo>
                    <a:lnTo>
                      <a:pt x="120" y="40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4" name="Freeform 88"/>
              <p:cNvSpPr>
                <a:spLocks/>
              </p:cNvSpPr>
              <p:nvPr/>
            </p:nvSpPr>
            <p:spPr bwMode="auto">
              <a:xfrm>
                <a:off x="2086" y="1519"/>
                <a:ext cx="30" cy="23"/>
              </a:xfrm>
              <a:custGeom>
                <a:avLst/>
                <a:gdLst>
                  <a:gd name="T0" fmla="*/ 0 w 120"/>
                  <a:gd name="T1" fmla="*/ 0 h 92"/>
                  <a:gd name="T2" fmla="*/ 0 w 120"/>
                  <a:gd name="T3" fmla="*/ 0 h 92"/>
                  <a:gd name="T4" fmla="*/ 0 w 120"/>
                  <a:gd name="T5" fmla="*/ 0 h 92"/>
                  <a:gd name="T6" fmla="*/ 0 w 120"/>
                  <a:gd name="T7" fmla="*/ 0 h 92"/>
                  <a:gd name="T8" fmla="*/ 0 w 120"/>
                  <a:gd name="T9" fmla="*/ 0 h 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92"/>
                  <a:gd name="T17" fmla="*/ 120 w 120"/>
                  <a:gd name="T18" fmla="*/ 92 h 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92">
                    <a:moveTo>
                      <a:pt x="120" y="41"/>
                    </a:moveTo>
                    <a:lnTo>
                      <a:pt x="120" y="92"/>
                    </a:lnTo>
                    <a:lnTo>
                      <a:pt x="0" y="53"/>
                    </a:lnTo>
                    <a:lnTo>
                      <a:pt x="0" y="0"/>
                    </a:lnTo>
                    <a:lnTo>
                      <a:pt x="120" y="41"/>
                    </a:lnTo>
                    <a:close/>
                  </a:path>
                </a:pathLst>
              </a:custGeom>
              <a:solidFill>
                <a:srgbClr val="6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" name="Freeform 89"/>
              <p:cNvSpPr>
                <a:spLocks/>
              </p:cNvSpPr>
              <p:nvPr/>
            </p:nvSpPr>
            <p:spPr bwMode="auto">
              <a:xfrm>
                <a:off x="2055" y="1508"/>
                <a:ext cx="30" cy="23"/>
              </a:xfrm>
              <a:custGeom>
                <a:avLst/>
                <a:gdLst>
                  <a:gd name="T0" fmla="*/ 0 w 120"/>
                  <a:gd name="T1" fmla="*/ 0 h 90"/>
                  <a:gd name="T2" fmla="*/ 0 w 120"/>
                  <a:gd name="T3" fmla="*/ 0 h 90"/>
                  <a:gd name="T4" fmla="*/ 0 w 120"/>
                  <a:gd name="T5" fmla="*/ 0 h 90"/>
                  <a:gd name="T6" fmla="*/ 0 w 120"/>
                  <a:gd name="T7" fmla="*/ 0 h 90"/>
                  <a:gd name="T8" fmla="*/ 0 w 120"/>
                  <a:gd name="T9" fmla="*/ 0 h 9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90"/>
                  <a:gd name="T17" fmla="*/ 120 w 120"/>
                  <a:gd name="T18" fmla="*/ 90 h 9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90">
                    <a:moveTo>
                      <a:pt x="120" y="39"/>
                    </a:moveTo>
                    <a:lnTo>
                      <a:pt x="120" y="90"/>
                    </a:lnTo>
                    <a:lnTo>
                      <a:pt x="0" y="50"/>
                    </a:lnTo>
                    <a:lnTo>
                      <a:pt x="0" y="0"/>
                    </a:lnTo>
                    <a:lnTo>
                      <a:pt x="120" y="39"/>
                    </a:lnTo>
                    <a:close/>
                  </a:path>
                </a:pathLst>
              </a:custGeom>
              <a:solidFill>
                <a:srgbClr val="4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6" name="Freeform 90"/>
              <p:cNvSpPr>
                <a:spLocks/>
              </p:cNvSpPr>
              <p:nvPr/>
            </p:nvSpPr>
            <p:spPr bwMode="auto">
              <a:xfrm>
                <a:off x="2038" y="1504"/>
                <a:ext cx="15" cy="17"/>
              </a:xfrm>
              <a:custGeom>
                <a:avLst/>
                <a:gdLst>
                  <a:gd name="T0" fmla="*/ 0 w 59"/>
                  <a:gd name="T1" fmla="*/ 0 h 69"/>
                  <a:gd name="T2" fmla="*/ 0 w 59"/>
                  <a:gd name="T3" fmla="*/ 0 h 69"/>
                  <a:gd name="T4" fmla="*/ 0 w 59"/>
                  <a:gd name="T5" fmla="*/ 0 h 69"/>
                  <a:gd name="T6" fmla="*/ 0 w 59"/>
                  <a:gd name="T7" fmla="*/ 0 h 69"/>
                  <a:gd name="T8" fmla="*/ 0 w 59"/>
                  <a:gd name="T9" fmla="*/ 0 h 6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9"/>
                  <a:gd name="T16" fmla="*/ 0 h 69"/>
                  <a:gd name="T17" fmla="*/ 59 w 59"/>
                  <a:gd name="T18" fmla="*/ 69 h 6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9" h="69">
                    <a:moveTo>
                      <a:pt x="59" y="19"/>
                    </a:moveTo>
                    <a:lnTo>
                      <a:pt x="59" y="69"/>
                    </a:lnTo>
                    <a:lnTo>
                      <a:pt x="0" y="49"/>
                    </a:lnTo>
                    <a:lnTo>
                      <a:pt x="0" y="0"/>
                    </a:lnTo>
                    <a:lnTo>
                      <a:pt x="59" y="19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7" name="Freeform 91"/>
              <p:cNvSpPr>
                <a:spLocks/>
              </p:cNvSpPr>
              <p:nvPr/>
            </p:nvSpPr>
            <p:spPr bwMode="auto">
              <a:xfrm>
                <a:off x="2150" y="1574"/>
                <a:ext cx="10" cy="17"/>
              </a:xfrm>
              <a:custGeom>
                <a:avLst/>
                <a:gdLst>
                  <a:gd name="T0" fmla="*/ 0 w 39"/>
                  <a:gd name="T1" fmla="*/ 0 h 69"/>
                  <a:gd name="T2" fmla="*/ 0 w 39"/>
                  <a:gd name="T3" fmla="*/ 0 h 69"/>
                  <a:gd name="T4" fmla="*/ 0 w 39"/>
                  <a:gd name="T5" fmla="*/ 0 h 69"/>
                  <a:gd name="T6" fmla="*/ 0 w 39"/>
                  <a:gd name="T7" fmla="*/ 0 h 69"/>
                  <a:gd name="T8" fmla="*/ 0 w 39"/>
                  <a:gd name="T9" fmla="*/ 0 h 6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9"/>
                  <a:gd name="T16" fmla="*/ 0 h 69"/>
                  <a:gd name="T17" fmla="*/ 39 w 39"/>
                  <a:gd name="T18" fmla="*/ 69 h 6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9" h="69">
                    <a:moveTo>
                      <a:pt x="39" y="13"/>
                    </a:moveTo>
                    <a:lnTo>
                      <a:pt x="39" y="69"/>
                    </a:lnTo>
                    <a:lnTo>
                      <a:pt x="0" y="54"/>
                    </a:lnTo>
                    <a:lnTo>
                      <a:pt x="0" y="0"/>
                    </a:lnTo>
                    <a:lnTo>
                      <a:pt x="39" y="13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8" name="Freeform 92"/>
              <p:cNvSpPr>
                <a:spLocks/>
              </p:cNvSpPr>
              <p:nvPr/>
            </p:nvSpPr>
            <p:spPr bwMode="auto">
              <a:xfrm>
                <a:off x="2118" y="1561"/>
                <a:ext cx="30" cy="25"/>
              </a:xfrm>
              <a:custGeom>
                <a:avLst/>
                <a:gdLst>
                  <a:gd name="T0" fmla="*/ 0 w 120"/>
                  <a:gd name="T1" fmla="*/ 0 h 100"/>
                  <a:gd name="T2" fmla="*/ 0 w 120"/>
                  <a:gd name="T3" fmla="*/ 0 h 100"/>
                  <a:gd name="T4" fmla="*/ 0 w 120"/>
                  <a:gd name="T5" fmla="*/ 0 h 100"/>
                  <a:gd name="T6" fmla="*/ 0 w 120"/>
                  <a:gd name="T7" fmla="*/ 0 h 100"/>
                  <a:gd name="T8" fmla="*/ 0 w 120"/>
                  <a:gd name="T9" fmla="*/ 0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100"/>
                  <a:gd name="T17" fmla="*/ 120 w 120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100">
                    <a:moveTo>
                      <a:pt x="120" y="44"/>
                    </a:moveTo>
                    <a:lnTo>
                      <a:pt x="120" y="100"/>
                    </a:lnTo>
                    <a:lnTo>
                      <a:pt x="0" y="54"/>
                    </a:lnTo>
                    <a:lnTo>
                      <a:pt x="0" y="0"/>
                    </a:lnTo>
                    <a:lnTo>
                      <a:pt x="120" y="44"/>
                    </a:lnTo>
                    <a:close/>
                  </a:path>
                </a:pathLst>
              </a:custGeom>
              <a:solidFill>
                <a:srgbClr val="6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9" name="Freeform 93"/>
              <p:cNvSpPr>
                <a:spLocks/>
              </p:cNvSpPr>
              <p:nvPr/>
            </p:nvSpPr>
            <p:spPr bwMode="auto">
              <a:xfrm>
                <a:off x="2086" y="1549"/>
                <a:ext cx="30" cy="25"/>
              </a:xfrm>
              <a:custGeom>
                <a:avLst/>
                <a:gdLst>
                  <a:gd name="T0" fmla="*/ 0 w 120"/>
                  <a:gd name="T1" fmla="*/ 0 h 99"/>
                  <a:gd name="T2" fmla="*/ 0 w 120"/>
                  <a:gd name="T3" fmla="*/ 0 h 99"/>
                  <a:gd name="T4" fmla="*/ 0 w 120"/>
                  <a:gd name="T5" fmla="*/ 0 h 99"/>
                  <a:gd name="T6" fmla="*/ 0 w 120"/>
                  <a:gd name="T7" fmla="*/ 0 h 99"/>
                  <a:gd name="T8" fmla="*/ 0 w 120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99"/>
                  <a:gd name="T17" fmla="*/ 120 w 120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99">
                    <a:moveTo>
                      <a:pt x="120" y="47"/>
                    </a:moveTo>
                    <a:lnTo>
                      <a:pt x="120" y="99"/>
                    </a:lnTo>
                    <a:lnTo>
                      <a:pt x="0" y="52"/>
                    </a:lnTo>
                    <a:lnTo>
                      <a:pt x="0" y="0"/>
                    </a:lnTo>
                    <a:lnTo>
                      <a:pt x="120" y="47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0" name="Freeform 94"/>
              <p:cNvSpPr>
                <a:spLocks/>
              </p:cNvSpPr>
              <p:nvPr/>
            </p:nvSpPr>
            <p:spPr bwMode="auto">
              <a:xfrm>
                <a:off x="2055" y="1538"/>
                <a:ext cx="30" cy="24"/>
              </a:xfrm>
              <a:custGeom>
                <a:avLst/>
                <a:gdLst>
                  <a:gd name="T0" fmla="*/ 0 w 120"/>
                  <a:gd name="T1" fmla="*/ 0 h 96"/>
                  <a:gd name="T2" fmla="*/ 0 w 120"/>
                  <a:gd name="T3" fmla="*/ 0 h 96"/>
                  <a:gd name="T4" fmla="*/ 0 w 120"/>
                  <a:gd name="T5" fmla="*/ 0 h 96"/>
                  <a:gd name="T6" fmla="*/ 0 w 120"/>
                  <a:gd name="T7" fmla="*/ 0 h 96"/>
                  <a:gd name="T8" fmla="*/ 0 w 120"/>
                  <a:gd name="T9" fmla="*/ 0 h 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96"/>
                  <a:gd name="T17" fmla="*/ 120 w 120"/>
                  <a:gd name="T18" fmla="*/ 96 h 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96">
                    <a:moveTo>
                      <a:pt x="120" y="44"/>
                    </a:moveTo>
                    <a:lnTo>
                      <a:pt x="120" y="96"/>
                    </a:lnTo>
                    <a:lnTo>
                      <a:pt x="0" y="51"/>
                    </a:lnTo>
                    <a:lnTo>
                      <a:pt x="0" y="0"/>
                    </a:lnTo>
                    <a:lnTo>
                      <a:pt x="120" y="44"/>
                    </a:lnTo>
                    <a:close/>
                  </a:path>
                </a:pathLst>
              </a:custGeom>
              <a:solidFill>
                <a:srgbClr val="6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1" name="Freeform 95"/>
              <p:cNvSpPr>
                <a:spLocks/>
              </p:cNvSpPr>
              <p:nvPr/>
            </p:nvSpPr>
            <p:spPr bwMode="auto">
              <a:xfrm>
                <a:off x="2038" y="1532"/>
                <a:ext cx="15" cy="18"/>
              </a:xfrm>
              <a:custGeom>
                <a:avLst/>
                <a:gdLst>
                  <a:gd name="T0" fmla="*/ 0 w 59"/>
                  <a:gd name="T1" fmla="*/ 0 h 71"/>
                  <a:gd name="T2" fmla="*/ 0 w 59"/>
                  <a:gd name="T3" fmla="*/ 0 h 71"/>
                  <a:gd name="T4" fmla="*/ 0 w 59"/>
                  <a:gd name="T5" fmla="*/ 0 h 71"/>
                  <a:gd name="T6" fmla="*/ 0 w 59"/>
                  <a:gd name="T7" fmla="*/ 0 h 71"/>
                  <a:gd name="T8" fmla="*/ 0 w 59"/>
                  <a:gd name="T9" fmla="*/ 0 h 7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9"/>
                  <a:gd name="T16" fmla="*/ 0 h 71"/>
                  <a:gd name="T17" fmla="*/ 59 w 59"/>
                  <a:gd name="T18" fmla="*/ 71 h 7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9" h="71">
                    <a:moveTo>
                      <a:pt x="59" y="21"/>
                    </a:moveTo>
                    <a:lnTo>
                      <a:pt x="59" y="71"/>
                    </a:lnTo>
                    <a:lnTo>
                      <a:pt x="0" y="48"/>
                    </a:lnTo>
                    <a:lnTo>
                      <a:pt x="0" y="0"/>
                    </a:lnTo>
                    <a:lnTo>
                      <a:pt x="59" y="21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2" name="Freeform 96"/>
              <p:cNvSpPr>
                <a:spLocks/>
              </p:cNvSpPr>
              <p:nvPr/>
            </p:nvSpPr>
            <p:spPr bwMode="auto">
              <a:xfrm>
                <a:off x="2150" y="1606"/>
                <a:ext cx="9" cy="18"/>
              </a:xfrm>
              <a:custGeom>
                <a:avLst/>
                <a:gdLst>
                  <a:gd name="T0" fmla="*/ 0 w 38"/>
                  <a:gd name="T1" fmla="*/ 0 h 72"/>
                  <a:gd name="T2" fmla="*/ 0 w 38"/>
                  <a:gd name="T3" fmla="*/ 0 h 72"/>
                  <a:gd name="T4" fmla="*/ 0 w 38"/>
                  <a:gd name="T5" fmla="*/ 0 h 72"/>
                  <a:gd name="T6" fmla="*/ 0 w 38"/>
                  <a:gd name="T7" fmla="*/ 0 h 72"/>
                  <a:gd name="T8" fmla="*/ 0 w 38"/>
                  <a:gd name="T9" fmla="*/ 0 h 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8"/>
                  <a:gd name="T16" fmla="*/ 0 h 72"/>
                  <a:gd name="T17" fmla="*/ 38 w 38"/>
                  <a:gd name="T18" fmla="*/ 72 h 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8" h="72">
                    <a:moveTo>
                      <a:pt x="38" y="18"/>
                    </a:moveTo>
                    <a:lnTo>
                      <a:pt x="38" y="72"/>
                    </a:lnTo>
                    <a:lnTo>
                      <a:pt x="0" y="57"/>
                    </a:lnTo>
                    <a:lnTo>
                      <a:pt x="0" y="0"/>
                    </a:lnTo>
                    <a:lnTo>
                      <a:pt x="38" y="18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3" name="Freeform 97"/>
              <p:cNvSpPr>
                <a:spLocks/>
              </p:cNvSpPr>
              <p:nvPr/>
            </p:nvSpPr>
            <p:spPr bwMode="auto">
              <a:xfrm>
                <a:off x="2118" y="1594"/>
                <a:ext cx="30" cy="25"/>
              </a:xfrm>
              <a:custGeom>
                <a:avLst/>
                <a:gdLst>
                  <a:gd name="T0" fmla="*/ 0 w 120"/>
                  <a:gd name="T1" fmla="*/ 0 h 104"/>
                  <a:gd name="T2" fmla="*/ 0 w 120"/>
                  <a:gd name="T3" fmla="*/ 0 h 104"/>
                  <a:gd name="T4" fmla="*/ 0 w 120"/>
                  <a:gd name="T5" fmla="*/ 0 h 104"/>
                  <a:gd name="T6" fmla="*/ 0 w 120"/>
                  <a:gd name="T7" fmla="*/ 0 h 104"/>
                  <a:gd name="T8" fmla="*/ 0 w 120"/>
                  <a:gd name="T9" fmla="*/ 0 h 10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104"/>
                  <a:gd name="T17" fmla="*/ 120 w 120"/>
                  <a:gd name="T18" fmla="*/ 104 h 10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104">
                    <a:moveTo>
                      <a:pt x="120" y="49"/>
                    </a:moveTo>
                    <a:lnTo>
                      <a:pt x="120" y="104"/>
                    </a:lnTo>
                    <a:lnTo>
                      <a:pt x="0" y="54"/>
                    </a:lnTo>
                    <a:lnTo>
                      <a:pt x="0" y="0"/>
                    </a:lnTo>
                    <a:lnTo>
                      <a:pt x="120" y="49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4" name="Freeform 98"/>
              <p:cNvSpPr>
                <a:spLocks/>
              </p:cNvSpPr>
              <p:nvPr/>
            </p:nvSpPr>
            <p:spPr bwMode="auto">
              <a:xfrm>
                <a:off x="2086" y="1581"/>
                <a:ext cx="30" cy="25"/>
              </a:xfrm>
              <a:custGeom>
                <a:avLst/>
                <a:gdLst>
                  <a:gd name="T0" fmla="*/ 0 w 120"/>
                  <a:gd name="T1" fmla="*/ 0 h 101"/>
                  <a:gd name="T2" fmla="*/ 0 w 120"/>
                  <a:gd name="T3" fmla="*/ 0 h 101"/>
                  <a:gd name="T4" fmla="*/ 0 w 120"/>
                  <a:gd name="T5" fmla="*/ 0 h 101"/>
                  <a:gd name="T6" fmla="*/ 0 w 120"/>
                  <a:gd name="T7" fmla="*/ 0 h 101"/>
                  <a:gd name="T8" fmla="*/ 0 w 120"/>
                  <a:gd name="T9" fmla="*/ 0 h 10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101"/>
                  <a:gd name="T17" fmla="*/ 120 w 120"/>
                  <a:gd name="T18" fmla="*/ 101 h 10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101">
                    <a:moveTo>
                      <a:pt x="120" y="50"/>
                    </a:moveTo>
                    <a:lnTo>
                      <a:pt x="120" y="101"/>
                    </a:lnTo>
                    <a:lnTo>
                      <a:pt x="0" y="51"/>
                    </a:lnTo>
                    <a:lnTo>
                      <a:pt x="0" y="0"/>
                    </a:lnTo>
                    <a:lnTo>
                      <a:pt x="120" y="50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" name="Freeform 99"/>
              <p:cNvSpPr>
                <a:spLocks/>
              </p:cNvSpPr>
              <p:nvPr/>
            </p:nvSpPr>
            <p:spPr bwMode="auto">
              <a:xfrm>
                <a:off x="2055" y="1568"/>
                <a:ext cx="30" cy="25"/>
              </a:xfrm>
              <a:custGeom>
                <a:avLst/>
                <a:gdLst>
                  <a:gd name="T0" fmla="*/ 0 w 120"/>
                  <a:gd name="T1" fmla="*/ 0 h 101"/>
                  <a:gd name="T2" fmla="*/ 0 w 120"/>
                  <a:gd name="T3" fmla="*/ 0 h 101"/>
                  <a:gd name="T4" fmla="*/ 0 w 120"/>
                  <a:gd name="T5" fmla="*/ 0 h 101"/>
                  <a:gd name="T6" fmla="*/ 0 w 120"/>
                  <a:gd name="T7" fmla="*/ 0 h 101"/>
                  <a:gd name="T8" fmla="*/ 0 w 120"/>
                  <a:gd name="T9" fmla="*/ 0 h 10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101"/>
                  <a:gd name="T17" fmla="*/ 120 w 120"/>
                  <a:gd name="T18" fmla="*/ 101 h 10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101">
                    <a:moveTo>
                      <a:pt x="120" y="50"/>
                    </a:moveTo>
                    <a:lnTo>
                      <a:pt x="120" y="101"/>
                    </a:lnTo>
                    <a:lnTo>
                      <a:pt x="0" y="51"/>
                    </a:lnTo>
                    <a:lnTo>
                      <a:pt x="0" y="0"/>
                    </a:lnTo>
                    <a:lnTo>
                      <a:pt x="120" y="50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6" name="Freeform 100"/>
              <p:cNvSpPr>
                <a:spLocks/>
              </p:cNvSpPr>
              <p:nvPr/>
            </p:nvSpPr>
            <p:spPr bwMode="auto">
              <a:xfrm>
                <a:off x="2038" y="1561"/>
                <a:ext cx="15" cy="19"/>
              </a:xfrm>
              <a:custGeom>
                <a:avLst/>
                <a:gdLst>
                  <a:gd name="T0" fmla="*/ 0 w 59"/>
                  <a:gd name="T1" fmla="*/ 0 h 74"/>
                  <a:gd name="T2" fmla="*/ 0 w 59"/>
                  <a:gd name="T3" fmla="*/ 0 h 74"/>
                  <a:gd name="T4" fmla="*/ 0 w 59"/>
                  <a:gd name="T5" fmla="*/ 0 h 74"/>
                  <a:gd name="T6" fmla="*/ 0 w 59"/>
                  <a:gd name="T7" fmla="*/ 0 h 74"/>
                  <a:gd name="T8" fmla="*/ 0 w 59"/>
                  <a:gd name="T9" fmla="*/ 0 h 7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9"/>
                  <a:gd name="T16" fmla="*/ 0 h 74"/>
                  <a:gd name="T17" fmla="*/ 59 w 59"/>
                  <a:gd name="T18" fmla="*/ 74 h 7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9" h="74">
                    <a:moveTo>
                      <a:pt x="59" y="23"/>
                    </a:moveTo>
                    <a:lnTo>
                      <a:pt x="59" y="74"/>
                    </a:lnTo>
                    <a:lnTo>
                      <a:pt x="0" y="47"/>
                    </a:lnTo>
                    <a:lnTo>
                      <a:pt x="0" y="0"/>
                    </a:lnTo>
                    <a:lnTo>
                      <a:pt x="59" y="23"/>
                    </a:lnTo>
                    <a:close/>
                  </a:path>
                </a:pathLst>
              </a:custGeom>
              <a:solidFill>
                <a:srgbClr val="4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7" name="Freeform 101"/>
              <p:cNvSpPr>
                <a:spLocks/>
              </p:cNvSpPr>
              <p:nvPr/>
            </p:nvSpPr>
            <p:spPr bwMode="auto">
              <a:xfrm>
                <a:off x="2150" y="1640"/>
                <a:ext cx="10" cy="18"/>
              </a:xfrm>
              <a:custGeom>
                <a:avLst/>
                <a:gdLst>
                  <a:gd name="T0" fmla="*/ 0 w 39"/>
                  <a:gd name="T1" fmla="*/ 0 h 72"/>
                  <a:gd name="T2" fmla="*/ 0 w 39"/>
                  <a:gd name="T3" fmla="*/ 0 h 72"/>
                  <a:gd name="T4" fmla="*/ 0 w 39"/>
                  <a:gd name="T5" fmla="*/ 0 h 72"/>
                  <a:gd name="T6" fmla="*/ 0 w 39"/>
                  <a:gd name="T7" fmla="*/ 0 h 72"/>
                  <a:gd name="T8" fmla="*/ 0 w 39"/>
                  <a:gd name="T9" fmla="*/ 0 h 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9"/>
                  <a:gd name="T16" fmla="*/ 0 h 72"/>
                  <a:gd name="T17" fmla="*/ 39 w 39"/>
                  <a:gd name="T18" fmla="*/ 72 h 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9" h="72">
                    <a:moveTo>
                      <a:pt x="39" y="18"/>
                    </a:moveTo>
                    <a:lnTo>
                      <a:pt x="39" y="72"/>
                    </a:lnTo>
                    <a:lnTo>
                      <a:pt x="0" y="53"/>
                    </a:lnTo>
                    <a:lnTo>
                      <a:pt x="0" y="0"/>
                    </a:lnTo>
                    <a:lnTo>
                      <a:pt x="39" y="18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9" name="Freeform 102"/>
              <p:cNvSpPr>
                <a:spLocks/>
              </p:cNvSpPr>
              <p:nvPr/>
            </p:nvSpPr>
            <p:spPr bwMode="auto">
              <a:xfrm>
                <a:off x="2118" y="1626"/>
                <a:ext cx="30" cy="26"/>
              </a:xfrm>
              <a:custGeom>
                <a:avLst/>
                <a:gdLst>
                  <a:gd name="T0" fmla="*/ 0 w 120"/>
                  <a:gd name="T1" fmla="*/ 0 h 107"/>
                  <a:gd name="T2" fmla="*/ 0 w 120"/>
                  <a:gd name="T3" fmla="*/ 0 h 107"/>
                  <a:gd name="T4" fmla="*/ 0 w 120"/>
                  <a:gd name="T5" fmla="*/ 0 h 107"/>
                  <a:gd name="T6" fmla="*/ 0 w 120"/>
                  <a:gd name="T7" fmla="*/ 0 h 107"/>
                  <a:gd name="T8" fmla="*/ 0 w 120"/>
                  <a:gd name="T9" fmla="*/ 0 h 10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107"/>
                  <a:gd name="T17" fmla="*/ 120 w 120"/>
                  <a:gd name="T18" fmla="*/ 107 h 10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107">
                    <a:moveTo>
                      <a:pt x="120" y="53"/>
                    </a:moveTo>
                    <a:lnTo>
                      <a:pt x="120" y="107"/>
                    </a:lnTo>
                    <a:lnTo>
                      <a:pt x="0" y="54"/>
                    </a:lnTo>
                    <a:lnTo>
                      <a:pt x="0" y="0"/>
                    </a:lnTo>
                    <a:lnTo>
                      <a:pt x="120" y="53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1" name="Freeform 103"/>
              <p:cNvSpPr>
                <a:spLocks/>
              </p:cNvSpPr>
              <p:nvPr/>
            </p:nvSpPr>
            <p:spPr bwMode="auto">
              <a:xfrm>
                <a:off x="2086" y="1612"/>
                <a:ext cx="30" cy="26"/>
              </a:xfrm>
              <a:custGeom>
                <a:avLst/>
                <a:gdLst>
                  <a:gd name="T0" fmla="*/ 0 w 120"/>
                  <a:gd name="T1" fmla="*/ 0 h 106"/>
                  <a:gd name="T2" fmla="*/ 0 w 120"/>
                  <a:gd name="T3" fmla="*/ 0 h 106"/>
                  <a:gd name="T4" fmla="*/ 0 w 120"/>
                  <a:gd name="T5" fmla="*/ 0 h 106"/>
                  <a:gd name="T6" fmla="*/ 0 w 120"/>
                  <a:gd name="T7" fmla="*/ 0 h 106"/>
                  <a:gd name="T8" fmla="*/ 0 w 120"/>
                  <a:gd name="T9" fmla="*/ 0 h 1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106"/>
                  <a:gd name="T17" fmla="*/ 120 w 120"/>
                  <a:gd name="T18" fmla="*/ 106 h 1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106">
                    <a:moveTo>
                      <a:pt x="120" y="55"/>
                    </a:moveTo>
                    <a:lnTo>
                      <a:pt x="120" y="106"/>
                    </a:lnTo>
                    <a:lnTo>
                      <a:pt x="0" y="52"/>
                    </a:lnTo>
                    <a:lnTo>
                      <a:pt x="0" y="0"/>
                    </a:lnTo>
                    <a:lnTo>
                      <a:pt x="120" y="55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1" name="Freeform 104"/>
              <p:cNvSpPr>
                <a:spLocks/>
              </p:cNvSpPr>
              <p:nvPr/>
            </p:nvSpPr>
            <p:spPr bwMode="auto">
              <a:xfrm>
                <a:off x="2055" y="1597"/>
                <a:ext cx="30" cy="27"/>
              </a:xfrm>
              <a:custGeom>
                <a:avLst/>
                <a:gdLst>
                  <a:gd name="T0" fmla="*/ 0 w 120"/>
                  <a:gd name="T1" fmla="*/ 0 h 106"/>
                  <a:gd name="T2" fmla="*/ 0 w 120"/>
                  <a:gd name="T3" fmla="*/ 0 h 106"/>
                  <a:gd name="T4" fmla="*/ 0 w 120"/>
                  <a:gd name="T5" fmla="*/ 0 h 106"/>
                  <a:gd name="T6" fmla="*/ 0 w 120"/>
                  <a:gd name="T7" fmla="*/ 0 h 106"/>
                  <a:gd name="T8" fmla="*/ 0 w 120"/>
                  <a:gd name="T9" fmla="*/ 0 h 1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106"/>
                  <a:gd name="T17" fmla="*/ 120 w 120"/>
                  <a:gd name="T18" fmla="*/ 106 h 1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106">
                    <a:moveTo>
                      <a:pt x="120" y="55"/>
                    </a:moveTo>
                    <a:lnTo>
                      <a:pt x="120" y="106"/>
                    </a:lnTo>
                    <a:lnTo>
                      <a:pt x="0" y="52"/>
                    </a:lnTo>
                    <a:lnTo>
                      <a:pt x="0" y="0"/>
                    </a:lnTo>
                    <a:lnTo>
                      <a:pt x="120" y="55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3" name="Freeform 105"/>
              <p:cNvSpPr>
                <a:spLocks/>
              </p:cNvSpPr>
              <p:nvPr/>
            </p:nvSpPr>
            <p:spPr bwMode="auto">
              <a:xfrm>
                <a:off x="2038" y="1590"/>
                <a:ext cx="15" cy="19"/>
              </a:xfrm>
              <a:custGeom>
                <a:avLst/>
                <a:gdLst>
                  <a:gd name="T0" fmla="*/ 0 w 59"/>
                  <a:gd name="T1" fmla="*/ 0 h 76"/>
                  <a:gd name="T2" fmla="*/ 0 w 59"/>
                  <a:gd name="T3" fmla="*/ 0 h 76"/>
                  <a:gd name="T4" fmla="*/ 0 w 59"/>
                  <a:gd name="T5" fmla="*/ 0 h 76"/>
                  <a:gd name="T6" fmla="*/ 0 w 59"/>
                  <a:gd name="T7" fmla="*/ 0 h 76"/>
                  <a:gd name="T8" fmla="*/ 0 w 59"/>
                  <a:gd name="T9" fmla="*/ 0 h 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9"/>
                  <a:gd name="T16" fmla="*/ 0 h 76"/>
                  <a:gd name="T17" fmla="*/ 59 w 59"/>
                  <a:gd name="T18" fmla="*/ 76 h 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9" h="76">
                    <a:moveTo>
                      <a:pt x="59" y="26"/>
                    </a:moveTo>
                    <a:lnTo>
                      <a:pt x="59" y="76"/>
                    </a:lnTo>
                    <a:lnTo>
                      <a:pt x="0" y="48"/>
                    </a:lnTo>
                    <a:lnTo>
                      <a:pt x="0" y="0"/>
                    </a:lnTo>
                    <a:lnTo>
                      <a:pt x="59" y="26"/>
                    </a:lnTo>
                    <a:close/>
                  </a:path>
                </a:pathLst>
              </a:custGeom>
              <a:solidFill>
                <a:srgbClr val="6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4" name="Freeform 106"/>
              <p:cNvSpPr>
                <a:spLocks/>
              </p:cNvSpPr>
              <p:nvPr/>
            </p:nvSpPr>
            <p:spPr bwMode="auto">
              <a:xfrm>
                <a:off x="2150" y="1675"/>
                <a:ext cx="9" cy="17"/>
              </a:xfrm>
              <a:custGeom>
                <a:avLst/>
                <a:gdLst>
                  <a:gd name="T0" fmla="*/ 0 w 39"/>
                  <a:gd name="T1" fmla="*/ 0 h 69"/>
                  <a:gd name="T2" fmla="*/ 0 w 39"/>
                  <a:gd name="T3" fmla="*/ 0 h 69"/>
                  <a:gd name="T4" fmla="*/ 0 w 39"/>
                  <a:gd name="T5" fmla="*/ 0 h 69"/>
                  <a:gd name="T6" fmla="*/ 0 w 39"/>
                  <a:gd name="T7" fmla="*/ 0 h 69"/>
                  <a:gd name="T8" fmla="*/ 0 w 39"/>
                  <a:gd name="T9" fmla="*/ 0 h 6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9"/>
                  <a:gd name="T16" fmla="*/ 0 h 69"/>
                  <a:gd name="T17" fmla="*/ 39 w 39"/>
                  <a:gd name="T18" fmla="*/ 69 h 6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9" h="69">
                    <a:moveTo>
                      <a:pt x="39" y="14"/>
                    </a:moveTo>
                    <a:lnTo>
                      <a:pt x="39" y="69"/>
                    </a:lnTo>
                    <a:lnTo>
                      <a:pt x="0" y="48"/>
                    </a:lnTo>
                    <a:lnTo>
                      <a:pt x="0" y="0"/>
                    </a:lnTo>
                    <a:lnTo>
                      <a:pt x="39" y="14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5" name="Freeform 107"/>
              <p:cNvSpPr>
                <a:spLocks/>
              </p:cNvSpPr>
              <p:nvPr/>
            </p:nvSpPr>
            <p:spPr bwMode="auto">
              <a:xfrm>
                <a:off x="2118" y="1658"/>
                <a:ext cx="30" cy="29"/>
              </a:xfrm>
              <a:custGeom>
                <a:avLst/>
                <a:gdLst>
                  <a:gd name="T0" fmla="*/ 0 w 120"/>
                  <a:gd name="T1" fmla="*/ 0 h 115"/>
                  <a:gd name="T2" fmla="*/ 0 w 120"/>
                  <a:gd name="T3" fmla="*/ 0 h 115"/>
                  <a:gd name="T4" fmla="*/ 0 w 120"/>
                  <a:gd name="T5" fmla="*/ 0 h 115"/>
                  <a:gd name="T6" fmla="*/ 0 w 120"/>
                  <a:gd name="T7" fmla="*/ 0 h 115"/>
                  <a:gd name="T8" fmla="*/ 0 w 120"/>
                  <a:gd name="T9" fmla="*/ 0 h 11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115"/>
                  <a:gd name="T17" fmla="*/ 120 w 120"/>
                  <a:gd name="T18" fmla="*/ 115 h 11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115">
                    <a:moveTo>
                      <a:pt x="120" y="60"/>
                    </a:moveTo>
                    <a:lnTo>
                      <a:pt x="120" y="115"/>
                    </a:lnTo>
                    <a:lnTo>
                      <a:pt x="0" y="53"/>
                    </a:lnTo>
                    <a:lnTo>
                      <a:pt x="0" y="0"/>
                    </a:lnTo>
                    <a:lnTo>
                      <a:pt x="120" y="60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6" name="Freeform 108"/>
              <p:cNvSpPr>
                <a:spLocks/>
              </p:cNvSpPr>
              <p:nvPr/>
            </p:nvSpPr>
            <p:spPr bwMode="auto">
              <a:xfrm>
                <a:off x="2086" y="1643"/>
                <a:ext cx="30" cy="27"/>
              </a:xfrm>
              <a:custGeom>
                <a:avLst/>
                <a:gdLst>
                  <a:gd name="T0" fmla="*/ 0 w 120"/>
                  <a:gd name="T1" fmla="*/ 0 h 111"/>
                  <a:gd name="T2" fmla="*/ 0 w 120"/>
                  <a:gd name="T3" fmla="*/ 0 h 111"/>
                  <a:gd name="T4" fmla="*/ 0 w 120"/>
                  <a:gd name="T5" fmla="*/ 0 h 111"/>
                  <a:gd name="T6" fmla="*/ 0 w 120"/>
                  <a:gd name="T7" fmla="*/ 0 h 111"/>
                  <a:gd name="T8" fmla="*/ 0 w 120"/>
                  <a:gd name="T9" fmla="*/ 0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111"/>
                  <a:gd name="T17" fmla="*/ 120 w 120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111">
                    <a:moveTo>
                      <a:pt x="120" y="58"/>
                    </a:moveTo>
                    <a:lnTo>
                      <a:pt x="120" y="111"/>
                    </a:lnTo>
                    <a:lnTo>
                      <a:pt x="0" y="50"/>
                    </a:lnTo>
                    <a:lnTo>
                      <a:pt x="0" y="0"/>
                    </a:lnTo>
                    <a:lnTo>
                      <a:pt x="120" y="58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7" name="Freeform 109"/>
              <p:cNvSpPr>
                <a:spLocks/>
              </p:cNvSpPr>
              <p:nvPr/>
            </p:nvSpPr>
            <p:spPr bwMode="auto">
              <a:xfrm>
                <a:off x="2054" y="1627"/>
                <a:ext cx="31" cy="28"/>
              </a:xfrm>
              <a:custGeom>
                <a:avLst/>
                <a:gdLst>
                  <a:gd name="T0" fmla="*/ 0 w 121"/>
                  <a:gd name="T1" fmla="*/ 0 h 113"/>
                  <a:gd name="T2" fmla="*/ 0 w 121"/>
                  <a:gd name="T3" fmla="*/ 0 h 113"/>
                  <a:gd name="T4" fmla="*/ 0 w 121"/>
                  <a:gd name="T5" fmla="*/ 0 h 113"/>
                  <a:gd name="T6" fmla="*/ 0 w 121"/>
                  <a:gd name="T7" fmla="*/ 0 h 113"/>
                  <a:gd name="T8" fmla="*/ 0 w 121"/>
                  <a:gd name="T9" fmla="*/ 0 h 11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1"/>
                  <a:gd name="T16" fmla="*/ 0 h 113"/>
                  <a:gd name="T17" fmla="*/ 121 w 121"/>
                  <a:gd name="T18" fmla="*/ 113 h 11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1" h="113">
                    <a:moveTo>
                      <a:pt x="121" y="62"/>
                    </a:moveTo>
                    <a:lnTo>
                      <a:pt x="121" y="113"/>
                    </a:lnTo>
                    <a:lnTo>
                      <a:pt x="0" y="51"/>
                    </a:lnTo>
                    <a:lnTo>
                      <a:pt x="0" y="0"/>
                    </a:lnTo>
                    <a:lnTo>
                      <a:pt x="121" y="62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8" name="Freeform 110"/>
              <p:cNvSpPr>
                <a:spLocks/>
              </p:cNvSpPr>
              <p:nvPr/>
            </p:nvSpPr>
            <p:spPr bwMode="auto">
              <a:xfrm>
                <a:off x="2038" y="1619"/>
                <a:ext cx="15" cy="20"/>
              </a:xfrm>
              <a:custGeom>
                <a:avLst/>
                <a:gdLst>
                  <a:gd name="T0" fmla="*/ 0 w 59"/>
                  <a:gd name="T1" fmla="*/ 0 h 77"/>
                  <a:gd name="T2" fmla="*/ 0 w 59"/>
                  <a:gd name="T3" fmla="*/ 0 h 77"/>
                  <a:gd name="T4" fmla="*/ 0 w 59"/>
                  <a:gd name="T5" fmla="*/ 0 h 77"/>
                  <a:gd name="T6" fmla="*/ 0 w 59"/>
                  <a:gd name="T7" fmla="*/ 0 h 77"/>
                  <a:gd name="T8" fmla="*/ 0 w 59"/>
                  <a:gd name="T9" fmla="*/ 0 h 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9"/>
                  <a:gd name="T16" fmla="*/ 0 h 77"/>
                  <a:gd name="T17" fmla="*/ 59 w 59"/>
                  <a:gd name="T18" fmla="*/ 77 h 7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9" h="77">
                    <a:moveTo>
                      <a:pt x="59" y="26"/>
                    </a:moveTo>
                    <a:lnTo>
                      <a:pt x="59" y="77"/>
                    </a:lnTo>
                    <a:lnTo>
                      <a:pt x="0" y="47"/>
                    </a:lnTo>
                    <a:lnTo>
                      <a:pt x="0" y="0"/>
                    </a:lnTo>
                    <a:lnTo>
                      <a:pt x="59" y="26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9" name="Freeform 111"/>
              <p:cNvSpPr>
                <a:spLocks/>
              </p:cNvSpPr>
              <p:nvPr/>
            </p:nvSpPr>
            <p:spPr bwMode="auto">
              <a:xfrm>
                <a:off x="2150" y="1707"/>
                <a:ext cx="9" cy="20"/>
              </a:xfrm>
              <a:custGeom>
                <a:avLst/>
                <a:gdLst>
                  <a:gd name="T0" fmla="*/ 0 w 38"/>
                  <a:gd name="T1" fmla="*/ 0 h 80"/>
                  <a:gd name="T2" fmla="*/ 0 w 38"/>
                  <a:gd name="T3" fmla="*/ 0 h 80"/>
                  <a:gd name="T4" fmla="*/ 0 w 38"/>
                  <a:gd name="T5" fmla="*/ 0 h 80"/>
                  <a:gd name="T6" fmla="*/ 0 w 38"/>
                  <a:gd name="T7" fmla="*/ 0 h 80"/>
                  <a:gd name="T8" fmla="*/ 0 w 38"/>
                  <a:gd name="T9" fmla="*/ 0 h 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8"/>
                  <a:gd name="T16" fmla="*/ 0 h 80"/>
                  <a:gd name="T17" fmla="*/ 38 w 38"/>
                  <a:gd name="T18" fmla="*/ 80 h 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8" h="80">
                    <a:moveTo>
                      <a:pt x="38" y="21"/>
                    </a:moveTo>
                    <a:lnTo>
                      <a:pt x="38" y="80"/>
                    </a:lnTo>
                    <a:lnTo>
                      <a:pt x="0" y="56"/>
                    </a:lnTo>
                    <a:lnTo>
                      <a:pt x="0" y="0"/>
                    </a:lnTo>
                    <a:lnTo>
                      <a:pt x="38" y="21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" name="Freeform 112"/>
              <p:cNvSpPr>
                <a:spLocks/>
              </p:cNvSpPr>
              <p:nvPr/>
            </p:nvSpPr>
            <p:spPr bwMode="auto">
              <a:xfrm>
                <a:off x="2118" y="1690"/>
                <a:ext cx="30" cy="30"/>
              </a:xfrm>
              <a:custGeom>
                <a:avLst/>
                <a:gdLst>
                  <a:gd name="T0" fmla="*/ 0 w 120"/>
                  <a:gd name="T1" fmla="*/ 0 h 119"/>
                  <a:gd name="T2" fmla="*/ 0 w 120"/>
                  <a:gd name="T3" fmla="*/ 0 h 119"/>
                  <a:gd name="T4" fmla="*/ 0 w 120"/>
                  <a:gd name="T5" fmla="*/ 0 h 119"/>
                  <a:gd name="T6" fmla="*/ 0 w 120"/>
                  <a:gd name="T7" fmla="*/ 0 h 119"/>
                  <a:gd name="T8" fmla="*/ 0 w 120"/>
                  <a:gd name="T9" fmla="*/ 0 h 1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119"/>
                  <a:gd name="T17" fmla="*/ 120 w 120"/>
                  <a:gd name="T18" fmla="*/ 119 h 11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119">
                    <a:moveTo>
                      <a:pt x="120" y="65"/>
                    </a:moveTo>
                    <a:lnTo>
                      <a:pt x="120" y="119"/>
                    </a:lnTo>
                    <a:lnTo>
                      <a:pt x="0" y="54"/>
                    </a:lnTo>
                    <a:lnTo>
                      <a:pt x="0" y="0"/>
                    </a:lnTo>
                    <a:lnTo>
                      <a:pt x="120" y="65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1" name="Freeform 113"/>
              <p:cNvSpPr>
                <a:spLocks/>
              </p:cNvSpPr>
              <p:nvPr/>
            </p:nvSpPr>
            <p:spPr bwMode="auto">
              <a:xfrm>
                <a:off x="2086" y="1674"/>
                <a:ext cx="30" cy="29"/>
              </a:xfrm>
              <a:custGeom>
                <a:avLst/>
                <a:gdLst>
                  <a:gd name="T0" fmla="*/ 0 w 120"/>
                  <a:gd name="T1" fmla="*/ 0 h 117"/>
                  <a:gd name="T2" fmla="*/ 0 w 120"/>
                  <a:gd name="T3" fmla="*/ 0 h 117"/>
                  <a:gd name="T4" fmla="*/ 0 w 120"/>
                  <a:gd name="T5" fmla="*/ 0 h 117"/>
                  <a:gd name="T6" fmla="*/ 0 w 120"/>
                  <a:gd name="T7" fmla="*/ 0 h 117"/>
                  <a:gd name="T8" fmla="*/ 0 w 120"/>
                  <a:gd name="T9" fmla="*/ 0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117"/>
                  <a:gd name="T17" fmla="*/ 120 w 120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117">
                    <a:moveTo>
                      <a:pt x="120" y="65"/>
                    </a:moveTo>
                    <a:lnTo>
                      <a:pt x="120" y="117"/>
                    </a:lnTo>
                    <a:lnTo>
                      <a:pt x="0" y="51"/>
                    </a:lnTo>
                    <a:lnTo>
                      <a:pt x="0" y="0"/>
                    </a:lnTo>
                    <a:lnTo>
                      <a:pt x="120" y="65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2" name="Freeform 114"/>
              <p:cNvSpPr>
                <a:spLocks/>
              </p:cNvSpPr>
              <p:nvPr/>
            </p:nvSpPr>
            <p:spPr bwMode="auto">
              <a:xfrm>
                <a:off x="2055" y="1657"/>
                <a:ext cx="30" cy="29"/>
              </a:xfrm>
              <a:custGeom>
                <a:avLst/>
                <a:gdLst>
                  <a:gd name="T0" fmla="*/ 0 w 120"/>
                  <a:gd name="T1" fmla="*/ 0 h 115"/>
                  <a:gd name="T2" fmla="*/ 0 w 120"/>
                  <a:gd name="T3" fmla="*/ 0 h 115"/>
                  <a:gd name="T4" fmla="*/ 0 w 120"/>
                  <a:gd name="T5" fmla="*/ 0 h 115"/>
                  <a:gd name="T6" fmla="*/ 0 w 120"/>
                  <a:gd name="T7" fmla="*/ 0 h 115"/>
                  <a:gd name="T8" fmla="*/ 0 w 120"/>
                  <a:gd name="T9" fmla="*/ 0 h 11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115"/>
                  <a:gd name="T17" fmla="*/ 120 w 120"/>
                  <a:gd name="T18" fmla="*/ 115 h 11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115">
                    <a:moveTo>
                      <a:pt x="120" y="64"/>
                    </a:moveTo>
                    <a:lnTo>
                      <a:pt x="120" y="115"/>
                    </a:lnTo>
                    <a:lnTo>
                      <a:pt x="0" y="52"/>
                    </a:lnTo>
                    <a:lnTo>
                      <a:pt x="0" y="0"/>
                    </a:lnTo>
                    <a:lnTo>
                      <a:pt x="120" y="64"/>
                    </a:lnTo>
                    <a:close/>
                  </a:path>
                </a:pathLst>
              </a:custGeom>
              <a:solidFill>
                <a:srgbClr val="2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3" name="Freeform 115"/>
              <p:cNvSpPr>
                <a:spLocks/>
              </p:cNvSpPr>
              <p:nvPr/>
            </p:nvSpPr>
            <p:spPr bwMode="auto">
              <a:xfrm>
                <a:off x="2038" y="1649"/>
                <a:ext cx="15" cy="20"/>
              </a:xfrm>
              <a:custGeom>
                <a:avLst/>
                <a:gdLst>
                  <a:gd name="T0" fmla="*/ 0 w 59"/>
                  <a:gd name="T1" fmla="*/ 0 h 79"/>
                  <a:gd name="T2" fmla="*/ 0 w 59"/>
                  <a:gd name="T3" fmla="*/ 0 h 79"/>
                  <a:gd name="T4" fmla="*/ 0 w 59"/>
                  <a:gd name="T5" fmla="*/ 0 h 79"/>
                  <a:gd name="T6" fmla="*/ 0 w 59"/>
                  <a:gd name="T7" fmla="*/ 0 h 79"/>
                  <a:gd name="T8" fmla="*/ 0 w 59"/>
                  <a:gd name="T9" fmla="*/ 0 h 7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9"/>
                  <a:gd name="T16" fmla="*/ 0 h 79"/>
                  <a:gd name="T17" fmla="*/ 59 w 59"/>
                  <a:gd name="T18" fmla="*/ 79 h 7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9" h="79">
                    <a:moveTo>
                      <a:pt x="59" y="28"/>
                    </a:moveTo>
                    <a:lnTo>
                      <a:pt x="59" y="79"/>
                    </a:lnTo>
                    <a:lnTo>
                      <a:pt x="0" y="43"/>
                    </a:lnTo>
                    <a:lnTo>
                      <a:pt x="0" y="0"/>
                    </a:lnTo>
                    <a:lnTo>
                      <a:pt x="59" y="28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4" name="Freeform 116"/>
              <p:cNvSpPr>
                <a:spLocks/>
              </p:cNvSpPr>
              <p:nvPr/>
            </p:nvSpPr>
            <p:spPr bwMode="auto">
              <a:xfrm>
                <a:off x="2038" y="1663"/>
                <a:ext cx="25" cy="25"/>
              </a:xfrm>
              <a:custGeom>
                <a:avLst/>
                <a:gdLst>
                  <a:gd name="T0" fmla="*/ 0 w 99"/>
                  <a:gd name="T1" fmla="*/ 0 h 101"/>
                  <a:gd name="T2" fmla="*/ 0 w 99"/>
                  <a:gd name="T3" fmla="*/ 0 h 101"/>
                  <a:gd name="T4" fmla="*/ 0 w 99"/>
                  <a:gd name="T5" fmla="*/ 0 h 101"/>
                  <a:gd name="T6" fmla="*/ 0 w 99"/>
                  <a:gd name="T7" fmla="*/ 0 h 101"/>
                  <a:gd name="T8" fmla="*/ 0 w 99"/>
                  <a:gd name="T9" fmla="*/ 0 h 10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"/>
                  <a:gd name="T16" fmla="*/ 0 h 101"/>
                  <a:gd name="T17" fmla="*/ 99 w 99"/>
                  <a:gd name="T18" fmla="*/ 101 h 10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" h="101">
                    <a:moveTo>
                      <a:pt x="99" y="55"/>
                    </a:moveTo>
                    <a:lnTo>
                      <a:pt x="99" y="101"/>
                    </a:lnTo>
                    <a:lnTo>
                      <a:pt x="0" y="50"/>
                    </a:lnTo>
                    <a:lnTo>
                      <a:pt x="0" y="0"/>
                    </a:lnTo>
                    <a:lnTo>
                      <a:pt x="99" y="55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5" name="Freeform 117"/>
              <p:cNvSpPr>
                <a:spLocks/>
              </p:cNvSpPr>
              <p:nvPr/>
            </p:nvSpPr>
            <p:spPr bwMode="auto">
              <a:xfrm>
                <a:off x="2125" y="1710"/>
                <a:ext cx="34" cy="33"/>
              </a:xfrm>
              <a:custGeom>
                <a:avLst/>
                <a:gdLst>
                  <a:gd name="T0" fmla="*/ 0 w 135"/>
                  <a:gd name="T1" fmla="*/ 0 h 130"/>
                  <a:gd name="T2" fmla="*/ 0 w 135"/>
                  <a:gd name="T3" fmla="*/ 0 h 130"/>
                  <a:gd name="T4" fmla="*/ 0 w 135"/>
                  <a:gd name="T5" fmla="*/ 0 h 130"/>
                  <a:gd name="T6" fmla="*/ 0 w 135"/>
                  <a:gd name="T7" fmla="*/ 0 h 130"/>
                  <a:gd name="T8" fmla="*/ 0 w 135"/>
                  <a:gd name="T9" fmla="*/ 0 h 1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5"/>
                  <a:gd name="T16" fmla="*/ 0 h 130"/>
                  <a:gd name="T17" fmla="*/ 135 w 135"/>
                  <a:gd name="T18" fmla="*/ 130 h 13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5" h="130">
                    <a:moveTo>
                      <a:pt x="135" y="78"/>
                    </a:moveTo>
                    <a:lnTo>
                      <a:pt x="135" y="130"/>
                    </a:lnTo>
                    <a:lnTo>
                      <a:pt x="0" y="56"/>
                    </a:lnTo>
                    <a:lnTo>
                      <a:pt x="0" y="0"/>
                    </a:lnTo>
                    <a:lnTo>
                      <a:pt x="135" y="78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6" name="Freeform 118"/>
              <p:cNvSpPr>
                <a:spLocks/>
              </p:cNvSpPr>
              <p:nvPr/>
            </p:nvSpPr>
            <p:spPr bwMode="auto">
              <a:xfrm>
                <a:off x="2096" y="1694"/>
                <a:ext cx="28" cy="29"/>
              </a:xfrm>
              <a:custGeom>
                <a:avLst/>
                <a:gdLst>
                  <a:gd name="T0" fmla="*/ 0 w 112"/>
                  <a:gd name="T1" fmla="*/ 0 h 115"/>
                  <a:gd name="T2" fmla="*/ 0 w 112"/>
                  <a:gd name="T3" fmla="*/ 0 h 115"/>
                  <a:gd name="T4" fmla="*/ 0 w 112"/>
                  <a:gd name="T5" fmla="*/ 0 h 115"/>
                  <a:gd name="T6" fmla="*/ 0 w 112"/>
                  <a:gd name="T7" fmla="*/ 0 h 115"/>
                  <a:gd name="T8" fmla="*/ 0 w 112"/>
                  <a:gd name="T9" fmla="*/ 0 h 11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2"/>
                  <a:gd name="T16" fmla="*/ 0 h 115"/>
                  <a:gd name="T17" fmla="*/ 112 w 112"/>
                  <a:gd name="T18" fmla="*/ 115 h 11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2" h="115">
                    <a:moveTo>
                      <a:pt x="112" y="61"/>
                    </a:moveTo>
                    <a:lnTo>
                      <a:pt x="112" y="115"/>
                    </a:lnTo>
                    <a:lnTo>
                      <a:pt x="0" y="52"/>
                    </a:lnTo>
                    <a:lnTo>
                      <a:pt x="0" y="0"/>
                    </a:lnTo>
                    <a:lnTo>
                      <a:pt x="112" y="61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7" name="Freeform 119"/>
              <p:cNvSpPr>
                <a:spLocks/>
              </p:cNvSpPr>
              <p:nvPr/>
            </p:nvSpPr>
            <p:spPr bwMode="auto">
              <a:xfrm>
                <a:off x="2065" y="1678"/>
                <a:ext cx="29" cy="28"/>
              </a:xfrm>
              <a:custGeom>
                <a:avLst/>
                <a:gdLst>
                  <a:gd name="T0" fmla="*/ 0 w 118"/>
                  <a:gd name="T1" fmla="*/ 0 h 114"/>
                  <a:gd name="T2" fmla="*/ 0 w 118"/>
                  <a:gd name="T3" fmla="*/ 0 h 114"/>
                  <a:gd name="T4" fmla="*/ 0 w 118"/>
                  <a:gd name="T5" fmla="*/ 0 h 114"/>
                  <a:gd name="T6" fmla="*/ 0 w 118"/>
                  <a:gd name="T7" fmla="*/ 0 h 114"/>
                  <a:gd name="T8" fmla="*/ 0 w 118"/>
                  <a:gd name="T9" fmla="*/ 0 h 1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8"/>
                  <a:gd name="T16" fmla="*/ 0 h 114"/>
                  <a:gd name="T17" fmla="*/ 118 w 118"/>
                  <a:gd name="T18" fmla="*/ 114 h 1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8" h="114">
                    <a:moveTo>
                      <a:pt x="118" y="62"/>
                    </a:moveTo>
                    <a:lnTo>
                      <a:pt x="118" y="114"/>
                    </a:lnTo>
                    <a:lnTo>
                      <a:pt x="0" y="46"/>
                    </a:lnTo>
                    <a:lnTo>
                      <a:pt x="0" y="0"/>
                    </a:lnTo>
                    <a:lnTo>
                      <a:pt x="118" y="62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8" name="Freeform 120"/>
              <p:cNvSpPr>
                <a:spLocks/>
              </p:cNvSpPr>
              <p:nvPr/>
            </p:nvSpPr>
            <p:spPr bwMode="auto">
              <a:xfrm>
                <a:off x="2038" y="1489"/>
                <a:ext cx="26" cy="20"/>
              </a:xfrm>
              <a:custGeom>
                <a:avLst/>
                <a:gdLst>
                  <a:gd name="T0" fmla="*/ 0 w 104"/>
                  <a:gd name="T1" fmla="*/ 0 h 82"/>
                  <a:gd name="T2" fmla="*/ 0 w 104"/>
                  <a:gd name="T3" fmla="*/ 0 h 82"/>
                  <a:gd name="T4" fmla="*/ 0 w 104"/>
                  <a:gd name="T5" fmla="*/ 0 h 82"/>
                  <a:gd name="T6" fmla="*/ 0 w 104"/>
                  <a:gd name="T7" fmla="*/ 0 h 82"/>
                  <a:gd name="T8" fmla="*/ 0 w 104"/>
                  <a:gd name="T9" fmla="*/ 0 h 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4"/>
                  <a:gd name="T16" fmla="*/ 0 h 82"/>
                  <a:gd name="T17" fmla="*/ 104 w 104"/>
                  <a:gd name="T18" fmla="*/ 82 h 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4" h="82">
                    <a:moveTo>
                      <a:pt x="104" y="33"/>
                    </a:moveTo>
                    <a:lnTo>
                      <a:pt x="104" y="82"/>
                    </a:lnTo>
                    <a:lnTo>
                      <a:pt x="0" y="49"/>
                    </a:lnTo>
                    <a:lnTo>
                      <a:pt x="0" y="0"/>
                    </a:lnTo>
                    <a:lnTo>
                      <a:pt x="104" y="33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9" name="Freeform 121"/>
              <p:cNvSpPr>
                <a:spLocks/>
              </p:cNvSpPr>
              <p:nvPr/>
            </p:nvSpPr>
            <p:spPr bwMode="auto">
              <a:xfrm>
                <a:off x="2097" y="1507"/>
                <a:ext cx="28" cy="22"/>
              </a:xfrm>
              <a:custGeom>
                <a:avLst/>
                <a:gdLst>
                  <a:gd name="T0" fmla="*/ 0 w 113"/>
                  <a:gd name="T1" fmla="*/ 0 h 90"/>
                  <a:gd name="T2" fmla="*/ 0 w 113"/>
                  <a:gd name="T3" fmla="*/ 0 h 90"/>
                  <a:gd name="T4" fmla="*/ 0 w 113"/>
                  <a:gd name="T5" fmla="*/ 0 h 90"/>
                  <a:gd name="T6" fmla="*/ 0 w 113"/>
                  <a:gd name="T7" fmla="*/ 0 h 90"/>
                  <a:gd name="T8" fmla="*/ 0 w 113"/>
                  <a:gd name="T9" fmla="*/ 0 h 9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3"/>
                  <a:gd name="T16" fmla="*/ 0 h 90"/>
                  <a:gd name="T17" fmla="*/ 113 w 113"/>
                  <a:gd name="T18" fmla="*/ 90 h 9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3" h="90">
                    <a:moveTo>
                      <a:pt x="113" y="35"/>
                    </a:moveTo>
                    <a:lnTo>
                      <a:pt x="113" y="90"/>
                    </a:lnTo>
                    <a:lnTo>
                      <a:pt x="0" y="54"/>
                    </a:lnTo>
                    <a:lnTo>
                      <a:pt x="0" y="0"/>
                    </a:lnTo>
                    <a:lnTo>
                      <a:pt x="113" y="35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" name="Freeform 122"/>
              <p:cNvSpPr>
                <a:spLocks/>
              </p:cNvSpPr>
              <p:nvPr/>
            </p:nvSpPr>
            <p:spPr bwMode="auto">
              <a:xfrm>
                <a:off x="2066" y="1497"/>
                <a:ext cx="29" cy="22"/>
              </a:xfrm>
              <a:custGeom>
                <a:avLst/>
                <a:gdLst>
                  <a:gd name="T0" fmla="*/ 0 w 119"/>
                  <a:gd name="T1" fmla="*/ 0 h 88"/>
                  <a:gd name="T2" fmla="*/ 0 w 119"/>
                  <a:gd name="T3" fmla="*/ 0 h 88"/>
                  <a:gd name="T4" fmla="*/ 0 w 119"/>
                  <a:gd name="T5" fmla="*/ 0 h 88"/>
                  <a:gd name="T6" fmla="*/ 0 w 119"/>
                  <a:gd name="T7" fmla="*/ 0 h 88"/>
                  <a:gd name="T8" fmla="*/ 0 w 119"/>
                  <a:gd name="T9" fmla="*/ 0 h 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88"/>
                  <a:gd name="T17" fmla="*/ 119 w 119"/>
                  <a:gd name="T18" fmla="*/ 88 h 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88">
                    <a:moveTo>
                      <a:pt x="119" y="37"/>
                    </a:moveTo>
                    <a:lnTo>
                      <a:pt x="119" y="88"/>
                    </a:lnTo>
                    <a:lnTo>
                      <a:pt x="0" y="51"/>
                    </a:lnTo>
                    <a:lnTo>
                      <a:pt x="0" y="0"/>
                    </a:lnTo>
                    <a:lnTo>
                      <a:pt x="119" y="37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1" name="Freeform 123"/>
              <p:cNvSpPr>
                <a:spLocks/>
              </p:cNvSpPr>
              <p:nvPr/>
            </p:nvSpPr>
            <p:spPr bwMode="auto">
              <a:xfrm>
                <a:off x="2038" y="1518"/>
                <a:ext cx="26" cy="21"/>
              </a:xfrm>
              <a:custGeom>
                <a:avLst/>
                <a:gdLst>
                  <a:gd name="T0" fmla="*/ 0 w 104"/>
                  <a:gd name="T1" fmla="*/ 0 h 86"/>
                  <a:gd name="T2" fmla="*/ 0 w 104"/>
                  <a:gd name="T3" fmla="*/ 0 h 86"/>
                  <a:gd name="T4" fmla="*/ 0 w 104"/>
                  <a:gd name="T5" fmla="*/ 0 h 86"/>
                  <a:gd name="T6" fmla="*/ 0 w 104"/>
                  <a:gd name="T7" fmla="*/ 0 h 86"/>
                  <a:gd name="T8" fmla="*/ 0 w 104"/>
                  <a:gd name="T9" fmla="*/ 0 h 8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4"/>
                  <a:gd name="T16" fmla="*/ 0 h 86"/>
                  <a:gd name="T17" fmla="*/ 104 w 104"/>
                  <a:gd name="T18" fmla="*/ 86 h 8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4" h="86">
                    <a:moveTo>
                      <a:pt x="104" y="38"/>
                    </a:moveTo>
                    <a:lnTo>
                      <a:pt x="104" y="86"/>
                    </a:lnTo>
                    <a:lnTo>
                      <a:pt x="0" y="49"/>
                    </a:lnTo>
                    <a:lnTo>
                      <a:pt x="0" y="0"/>
                    </a:lnTo>
                    <a:lnTo>
                      <a:pt x="104" y="38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2" name="Freeform 124"/>
              <p:cNvSpPr>
                <a:spLocks/>
              </p:cNvSpPr>
              <p:nvPr/>
            </p:nvSpPr>
            <p:spPr bwMode="auto">
              <a:xfrm>
                <a:off x="2126" y="1549"/>
                <a:ext cx="34" cy="25"/>
              </a:xfrm>
              <a:custGeom>
                <a:avLst/>
                <a:gdLst>
                  <a:gd name="T0" fmla="*/ 0 w 132"/>
                  <a:gd name="T1" fmla="*/ 0 h 103"/>
                  <a:gd name="T2" fmla="*/ 0 w 132"/>
                  <a:gd name="T3" fmla="*/ 0 h 103"/>
                  <a:gd name="T4" fmla="*/ 0 w 132"/>
                  <a:gd name="T5" fmla="*/ 0 h 103"/>
                  <a:gd name="T6" fmla="*/ 0 w 132"/>
                  <a:gd name="T7" fmla="*/ 0 h 103"/>
                  <a:gd name="T8" fmla="*/ 0 w 132"/>
                  <a:gd name="T9" fmla="*/ 0 h 10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2"/>
                  <a:gd name="T16" fmla="*/ 0 h 103"/>
                  <a:gd name="T17" fmla="*/ 132 w 132"/>
                  <a:gd name="T18" fmla="*/ 103 h 10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2" h="103">
                    <a:moveTo>
                      <a:pt x="132" y="46"/>
                    </a:moveTo>
                    <a:lnTo>
                      <a:pt x="132" y="103"/>
                    </a:lnTo>
                    <a:lnTo>
                      <a:pt x="1" y="55"/>
                    </a:lnTo>
                    <a:lnTo>
                      <a:pt x="0" y="0"/>
                    </a:lnTo>
                    <a:lnTo>
                      <a:pt x="132" y="46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3" name="Freeform 125"/>
              <p:cNvSpPr>
                <a:spLocks/>
              </p:cNvSpPr>
              <p:nvPr/>
            </p:nvSpPr>
            <p:spPr bwMode="auto">
              <a:xfrm>
                <a:off x="2097" y="1538"/>
                <a:ext cx="28" cy="24"/>
              </a:xfrm>
              <a:custGeom>
                <a:avLst/>
                <a:gdLst>
                  <a:gd name="T0" fmla="*/ 0 w 113"/>
                  <a:gd name="T1" fmla="*/ 0 h 94"/>
                  <a:gd name="T2" fmla="*/ 0 w 113"/>
                  <a:gd name="T3" fmla="*/ 0 h 94"/>
                  <a:gd name="T4" fmla="*/ 0 w 113"/>
                  <a:gd name="T5" fmla="*/ 0 h 94"/>
                  <a:gd name="T6" fmla="*/ 0 w 113"/>
                  <a:gd name="T7" fmla="*/ 0 h 94"/>
                  <a:gd name="T8" fmla="*/ 0 w 113"/>
                  <a:gd name="T9" fmla="*/ 0 h 9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3"/>
                  <a:gd name="T16" fmla="*/ 0 h 94"/>
                  <a:gd name="T17" fmla="*/ 113 w 113"/>
                  <a:gd name="T18" fmla="*/ 94 h 9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3" h="94">
                    <a:moveTo>
                      <a:pt x="113" y="38"/>
                    </a:moveTo>
                    <a:lnTo>
                      <a:pt x="113" y="94"/>
                    </a:lnTo>
                    <a:lnTo>
                      <a:pt x="0" y="53"/>
                    </a:lnTo>
                    <a:lnTo>
                      <a:pt x="0" y="0"/>
                    </a:lnTo>
                    <a:lnTo>
                      <a:pt x="113" y="38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4" name="Freeform 126"/>
              <p:cNvSpPr>
                <a:spLocks/>
              </p:cNvSpPr>
              <p:nvPr/>
            </p:nvSpPr>
            <p:spPr bwMode="auto">
              <a:xfrm>
                <a:off x="2066" y="1528"/>
                <a:ext cx="29" cy="23"/>
              </a:xfrm>
              <a:custGeom>
                <a:avLst/>
                <a:gdLst>
                  <a:gd name="T0" fmla="*/ 0 w 119"/>
                  <a:gd name="T1" fmla="*/ 0 h 93"/>
                  <a:gd name="T2" fmla="*/ 0 w 119"/>
                  <a:gd name="T3" fmla="*/ 0 h 93"/>
                  <a:gd name="T4" fmla="*/ 0 w 119"/>
                  <a:gd name="T5" fmla="*/ 0 h 93"/>
                  <a:gd name="T6" fmla="*/ 0 w 119"/>
                  <a:gd name="T7" fmla="*/ 0 h 93"/>
                  <a:gd name="T8" fmla="*/ 0 w 119"/>
                  <a:gd name="T9" fmla="*/ 0 h 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93"/>
                  <a:gd name="T17" fmla="*/ 119 w 119"/>
                  <a:gd name="T18" fmla="*/ 93 h 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93">
                    <a:moveTo>
                      <a:pt x="119" y="42"/>
                    </a:moveTo>
                    <a:lnTo>
                      <a:pt x="119" y="93"/>
                    </a:lnTo>
                    <a:lnTo>
                      <a:pt x="0" y="49"/>
                    </a:lnTo>
                    <a:lnTo>
                      <a:pt x="0" y="0"/>
                    </a:lnTo>
                    <a:lnTo>
                      <a:pt x="119" y="42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5" name="Freeform 127"/>
              <p:cNvSpPr>
                <a:spLocks/>
              </p:cNvSpPr>
              <p:nvPr/>
            </p:nvSpPr>
            <p:spPr bwMode="auto">
              <a:xfrm>
                <a:off x="2038" y="1547"/>
                <a:ext cx="26" cy="22"/>
              </a:xfrm>
              <a:custGeom>
                <a:avLst/>
                <a:gdLst>
                  <a:gd name="T0" fmla="*/ 0 w 104"/>
                  <a:gd name="T1" fmla="*/ 0 h 89"/>
                  <a:gd name="T2" fmla="*/ 0 w 104"/>
                  <a:gd name="T3" fmla="*/ 0 h 89"/>
                  <a:gd name="T4" fmla="*/ 0 w 104"/>
                  <a:gd name="T5" fmla="*/ 0 h 89"/>
                  <a:gd name="T6" fmla="*/ 0 w 104"/>
                  <a:gd name="T7" fmla="*/ 0 h 89"/>
                  <a:gd name="T8" fmla="*/ 0 w 104"/>
                  <a:gd name="T9" fmla="*/ 0 h 8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4"/>
                  <a:gd name="T16" fmla="*/ 0 h 89"/>
                  <a:gd name="T17" fmla="*/ 104 w 104"/>
                  <a:gd name="T18" fmla="*/ 89 h 8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4" h="89">
                    <a:moveTo>
                      <a:pt x="104" y="41"/>
                    </a:moveTo>
                    <a:lnTo>
                      <a:pt x="104" y="89"/>
                    </a:lnTo>
                    <a:lnTo>
                      <a:pt x="0" y="48"/>
                    </a:lnTo>
                    <a:lnTo>
                      <a:pt x="0" y="0"/>
                    </a:lnTo>
                    <a:lnTo>
                      <a:pt x="104" y="41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6" name="Freeform 128"/>
              <p:cNvSpPr>
                <a:spLocks/>
              </p:cNvSpPr>
              <p:nvPr/>
            </p:nvSpPr>
            <p:spPr bwMode="auto">
              <a:xfrm>
                <a:off x="2097" y="1570"/>
                <a:ext cx="28" cy="24"/>
              </a:xfrm>
              <a:custGeom>
                <a:avLst/>
                <a:gdLst>
                  <a:gd name="T0" fmla="*/ 0 w 113"/>
                  <a:gd name="T1" fmla="*/ 0 h 98"/>
                  <a:gd name="T2" fmla="*/ 0 w 113"/>
                  <a:gd name="T3" fmla="*/ 0 h 98"/>
                  <a:gd name="T4" fmla="*/ 0 w 113"/>
                  <a:gd name="T5" fmla="*/ 0 h 98"/>
                  <a:gd name="T6" fmla="*/ 0 w 113"/>
                  <a:gd name="T7" fmla="*/ 0 h 98"/>
                  <a:gd name="T8" fmla="*/ 0 w 113"/>
                  <a:gd name="T9" fmla="*/ 0 h 9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3"/>
                  <a:gd name="T16" fmla="*/ 0 h 98"/>
                  <a:gd name="T17" fmla="*/ 113 w 113"/>
                  <a:gd name="T18" fmla="*/ 98 h 9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3" h="98">
                    <a:moveTo>
                      <a:pt x="113" y="43"/>
                    </a:moveTo>
                    <a:lnTo>
                      <a:pt x="113" y="98"/>
                    </a:lnTo>
                    <a:lnTo>
                      <a:pt x="0" y="54"/>
                    </a:lnTo>
                    <a:lnTo>
                      <a:pt x="0" y="0"/>
                    </a:lnTo>
                    <a:lnTo>
                      <a:pt x="113" y="43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7" name="Freeform 129"/>
              <p:cNvSpPr>
                <a:spLocks/>
              </p:cNvSpPr>
              <p:nvPr/>
            </p:nvSpPr>
            <p:spPr bwMode="auto">
              <a:xfrm>
                <a:off x="2066" y="1558"/>
                <a:ext cx="29" cy="24"/>
              </a:xfrm>
              <a:custGeom>
                <a:avLst/>
                <a:gdLst>
                  <a:gd name="T0" fmla="*/ 0 w 119"/>
                  <a:gd name="T1" fmla="*/ 0 h 97"/>
                  <a:gd name="T2" fmla="*/ 0 w 119"/>
                  <a:gd name="T3" fmla="*/ 0 h 97"/>
                  <a:gd name="T4" fmla="*/ 0 w 119"/>
                  <a:gd name="T5" fmla="*/ 0 h 97"/>
                  <a:gd name="T6" fmla="*/ 0 w 119"/>
                  <a:gd name="T7" fmla="*/ 0 h 97"/>
                  <a:gd name="T8" fmla="*/ 0 w 119"/>
                  <a:gd name="T9" fmla="*/ 0 h 9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97"/>
                  <a:gd name="T17" fmla="*/ 119 w 119"/>
                  <a:gd name="T18" fmla="*/ 97 h 9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97">
                    <a:moveTo>
                      <a:pt x="119" y="46"/>
                    </a:moveTo>
                    <a:lnTo>
                      <a:pt x="119" y="97"/>
                    </a:lnTo>
                    <a:lnTo>
                      <a:pt x="0" y="50"/>
                    </a:lnTo>
                    <a:lnTo>
                      <a:pt x="0" y="0"/>
                    </a:lnTo>
                    <a:lnTo>
                      <a:pt x="119" y="46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8" name="Freeform 130"/>
              <p:cNvSpPr>
                <a:spLocks/>
              </p:cNvSpPr>
              <p:nvPr/>
            </p:nvSpPr>
            <p:spPr bwMode="auto">
              <a:xfrm>
                <a:off x="2038" y="1576"/>
                <a:ext cx="25" cy="23"/>
              </a:xfrm>
              <a:custGeom>
                <a:avLst/>
                <a:gdLst>
                  <a:gd name="T0" fmla="*/ 0 w 99"/>
                  <a:gd name="T1" fmla="*/ 0 h 92"/>
                  <a:gd name="T2" fmla="*/ 0 w 99"/>
                  <a:gd name="T3" fmla="*/ 0 h 92"/>
                  <a:gd name="T4" fmla="*/ 0 w 99"/>
                  <a:gd name="T5" fmla="*/ 0 h 92"/>
                  <a:gd name="T6" fmla="*/ 0 w 99"/>
                  <a:gd name="T7" fmla="*/ 0 h 92"/>
                  <a:gd name="T8" fmla="*/ 0 w 99"/>
                  <a:gd name="T9" fmla="*/ 0 h 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"/>
                  <a:gd name="T16" fmla="*/ 0 h 92"/>
                  <a:gd name="T17" fmla="*/ 99 w 99"/>
                  <a:gd name="T18" fmla="*/ 92 h 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" h="92">
                    <a:moveTo>
                      <a:pt x="99" y="43"/>
                    </a:moveTo>
                    <a:lnTo>
                      <a:pt x="99" y="92"/>
                    </a:lnTo>
                    <a:lnTo>
                      <a:pt x="0" y="49"/>
                    </a:lnTo>
                    <a:lnTo>
                      <a:pt x="0" y="0"/>
                    </a:lnTo>
                    <a:lnTo>
                      <a:pt x="99" y="43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9" name="Freeform 131"/>
              <p:cNvSpPr>
                <a:spLocks/>
              </p:cNvSpPr>
              <p:nvPr/>
            </p:nvSpPr>
            <p:spPr bwMode="auto">
              <a:xfrm>
                <a:off x="2125" y="1613"/>
                <a:ext cx="35" cy="28"/>
              </a:xfrm>
              <a:custGeom>
                <a:avLst/>
                <a:gdLst>
                  <a:gd name="T0" fmla="*/ 0 w 136"/>
                  <a:gd name="T1" fmla="*/ 0 h 113"/>
                  <a:gd name="T2" fmla="*/ 0 w 136"/>
                  <a:gd name="T3" fmla="*/ 0 h 113"/>
                  <a:gd name="T4" fmla="*/ 0 w 136"/>
                  <a:gd name="T5" fmla="*/ 0 h 113"/>
                  <a:gd name="T6" fmla="*/ 0 w 136"/>
                  <a:gd name="T7" fmla="*/ 0 h 113"/>
                  <a:gd name="T8" fmla="*/ 0 w 136"/>
                  <a:gd name="T9" fmla="*/ 0 h 11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6"/>
                  <a:gd name="T16" fmla="*/ 0 h 113"/>
                  <a:gd name="T17" fmla="*/ 136 w 136"/>
                  <a:gd name="T18" fmla="*/ 113 h 11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6" h="113">
                    <a:moveTo>
                      <a:pt x="136" y="57"/>
                    </a:moveTo>
                    <a:lnTo>
                      <a:pt x="136" y="113"/>
                    </a:lnTo>
                    <a:lnTo>
                      <a:pt x="0" y="55"/>
                    </a:lnTo>
                    <a:lnTo>
                      <a:pt x="0" y="0"/>
                    </a:lnTo>
                    <a:lnTo>
                      <a:pt x="136" y="57"/>
                    </a:lnTo>
                    <a:close/>
                  </a:path>
                </a:pathLst>
              </a:custGeom>
              <a:solidFill>
                <a:srgbClr val="4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" name="Freeform 132"/>
              <p:cNvSpPr>
                <a:spLocks/>
              </p:cNvSpPr>
              <p:nvPr/>
            </p:nvSpPr>
            <p:spPr bwMode="auto">
              <a:xfrm>
                <a:off x="2096" y="1600"/>
                <a:ext cx="28" cy="26"/>
              </a:xfrm>
              <a:custGeom>
                <a:avLst/>
                <a:gdLst>
                  <a:gd name="T0" fmla="*/ 0 w 112"/>
                  <a:gd name="T1" fmla="*/ 0 h 104"/>
                  <a:gd name="T2" fmla="*/ 0 w 112"/>
                  <a:gd name="T3" fmla="*/ 0 h 104"/>
                  <a:gd name="T4" fmla="*/ 0 w 112"/>
                  <a:gd name="T5" fmla="*/ 0 h 104"/>
                  <a:gd name="T6" fmla="*/ 0 w 112"/>
                  <a:gd name="T7" fmla="*/ 0 h 104"/>
                  <a:gd name="T8" fmla="*/ 0 w 112"/>
                  <a:gd name="T9" fmla="*/ 0 h 10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2"/>
                  <a:gd name="T16" fmla="*/ 0 h 104"/>
                  <a:gd name="T17" fmla="*/ 112 w 112"/>
                  <a:gd name="T18" fmla="*/ 104 h 10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2" h="104">
                    <a:moveTo>
                      <a:pt x="112" y="47"/>
                    </a:moveTo>
                    <a:lnTo>
                      <a:pt x="112" y="104"/>
                    </a:lnTo>
                    <a:lnTo>
                      <a:pt x="0" y="54"/>
                    </a:lnTo>
                    <a:lnTo>
                      <a:pt x="0" y="0"/>
                    </a:lnTo>
                    <a:lnTo>
                      <a:pt x="112" y="47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1" name="Freeform 133"/>
              <p:cNvSpPr>
                <a:spLocks/>
              </p:cNvSpPr>
              <p:nvPr/>
            </p:nvSpPr>
            <p:spPr bwMode="auto">
              <a:xfrm>
                <a:off x="2065" y="1587"/>
                <a:ext cx="29" cy="25"/>
              </a:xfrm>
              <a:custGeom>
                <a:avLst/>
                <a:gdLst>
                  <a:gd name="T0" fmla="*/ 0 w 118"/>
                  <a:gd name="T1" fmla="*/ 0 h 100"/>
                  <a:gd name="T2" fmla="*/ 0 w 118"/>
                  <a:gd name="T3" fmla="*/ 0 h 100"/>
                  <a:gd name="T4" fmla="*/ 0 w 118"/>
                  <a:gd name="T5" fmla="*/ 0 h 100"/>
                  <a:gd name="T6" fmla="*/ 0 w 118"/>
                  <a:gd name="T7" fmla="*/ 0 h 100"/>
                  <a:gd name="T8" fmla="*/ 0 w 118"/>
                  <a:gd name="T9" fmla="*/ 0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8"/>
                  <a:gd name="T16" fmla="*/ 0 h 100"/>
                  <a:gd name="T17" fmla="*/ 118 w 11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8" h="100">
                    <a:moveTo>
                      <a:pt x="118" y="50"/>
                    </a:moveTo>
                    <a:lnTo>
                      <a:pt x="118" y="100"/>
                    </a:lnTo>
                    <a:lnTo>
                      <a:pt x="0" y="51"/>
                    </a:lnTo>
                    <a:lnTo>
                      <a:pt x="0" y="0"/>
                    </a:lnTo>
                    <a:lnTo>
                      <a:pt x="118" y="50"/>
                    </a:lnTo>
                    <a:close/>
                  </a:path>
                </a:pathLst>
              </a:custGeom>
              <a:solidFill>
                <a:srgbClr val="6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2" name="Freeform 134"/>
              <p:cNvSpPr>
                <a:spLocks/>
              </p:cNvSpPr>
              <p:nvPr/>
            </p:nvSpPr>
            <p:spPr bwMode="auto">
              <a:xfrm>
                <a:off x="2038" y="1605"/>
                <a:ext cx="25" cy="23"/>
              </a:xfrm>
              <a:custGeom>
                <a:avLst/>
                <a:gdLst>
                  <a:gd name="T0" fmla="*/ 0 w 99"/>
                  <a:gd name="T1" fmla="*/ 0 h 94"/>
                  <a:gd name="T2" fmla="*/ 0 w 99"/>
                  <a:gd name="T3" fmla="*/ 0 h 94"/>
                  <a:gd name="T4" fmla="*/ 0 w 99"/>
                  <a:gd name="T5" fmla="*/ 0 h 94"/>
                  <a:gd name="T6" fmla="*/ 0 w 99"/>
                  <a:gd name="T7" fmla="*/ 0 h 94"/>
                  <a:gd name="T8" fmla="*/ 0 w 99"/>
                  <a:gd name="T9" fmla="*/ 0 h 9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"/>
                  <a:gd name="T16" fmla="*/ 0 h 94"/>
                  <a:gd name="T17" fmla="*/ 99 w 99"/>
                  <a:gd name="T18" fmla="*/ 94 h 9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" h="94">
                    <a:moveTo>
                      <a:pt x="99" y="45"/>
                    </a:moveTo>
                    <a:lnTo>
                      <a:pt x="99" y="94"/>
                    </a:lnTo>
                    <a:lnTo>
                      <a:pt x="0" y="48"/>
                    </a:lnTo>
                    <a:lnTo>
                      <a:pt x="0" y="0"/>
                    </a:lnTo>
                    <a:lnTo>
                      <a:pt x="99" y="45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3" name="Freeform 135"/>
              <p:cNvSpPr>
                <a:spLocks/>
              </p:cNvSpPr>
              <p:nvPr/>
            </p:nvSpPr>
            <p:spPr bwMode="auto">
              <a:xfrm>
                <a:off x="2125" y="1645"/>
                <a:ext cx="35" cy="30"/>
              </a:xfrm>
              <a:custGeom>
                <a:avLst/>
                <a:gdLst>
                  <a:gd name="T0" fmla="*/ 0 w 136"/>
                  <a:gd name="T1" fmla="*/ 0 h 119"/>
                  <a:gd name="T2" fmla="*/ 0 w 136"/>
                  <a:gd name="T3" fmla="*/ 0 h 119"/>
                  <a:gd name="T4" fmla="*/ 0 w 136"/>
                  <a:gd name="T5" fmla="*/ 0 h 119"/>
                  <a:gd name="T6" fmla="*/ 0 w 136"/>
                  <a:gd name="T7" fmla="*/ 0 h 119"/>
                  <a:gd name="T8" fmla="*/ 0 w 136"/>
                  <a:gd name="T9" fmla="*/ 0 h 1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6"/>
                  <a:gd name="T16" fmla="*/ 0 h 119"/>
                  <a:gd name="T17" fmla="*/ 136 w 136"/>
                  <a:gd name="T18" fmla="*/ 119 h 11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6" h="119">
                    <a:moveTo>
                      <a:pt x="136" y="66"/>
                    </a:moveTo>
                    <a:lnTo>
                      <a:pt x="136" y="119"/>
                    </a:lnTo>
                    <a:lnTo>
                      <a:pt x="0" y="56"/>
                    </a:lnTo>
                    <a:lnTo>
                      <a:pt x="0" y="0"/>
                    </a:lnTo>
                    <a:lnTo>
                      <a:pt x="136" y="66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4" name="Freeform 136"/>
              <p:cNvSpPr>
                <a:spLocks/>
              </p:cNvSpPr>
              <p:nvPr/>
            </p:nvSpPr>
            <p:spPr bwMode="auto">
              <a:xfrm>
                <a:off x="2096" y="1631"/>
                <a:ext cx="28" cy="27"/>
              </a:xfrm>
              <a:custGeom>
                <a:avLst/>
                <a:gdLst>
                  <a:gd name="T0" fmla="*/ 0 w 112"/>
                  <a:gd name="T1" fmla="*/ 0 h 108"/>
                  <a:gd name="T2" fmla="*/ 0 w 112"/>
                  <a:gd name="T3" fmla="*/ 0 h 108"/>
                  <a:gd name="T4" fmla="*/ 0 w 112"/>
                  <a:gd name="T5" fmla="*/ 0 h 108"/>
                  <a:gd name="T6" fmla="*/ 0 w 112"/>
                  <a:gd name="T7" fmla="*/ 0 h 108"/>
                  <a:gd name="T8" fmla="*/ 0 w 112"/>
                  <a:gd name="T9" fmla="*/ 0 h 1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2"/>
                  <a:gd name="T16" fmla="*/ 0 h 108"/>
                  <a:gd name="T17" fmla="*/ 112 w 112"/>
                  <a:gd name="T18" fmla="*/ 108 h 1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2" h="108">
                    <a:moveTo>
                      <a:pt x="112" y="52"/>
                    </a:moveTo>
                    <a:lnTo>
                      <a:pt x="112" y="108"/>
                    </a:lnTo>
                    <a:lnTo>
                      <a:pt x="0" y="53"/>
                    </a:lnTo>
                    <a:lnTo>
                      <a:pt x="0" y="0"/>
                    </a:lnTo>
                    <a:lnTo>
                      <a:pt x="112" y="52"/>
                    </a:lnTo>
                    <a:close/>
                  </a:path>
                </a:pathLst>
              </a:custGeom>
              <a:solidFill>
                <a:srgbClr val="6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5" name="Freeform 137"/>
              <p:cNvSpPr>
                <a:spLocks/>
              </p:cNvSpPr>
              <p:nvPr/>
            </p:nvSpPr>
            <p:spPr bwMode="auto">
              <a:xfrm>
                <a:off x="2065" y="1617"/>
                <a:ext cx="29" cy="27"/>
              </a:xfrm>
              <a:custGeom>
                <a:avLst/>
                <a:gdLst>
                  <a:gd name="T0" fmla="*/ 0 w 118"/>
                  <a:gd name="T1" fmla="*/ 0 h 108"/>
                  <a:gd name="T2" fmla="*/ 0 w 118"/>
                  <a:gd name="T3" fmla="*/ 0 h 108"/>
                  <a:gd name="T4" fmla="*/ 0 w 118"/>
                  <a:gd name="T5" fmla="*/ 0 h 108"/>
                  <a:gd name="T6" fmla="*/ 0 w 118"/>
                  <a:gd name="T7" fmla="*/ 0 h 108"/>
                  <a:gd name="T8" fmla="*/ 0 w 118"/>
                  <a:gd name="T9" fmla="*/ 0 h 1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8"/>
                  <a:gd name="T16" fmla="*/ 0 h 108"/>
                  <a:gd name="T17" fmla="*/ 118 w 118"/>
                  <a:gd name="T18" fmla="*/ 108 h 1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8" h="108">
                    <a:moveTo>
                      <a:pt x="118" y="56"/>
                    </a:moveTo>
                    <a:lnTo>
                      <a:pt x="118" y="108"/>
                    </a:lnTo>
                    <a:lnTo>
                      <a:pt x="0" y="51"/>
                    </a:lnTo>
                    <a:lnTo>
                      <a:pt x="0" y="0"/>
                    </a:lnTo>
                    <a:lnTo>
                      <a:pt x="118" y="56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6" name="Freeform 138"/>
              <p:cNvSpPr>
                <a:spLocks/>
              </p:cNvSpPr>
              <p:nvPr/>
            </p:nvSpPr>
            <p:spPr bwMode="auto">
              <a:xfrm>
                <a:off x="2038" y="1634"/>
                <a:ext cx="25" cy="26"/>
              </a:xfrm>
              <a:custGeom>
                <a:avLst/>
                <a:gdLst>
                  <a:gd name="T0" fmla="*/ 0 w 99"/>
                  <a:gd name="T1" fmla="*/ 0 h 103"/>
                  <a:gd name="T2" fmla="*/ 0 w 99"/>
                  <a:gd name="T3" fmla="*/ 0 h 103"/>
                  <a:gd name="T4" fmla="*/ 0 w 99"/>
                  <a:gd name="T5" fmla="*/ 0 h 103"/>
                  <a:gd name="T6" fmla="*/ 0 w 99"/>
                  <a:gd name="T7" fmla="*/ 0 h 103"/>
                  <a:gd name="T8" fmla="*/ 0 w 99"/>
                  <a:gd name="T9" fmla="*/ 0 h 10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"/>
                  <a:gd name="T16" fmla="*/ 0 h 103"/>
                  <a:gd name="T17" fmla="*/ 99 w 99"/>
                  <a:gd name="T18" fmla="*/ 103 h 10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" h="103">
                    <a:moveTo>
                      <a:pt x="99" y="54"/>
                    </a:moveTo>
                    <a:lnTo>
                      <a:pt x="99" y="103"/>
                    </a:lnTo>
                    <a:lnTo>
                      <a:pt x="0" y="52"/>
                    </a:lnTo>
                    <a:lnTo>
                      <a:pt x="0" y="0"/>
                    </a:lnTo>
                    <a:lnTo>
                      <a:pt x="99" y="54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7" name="Freeform 139"/>
              <p:cNvSpPr>
                <a:spLocks/>
              </p:cNvSpPr>
              <p:nvPr/>
            </p:nvSpPr>
            <p:spPr bwMode="auto">
              <a:xfrm>
                <a:off x="2125" y="1678"/>
                <a:ext cx="35" cy="31"/>
              </a:xfrm>
              <a:custGeom>
                <a:avLst/>
                <a:gdLst>
                  <a:gd name="T0" fmla="*/ 0 w 136"/>
                  <a:gd name="T1" fmla="*/ 0 h 127"/>
                  <a:gd name="T2" fmla="*/ 0 w 136"/>
                  <a:gd name="T3" fmla="*/ 0 h 127"/>
                  <a:gd name="T4" fmla="*/ 0 w 136"/>
                  <a:gd name="T5" fmla="*/ 0 h 127"/>
                  <a:gd name="T6" fmla="*/ 0 w 136"/>
                  <a:gd name="T7" fmla="*/ 0 h 127"/>
                  <a:gd name="T8" fmla="*/ 0 w 136"/>
                  <a:gd name="T9" fmla="*/ 0 h 1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6"/>
                  <a:gd name="T16" fmla="*/ 0 h 127"/>
                  <a:gd name="T17" fmla="*/ 136 w 136"/>
                  <a:gd name="T18" fmla="*/ 127 h 1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6" h="127">
                    <a:moveTo>
                      <a:pt x="136" y="70"/>
                    </a:moveTo>
                    <a:lnTo>
                      <a:pt x="136" y="127"/>
                    </a:lnTo>
                    <a:lnTo>
                      <a:pt x="0" y="57"/>
                    </a:lnTo>
                    <a:lnTo>
                      <a:pt x="0" y="0"/>
                    </a:lnTo>
                    <a:lnTo>
                      <a:pt x="136" y="70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8" name="Freeform 140"/>
              <p:cNvSpPr>
                <a:spLocks/>
              </p:cNvSpPr>
              <p:nvPr/>
            </p:nvSpPr>
            <p:spPr bwMode="auto">
              <a:xfrm>
                <a:off x="2096" y="1663"/>
                <a:ext cx="28" cy="28"/>
              </a:xfrm>
              <a:custGeom>
                <a:avLst/>
                <a:gdLst>
                  <a:gd name="T0" fmla="*/ 0 w 112"/>
                  <a:gd name="T1" fmla="*/ 0 h 113"/>
                  <a:gd name="T2" fmla="*/ 0 w 112"/>
                  <a:gd name="T3" fmla="*/ 0 h 113"/>
                  <a:gd name="T4" fmla="*/ 0 w 112"/>
                  <a:gd name="T5" fmla="*/ 0 h 113"/>
                  <a:gd name="T6" fmla="*/ 0 w 112"/>
                  <a:gd name="T7" fmla="*/ 0 h 113"/>
                  <a:gd name="T8" fmla="*/ 0 w 112"/>
                  <a:gd name="T9" fmla="*/ 0 h 11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2"/>
                  <a:gd name="T16" fmla="*/ 0 h 113"/>
                  <a:gd name="T17" fmla="*/ 112 w 112"/>
                  <a:gd name="T18" fmla="*/ 113 h 11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2" h="113">
                    <a:moveTo>
                      <a:pt x="112" y="57"/>
                    </a:moveTo>
                    <a:lnTo>
                      <a:pt x="112" y="113"/>
                    </a:lnTo>
                    <a:lnTo>
                      <a:pt x="0" y="54"/>
                    </a:lnTo>
                    <a:lnTo>
                      <a:pt x="0" y="0"/>
                    </a:lnTo>
                    <a:lnTo>
                      <a:pt x="112" y="57"/>
                    </a:lnTo>
                    <a:close/>
                  </a:path>
                </a:pathLst>
              </a:custGeom>
              <a:solidFill>
                <a:srgbClr val="6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9" name="Freeform 141"/>
              <p:cNvSpPr>
                <a:spLocks/>
              </p:cNvSpPr>
              <p:nvPr/>
            </p:nvSpPr>
            <p:spPr bwMode="auto">
              <a:xfrm>
                <a:off x="2065" y="1648"/>
                <a:ext cx="29" cy="28"/>
              </a:xfrm>
              <a:custGeom>
                <a:avLst/>
                <a:gdLst>
                  <a:gd name="T0" fmla="*/ 0 w 118"/>
                  <a:gd name="T1" fmla="*/ 0 h 113"/>
                  <a:gd name="T2" fmla="*/ 0 w 118"/>
                  <a:gd name="T3" fmla="*/ 0 h 113"/>
                  <a:gd name="T4" fmla="*/ 0 w 118"/>
                  <a:gd name="T5" fmla="*/ 0 h 113"/>
                  <a:gd name="T6" fmla="*/ 0 w 118"/>
                  <a:gd name="T7" fmla="*/ 0 h 113"/>
                  <a:gd name="T8" fmla="*/ 0 w 118"/>
                  <a:gd name="T9" fmla="*/ 0 h 11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8"/>
                  <a:gd name="T16" fmla="*/ 0 h 113"/>
                  <a:gd name="T17" fmla="*/ 118 w 118"/>
                  <a:gd name="T18" fmla="*/ 113 h 11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8" h="113">
                    <a:moveTo>
                      <a:pt x="118" y="61"/>
                    </a:moveTo>
                    <a:lnTo>
                      <a:pt x="118" y="113"/>
                    </a:lnTo>
                    <a:lnTo>
                      <a:pt x="0" y="52"/>
                    </a:lnTo>
                    <a:lnTo>
                      <a:pt x="0" y="0"/>
                    </a:lnTo>
                    <a:lnTo>
                      <a:pt x="118" y="61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0" name="Freeform 142"/>
              <p:cNvSpPr>
                <a:spLocks/>
              </p:cNvSpPr>
              <p:nvPr/>
            </p:nvSpPr>
            <p:spPr bwMode="auto">
              <a:xfrm>
                <a:off x="2127" y="1516"/>
                <a:ext cx="32" cy="24"/>
              </a:xfrm>
              <a:custGeom>
                <a:avLst/>
                <a:gdLst>
                  <a:gd name="T0" fmla="*/ 0 w 130"/>
                  <a:gd name="T1" fmla="*/ 0 h 97"/>
                  <a:gd name="T2" fmla="*/ 0 w 130"/>
                  <a:gd name="T3" fmla="*/ 0 h 97"/>
                  <a:gd name="T4" fmla="*/ 0 w 130"/>
                  <a:gd name="T5" fmla="*/ 0 h 97"/>
                  <a:gd name="T6" fmla="*/ 0 w 130"/>
                  <a:gd name="T7" fmla="*/ 0 h 97"/>
                  <a:gd name="T8" fmla="*/ 0 w 130"/>
                  <a:gd name="T9" fmla="*/ 0 h 9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0"/>
                  <a:gd name="T16" fmla="*/ 0 h 97"/>
                  <a:gd name="T17" fmla="*/ 130 w 130"/>
                  <a:gd name="T18" fmla="*/ 97 h 9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0" h="97">
                    <a:moveTo>
                      <a:pt x="130" y="39"/>
                    </a:moveTo>
                    <a:lnTo>
                      <a:pt x="130" y="97"/>
                    </a:lnTo>
                    <a:lnTo>
                      <a:pt x="0" y="56"/>
                    </a:lnTo>
                    <a:lnTo>
                      <a:pt x="0" y="0"/>
                    </a:lnTo>
                    <a:lnTo>
                      <a:pt x="130" y="39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1" name="Freeform 143"/>
              <p:cNvSpPr>
                <a:spLocks/>
              </p:cNvSpPr>
              <p:nvPr/>
            </p:nvSpPr>
            <p:spPr bwMode="auto">
              <a:xfrm>
                <a:off x="2150" y="1540"/>
                <a:ext cx="10" cy="17"/>
              </a:xfrm>
              <a:custGeom>
                <a:avLst/>
                <a:gdLst>
                  <a:gd name="T0" fmla="*/ 0 w 40"/>
                  <a:gd name="T1" fmla="*/ 0 h 69"/>
                  <a:gd name="T2" fmla="*/ 0 w 40"/>
                  <a:gd name="T3" fmla="*/ 0 h 69"/>
                  <a:gd name="T4" fmla="*/ 0 w 40"/>
                  <a:gd name="T5" fmla="*/ 0 h 69"/>
                  <a:gd name="T6" fmla="*/ 0 w 40"/>
                  <a:gd name="T7" fmla="*/ 0 h 69"/>
                  <a:gd name="T8" fmla="*/ 0 w 40"/>
                  <a:gd name="T9" fmla="*/ 0 h 6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0"/>
                  <a:gd name="T16" fmla="*/ 0 h 69"/>
                  <a:gd name="T17" fmla="*/ 40 w 40"/>
                  <a:gd name="T18" fmla="*/ 69 h 6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0" h="69">
                    <a:moveTo>
                      <a:pt x="40" y="14"/>
                    </a:moveTo>
                    <a:lnTo>
                      <a:pt x="40" y="69"/>
                    </a:lnTo>
                    <a:lnTo>
                      <a:pt x="0" y="55"/>
                    </a:lnTo>
                    <a:lnTo>
                      <a:pt x="0" y="0"/>
                    </a:lnTo>
                    <a:lnTo>
                      <a:pt x="40" y="14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2" name="Freeform 144"/>
              <p:cNvSpPr>
                <a:spLocks/>
              </p:cNvSpPr>
              <p:nvPr/>
            </p:nvSpPr>
            <p:spPr bwMode="auto">
              <a:xfrm>
                <a:off x="2127" y="1581"/>
                <a:ext cx="32" cy="26"/>
              </a:xfrm>
              <a:custGeom>
                <a:avLst/>
                <a:gdLst>
                  <a:gd name="T0" fmla="*/ 0 w 130"/>
                  <a:gd name="T1" fmla="*/ 0 h 107"/>
                  <a:gd name="T2" fmla="*/ 0 w 130"/>
                  <a:gd name="T3" fmla="*/ 0 h 107"/>
                  <a:gd name="T4" fmla="*/ 0 w 130"/>
                  <a:gd name="T5" fmla="*/ 0 h 107"/>
                  <a:gd name="T6" fmla="*/ 0 w 130"/>
                  <a:gd name="T7" fmla="*/ 0 h 107"/>
                  <a:gd name="T8" fmla="*/ 0 w 130"/>
                  <a:gd name="T9" fmla="*/ 0 h 10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0"/>
                  <a:gd name="T16" fmla="*/ 0 h 107"/>
                  <a:gd name="T17" fmla="*/ 130 w 130"/>
                  <a:gd name="T18" fmla="*/ 107 h 10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0" h="107">
                    <a:moveTo>
                      <a:pt x="130" y="49"/>
                    </a:moveTo>
                    <a:lnTo>
                      <a:pt x="130" y="107"/>
                    </a:lnTo>
                    <a:lnTo>
                      <a:pt x="0" y="56"/>
                    </a:lnTo>
                    <a:lnTo>
                      <a:pt x="0" y="0"/>
                    </a:lnTo>
                    <a:lnTo>
                      <a:pt x="130" y="49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" name="Rectangle 145"/>
              <p:cNvSpPr>
                <a:spLocks noChangeArrowheads="1"/>
              </p:cNvSpPr>
              <p:nvPr/>
            </p:nvSpPr>
            <p:spPr bwMode="auto">
              <a:xfrm>
                <a:off x="2159" y="1661"/>
                <a:ext cx="16" cy="15"/>
              </a:xfrm>
              <a:prstGeom prst="rect">
                <a:avLst/>
              </a:prstGeom>
              <a:solidFill>
                <a:srgbClr val="6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70" name="Group 146"/>
            <p:cNvGrpSpPr>
              <a:grpSpLocks/>
            </p:cNvGrpSpPr>
            <p:nvPr/>
          </p:nvGrpSpPr>
          <p:grpSpPr bwMode="auto">
            <a:xfrm>
              <a:off x="2627784" y="2145630"/>
              <a:ext cx="615950" cy="143002"/>
              <a:chOff x="2017" y="1450"/>
              <a:chExt cx="239" cy="60"/>
            </a:xfrm>
          </p:grpSpPr>
          <p:sp>
            <p:nvSpPr>
              <p:cNvPr id="171" name="Freeform 147"/>
              <p:cNvSpPr>
                <a:spLocks/>
              </p:cNvSpPr>
              <p:nvPr/>
            </p:nvSpPr>
            <p:spPr bwMode="auto">
              <a:xfrm>
                <a:off x="2017" y="1450"/>
                <a:ext cx="239" cy="35"/>
              </a:xfrm>
              <a:custGeom>
                <a:avLst/>
                <a:gdLst>
                  <a:gd name="T0" fmla="*/ 0 w 959"/>
                  <a:gd name="T1" fmla="*/ 0 h 141"/>
                  <a:gd name="T2" fmla="*/ 0 w 959"/>
                  <a:gd name="T3" fmla="*/ 0 h 141"/>
                  <a:gd name="T4" fmla="*/ 0 w 959"/>
                  <a:gd name="T5" fmla="*/ 0 h 141"/>
                  <a:gd name="T6" fmla="*/ 0 w 959"/>
                  <a:gd name="T7" fmla="*/ 0 h 141"/>
                  <a:gd name="T8" fmla="*/ 0 w 959"/>
                  <a:gd name="T9" fmla="*/ 0 h 1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9"/>
                  <a:gd name="T16" fmla="*/ 0 h 141"/>
                  <a:gd name="T17" fmla="*/ 959 w 959"/>
                  <a:gd name="T18" fmla="*/ 141 h 14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9" h="141">
                    <a:moveTo>
                      <a:pt x="0" y="0"/>
                    </a:moveTo>
                    <a:lnTo>
                      <a:pt x="412" y="11"/>
                    </a:lnTo>
                    <a:lnTo>
                      <a:pt x="959" y="136"/>
                    </a:lnTo>
                    <a:lnTo>
                      <a:pt x="579" y="1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2" name="Freeform 148"/>
              <p:cNvSpPr>
                <a:spLocks/>
              </p:cNvSpPr>
              <p:nvPr/>
            </p:nvSpPr>
            <p:spPr bwMode="auto">
              <a:xfrm>
                <a:off x="2163" y="1483"/>
                <a:ext cx="93" cy="27"/>
              </a:xfrm>
              <a:custGeom>
                <a:avLst/>
                <a:gdLst>
                  <a:gd name="T0" fmla="*/ 0 w 372"/>
                  <a:gd name="T1" fmla="*/ 0 h 107"/>
                  <a:gd name="T2" fmla="*/ 0 w 372"/>
                  <a:gd name="T3" fmla="*/ 0 h 107"/>
                  <a:gd name="T4" fmla="*/ 0 w 372"/>
                  <a:gd name="T5" fmla="*/ 0 h 107"/>
                  <a:gd name="T6" fmla="*/ 0 w 372"/>
                  <a:gd name="T7" fmla="*/ 0 h 107"/>
                  <a:gd name="T8" fmla="*/ 0 w 372"/>
                  <a:gd name="T9" fmla="*/ 0 h 10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72"/>
                  <a:gd name="T16" fmla="*/ 0 h 107"/>
                  <a:gd name="T17" fmla="*/ 372 w 372"/>
                  <a:gd name="T18" fmla="*/ 107 h 10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72" h="107">
                    <a:moveTo>
                      <a:pt x="2" y="1"/>
                    </a:moveTo>
                    <a:lnTo>
                      <a:pt x="372" y="0"/>
                    </a:lnTo>
                    <a:lnTo>
                      <a:pt x="372" y="107"/>
                    </a:lnTo>
                    <a:lnTo>
                      <a:pt x="0" y="107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E0E0E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3" name="Freeform 149"/>
              <p:cNvSpPr>
                <a:spLocks/>
              </p:cNvSpPr>
              <p:nvPr/>
            </p:nvSpPr>
            <p:spPr bwMode="auto">
              <a:xfrm>
                <a:off x="2018" y="1450"/>
                <a:ext cx="148" cy="59"/>
              </a:xfrm>
              <a:custGeom>
                <a:avLst/>
                <a:gdLst>
                  <a:gd name="T0" fmla="*/ 0 w 592"/>
                  <a:gd name="T1" fmla="*/ 0 h 237"/>
                  <a:gd name="T2" fmla="*/ 0 w 592"/>
                  <a:gd name="T3" fmla="*/ 0 h 237"/>
                  <a:gd name="T4" fmla="*/ 0 w 592"/>
                  <a:gd name="T5" fmla="*/ 0 h 237"/>
                  <a:gd name="T6" fmla="*/ 0 w 592"/>
                  <a:gd name="T7" fmla="*/ 0 h 237"/>
                  <a:gd name="T8" fmla="*/ 0 w 592"/>
                  <a:gd name="T9" fmla="*/ 0 h 23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92"/>
                  <a:gd name="T16" fmla="*/ 0 h 237"/>
                  <a:gd name="T17" fmla="*/ 592 w 592"/>
                  <a:gd name="T18" fmla="*/ 237 h 23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92" h="237">
                    <a:moveTo>
                      <a:pt x="0" y="0"/>
                    </a:moveTo>
                    <a:lnTo>
                      <a:pt x="0" y="80"/>
                    </a:lnTo>
                    <a:lnTo>
                      <a:pt x="592" y="237"/>
                    </a:lnTo>
                    <a:lnTo>
                      <a:pt x="592" y="1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0A0A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444" name="Oval 10"/>
          <p:cNvSpPr>
            <a:spLocks noChangeArrowheads="1"/>
          </p:cNvSpPr>
          <p:nvPr/>
        </p:nvSpPr>
        <p:spPr bwMode="auto">
          <a:xfrm>
            <a:off x="6936828" y="5949280"/>
            <a:ext cx="666981" cy="487990"/>
          </a:xfrm>
          <a:prstGeom prst="ellipse">
            <a:avLst/>
          </a:prstGeom>
          <a:solidFill>
            <a:srgbClr val="00B0F0"/>
          </a:soli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445" name="Oval 10"/>
          <p:cNvSpPr>
            <a:spLocks noChangeArrowheads="1"/>
          </p:cNvSpPr>
          <p:nvPr/>
        </p:nvSpPr>
        <p:spPr bwMode="auto">
          <a:xfrm>
            <a:off x="5703040" y="4892066"/>
            <a:ext cx="666981" cy="487990"/>
          </a:xfrm>
          <a:prstGeom prst="ellipse">
            <a:avLst/>
          </a:prstGeom>
          <a:solidFill>
            <a:srgbClr val="00B0F0"/>
          </a:soli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447" name="云形标注 446"/>
          <p:cNvSpPr/>
          <p:nvPr/>
        </p:nvSpPr>
        <p:spPr bwMode="auto">
          <a:xfrm>
            <a:off x="7973656" y="4798806"/>
            <a:ext cx="1032148" cy="518809"/>
          </a:xfrm>
          <a:prstGeom prst="cloudCallout">
            <a:avLst>
              <a:gd name="adj1" fmla="val -2518"/>
              <a:gd name="adj2" fmla="val 27805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rgbClr val="575F6D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448" name="Line 429"/>
          <p:cNvSpPr>
            <a:spLocks noChangeShapeType="1"/>
          </p:cNvSpPr>
          <p:nvPr/>
        </p:nvSpPr>
        <p:spPr bwMode="auto">
          <a:xfrm>
            <a:off x="7233786" y="5489846"/>
            <a:ext cx="2432" cy="482999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449" name="Line 429"/>
          <p:cNvSpPr>
            <a:spLocks noChangeShapeType="1"/>
          </p:cNvSpPr>
          <p:nvPr/>
        </p:nvSpPr>
        <p:spPr bwMode="auto">
          <a:xfrm flipH="1" flipV="1">
            <a:off x="7435201" y="5129222"/>
            <a:ext cx="573438" cy="3162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450" name="Line 429"/>
          <p:cNvSpPr>
            <a:spLocks noChangeShapeType="1"/>
          </p:cNvSpPr>
          <p:nvPr/>
        </p:nvSpPr>
        <p:spPr bwMode="auto">
          <a:xfrm flipH="1" flipV="1">
            <a:off x="6346181" y="5128830"/>
            <a:ext cx="573438" cy="3162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671383" y="4955246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DMZ</a:t>
            </a:r>
            <a:endParaRPr lang="zh-CN" altLang="en-US" dirty="0"/>
          </a:p>
        </p:txBody>
      </p:sp>
      <p:sp>
        <p:nvSpPr>
          <p:cNvPr id="452" name="矩形 451"/>
          <p:cNvSpPr/>
          <p:nvPr/>
        </p:nvSpPr>
        <p:spPr>
          <a:xfrm>
            <a:off x="6936828" y="6023540"/>
            <a:ext cx="659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LAN</a:t>
            </a:r>
            <a:endParaRPr lang="zh-CN" altLang="en-US" dirty="0"/>
          </a:p>
        </p:txBody>
      </p:sp>
      <p:sp>
        <p:nvSpPr>
          <p:cNvPr id="453" name="矩形 452"/>
          <p:cNvSpPr/>
          <p:nvPr/>
        </p:nvSpPr>
        <p:spPr>
          <a:xfrm>
            <a:off x="8038873" y="4851072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Internet</a:t>
            </a:r>
            <a:endParaRPr lang="zh-CN" altLang="en-US" dirty="0"/>
          </a:p>
        </p:txBody>
      </p:sp>
      <p:sp>
        <p:nvSpPr>
          <p:cNvPr id="454" name="矩形 453"/>
          <p:cNvSpPr/>
          <p:nvPr/>
        </p:nvSpPr>
        <p:spPr>
          <a:xfrm>
            <a:off x="7236296" y="4725144"/>
            <a:ext cx="543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FW</a:t>
            </a:r>
            <a:endParaRPr lang="zh-CN" altLang="en-US" dirty="0"/>
          </a:p>
        </p:txBody>
      </p:sp>
      <p:cxnSp>
        <p:nvCxnSpPr>
          <p:cNvPr id="6" name="曲线连接符 5"/>
          <p:cNvCxnSpPr/>
          <p:nvPr/>
        </p:nvCxnSpPr>
        <p:spPr bwMode="auto">
          <a:xfrm rot="5400000" flipH="1" flipV="1">
            <a:off x="7392846" y="5241735"/>
            <a:ext cx="567737" cy="703337"/>
          </a:xfrm>
          <a:prstGeom prst="curvedConnector2">
            <a:avLst/>
          </a:prstGeom>
          <a:solidFill>
            <a:schemeClr val="bg1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55" name="曲线连接符 454"/>
          <p:cNvCxnSpPr/>
          <p:nvPr/>
        </p:nvCxnSpPr>
        <p:spPr bwMode="auto">
          <a:xfrm rot="10800000">
            <a:off x="6411336" y="5325199"/>
            <a:ext cx="703666" cy="586145"/>
          </a:xfrm>
          <a:prstGeom prst="curvedConnector3">
            <a:avLst>
              <a:gd name="adj1" fmla="val 3352"/>
            </a:avLst>
          </a:prstGeom>
          <a:solidFill>
            <a:schemeClr val="bg1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57" name="曲线连接符 456"/>
          <p:cNvCxnSpPr/>
          <p:nvPr/>
        </p:nvCxnSpPr>
        <p:spPr bwMode="auto">
          <a:xfrm rot="10800000" flipV="1">
            <a:off x="7530206" y="5430906"/>
            <a:ext cx="714202" cy="589837"/>
          </a:xfrm>
          <a:prstGeom prst="curvedConnector2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58" name="矩形 457"/>
          <p:cNvSpPr/>
          <p:nvPr/>
        </p:nvSpPr>
        <p:spPr>
          <a:xfrm>
            <a:off x="7668344" y="5579948"/>
            <a:ext cx="748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Deny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59" name="矩形 458"/>
          <p:cNvSpPr/>
          <p:nvPr/>
        </p:nvSpPr>
        <p:spPr>
          <a:xfrm>
            <a:off x="6266977" y="5578550"/>
            <a:ext cx="800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Allow</a:t>
            </a:r>
            <a:endParaRPr lang="zh-CN" altLang="en-US" dirty="0">
              <a:solidFill>
                <a:srgbClr val="00B0F0"/>
              </a:solidFill>
            </a:endParaRPr>
          </a:p>
        </p:txBody>
      </p:sp>
      <p:cxnSp>
        <p:nvCxnSpPr>
          <p:cNvPr id="18" name="曲线连接符 17"/>
          <p:cNvCxnSpPr>
            <a:endCxn id="445" idx="7"/>
          </p:cNvCxnSpPr>
          <p:nvPr/>
        </p:nvCxnSpPr>
        <p:spPr bwMode="auto">
          <a:xfrm rot="10800000" flipV="1">
            <a:off x="6272345" y="4910952"/>
            <a:ext cx="2030729" cy="52578"/>
          </a:xfrm>
          <a:prstGeom prst="curvedConnector4">
            <a:avLst>
              <a:gd name="adj1" fmla="val 35472"/>
              <a:gd name="adj2" fmla="val -446265"/>
            </a:avLst>
          </a:prstGeom>
          <a:solidFill>
            <a:schemeClr val="bg1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62" name="矩形 461"/>
          <p:cNvSpPr/>
          <p:nvPr/>
        </p:nvSpPr>
        <p:spPr>
          <a:xfrm>
            <a:off x="6836108" y="4300794"/>
            <a:ext cx="800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Allow</a:t>
            </a:r>
            <a:endParaRPr lang="zh-CN" altLang="en-US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/>
          <p:cNvSpPr txBox="1"/>
          <p:nvPr/>
        </p:nvSpPr>
        <p:spPr>
          <a:xfrm>
            <a:off x="395536" y="1111384"/>
            <a:ext cx="842493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1. To connect and access the firewall with web browser:</a:t>
            </a:r>
          </a:p>
          <a:p>
            <a:endParaRPr lang="en-US" altLang="zh-CN" sz="2400" dirty="0" smtClean="0"/>
          </a:p>
          <a:p>
            <a:pPr>
              <a:buFont typeface="Wingdings" pitchFamily="2" charset="2"/>
              <a:buChar char="l"/>
            </a:pPr>
            <a:r>
              <a:rPr lang="en-US" altLang="zh-CN" sz="2400" dirty="0" smtClean="0"/>
              <a:t> To connect the PC1 to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MGM</a:t>
            </a:r>
            <a:r>
              <a:rPr lang="en-US" altLang="zh-CN" sz="2400" dirty="0" smtClean="0"/>
              <a:t>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port</a:t>
            </a:r>
            <a:r>
              <a:rPr lang="en-US" altLang="zh-CN" sz="2400" dirty="0" smtClean="0"/>
              <a:t> at firewall USG6300, and then configure the IP address of PC1 as </a:t>
            </a:r>
            <a:r>
              <a:rPr lang="en-US" altLang="zh-CN" sz="2400" dirty="0" smtClean="0">
                <a:solidFill>
                  <a:srgbClr val="FF0000"/>
                </a:solidFill>
              </a:rPr>
              <a:t>192.168.0.100</a:t>
            </a:r>
            <a:endParaRPr lang="zh-CN" altLang="zh-CN" sz="2400" dirty="0" smtClean="0">
              <a:solidFill>
                <a:srgbClr val="FF0000"/>
              </a:solidFill>
            </a:endParaRPr>
          </a:p>
          <a:p>
            <a:endParaRPr lang="en-US" altLang="zh-CN" sz="2400" dirty="0" smtClean="0"/>
          </a:p>
          <a:p>
            <a:pPr marL="342900" indent="-342900">
              <a:buFont typeface="Wingdings" pitchFamily="2" charset="2"/>
              <a:buChar char="l"/>
            </a:pPr>
            <a:r>
              <a:rPr lang="en-US" altLang="zh-CN" sz="2400" dirty="0" smtClean="0"/>
              <a:t>Access the firewall with the web browser:</a:t>
            </a:r>
            <a:endParaRPr lang="zh-CN" altLang="zh-CN" sz="2400" dirty="0" smtClean="0"/>
          </a:p>
          <a:p>
            <a:r>
              <a:rPr lang="en-US" altLang="zh-CN" sz="2400" dirty="0" smtClean="0"/>
              <a:t>    </a:t>
            </a:r>
            <a:r>
              <a:rPr lang="en-US" altLang="zh-CN" sz="2400" dirty="0" smtClean="0">
                <a:solidFill>
                  <a:srgbClr val="FF0000"/>
                </a:solidFill>
              </a:rPr>
              <a:t>https</a:t>
            </a:r>
            <a:r>
              <a:rPr lang="en-US" altLang="zh-CN" sz="2400" dirty="0" smtClean="0"/>
              <a:t>://192.168.0.1</a:t>
            </a:r>
            <a:r>
              <a:rPr lang="en-US" altLang="zh-CN" sz="2400" dirty="0" smtClean="0">
                <a:solidFill>
                  <a:srgbClr val="FF0000"/>
                </a:solidFill>
              </a:rPr>
              <a:t>:8443</a:t>
            </a:r>
          </a:p>
          <a:p>
            <a:endParaRPr lang="en-US" altLang="zh-CN" sz="2400" dirty="0" smtClean="0">
              <a:solidFill>
                <a:srgbClr val="FF0000"/>
              </a:solidFill>
            </a:endParaRPr>
          </a:p>
          <a:p>
            <a:r>
              <a:rPr lang="en-US" altLang="zh-CN" sz="2400" dirty="0" smtClean="0">
                <a:solidFill>
                  <a:srgbClr val="FF0000"/>
                </a:solidFill>
              </a:rPr>
              <a:t>Notice: The default IP address of MGM port is 192.168.0.1,</a:t>
            </a:r>
          </a:p>
          <a:p>
            <a:r>
              <a:rPr lang="en-US" altLang="zh-CN" sz="2400" dirty="0" smtClean="0">
                <a:solidFill>
                  <a:srgbClr val="FF0000"/>
                </a:solidFill>
              </a:rPr>
              <a:t>So if the PC1 need communicate to firewall thought MGM, the IP address must be 192.168.0.2~254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95536" y="188640"/>
            <a:ext cx="81369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800" b="1" dirty="0" smtClean="0"/>
              <a:t>Project 3.1: Basic configuration of Firewall </a:t>
            </a:r>
            <a:endParaRPr lang="zh-CN" altLang="zh-CN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图片 46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2273390"/>
            <a:ext cx="7920880" cy="4251954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6" name="矩形 55"/>
          <p:cNvSpPr/>
          <p:nvPr/>
        </p:nvSpPr>
        <p:spPr>
          <a:xfrm>
            <a:off x="395536" y="980728"/>
            <a:ext cx="828092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sz="2400" dirty="0" smtClean="0"/>
              <a:t> The default user name and password is </a:t>
            </a:r>
            <a:r>
              <a:rPr lang="en-US" altLang="zh-CN" sz="2000" dirty="0" smtClean="0"/>
              <a:t>:</a:t>
            </a:r>
          </a:p>
          <a:p>
            <a:r>
              <a:rPr lang="en-US" altLang="zh-CN" dirty="0" err="1" smtClean="0"/>
              <a:t>UserName</a:t>
            </a:r>
            <a:r>
              <a:rPr lang="en-US" altLang="zh-CN" dirty="0" smtClean="0"/>
              <a:t>:   admin</a:t>
            </a:r>
            <a:endParaRPr lang="zh-CN" altLang="zh-CN" dirty="0" smtClean="0"/>
          </a:p>
          <a:p>
            <a:r>
              <a:rPr lang="en-US" altLang="zh-CN" dirty="0" smtClean="0"/>
              <a:t>Password</a:t>
            </a:r>
            <a:r>
              <a:rPr lang="en-US" altLang="zh-CN" smtClean="0"/>
              <a:t>:    Admin@123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6" name="矩形 5"/>
          <p:cNvSpPr/>
          <p:nvPr/>
        </p:nvSpPr>
        <p:spPr bwMode="auto">
          <a:xfrm>
            <a:off x="971600" y="2492896"/>
            <a:ext cx="1368152" cy="28803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rgbClr val="575F6D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95536" y="188640"/>
            <a:ext cx="81369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800" b="1" dirty="0" smtClean="0"/>
              <a:t>Project 3.1: Basic configuration of Firewall </a:t>
            </a:r>
            <a:endParaRPr lang="zh-CN" altLang="zh-CN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95536" y="1484784"/>
            <a:ext cx="8280920" cy="5040560"/>
            <a:chOff x="395536" y="1052736"/>
            <a:chExt cx="8280920" cy="5400600"/>
          </a:xfrm>
        </p:grpSpPr>
        <p:pic>
          <p:nvPicPr>
            <p:cNvPr id="54" name="图片 53"/>
            <p:cNvPicPr/>
            <p:nvPr/>
          </p:nvPicPr>
          <p:blipFill>
            <a:blip r:embed="rId2" cstate="print">
              <a:lum bright="-20000" contrast="20000"/>
            </a:blip>
            <a:srcRect/>
            <a:stretch>
              <a:fillRect/>
            </a:stretch>
          </p:blipFill>
          <p:spPr bwMode="auto">
            <a:xfrm>
              <a:off x="395536" y="1052736"/>
              <a:ext cx="8280920" cy="5400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矩形 4"/>
            <p:cNvSpPr/>
            <p:nvPr/>
          </p:nvSpPr>
          <p:spPr bwMode="auto">
            <a:xfrm>
              <a:off x="1979712" y="1916832"/>
              <a:ext cx="4248472" cy="504056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rgbClr val="575F6D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 bwMode="auto">
            <a:xfrm>
              <a:off x="6012160" y="2636912"/>
              <a:ext cx="2664296" cy="3528392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rgbClr val="575F6D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 bwMode="auto">
            <a:xfrm>
              <a:off x="1979712" y="2636912"/>
              <a:ext cx="3960440" cy="3528392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rgbClr val="575F6D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8" name="矩形 7"/>
            <p:cNvSpPr/>
            <p:nvPr/>
          </p:nvSpPr>
          <p:spPr bwMode="auto">
            <a:xfrm>
              <a:off x="395536" y="2420888"/>
              <a:ext cx="1512168" cy="3744416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rgbClr val="575F6D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5536" y="908720"/>
            <a:ext cx="66375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sz="2400" dirty="0" smtClean="0"/>
              <a:t> The main UI (default at the dashboard menu)</a:t>
            </a:r>
            <a:endParaRPr lang="zh-CN" altLang="en-US" sz="2400" dirty="0"/>
          </a:p>
        </p:txBody>
      </p:sp>
      <p:sp>
        <p:nvSpPr>
          <p:cNvPr id="11" name="矩形 10"/>
          <p:cNvSpPr/>
          <p:nvPr/>
        </p:nvSpPr>
        <p:spPr>
          <a:xfrm>
            <a:off x="395536" y="188640"/>
            <a:ext cx="81369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800" b="1" dirty="0" smtClean="0"/>
              <a:t>Project 3.1: Basic configuration of Firewall </a:t>
            </a:r>
            <a:endParaRPr lang="zh-CN" altLang="zh-CN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/>
          <p:nvPr/>
        </p:nvPicPr>
        <p:blipFill>
          <a:blip r:embed="rId2" cstate="print">
            <a:lum bright="-20000" contrast="20000"/>
          </a:blip>
          <a:srcRect/>
          <a:stretch>
            <a:fillRect/>
          </a:stretch>
        </p:blipFill>
        <p:spPr bwMode="auto">
          <a:xfrm>
            <a:off x="395536" y="1484784"/>
            <a:ext cx="8280920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95536" y="908720"/>
            <a:ext cx="86759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2. To configure the network parameter for the firewall:</a:t>
            </a:r>
            <a:endParaRPr lang="zh-CN" altLang="en-US" sz="2800" dirty="0"/>
          </a:p>
        </p:txBody>
      </p:sp>
      <p:sp>
        <p:nvSpPr>
          <p:cNvPr id="8" name="矩形 7"/>
          <p:cNvSpPr/>
          <p:nvPr/>
        </p:nvSpPr>
        <p:spPr bwMode="auto">
          <a:xfrm>
            <a:off x="1619672" y="2800130"/>
            <a:ext cx="7056784" cy="329316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rgbClr val="575F6D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4211960" y="2348880"/>
            <a:ext cx="576064" cy="48485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rgbClr val="575F6D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395536" y="2780928"/>
            <a:ext cx="1080120" cy="21602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rgbClr val="575F6D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95536" y="188640"/>
            <a:ext cx="81369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800" b="1" dirty="0" smtClean="0"/>
              <a:t>Project 3.1: Basic configuration of Firewall </a:t>
            </a:r>
            <a:endParaRPr lang="zh-CN" altLang="zh-CN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/>
        </p:nvPicPr>
        <p:blipFill>
          <a:blip r:embed="rId2" cstate="print">
            <a:lum bright="-20000" contrast="20000"/>
          </a:blip>
          <a:srcRect/>
          <a:stretch>
            <a:fillRect/>
          </a:stretch>
        </p:blipFill>
        <p:spPr bwMode="auto">
          <a:xfrm>
            <a:off x="395536" y="1412776"/>
            <a:ext cx="8352928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95536" y="908720"/>
            <a:ext cx="6975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sz="2400" dirty="0" smtClean="0"/>
              <a:t> To modify the parameters for </a:t>
            </a:r>
            <a:r>
              <a:rPr lang="en-US" altLang="zh-CN" sz="2400" dirty="0" smtClean="0">
                <a:solidFill>
                  <a:srgbClr val="FF0000"/>
                </a:solidFill>
              </a:rPr>
              <a:t>Internet</a:t>
            </a:r>
            <a:r>
              <a:rPr lang="en-US" altLang="zh-CN" sz="2400" dirty="0" smtClean="0"/>
              <a:t> interface :</a:t>
            </a:r>
            <a:endParaRPr lang="zh-CN" altLang="en-US" sz="2400" dirty="0"/>
          </a:p>
        </p:txBody>
      </p:sp>
      <p:sp>
        <p:nvSpPr>
          <p:cNvPr id="8" name="矩形 7"/>
          <p:cNvSpPr/>
          <p:nvPr/>
        </p:nvSpPr>
        <p:spPr bwMode="auto">
          <a:xfrm>
            <a:off x="2123728" y="3501008"/>
            <a:ext cx="2808312" cy="108012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rgbClr val="575F6D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2051720" y="1772816"/>
            <a:ext cx="1800200" cy="28803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rgbClr val="575F6D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95536" y="188640"/>
            <a:ext cx="81369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800" b="1" dirty="0" smtClean="0"/>
              <a:t>Project 3.1: Basic configuration of Firewall </a:t>
            </a:r>
            <a:endParaRPr lang="zh-CN" altLang="zh-CN" sz="2800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080" y="1844824"/>
            <a:ext cx="3114286" cy="127619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 bwMode="auto">
          <a:xfrm>
            <a:off x="6804248" y="2132856"/>
            <a:ext cx="1512168" cy="648072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rgbClr val="575F6D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95536" y="908720"/>
            <a:ext cx="6598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sz="2400" dirty="0" smtClean="0"/>
              <a:t> To modify the parameters for </a:t>
            </a:r>
            <a:r>
              <a:rPr lang="en-US" altLang="zh-CN" sz="2400" dirty="0" smtClean="0">
                <a:solidFill>
                  <a:srgbClr val="FF0000"/>
                </a:solidFill>
              </a:rPr>
              <a:t>DMZ </a:t>
            </a:r>
            <a:r>
              <a:rPr lang="en-US" altLang="zh-CN" sz="2400" dirty="0" smtClean="0"/>
              <a:t>interface :</a:t>
            </a:r>
            <a:endParaRPr lang="zh-CN" alt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025" y="1412776"/>
            <a:ext cx="8620447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矩形 9"/>
          <p:cNvSpPr/>
          <p:nvPr/>
        </p:nvSpPr>
        <p:spPr>
          <a:xfrm>
            <a:off x="395536" y="188640"/>
            <a:ext cx="81369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800" b="1" dirty="0" smtClean="0"/>
              <a:t>Project 3.1: Basic configuration of Firewall </a:t>
            </a:r>
            <a:endParaRPr lang="zh-CN" altLang="zh-CN" sz="2800" b="1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080" y="1844824"/>
            <a:ext cx="3114286" cy="1276190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 bwMode="auto">
          <a:xfrm>
            <a:off x="5148064" y="2071301"/>
            <a:ext cx="1512168" cy="648072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rgbClr val="575F6D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6" y="908720"/>
            <a:ext cx="65313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sz="2400" dirty="0" smtClean="0"/>
              <a:t> To modify the parameters for </a:t>
            </a:r>
            <a:r>
              <a:rPr lang="en-US" altLang="zh-CN" sz="2400" dirty="0" smtClean="0">
                <a:solidFill>
                  <a:srgbClr val="FF0000"/>
                </a:solidFill>
              </a:rPr>
              <a:t>LAN </a:t>
            </a:r>
            <a:r>
              <a:rPr lang="en-US" altLang="zh-CN" sz="2400" dirty="0" smtClean="0"/>
              <a:t>interface :</a:t>
            </a:r>
            <a:endParaRPr lang="zh-CN" alt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412776"/>
            <a:ext cx="8839200" cy="5108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矩形 9"/>
          <p:cNvSpPr/>
          <p:nvPr/>
        </p:nvSpPr>
        <p:spPr>
          <a:xfrm>
            <a:off x="395536" y="188640"/>
            <a:ext cx="81369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800" b="1" dirty="0" smtClean="0"/>
              <a:t>Project 3.1: Basic configuration of Firewall </a:t>
            </a:r>
            <a:endParaRPr lang="zh-CN" altLang="zh-CN" sz="2800" b="1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7195" y="1916832"/>
            <a:ext cx="3114286" cy="1276190"/>
          </a:xfrm>
          <a:prstGeom prst="rect">
            <a:avLst/>
          </a:prstGeom>
        </p:spPr>
      </p:pic>
      <p:sp>
        <p:nvSpPr>
          <p:cNvPr id="8" name="椭圆 7"/>
          <p:cNvSpPr/>
          <p:nvPr/>
        </p:nvSpPr>
        <p:spPr bwMode="auto">
          <a:xfrm>
            <a:off x="5724128" y="2587341"/>
            <a:ext cx="1512168" cy="648072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rgbClr val="575F6D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95536" y="1052736"/>
            <a:ext cx="29218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sz="2400" dirty="0" smtClean="0"/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The interface list </a:t>
            </a:r>
            <a:r>
              <a:rPr lang="en-US" altLang="zh-CN" sz="2400" dirty="0" smtClean="0"/>
              <a:t>:</a:t>
            </a:r>
            <a:endParaRPr lang="zh-CN" altLang="en-US" sz="2400" dirty="0"/>
          </a:p>
        </p:txBody>
      </p:sp>
      <p:sp>
        <p:nvSpPr>
          <p:cNvPr id="12" name="矩形 11"/>
          <p:cNvSpPr/>
          <p:nvPr/>
        </p:nvSpPr>
        <p:spPr>
          <a:xfrm>
            <a:off x="395536" y="188640"/>
            <a:ext cx="81369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800" b="1" dirty="0" smtClean="0"/>
              <a:t>Project 3.1: Basic configuration of Firewall </a:t>
            </a:r>
            <a:endParaRPr lang="zh-CN" altLang="zh-CN" sz="2800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700808"/>
            <a:ext cx="8530843" cy="48301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圆角矩形 176"/>
          <p:cNvSpPr/>
          <p:nvPr/>
        </p:nvSpPr>
        <p:spPr bwMode="auto">
          <a:xfrm>
            <a:off x="6876256" y="4365104"/>
            <a:ext cx="2195736" cy="201622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rgbClr val="575F6D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3" name="云形标注 2"/>
          <p:cNvSpPr/>
          <p:nvPr/>
        </p:nvSpPr>
        <p:spPr bwMode="auto">
          <a:xfrm>
            <a:off x="7184706" y="4717533"/>
            <a:ext cx="1707773" cy="912304"/>
          </a:xfrm>
          <a:prstGeom prst="cloudCallout">
            <a:avLst>
              <a:gd name="adj1" fmla="val -2518"/>
              <a:gd name="adj2" fmla="val 27805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rgbClr val="575F6D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75" name="圆角矩形 174"/>
          <p:cNvSpPr/>
          <p:nvPr/>
        </p:nvSpPr>
        <p:spPr bwMode="auto">
          <a:xfrm>
            <a:off x="107504" y="1844824"/>
            <a:ext cx="1080120" cy="1008112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rgbClr val="575F6D"/>
              </a:solidFill>
              <a:effectLst/>
              <a:latin typeface="Arial" charset="0"/>
              <a:ea typeface="宋体" pitchFamily="2" charset="-122"/>
            </a:endParaRPr>
          </a:p>
        </p:txBody>
      </p:sp>
      <p:grpSp>
        <p:nvGrpSpPr>
          <p:cNvPr id="179" name="组合 178"/>
          <p:cNvGrpSpPr/>
          <p:nvPr/>
        </p:nvGrpSpPr>
        <p:grpSpPr>
          <a:xfrm>
            <a:off x="395536" y="3284984"/>
            <a:ext cx="5112568" cy="3227586"/>
            <a:chOff x="395536" y="3297758"/>
            <a:chExt cx="5112568" cy="3227586"/>
          </a:xfrm>
        </p:grpSpPr>
        <p:sp>
          <p:nvSpPr>
            <p:cNvPr id="51" name="圆角矩形 50"/>
            <p:cNvSpPr/>
            <p:nvPr/>
          </p:nvSpPr>
          <p:spPr bwMode="auto">
            <a:xfrm>
              <a:off x="395536" y="3370772"/>
              <a:ext cx="5112568" cy="3154572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rgbClr val="575F6D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73" name="Oval 10"/>
            <p:cNvSpPr>
              <a:spLocks noChangeArrowheads="1"/>
            </p:cNvSpPr>
            <p:nvPr/>
          </p:nvSpPr>
          <p:spPr bwMode="auto">
            <a:xfrm>
              <a:off x="2267744" y="3370772"/>
              <a:ext cx="1584176" cy="854363"/>
            </a:xfrm>
            <a:prstGeom prst="ellipse">
              <a:avLst/>
            </a:prstGeom>
            <a:solidFill>
              <a:srgbClr val="92D050"/>
            </a:solidFill>
            <a:ln>
              <a:prstDash val="sysDash"/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763688" y="3567932"/>
              <a:ext cx="1104676" cy="2664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b="1" dirty="0" smtClean="0">
                  <a:solidFill>
                    <a:srgbClr val="FF0000"/>
                  </a:solidFill>
                </a:rPr>
                <a:t>Switch A </a:t>
              </a:r>
            </a:p>
          </p:txBody>
        </p:sp>
        <p:sp>
          <p:nvSpPr>
            <p:cNvPr id="19" name="Oval 10"/>
            <p:cNvSpPr>
              <a:spLocks noChangeArrowheads="1"/>
            </p:cNvSpPr>
            <p:nvPr/>
          </p:nvSpPr>
          <p:spPr bwMode="auto">
            <a:xfrm>
              <a:off x="3045488" y="4915197"/>
              <a:ext cx="2137453" cy="1246815"/>
            </a:xfrm>
            <a:prstGeom prst="ellipse">
              <a:avLst/>
            </a:prstGeom>
            <a:solidFill>
              <a:srgbClr val="FFC000"/>
            </a:solidFill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0" name="Oval 10"/>
            <p:cNvSpPr>
              <a:spLocks noChangeArrowheads="1"/>
            </p:cNvSpPr>
            <p:nvPr/>
          </p:nvSpPr>
          <p:spPr bwMode="auto">
            <a:xfrm>
              <a:off x="539552" y="4811567"/>
              <a:ext cx="2467181" cy="1350445"/>
            </a:xfrm>
            <a:prstGeom prst="ellipse">
              <a:avLst/>
            </a:prstGeom>
            <a:solidFill>
              <a:srgbClr val="00B0F0"/>
            </a:solidFill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6" name="computr1"/>
            <p:cNvSpPr>
              <a:spLocks noEditPoints="1" noChangeArrowheads="1"/>
            </p:cNvSpPr>
            <p:nvPr/>
          </p:nvSpPr>
          <p:spPr bwMode="auto">
            <a:xfrm>
              <a:off x="1216773" y="5227090"/>
              <a:ext cx="471047" cy="304591"/>
            </a:xfrm>
            <a:custGeom>
              <a:avLst/>
              <a:gdLst>
                <a:gd name="T0" fmla="*/ 2147483647 w 21600"/>
                <a:gd name="T1" fmla="*/ 0 h 21600"/>
                <a:gd name="T2" fmla="*/ 2147483647 w 21600"/>
                <a:gd name="T3" fmla="*/ 0 h 21600"/>
                <a:gd name="T4" fmla="*/ 2147483647 w 21600"/>
                <a:gd name="T5" fmla="*/ 0 h 21600"/>
                <a:gd name="T6" fmla="*/ 0 w 21600"/>
                <a:gd name="T7" fmla="*/ 2147483647 h 21600"/>
                <a:gd name="T8" fmla="*/ 0 w 21600"/>
                <a:gd name="T9" fmla="*/ 2147483647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2147483647 w 21600"/>
                <a:gd name="T15" fmla="*/ 2147483647 h 21600"/>
                <a:gd name="T16" fmla="*/ 2147483647 w 21600"/>
                <a:gd name="T17" fmla="*/ 2147483647 h 21600"/>
                <a:gd name="T18" fmla="*/ 2147483647 w 21600"/>
                <a:gd name="T19" fmla="*/ 2147483647 h 21600"/>
                <a:gd name="T20" fmla="*/ 2147483647 w 21600"/>
                <a:gd name="T21" fmla="*/ 2147483647 h 21600"/>
                <a:gd name="T22" fmla="*/ 2147483647 w 21600"/>
                <a:gd name="T23" fmla="*/ 2147483647 h 21600"/>
                <a:gd name="T24" fmla="*/ 0 w 21600"/>
                <a:gd name="T25" fmla="*/ 2147483647 h 21600"/>
                <a:gd name="T26" fmla="*/ 2147483647 w 21600"/>
                <a:gd name="T27" fmla="*/ 2147483647 h 2160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4923 w 21600"/>
                <a:gd name="T43" fmla="*/ 2541 h 21600"/>
                <a:gd name="T44" fmla="*/ 16756 w 21600"/>
                <a:gd name="T45" fmla="*/ 11153 h 2160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ln>
              <a:headEnd/>
              <a:tailEnd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7" name="computr1"/>
            <p:cNvSpPr>
              <a:spLocks noEditPoints="1" noChangeArrowheads="1"/>
            </p:cNvSpPr>
            <p:nvPr/>
          </p:nvSpPr>
          <p:spPr bwMode="auto">
            <a:xfrm>
              <a:off x="3534299" y="5279029"/>
              <a:ext cx="491401" cy="304591"/>
            </a:xfrm>
            <a:custGeom>
              <a:avLst/>
              <a:gdLst>
                <a:gd name="T0" fmla="*/ 2147483647 w 21600"/>
                <a:gd name="T1" fmla="*/ 0 h 21600"/>
                <a:gd name="T2" fmla="*/ 2147483647 w 21600"/>
                <a:gd name="T3" fmla="*/ 0 h 21600"/>
                <a:gd name="T4" fmla="*/ 2147483647 w 21600"/>
                <a:gd name="T5" fmla="*/ 0 h 21600"/>
                <a:gd name="T6" fmla="*/ 0 w 21600"/>
                <a:gd name="T7" fmla="*/ 2147483647 h 21600"/>
                <a:gd name="T8" fmla="*/ 0 w 21600"/>
                <a:gd name="T9" fmla="*/ 2147483647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2147483647 w 21600"/>
                <a:gd name="T15" fmla="*/ 2147483647 h 21600"/>
                <a:gd name="T16" fmla="*/ 2147483647 w 21600"/>
                <a:gd name="T17" fmla="*/ 2147483647 h 21600"/>
                <a:gd name="T18" fmla="*/ 2147483647 w 21600"/>
                <a:gd name="T19" fmla="*/ 2147483647 h 21600"/>
                <a:gd name="T20" fmla="*/ 2147483647 w 21600"/>
                <a:gd name="T21" fmla="*/ 2147483647 h 21600"/>
                <a:gd name="T22" fmla="*/ 2147483647 w 21600"/>
                <a:gd name="T23" fmla="*/ 2147483647 h 21600"/>
                <a:gd name="T24" fmla="*/ 0 w 21600"/>
                <a:gd name="T25" fmla="*/ 2147483647 h 21600"/>
                <a:gd name="T26" fmla="*/ 2147483647 w 21600"/>
                <a:gd name="T27" fmla="*/ 2147483647 h 2160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4923 w 21600"/>
                <a:gd name="T43" fmla="*/ 2541 h 21600"/>
                <a:gd name="T44" fmla="*/ 16756 w 21600"/>
                <a:gd name="T45" fmla="*/ 11153 h 2160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2771800" y="4377878"/>
              <a:ext cx="1795861" cy="285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1600" b="1" dirty="0" smtClean="0">
                  <a:latin typeface="Times New Roman" pitchFamily="18" charset="0"/>
                </a:rPr>
                <a:t>GE1/0/5~GE1/0/6</a:t>
              </a:r>
              <a:endParaRPr lang="en-US" altLang="zh-CN" sz="4400" b="1" dirty="0"/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1067117" y="4206428"/>
              <a:ext cx="1373592" cy="285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b="1" dirty="0" smtClean="0">
                  <a:latin typeface="Times New Roman" pitchFamily="18" charset="0"/>
                </a:rPr>
                <a:t>GE1/0/1~</a:t>
              </a:r>
            </a:p>
            <a:p>
              <a:pPr algn="just"/>
              <a:r>
                <a:rPr lang="en-US" altLang="zh-CN" b="1" dirty="0" smtClean="0">
                  <a:latin typeface="Times New Roman" pitchFamily="18" charset="0"/>
                </a:rPr>
                <a:t>GE1/0/4</a:t>
              </a:r>
              <a:endParaRPr lang="en-US" altLang="zh-CN" sz="4800" b="1" dirty="0"/>
            </a:p>
          </p:txBody>
        </p:sp>
        <p:pic>
          <p:nvPicPr>
            <p:cNvPr id="11" name="Picture 10" descr="20070918000027910"/>
            <p:cNvPicPr>
              <a:picLocks noChangeAspect="1" noChangeArrowheads="1"/>
            </p:cNvPicPr>
            <p:nvPr/>
          </p:nvPicPr>
          <p:blipFill>
            <a:blip r:embed="rId2" cstate="print">
              <a:lum bright="-6000" contrast="30000"/>
              <a:grayscl/>
            </a:blip>
            <a:srcRect l="6236" t="33260" r="8598" b="36284"/>
            <a:stretch>
              <a:fillRect/>
            </a:stretch>
          </p:blipFill>
          <p:spPr bwMode="auto">
            <a:xfrm>
              <a:off x="2083494" y="3876394"/>
              <a:ext cx="1621450" cy="5196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" name="computr1"/>
            <p:cNvSpPr>
              <a:spLocks noEditPoints="1" noChangeArrowheads="1"/>
            </p:cNvSpPr>
            <p:nvPr/>
          </p:nvSpPr>
          <p:spPr bwMode="auto">
            <a:xfrm>
              <a:off x="1753765" y="5227090"/>
              <a:ext cx="471047" cy="304591"/>
            </a:xfrm>
            <a:custGeom>
              <a:avLst/>
              <a:gdLst>
                <a:gd name="T0" fmla="*/ 2147483647 w 21600"/>
                <a:gd name="T1" fmla="*/ 0 h 21600"/>
                <a:gd name="T2" fmla="*/ 2147483647 w 21600"/>
                <a:gd name="T3" fmla="*/ 0 h 21600"/>
                <a:gd name="T4" fmla="*/ 2147483647 w 21600"/>
                <a:gd name="T5" fmla="*/ 0 h 21600"/>
                <a:gd name="T6" fmla="*/ 0 w 21600"/>
                <a:gd name="T7" fmla="*/ 2147483647 h 21600"/>
                <a:gd name="T8" fmla="*/ 0 w 21600"/>
                <a:gd name="T9" fmla="*/ 2147483647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2147483647 w 21600"/>
                <a:gd name="T15" fmla="*/ 2147483647 h 21600"/>
                <a:gd name="T16" fmla="*/ 2147483647 w 21600"/>
                <a:gd name="T17" fmla="*/ 2147483647 h 21600"/>
                <a:gd name="T18" fmla="*/ 2147483647 w 21600"/>
                <a:gd name="T19" fmla="*/ 2147483647 h 21600"/>
                <a:gd name="T20" fmla="*/ 2147483647 w 21600"/>
                <a:gd name="T21" fmla="*/ 2147483647 h 21600"/>
                <a:gd name="T22" fmla="*/ 2147483647 w 21600"/>
                <a:gd name="T23" fmla="*/ 2147483647 h 21600"/>
                <a:gd name="T24" fmla="*/ 0 w 21600"/>
                <a:gd name="T25" fmla="*/ 2147483647 h 21600"/>
                <a:gd name="T26" fmla="*/ 2147483647 w 21600"/>
                <a:gd name="T27" fmla="*/ 2147483647 h 2160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4923 w 21600"/>
                <a:gd name="T43" fmla="*/ 2541 h 21600"/>
                <a:gd name="T44" fmla="*/ 16756 w 21600"/>
                <a:gd name="T45" fmla="*/ 11153 h 2160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ln>
              <a:headEnd/>
              <a:tailEnd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13" name="computr1"/>
            <p:cNvSpPr>
              <a:spLocks noEditPoints="1" noChangeArrowheads="1"/>
            </p:cNvSpPr>
            <p:nvPr/>
          </p:nvSpPr>
          <p:spPr bwMode="auto">
            <a:xfrm>
              <a:off x="689207" y="5227090"/>
              <a:ext cx="471047" cy="304591"/>
            </a:xfrm>
            <a:custGeom>
              <a:avLst/>
              <a:gdLst>
                <a:gd name="T0" fmla="*/ 2147483647 w 21600"/>
                <a:gd name="T1" fmla="*/ 0 h 21600"/>
                <a:gd name="T2" fmla="*/ 2147483647 w 21600"/>
                <a:gd name="T3" fmla="*/ 0 h 21600"/>
                <a:gd name="T4" fmla="*/ 2147483647 w 21600"/>
                <a:gd name="T5" fmla="*/ 0 h 21600"/>
                <a:gd name="T6" fmla="*/ 0 w 21600"/>
                <a:gd name="T7" fmla="*/ 2147483647 h 21600"/>
                <a:gd name="T8" fmla="*/ 0 w 21600"/>
                <a:gd name="T9" fmla="*/ 2147483647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2147483647 w 21600"/>
                <a:gd name="T15" fmla="*/ 2147483647 h 21600"/>
                <a:gd name="T16" fmla="*/ 2147483647 w 21600"/>
                <a:gd name="T17" fmla="*/ 2147483647 h 21600"/>
                <a:gd name="T18" fmla="*/ 2147483647 w 21600"/>
                <a:gd name="T19" fmla="*/ 2147483647 h 21600"/>
                <a:gd name="T20" fmla="*/ 2147483647 w 21600"/>
                <a:gd name="T21" fmla="*/ 2147483647 h 21600"/>
                <a:gd name="T22" fmla="*/ 2147483647 w 21600"/>
                <a:gd name="T23" fmla="*/ 2147483647 h 21600"/>
                <a:gd name="T24" fmla="*/ 0 w 21600"/>
                <a:gd name="T25" fmla="*/ 2147483647 h 21600"/>
                <a:gd name="T26" fmla="*/ 2147483647 w 21600"/>
                <a:gd name="T27" fmla="*/ 2147483647 h 2160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4923 w 21600"/>
                <a:gd name="T43" fmla="*/ 2541 h 21600"/>
                <a:gd name="T44" fmla="*/ 16756 w 21600"/>
                <a:gd name="T45" fmla="*/ 11153 h 2160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computr1"/>
            <p:cNvSpPr>
              <a:spLocks noEditPoints="1" noChangeArrowheads="1"/>
            </p:cNvSpPr>
            <p:nvPr/>
          </p:nvSpPr>
          <p:spPr bwMode="auto">
            <a:xfrm>
              <a:off x="2281331" y="5227090"/>
              <a:ext cx="471047" cy="304591"/>
            </a:xfrm>
            <a:custGeom>
              <a:avLst/>
              <a:gdLst>
                <a:gd name="T0" fmla="*/ 2147483647 w 21600"/>
                <a:gd name="T1" fmla="*/ 0 h 21600"/>
                <a:gd name="T2" fmla="*/ 2147483647 w 21600"/>
                <a:gd name="T3" fmla="*/ 0 h 21600"/>
                <a:gd name="T4" fmla="*/ 2147483647 w 21600"/>
                <a:gd name="T5" fmla="*/ 0 h 21600"/>
                <a:gd name="T6" fmla="*/ 0 w 21600"/>
                <a:gd name="T7" fmla="*/ 2147483647 h 21600"/>
                <a:gd name="T8" fmla="*/ 0 w 21600"/>
                <a:gd name="T9" fmla="*/ 2147483647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2147483647 w 21600"/>
                <a:gd name="T15" fmla="*/ 2147483647 h 21600"/>
                <a:gd name="T16" fmla="*/ 2147483647 w 21600"/>
                <a:gd name="T17" fmla="*/ 2147483647 h 21600"/>
                <a:gd name="T18" fmla="*/ 2147483647 w 21600"/>
                <a:gd name="T19" fmla="*/ 2147483647 h 21600"/>
                <a:gd name="T20" fmla="*/ 2147483647 w 21600"/>
                <a:gd name="T21" fmla="*/ 2147483647 h 21600"/>
                <a:gd name="T22" fmla="*/ 2147483647 w 21600"/>
                <a:gd name="T23" fmla="*/ 2147483647 h 21600"/>
                <a:gd name="T24" fmla="*/ 0 w 21600"/>
                <a:gd name="T25" fmla="*/ 2147483647 h 21600"/>
                <a:gd name="T26" fmla="*/ 2147483647 w 21600"/>
                <a:gd name="T27" fmla="*/ 2147483647 h 2160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4923 w 21600"/>
                <a:gd name="T43" fmla="*/ 2541 h 21600"/>
                <a:gd name="T44" fmla="*/ 16756 w 21600"/>
                <a:gd name="T45" fmla="*/ 11153 h 2160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ln>
              <a:headEnd/>
              <a:tailEnd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428"/>
            <p:cNvSpPr>
              <a:spLocks noChangeShapeType="1"/>
            </p:cNvSpPr>
            <p:nvPr/>
          </p:nvSpPr>
          <p:spPr bwMode="auto">
            <a:xfrm flipH="1">
              <a:off x="1489983" y="4188286"/>
              <a:ext cx="1318913" cy="103880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" name="Line 428"/>
            <p:cNvSpPr>
              <a:spLocks noChangeShapeType="1"/>
            </p:cNvSpPr>
            <p:nvPr/>
          </p:nvSpPr>
          <p:spPr bwMode="auto">
            <a:xfrm flipH="1">
              <a:off x="962417" y="4188286"/>
              <a:ext cx="1781531" cy="103880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" name="Line 428"/>
            <p:cNvSpPr>
              <a:spLocks noChangeShapeType="1"/>
            </p:cNvSpPr>
            <p:nvPr/>
          </p:nvSpPr>
          <p:spPr bwMode="auto">
            <a:xfrm flipH="1">
              <a:off x="2017548" y="4188286"/>
              <a:ext cx="857294" cy="103880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" name="Line 428"/>
            <p:cNvSpPr>
              <a:spLocks noChangeShapeType="1"/>
            </p:cNvSpPr>
            <p:nvPr/>
          </p:nvSpPr>
          <p:spPr bwMode="auto">
            <a:xfrm flipH="1">
              <a:off x="2479168" y="4188286"/>
              <a:ext cx="461620" cy="103880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" name="computr1"/>
            <p:cNvSpPr>
              <a:spLocks noEditPoints="1" noChangeArrowheads="1"/>
            </p:cNvSpPr>
            <p:nvPr/>
          </p:nvSpPr>
          <p:spPr bwMode="auto">
            <a:xfrm>
              <a:off x="4061864" y="5279029"/>
              <a:ext cx="491401" cy="304591"/>
            </a:xfrm>
            <a:custGeom>
              <a:avLst/>
              <a:gdLst>
                <a:gd name="T0" fmla="*/ 2147483647 w 21600"/>
                <a:gd name="T1" fmla="*/ 0 h 21600"/>
                <a:gd name="T2" fmla="*/ 2147483647 w 21600"/>
                <a:gd name="T3" fmla="*/ 0 h 21600"/>
                <a:gd name="T4" fmla="*/ 2147483647 w 21600"/>
                <a:gd name="T5" fmla="*/ 0 h 21600"/>
                <a:gd name="T6" fmla="*/ 0 w 21600"/>
                <a:gd name="T7" fmla="*/ 2147483647 h 21600"/>
                <a:gd name="T8" fmla="*/ 0 w 21600"/>
                <a:gd name="T9" fmla="*/ 2147483647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2147483647 w 21600"/>
                <a:gd name="T15" fmla="*/ 2147483647 h 21600"/>
                <a:gd name="T16" fmla="*/ 2147483647 w 21600"/>
                <a:gd name="T17" fmla="*/ 2147483647 h 21600"/>
                <a:gd name="T18" fmla="*/ 2147483647 w 21600"/>
                <a:gd name="T19" fmla="*/ 2147483647 h 21600"/>
                <a:gd name="T20" fmla="*/ 2147483647 w 21600"/>
                <a:gd name="T21" fmla="*/ 2147483647 h 21600"/>
                <a:gd name="T22" fmla="*/ 2147483647 w 21600"/>
                <a:gd name="T23" fmla="*/ 2147483647 h 21600"/>
                <a:gd name="T24" fmla="*/ 0 w 21600"/>
                <a:gd name="T25" fmla="*/ 2147483647 h 21600"/>
                <a:gd name="T26" fmla="*/ 2147483647 w 21600"/>
                <a:gd name="T27" fmla="*/ 2147483647 h 2160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4923 w 21600"/>
                <a:gd name="T43" fmla="*/ 2541 h 21600"/>
                <a:gd name="T44" fmla="*/ 16756 w 21600"/>
                <a:gd name="T45" fmla="*/ 11153 h 2160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ln>
              <a:headEnd/>
              <a:tailEnd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23" name="Line 429"/>
            <p:cNvSpPr>
              <a:spLocks noChangeShapeType="1"/>
            </p:cNvSpPr>
            <p:nvPr/>
          </p:nvSpPr>
          <p:spPr bwMode="auto">
            <a:xfrm>
              <a:off x="3138625" y="4188286"/>
              <a:ext cx="1121076" cy="109074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" name="Line 429"/>
            <p:cNvSpPr>
              <a:spLocks noChangeShapeType="1"/>
            </p:cNvSpPr>
            <p:nvPr/>
          </p:nvSpPr>
          <p:spPr bwMode="auto">
            <a:xfrm>
              <a:off x="3072679" y="4136345"/>
              <a:ext cx="659457" cy="114268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632689" y="5590670"/>
              <a:ext cx="2206768" cy="26640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latin typeface="Times New Roman" pitchFamily="18" charset="0"/>
                </a:rPr>
                <a:t>PC1    PC2    PC3   PC4</a:t>
              </a:r>
              <a:endParaRPr lang="zh-CN" altLang="en-US" dirty="0"/>
            </a:p>
          </p:txBody>
        </p:sp>
        <p:sp>
          <p:nvSpPr>
            <p:cNvPr id="28" name="矩形 27"/>
            <p:cNvSpPr/>
            <p:nvPr/>
          </p:nvSpPr>
          <p:spPr>
            <a:xfrm>
              <a:off x="3468353" y="5642611"/>
              <a:ext cx="12682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latin typeface="Times New Roman" pitchFamily="18" charset="0"/>
                </a:rPr>
                <a:t>PC5    PC6 </a:t>
              </a:r>
              <a:endParaRPr lang="zh-CN" altLang="en-US" dirty="0"/>
            </a:p>
          </p:txBody>
        </p:sp>
        <p:sp>
          <p:nvSpPr>
            <p:cNvPr id="31" name="矩形 30"/>
            <p:cNvSpPr/>
            <p:nvPr/>
          </p:nvSpPr>
          <p:spPr>
            <a:xfrm>
              <a:off x="915172" y="5954002"/>
              <a:ext cx="1695888" cy="4662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dirty="0" smtClean="0"/>
                <a:t>VLAN 10</a:t>
              </a:r>
            </a:p>
            <a:p>
              <a:pPr algn="ctr"/>
              <a:r>
                <a:rPr lang="en-US" altLang="zh-CN" b="1" dirty="0" smtClean="0"/>
                <a:t>192.168.10.0/24</a:t>
              </a:r>
              <a:endParaRPr lang="zh-CN" altLang="en-US" b="1" dirty="0"/>
            </a:p>
          </p:txBody>
        </p:sp>
        <p:sp>
          <p:nvSpPr>
            <p:cNvPr id="45" name="矩形 44"/>
            <p:cNvSpPr/>
            <p:nvPr/>
          </p:nvSpPr>
          <p:spPr>
            <a:xfrm>
              <a:off x="3779912" y="3436492"/>
              <a:ext cx="1675459" cy="53371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 smtClean="0"/>
                <a:t>VLAN 30</a:t>
              </a:r>
            </a:p>
            <a:p>
              <a:r>
                <a:rPr lang="en-US" altLang="zh-CN" sz="1400" b="1" dirty="0" smtClean="0"/>
                <a:t>192.168.30.254/24</a:t>
              </a:r>
              <a:endParaRPr lang="zh-CN" altLang="en-US" sz="1400" b="1" dirty="0"/>
            </a:p>
          </p:txBody>
        </p:sp>
        <p:sp>
          <p:nvSpPr>
            <p:cNvPr id="50" name="矩形 49"/>
            <p:cNvSpPr/>
            <p:nvPr/>
          </p:nvSpPr>
          <p:spPr>
            <a:xfrm>
              <a:off x="3402407" y="5954002"/>
              <a:ext cx="1754609" cy="4662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dirty="0" smtClean="0"/>
                <a:t>VLAN 20</a:t>
              </a:r>
            </a:p>
            <a:p>
              <a:pPr algn="ctr"/>
              <a:r>
                <a:rPr lang="en-US" altLang="zh-CN" b="1" dirty="0" smtClean="0"/>
                <a:t>192.168.20.0/24 </a:t>
              </a:r>
              <a:endParaRPr lang="zh-CN" altLang="en-US" dirty="0"/>
            </a:p>
          </p:txBody>
        </p:sp>
        <p:sp>
          <p:nvSpPr>
            <p:cNvPr id="53" name="矩形 52"/>
            <p:cNvSpPr/>
            <p:nvPr/>
          </p:nvSpPr>
          <p:spPr>
            <a:xfrm>
              <a:off x="671443" y="3356992"/>
              <a:ext cx="88139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 smtClean="0"/>
                <a:t>LAN A</a:t>
              </a:r>
              <a:endParaRPr lang="zh-CN" altLang="en-US" b="1" dirty="0"/>
            </a:p>
          </p:txBody>
        </p:sp>
        <p:sp>
          <p:nvSpPr>
            <p:cNvPr id="43" name="矩形 42"/>
            <p:cNvSpPr/>
            <p:nvPr/>
          </p:nvSpPr>
          <p:spPr>
            <a:xfrm>
              <a:off x="2954045" y="3297758"/>
              <a:ext cx="825867" cy="5898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 smtClean="0"/>
                <a:t>GE </a:t>
              </a:r>
            </a:p>
            <a:p>
              <a:r>
                <a:rPr lang="en-US" altLang="zh-CN" b="1" dirty="0" smtClean="0"/>
                <a:t>1/0/24</a:t>
              </a:r>
              <a:endParaRPr lang="zh-CN" altLang="en-US" b="1" dirty="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323528" y="764704"/>
            <a:ext cx="85689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/>
              <a:t>In </a:t>
            </a:r>
            <a:r>
              <a:rPr lang="en-US" altLang="zh-CN" sz="2000" dirty="0"/>
              <a:t>the </a:t>
            </a:r>
            <a:r>
              <a:rPr lang="en-US" altLang="zh-CN" sz="2000" dirty="0" smtClean="0"/>
              <a:t>following networking </a:t>
            </a:r>
            <a:r>
              <a:rPr lang="en-US" altLang="zh-CN" sz="2000" dirty="0"/>
              <a:t>diagram, </a:t>
            </a:r>
            <a:r>
              <a:rPr lang="en-US" altLang="zh-CN" sz="2000" dirty="0" smtClean="0"/>
              <a:t>LAN A connects to Internet  through </a:t>
            </a:r>
            <a:r>
              <a:rPr lang="en-US" altLang="zh-CN" sz="2000" b="1" dirty="0" smtClean="0">
                <a:solidFill>
                  <a:srgbClr val="00B0F0"/>
                </a:solidFill>
              </a:rPr>
              <a:t>GE1/0/24 </a:t>
            </a:r>
            <a:r>
              <a:rPr lang="en-US" altLang="zh-CN" sz="2000" dirty="0" smtClean="0"/>
              <a:t>of </a:t>
            </a:r>
            <a:r>
              <a:rPr lang="en-US" altLang="zh-CN" sz="2000" dirty="0" smtClean="0">
                <a:solidFill>
                  <a:srgbClr val="FF0000"/>
                </a:solidFill>
              </a:rPr>
              <a:t>switch A</a:t>
            </a:r>
            <a:r>
              <a:rPr lang="en-US" altLang="zh-CN" sz="2000" dirty="0" smtClean="0"/>
              <a:t>  and </a:t>
            </a:r>
            <a:r>
              <a:rPr lang="en-US" altLang="zh-CN" sz="2000" b="1" dirty="0" smtClean="0">
                <a:solidFill>
                  <a:srgbClr val="0070C0"/>
                </a:solidFill>
              </a:rPr>
              <a:t>GE 1/0/0</a:t>
            </a:r>
            <a:r>
              <a:rPr lang="en-US" altLang="zh-CN" sz="2000" dirty="0" smtClean="0"/>
              <a:t> of firewall.</a:t>
            </a:r>
            <a:endParaRPr lang="zh-CN" altLang="en-US" sz="2000" b="1" dirty="0" smtClean="0">
              <a:solidFill>
                <a:srgbClr val="0070C0"/>
              </a:solidFill>
            </a:endParaRPr>
          </a:p>
        </p:txBody>
      </p:sp>
      <p:sp>
        <p:nvSpPr>
          <p:cNvPr id="25" name="Line 429"/>
          <p:cNvSpPr>
            <a:spLocks noChangeShapeType="1"/>
          </p:cNvSpPr>
          <p:nvPr/>
        </p:nvSpPr>
        <p:spPr bwMode="auto">
          <a:xfrm>
            <a:off x="899592" y="2505671"/>
            <a:ext cx="6624736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pic>
        <p:nvPicPr>
          <p:cNvPr id="35" name="Picture 78" descr="中低端路由器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24328" y="2127782"/>
            <a:ext cx="1080120" cy="812382"/>
          </a:xfrm>
          <a:noFill/>
          <a:ln>
            <a:miter lim="800000"/>
            <a:headEnd/>
            <a:tailEnd/>
          </a:ln>
        </p:spPr>
      </p:pic>
      <p:sp>
        <p:nvSpPr>
          <p:cNvPr id="36" name="矩形 35"/>
          <p:cNvSpPr/>
          <p:nvPr/>
        </p:nvSpPr>
        <p:spPr>
          <a:xfrm>
            <a:off x="7467472" y="1628800"/>
            <a:ext cx="12089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rgbClr val="FF0000"/>
                </a:solidFill>
              </a:rPr>
              <a:t>router 1 </a:t>
            </a:r>
          </a:p>
        </p:txBody>
      </p:sp>
      <p:sp>
        <p:nvSpPr>
          <p:cNvPr id="37" name="computr1"/>
          <p:cNvSpPr>
            <a:spLocks noEditPoints="1" noChangeArrowheads="1"/>
          </p:cNvSpPr>
          <p:nvPr/>
        </p:nvSpPr>
        <p:spPr bwMode="auto">
          <a:xfrm>
            <a:off x="7779841" y="4869160"/>
            <a:ext cx="536575" cy="422275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0 h 21600"/>
              <a:gd name="T4" fmla="*/ 2147483647 w 21600"/>
              <a:gd name="T5" fmla="*/ 0 h 21600"/>
              <a:gd name="T6" fmla="*/ 0 w 21600"/>
              <a:gd name="T7" fmla="*/ 2147483647 h 21600"/>
              <a:gd name="T8" fmla="*/ 0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2147483647 w 21600"/>
              <a:gd name="T17" fmla="*/ 2147483647 h 21600"/>
              <a:gd name="T18" fmla="*/ 2147483647 w 21600"/>
              <a:gd name="T19" fmla="*/ 2147483647 h 21600"/>
              <a:gd name="T20" fmla="*/ 2147483647 w 21600"/>
              <a:gd name="T21" fmla="*/ 2147483647 h 21600"/>
              <a:gd name="T22" fmla="*/ 2147483647 w 21600"/>
              <a:gd name="T23" fmla="*/ 2147483647 h 21600"/>
              <a:gd name="T24" fmla="*/ 0 w 21600"/>
              <a:gd name="T25" fmla="*/ 2147483647 h 21600"/>
              <a:gd name="T26" fmla="*/ 2147483647 w 21600"/>
              <a:gd name="T27" fmla="*/ 2147483647 h 216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4923 w 21600"/>
              <a:gd name="T43" fmla="*/ 2541 h 21600"/>
              <a:gd name="T44" fmla="*/ 16756 w 21600"/>
              <a:gd name="T45" fmla="*/ 11153 h 21600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21600" h="21600" extrusionOk="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 extrusionOk="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 extrusionOk="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solidFill>
            <a:srgbClr val="00B0F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" name="Line 429"/>
          <p:cNvSpPr>
            <a:spLocks noChangeShapeType="1"/>
          </p:cNvSpPr>
          <p:nvPr/>
        </p:nvSpPr>
        <p:spPr bwMode="auto">
          <a:xfrm>
            <a:off x="8100392" y="2852936"/>
            <a:ext cx="0" cy="2016224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7734205" y="5229200"/>
            <a:ext cx="582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Times New Roman" pitchFamily="18" charset="0"/>
              </a:rPr>
              <a:t>PC8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6928227" y="2996952"/>
            <a:ext cx="21082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GE 0/0/7</a:t>
            </a:r>
          </a:p>
          <a:p>
            <a:r>
              <a:rPr lang="en-US" altLang="zh-CN" b="1" dirty="0" smtClean="0"/>
              <a:t>192.168.40.254/24</a:t>
            </a:r>
            <a:endParaRPr lang="zh-CN" altLang="en-US" b="1" dirty="0"/>
          </a:p>
        </p:txBody>
      </p:sp>
      <p:sp>
        <p:nvSpPr>
          <p:cNvPr id="42" name="矩形 41"/>
          <p:cNvSpPr/>
          <p:nvPr/>
        </p:nvSpPr>
        <p:spPr>
          <a:xfrm>
            <a:off x="5680363" y="2135178"/>
            <a:ext cx="1915973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b="1" dirty="0" smtClean="0"/>
              <a:t>GE 0/0/0</a:t>
            </a:r>
          </a:p>
          <a:p>
            <a:pPr algn="r"/>
            <a:endParaRPr lang="en-US" altLang="zh-CN" sz="1200" b="1" dirty="0" smtClean="0"/>
          </a:p>
          <a:p>
            <a:pPr algn="r"/>
            <a:r>
              <a:rPr lang="en-US" altLang="zh-CN" b="1" dirty="0" smtClean="0"/>
              <a:t>202.100.100.254</a:t>
            </a:r>
            <a:endParaRPr lang="zh-CN" altLang="en-US" b="1" dirty="0" smtClean="0"/>
          </a:p>
        </p:txBody>
      </p:sp>
      <p:sp>
        <p:nvSpPr>
          <p:cNvPr id="49" name="矩形 48"/>
          <p:cNvSpPr/>
          <p:nvPr/>
        </p:nvSpPr>
        <p:spPr>
          <a:xfrm>
            <a:off x="7184707" y="5723964"/>
            <a:ext cx="18517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 smtClean="0"/>
              <a:t>192.168.40.0/24</a:t>
            </a:r>
            <a:endParaRPr lang="zh-CN" altLang="en-US" b="1" dirty="0"/>
          </a:p>
        </p:txBody>
      </p:sp>
      <p:grpSp>
        <p:nvGrpSpPr>
          <p:cNvPr id="180" name="组合 179"/>
          <p:cNvGrpSpPr/>
          <p:nvPr/>
        </p:nvGrpSpPr>
        <p:grpSpPr>
          <a:xfrm>
            <a:off x="2627784" y="2132856"/>
            <a:ext cx="615950" cy="706760"/>
            <a:chOff x="2627784" y="2145630"/>
            <a:chExt cx="615950" cy="706760"/>
          </a:xfrm>
        </p:grpSpPr>
        <p:grpSp>
          <p:nvGrpSpPr>
            <p:cNvPr id="47" name="Group 37"/>
            <p:cNvGrpSpPr>
              <a:grpSpLocks/>
            </p:cNvGrpSpPr>
            <p:nvPr/>
          </p:nvGrpSpPr>
          <p:grpSpPr bwMode="auto">
            <a:xfrm>
              <a:off x="2693002" y="2163505"/>
              <a:ext cx="508702" cy="688885"/>
              <a:chOff x="2038" y="1473"/>
              <a:chExt cx="197" cy="290"/>
            </a:xfrm>
          </p:grpSpPr>
          <p:sp>
            <p:nvSpPr>
              <p:cNvPr id="58" name="Rectangle 38"/>
              <p:cNvSpPr>
                <a:spLocks noChangeArrowheads="1"/>
              </p:cNvSpPr>
              <p:nvPr/>
            </p:nvSpPr>
            <p:spPr bwMode="auto">
              <a:xfrm>
                <a:off x="2160" y="1505"/>
                <a:ext cx="72" cy="258"/>
              </a:xfrm>
              <a:prstGeom prst="rect">
                <a:avLst/>
              </a:prstGeom>
              <a:solidFill>
                <a:srgbClr val="E0E0E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" name="Freeform 39"/>
              <p:cNvSpPr>
                <a:spLocks/>
              </p:cNvSpPr>
              <p:nvPr/>
            </p:nvSpPr>
            <p:spPr bwMode="auto">
              <a:xfrm>
                <a:off x="2041" y="1473"/>
                <a:ext cx="119" cy="289"/>
              </a:xfrm>
              <a:custGeom>
                <a:avLst/>
                <a:gdLst>
                  <a:gd name="T0" fmla="*/ 0 w 475"/>
                  <a:gd name="T1" fmla="*/ 0 h 1157"/>
                  <a:gd name="T2" fmla="*/ 0 w 475"/>
                  <a:gd name="T3" fmla="*/ 0 h 1157"/>
                  <a:gd name="T4" fmla="*/ 0 w 475"/>
                  <a:gd name="T5" fmla="*/ 0 h 1157"/>
                  <a:gd name="T6" fmla="*/ 0 w 475"/>
                  <a:gd name="T7" fmla="*/ 0 h 1157"/>
                  <a:gd name="T8" fmla="*/ 0 w 475"/>
                  <a:gd name="T9" fmla="*/ 0 h 1157"/>
                  <a:gd name="T10" fmla="*/ 0 w 475"/>
                  <a:gd name="T11" fmla="*/ 0 h 115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75"/>
                  <a:gd name="T19" fmla="*/ 0 h 1157"/>
                  <a:gd name="T20" fmla="*/ 475 w 475"/>
                  <a:gd name="T21" fmla="*/ 1157 h 115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75" h="1157">
                    <a:moveTo>
                      <a:pt x="0" y="880"/>
                    </a:moveTo>
                    <a:lnTo>
                      <a:pt x="475" y="1157"/>
                    </a:lnTo>
                    <a:lnTo>
                      <a:pt x="475" y="138"/>
                    </a:lnTo>
                    <a:lnTo>
                      <a:pt x="399" y="89"/>
                    </a:lnTo>
                    <a:lnTo>
                      <a:pt x="0" y="0"/>
                    </a:lnTo>
                    <a:lnTo>
                      <a:pt x="0" y="880"/>
                    </a:lnTo>
                    <a:close/>
                  </a:path>
                </a:pathLst>
              </a:custGeom>
              <a:solidFill>
                <a:srgbClr val="60606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" name="Freeform 40"/>
              <p:cNvSpPr>
                <a:spLocks/>
              </p:cNvSpPr>
              <p:nvPr/>
            </p:nvSpPr>
            <p:spPr bwMode="auto">
              <a:xfrm>
                <a:off x="2158" y="1505"/>
                <a:ext cx="73" cy="30"/>
              </a:xfrm>
              <a:custGeom>
                <a:avLst/>
                <a:gdLst>
                  <a:gd name="T0" fmla="*/ 0 w 291"/>
                  <a:gd name="T1" fmla="*/ 0 h 117"/>
                  <a:gd name="T2" fmla="*/ 0 w 291"/>
                  <a:gd name="T3" fmla="*/ 0 h 117"/>
                  <a:gd name="T4" fmla="*/ 0 w 291"/>
                  <a:gd name="T5" fmla="*/ 0 h 117"/>
                  <a:gd name="T6" fmla="*/ 0 w 291"/>
                  <a:gd name="T7" fmla="*/ 0 h 117"/>
                  <a:gd name="T8" fmla="*/ 0 w 291"/>
                  <a:gd name="T9" fmla="*/ 0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1"/>
                  <a:gd name="T16" fmla="*/ 0 h 117"/>
                  <a:gd name="T17" fmla="*/ 291 w 291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1" h="117">
                    <a:moveTo>
                      <a:pt x="0" y="0"/>
                    </a:moveTo>
                    <a:lnTo>
                      <a:pt x="291" y="0"/>
                    </a:lnTo>
                    <a:lnTo>
                      <a:pt x="291" y="117"/>
                    </a:lnTo>
                    <a:lnTo>
                      <a:pt x="0" y="5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" name="Rectangle 41"/>
              <p:cNvSpPr>
                <a:spLocks noChangeArrowheads="1"/>
              </p:cNvSpPr>
              <p:nvPr/>
            </p:nvSpPr>
            <p:spPr bwMode="auto">
              <a:xfrm>
                <a:off x="2160" y="1543"/>
                <a:ext cx="35" cy="15"/>
              </a:xfrm>
              <a:prstGeom prst="rect">
                <a:avLst/>
              </a:prstGeom>
              <a:solidFill>
                <a:srgbClr val="E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" name="Rectangle 42"/>
              <p:cNvSpPr>
                <a:spLocks noChangeArrowheads="1"/>
              </p:cNvSpPr>
              <p:nvPr/>
            </p:nvSpPr>
            <p:spPr bwMode="auto">
              <a:xfrm>
                <a:off x="2198" y="1543"/>
                <a:ext cx="36" cy="15"/>
              </a:xfrm>
              <a:prstGeom prst="rect">
                <a:avLst/>
              </a:prstGeom>
              <a:solidFill>
                <a:srgbClr val="E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" name="Rectangle 43"/>
              <p:cNvSpPr>
                <a:spLocks noChangeArrowheads="1"/>
              </p:cNvSpPr>
              <p:nvPr/>
            </p:nvSpPr>
            <p:spPr bwMode="auto">
              <a:xfrm>
                <a:off x="2178" y="1526"/>
                <a:ext cx="37" cy="14"/>
              </a:xfrm>
              <a:prstGeom prst="rect">
                <a:avLst/>
              </a:prstGeom>
              <a:solidFill>
                <a:srgbClr val="6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" name="Rectangle 44"/>
              <p:cNvSpPr>
                <a:spLocks noChangeArrowheads="1"/>
              </p:cNvSpPr>
              <p:nvPr/>
            </p:nvSpPr>
            <p:spPr bwMode="auto">
              <a:xfrm>
                <a:off x="2216" y="1526"/>
                <a:ext cx="19" cy="14"/>
              </a:xfrm>
              <a:prstGeom prst="rect">
                <a:avLst/>
              </a:prstGeom>
              <a:solidFill>
                <a:srgbClr val="E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" name="Rectangle 45"/>
              <p:cNvSpPr>
                <a:spLocks noChangeArrowheads="1"/>
              </p:cNvSpPr>
              <p:nvPr/>
            </p:nvSpPr>
            <p:spPr bwMode="auto">
              <a:xfrm>
                <a:off x="2157" y="1526"/>
                <a:ext cx="19" cy="14"/>
              </a:xfrm>
              <a:prstGeom prst="rect">
                <a:avLst/>
              </a:prstGeom>
              <a:solidFill>
                <a:srgbClr val="E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" name="Rectangle 46"/>
              <p:cNvSpPr>
                <a:spLocks noChangeArrowheads="1"/>
              </p:cNvSpPr>
              <p:nvPr/>
            </p:nvSpPr>
            <p:spPr bwMode="auto">
              <a:xfrm>
                <a:off x="2159" y="1508"/>
                <a:ext cx="37" cy="15"/>
              </a:xfrm>
              <a:prstGeom prst="rect">
                <a:avLst/>
              </a:prstGeom>
              <a:solidFill>
                <a:srgbClr val="E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" name="Rectangle 47"/>
              <p:cNvSpPr>
                <a:spLocks noChangeArrowheads="1"/>
              </p:cNvSpPr>
              <p:nvPr/>
            </p:nvSpPr>
            <p:spPr bwMode="auto">
              <a:xfrm>
                <a:off x="2198" y="1508"/>
                <a:ext cx="37" cy="16"/>
              </a:xfrm>
              <a:prstGeom prst="rect">
                <a:avLst/>
              </a:prstGeom>
              <a:solidFill>
                <a:srgbClr val="E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" name="Rectangle 48"/>
              <p:cNvSpPr>
                <a:spLocks noChangeArrowheads="1"/>
              </p:cNvSpPr>
              <p:nvPr/>
            </p:nvSpPr>
            <p:spPr bwMode="auto">
              <a:xfrm>
                <a:off x="2159" y="1577"/>
                <a:ext cx="36" cy="15"/>
              </a:xfrm>
              <a:prstGeom prst="rect">
                <a:avLst/>
              </a:prstGeom>
              <a:solidFill>
                <a:srgbClr val="E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9" name="Rectangle 49"/>
              <p:cNvSpPr>
                <a:spLocks noChangeArrowheads="1"/>
              </p:cNvSpPr>
              <p:nvPr/>
            </p:nvSpPr>
            <p:spPr bwMode="auto">
              <a:xfrm>
                <a:off x="2197" y="1577"/>
                <a:ext cx="37" cy="15"/>
              </a:xfrm>
              <a:prstGeom prst="rect">
                <a:avLst/>
              </a:prstGeom>
              <a:solidFill>
                <a:srgbClr val="E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" name="Rectangle 50"/>
              <p:cNvSpPr>
                <a:spLocks noChangeArrowheads="1"/>
              </p:cNvSpPr>
              <p:nvPr/>
            </p:nvSpPr>
            <p:spPr bwMode="auto">
              <a:xfrm>
                <a:off x="2178" y="1560"/>
                <a:ext cx="36" cy="14"/>
              </a:xfrm>
              <a:prstGeom prst="rect">
                <a:avLst/>
              </a:prstGeom>
              <a:solidFill>
                <a:srgbClr val="6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" name="Rectangle 51"/>
              <p:cNvSpPr>
                <a:spLocks noChangeArrowheads="1"/>
              </p:cNvSpPr>
              <p:nvPr/>
            </p:nvSpPr>
            <p:spPr bwMode="auto">
              <a:xfrm>
                <a:off x="2216" y="1560"/>
                <a:ext cx="18" cy="14"/>
              </a:xfrm>
              <a:prstGeom prst="rect">
                <a:avLst/>
              </a:prstGeom>
              <a:solidFill>
                <a:srgbClr val="E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" name="Rectangle 52"/>
              <p:cNvSpPr>
                <a:spLocks noChangeArrowheads="1"/>
              </p:cNvSpPr>
              <p:nvPr/>
            </p:nvSpPr>
            <p:spPr bwMode="auto">
              <a:xfrm>
                <a:off x="2160" y="1560"/>
                <a:ext cx="15" cy="14"/>
              </a:xfrm>
              <a:prstGeom prst="rect">
                <a:avLst/>
              </a:prstGeom>
              <a:solidFill>
                <a:srgbClr val="E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" name="Rectangle 53"/>
              <p:cNvSpPr>
                <a:spLocks noChangeArrowheads="1"/>
              </p:cNvSpPr>
              <p:nvPr/>
            </p:nvSpPr>
            <p:spPr bwMode="auto">
              <a:xfrm>
                <a:off x="2159" y="1611"/>
                <a:ext cx="36" cy="14"/>
              </a:xfrm>
              <a:prstGeom prst="rect">
                <a:avLst/>
              </a:prstGeom>
              <a:solidFill>
                <a:srgbClr val="E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" name="Rectangle 54"/>
              <p:cNvSpPr>
                <a:spLocks noChangeArrowheads="1"/>
              </p:cNvSpPr>
              <p:nvPr/>
            </p:nvSpPr>
            <p:spPr bwMode="auto">
              <a:xfrm>
                <a:off x="2197" y="1610"/>
                <a:ext cx="37" cy="15"/>
              </a:xfrm>
              <a:prstGeom prst="rect">
                <a:avLst/>
              </a:prstGeom>
              <a:solidFill>
                <a:srgbClr val="E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" name="Rectangle 55"/>
              <p:cNvSpPr>
                <a:spLocks noChangeArrowheads="1"/>
              </p:cNvSpPr>
              <p:nvPr/>
            </p:nvSpPr>
            <p:spPr bwMode="auto">
              <a:xfrm>
                <a:off x="2178" y="1594"/>
                <a:ext cx="36" cy="14"/>
              </a:xfrm>
              <a:prstGeom prst="rect">
                <a:avLst/>
              </a:prstGeom>
              <a:solidFill>
                <a:srgbClr val="E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" name="Rectangle 56"/>
              <p:cNvSpPr>
                <a:spLocks noChangeArrowheads="1"/>
              </p:cNvSpPr>
              <p:nvPr/>
            </p:nvSpPr>
            <p:spPr bwMode="auto">
              <a:xfrm>
                <a:off x="2216" y="1593"/>
                <a:ext cx="18" cy="15"/>
              </a:xfrm>
              <a:prstGeom prst="rect">
                <a:avLst/>
              </a:prstGeom>
              <a:solidFill>
                <a:srgbClr val="6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" name="Rectangle 57"/>
              <p:cNvSpPr>
                <a:spLocks noChangeArrowheads="1"/>
              </p:cNvSpPr>
              <p:nvPr/>
            </p:nvSpPr>
            <p:spPr bwMode="auto">
              <a:xfrm>
                <a:off x="2159" y="1593"/>
                <a:ext cx="16" cy="15"/>
              </a:xfrm>
              <a:prstGeom prst="rect">
                <a:avLst/>
              </a:prstGeom>
              <a:solidFill>
                <a:srgbClr val="E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" name="Rectangle 58"/>
              <p:cNvSpPr>
                <a:spLocks noChangeArrowheads="1"/>
              </p:cNvSpPr>
              <p:nvPr/>
            </p:nvSpPr>
            <p:spPr bwMode="auto">
              <a:xfrm>
                <a:off x="2159" y="1645"/>
                <a:ext cx="35" cy="15"/>
              </a:xfrm>
              <a:prstGeom prst="rect">
                <a:avLst/>
              </a:prstGeom>
              <a:solidFill>
                <a:srgbClr val="E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" name="Rectangle 59"/>
              <p:cNvSpPr>
                <a:spLocks noChangeArrowheads="1"/>
              </p:cNvSpPr>
              <p:nvPr/>
            </p:nvSpPr>
            <p:spPr bwMode="auto">
              <a:xfrm>
                <a:off x="2197" y="1645"/>
                <a:ext cx="37" cy="15"/>
              </a:xfrm>
              <a:prstGeom prst="rect">
                <a:avLst/>
              </a:prstGeom>
              <a:solidFill>
                <a:srgbClr val="E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" name="Rectangle 60"/>
              <p:cNvSpPr>
                <a:spLocks noChangeArrowheads="1"/>
              </p:cNvSpPr>
              <p:nvPr/>
            </p:nvSpPr>
            <p:spPr bwMode="auto">
              <a:xfrm>
                <a:off x="2177" y="1628"/>
                <a:ext cx="37" cy="14"/>
              </a:xfrm>
              <a:prstGeom prst="rect">
                <a:avLst/>
              </a:prstGeom>
              <a:solidFill>
                <a:srgbClr val="6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1" name="Rectangle 61"/>
              <p:cNvSpPr>
                <a:spLocks noChangeArrowheads="1"/>
              </p:cNvSpPr>
              <p:nvPr/>
            </p:nvSpPr>
            <p:spPr bwMode="auto">
              <a:xfrm>
                <a:off x="2215" y="1628"/>
                <a:ext cx="19" cy="14"/>
              </a:xfrm>
              <a:prstGeom prst="rect">
                <a:avLst/>
              </a:prstGeom>
              <a:solidFill>
                <a:srgbClr val="E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" name="Rectangle 62"/>
              <p:cNvSpPr>
                <a:spLocks noChangeArrowheads="1"/>
              </p:cNvSpPr>
              <p:nvPr/>
            </p:nvSpPr>
            <p:spPr bwMode="auto">
              <a:xfrm>
                <a:off x="2160" y="1628"/>
                <a:ext cx="15" cy="14"/>
              </a:xfrm>
              <a:prstGeom prst="rect">
                <a:avLst/>
              </a:prstGeom>
              <a:solidFill>
                <a:srgbClr val="E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" name="Rectangle 63"/>
              <p:cNvSpPr>
                <a:spLocks noChangeArrowheads="1"/>
              </p:cNvSpPr>
              <p:nvPr/>
            </p:nvSpPr>
            <p:spPr bwMode="auto">
              <a:xfrm>
                <a:off x="2159" y="1679"/>
                <a:ext cx="36" cy="14"/>
              </a:xfrm>
              <a:prstGeom prst="rect">
                <a:avLst/>
              </a:prstGeom>
              <a:solidFill>
                <a:srgbClr val="E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4" name="Rectangle 64"/>
              <p:cNvSpPr>
                <a:spLocks noChangeArrowheads="1"/>
              </p:cNvSpPr>
              <p:nvPr/>
            </p:nvSpPr>
            <p:spPr bwMode="auto">
              <a:xfrm>
                <a:off x="2198" y="1678"/>
                <a:ext cx="36" cy="16"/>
              </a:xfrm>
              <a:prstGeom prst="rect">
                <a:avLst/>
              </a:prstGeom>
              <a:solidFill>
                <a:srgbClr val="E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5" name="Rectangle 65"/>
              <p:cNvSpPr>
                <a:spLocks noChangeArrowheads="1"/>
              </p:cNvSpPr>
              <p:nvPr/>
            </p:nvSpPr>
            <p:spPr bwMode="auto">
              <a:xfrm>
                <a:off x="2178" y="1661"/>
                <a:ext cx="37" cy="15"/>
              </a:xfrm>
              <a:prstGeom prst="rect">
                <a:avLst/>
              </a:prstGeom>
              <a:solidFill>
                <a:srgbClr val="E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" name="Rectangle 66"/>
              <p:cNvSpPr>
                <a:spLocks noChangeArrowheads="1"/>
              </p:cNvSpPr>
              <p:nvPr/>
            </p:nvSpPr>
            <p:spPr bwMode="auto">
              <a:xfrm>
                <a:off x="2216" y="1661"/>
                <a:ext cx="19" cy="15"/>
              </a:xfrm>
              <a:prstGeom prst="rect">
                <a:avLst/>
              </a:prstGeom>
              <a:solidFill>
                <a:srgbClr val="E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" name="Rectangle 67"/>
              <p:cNvSpPr>
                <a:spLocks noChangeArrowheads="1"/>
              </p:cNvSpPr>
              <p:nvPr/>
            </p:nvSpPr>
            <p:spPr bwMode="auto">
              <a:xfrm>
                <a:off x="2159" y="1713"/>
                <a:ext cx="36" cy="15"/>
              </a:xfrm>
              <a:prstGeom prst="rect">
                <a:avLst/>
              </a:prstGeom>
              <a:solidFill>
                <a:srgbClr val="6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" name="Rectangle 68"/>
              <p:cNvSpPr>
                <a:spLocks noChangeArrowheads="1"/>
              </p:cNvSpPr>
              <p:nvPr/>
            </p:nvSpPr>
            <p:spPr bwMode="auto">
              <a:xfrm>
                <a:off x="2197" y="1713"/>
                <a:ext cx="37" cy="15"/>
              </a:xfrm>
              <a:prstGeom prst="rect">
                <a:avLst/>
              </a:prstGeom>
              <a:solidFill>
                <a:srgbClr val="E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" name="Rectangle 69"/>
              <p:cNvSpPr>
                <a:spLocks noChangeArrowheads="1"/>
              </p:cNvSpPr>
              <p:nvPr/>
            </p:nvSpPr>
            <p:spPr bwMode="auto">
              <a:xfrm>
                <a:off x="2178" y="1696"/>
                <a:ext cx="36" cy="14"/>
              </a:xfrm>
              <a:prstGeom prst="rect">
                <a:avLst/>
              </a:prstGeom>
              <a:solidFill>
                <a:srgbClr val="6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0" name="Rectangle 70"/>
              <p:cNvSpPr>
                <a:spLocks noChangeArrowheads="1"/>
              </p:cNvSpPr>
              <p:nvPr/>
            </p:nvSpPr>
            <p:spPr bwMode="auto">
              <a:xfrm>
                <a:off x="2216" y="1696"/>
                <a:ext cx="18" cy="14"/>
              </a:xfrm>
              <a:prstGeom prst="rect">
                <a:avLst/>
              </a:prstGeom>
              <a:solidFill>
                <a:srgbClr val="E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1" name="Rectangle 71"/>
              <p:cNvSpPr>
                <a:spLocks noChangeArrowheads="1"/>
              </p:cNvSpPr>
              <p:nvPr/>
            </p:nvSpPr>
            <p:spPr bwMode="auto">
              <a:xfrm>
                <a:off x="2160" y="1696"/>
                <a:ext cx="15" cy="14"/>
              </a:xfrm>
              <a:prstGeom prst="rect">
                <a:avLst/>
              </a:prstGeom>
              <a:solidFill>
                <a:srgbClr val="E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" name="Rectangle 72"/>
              <p:cNvSpPr>
                <a:spLocks noChangeArrowheads="1"/>
              </p:cNvSpPr>
              <p:nvPr/>
            </p:nvSpPr>
            <p:spPr bwMode="auto">
              <a:xfrm>
                <a:off x="2159" y="1747"/>
                <a:ext cx="36" cy="14"/>
              </a:xfrm>
              <a:prstGeom prst="rect">
                <a:avLst/>
              </a:prstGeom>
              <a:solidFill>
                <a:srgbClr val="E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" name="Rectangle 73"/>
              <p:cNvSpPr>
                <a:spLocks noChangeArrowheads="1"/>
              </p:cNvSpPr>
              <p:nvPr/>
            </p:nvSpPr>
            <p:spPr bwMode="auto">
              <a:xfrm>
                <a:off x="2197" y="1746"/>
                <a:ext cx="37" cy="15"/>
              </a:xfrm>
              <a:prstGeom prst="rect">
                <a:avLst/>
              </a:prstGeom>
              <a:solidFill>
                <a:srgbClr val="4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4" name="Rectangle 74"/>
              <p:cNvSpPr>
                <a:spLocks noChangeArrowheads="1"/>
              </p:cNvSpPr>
              <p:nvPr/>
            </p:nvSpPr>
            <p:spPr bwMode="auto">
              <a:xfrm>
                <a:off x="2178" y="1729"/>
                <a:ext cx="36" cy="15"/>
              </a:xfrm>
              <a:prstGeom prst="rect">
                <a:avLst/>
              </a:prstGeom>
              <a:solidFill>
                <a:srgbClr val="6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5" name="Rectangle 75"/>
              <p:cNvSpPr>
                <a:spLocks noChangeArrowheads="1"/>
              </p:cNvSpPr>
              <p:nvPr/>
            </p:nvSpPr>
            <p:spPr bwMode="auto">
              <a:xfrm>
                <a:off x="2216" y="1729"/>
                <a:ext cx="18" cy="15"/>
              </a:xfrm>
              <a:prstGeom prst="rect">
                <a:avLst/>
              </a:prstGeom>
              <a:solidFill>
                <a:srgbClr val="E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6" name="Rectangle 76"/>
              <p:cNvSpPr>
                <a:spLocks noChangeArrowheads="1"/>
              </p:cNvSpPr>
              <p:nvPr/>
            </p:nvSpPr>
            <p:spPr bwMode="auto">
              <a:xfrm>
                <a:off x="2159" y="1729"/>
                <a:ext cx="16" cy="15"/>
              </a:xfrm>
              <a:prstGeom prst="rect">
                <a:avLst/>
              </a:prstGeom>
              <a:solidFill>
                <a:srgbClr val="E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7" name="Freeform 77"/>
              <p:cNvSpPr>
                <a:spLocks/>
              </p:cNvSpPr>
              <p:nvPr/>
            </p:nvSpPr>
            <p:spPr bwMode="auto">
              <a:xfrm>
                <a:off x="2150" y="1742"/>
                <a:ext cx="10" cy="18"/>
              </a:xfrm>
              <a:custGeom>
                <a:avLst/>
                <a:gdLst>
                  <a:gd name="T0" fmla="*/ 0 w 39"/>
                  <a:gd name="T1" fmla="*/ 0 h 74"/>
                  <a:gd name="T2" fmla="*/ 0 w 39"/>
                  <a:gd name="T3" fmla="*/ 0 h 74"/>
                  <a:gd name="T4" fmla="*/ 0 w 39"/>
                  <a:gd name="T5" fmla="*/ 0 h 74"/>
                  <a:gd name="T6" fmla="*/ 0 w 39"/>
                  <a:gd name="T7" fmla="*/ 0 h 74"/>
                  <a:gd name="T8" fmla="*/ 0 w 39"/>
                  <a:gd name="T9" fmla="*/ 0 h 7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9"/>
                  <a:gd name="T16" fmla="*/ 0 h 74"/>
                  <a:gd name="T17" fmla="*/ 39 w 39"/>
                  <a:gd name="T18" fmla="*/ 74 h 7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9" h="74">
                    <a:moveTo>
                      <a:pt x="39" y="19"/>
                    </a:moveTo>
                    <a:lnTo>
                      <a:pt x="39" y="74"/>
                    </a:lnTo>
                    <a:lnTo>
                      <a:pt x="0" y="52"/>
                    </a:lnTo>
                    <a:lnTo>
                      <a:pt x="0" y="0"/>
                    </a:lnTo>
                    <a:lnTo>
                      <a:pt x="39" y="19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8" name="Freeform 78"/>
              <p:cNvSpPr>
                <a:spLocks/>
              </p:cNvSpPr>
              <p:nvPr/>
            </p:nvSpPr>
            <p:spPr bwMode="auto">
              <a:xfrm>
                <a:off x="2118" y="1723"/>
                <a:ext cx="30" cy="31"/>
              </a:xfrm>
              <a:custGeom>
                <a:avLst/>
                <a:gdLst>
                  <a:gd name="T0" fmla="*/ 0 w 120"/>
                  <a:gd name="T1" fmla="*/ 0 h 127"/>
                  <a:gd name="T2" fmla="*/ 0 w 120"/>
                  <a:gd name="T3" fmla="*/ 0 h 127"/>
                  <a:gd name="T4" fmla="*/ 0 w 120"/>
                  <a:gd name="T5" fmla="*/ 0 h 127"/>
                  <a:gd name="T6" fmla="*/ 0 w 120"/>
                  <a:gd name="T7" fmla="*/ 0 h 127"/>
                  <a:gd name="T8" fmla="*/ 0 w 120"/>
                  <a:gd name="T9" fmla="*/ 0 h 1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127"/>
                  <a:gd name="T17" fmla="*/ 120 w 120"/>
                  <a:gd name="T18" fmla="*/ 127 h 1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127">
                    <a:moveTo>
                      <a:pt x="120" y="71"/>
                    </a:moveTo>
                    <a:lnTo>
                      <a:pt x="120" y="127"/>
                    </a:lnTo>
                    <a:lnTo>
                      <a:pt x="0" y="54"/>
                    </a:lnTo>
                    <a:lnTo>
                      <a:pt x="0" y="0"/>
                    </a:lnTo>
                    <a:lnTo>
                      <a:pt x="120" y="71"/>
                    </a:lnTo>
                    <a:close/>
                  </a:path>
                </a:pathLst>
              </a:custGeom>
              <a:solidFill>
                <a:srgbClr val="4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9" name="Freeform 79"/>
              <p:cNvSpPr>
                <a:spLocks/>
              </p:cNvSpPr>
              <p:nvPr/>
            </p:nvSpPr>
            <p:spPr bwMode="auto">
              <a:xfrm>
                <a:off x="2086" y="1705"/>
                <a:ext cx="30" cy="30"/>
              </a:xfrm>
              <a:custGeom>
                <a:avLst/>
                <a:gdLst>
                  <a:gd name="T0" fmla="*/ 0 w 120"/>
                  <a:gd name="T1" fmla="*/ 0 h 121"/>
                  <a:gd name="T2" fmla="*/ 0 w 120"/>
                  <a:gd name="T3" fmla="*/ 0 h 121"/>
                  <a:gd name="T4" fmla="*/ 0 w 120"/>
                  <a:gd name="T5" fmla="*/ 0 h 121"/>
                  <a:gd name="T6" fmla="*/ 0 w 120"/>
                  <a:gd name="T7" fmla="*/ 0 h 121"/>
                  <a:gd name="T8" fmla="*/ 0 w 120"/>
                  <a:gd name="T9" fmla="*/ 0 h 1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121"/>
                  <a:gd name="T17" fmla="*/ 120 w 120"/>
                  <a:gd name="T18" fmla="*/ 121 h 12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121">
                    <a:moveTo>
                      <a:pt x="120" y="70"/>
                    </a:moveTo>
                    <a:lnTo>
                      <a:pt x="120" y="121"/>
                    </a:lnTo>
                    <a:lnTo>
                      <a:pt x="0" y="52"/>
                    </a:lnTo>
                    <a:lnTo>
                      <a:pt x="0" y="0"/>
                    </a:lnTo>
                    <a:lnTo>
                      <a:pt x="120" y="70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0" name="Freeform 80"/>
              <p:cNvSpPr>
                <a:spLocks/>
              </p:cNvSpPr>
              <p:nvPr/>
            </p:nvSpPr>
            <p:spPr bwMode="auto">
              <a:xfrm>
                <a:off x="2055" y="1687"/>
                <a:ext cx="30" cy="30"/>
              </a:xfrm>
              <a:custGeom>
                <a:avLst/>
                <a:gdLst>
                  <a:gd name="T0" fmla="*/ 0 w 120"/>
                  <a:gd name="T1" fmla="*/ 0 h 119"/>
                  <a:gd name="T2" fmla="*/ 0 w 120"/>
                  <a:gd name="T3" fmla="*/ 0 h 119"/>
                  <a:gd name="T4" fmla="*/ 0 w 120"/>
                  <a:gd name="T5" fmla="*/ 0 h 119"/>
                  <a:gd name="T6" fmla="*/ 0 w 120"/>
                  <a:gd name="T7" fmla="*/ 0 h 119"/>
                  <a:gd name="T8" fmla="*/ 0 w 120"/>
                  <a:gd name="T9" fmla="*/ 0 h 1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119"/>
                  <a:gd name="T17" fmla="*/ 120 w 120"/>
                  <a:gd name="T18" fmla="*/ 119 h 11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119">
                    <a:moveTo>
                      <a:pt x="120" y="68"/>
                    </a:moveTo>
                    <a:lnTo>
                      <a:pt x="120" y="119"/>
                    </a:lnTo>
                    <a:lnTo>
                      <a:pt x="0" y="50"/>
                    </a:lnTo>
                    <a:lnTo>
                      <a:pt x="0" y="0"/>
                    </a:lnTo>
                    <a:lnTo>
                      <a:pt x="120" y="68"/>
                    </a:lnTo>
                    <a:close/>
                  </a:path>
                </a:pathLst>
              </a:custGeom>
              <a:solidFill>
                <a:srgbClr val="6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1" name="Freeform 81"/>
              <p:cNvSpPr>
                <a:spLocks/>
              </p:cNvSpPr>
              <p:nvPr/>
            </p:nvSpPr>
            <p:spPr bwMode="auto">
              <a:xfrm>
                <a:off x="2038" y="1677"/>
                <a:ext cx="15" cy="21"/>
              </a:xfrm>
              <a:custGeom>
                <a:avLst/>
                <a:gdLst>
                  <a:gd name="T0" fmla="*/ 0 w 59"/>
                  <a:gd name="T1" fmla="*/ 0 h 84"/>
                  <a:gd name="T2" fmla="*/ 0 w 59"/>
                  <a:gd name="T3" fmla="*/ 0 h 84"/>
                  <a:gd name="T4" fmla="*/ 0 w 59"/>
                  <a:gd name="T5" fmla="*/ 0 h 84"/>
                  <a:gd name="T6" fmla="*/ 0 w 59"/>
                  <a:gd name="T7" fmla="*/ 0 h 84"/>
                  <a:gd name="T8" fmla="*/ 0 w 59"/>
                  <a:gd name="T9" fmla="*/ 0 h 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9"/>
                  <a:gd name="T16" fmla="*/ 0 h 84"/>
                  <a:gd name="T17" fmla="*/ 59 w 59"/>
                  <a:gd name="T18" fmla="*/ 84 h 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9" h="84">
                    <a:moveTo>
                      <a:pt x="59" y="34"/>
                    </a:moveTo>
                    <a:lnTo>
                      <a:pt x="59" y="84"/>
                    </a:lnTo>
                    <a:lnTo>
                      <a:pt x="0" y="48"/>
                    </a:lnTo>
                    <a:lnTo>
                      <a:pt x="0" y="0"/>
                    </a:lnTo>
                    <a:lnTo>
                      <a:pt x="59" y="34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" name="Freeform 82"/>
              <p:cNvSpPr>
                <a:spLocks/>
              </p:cNvSpPr>
              <p:nvPr/>
            </p:nvSpPr>
            <p:spPr bwMode="auto">
              <a:xfrm>
                <a:off x="2150" y="1506"/>
                <a:ext cx="10" cy="17"/>
              </a:xfrm>
              <a:custGeom>
                <a:avLst/>
                <a:gdLst>
                  <a:gd name="T0" fmla="*/ 0 w 39"/>
                  <a:gd name="T1" fmla="*/ 0 h 66"/>
                  <a:gd name="T2" fmla="*/ 0 w 39"/>
                  <a:gd name="T3" fmla="*/ 0 h 66"/>
                  <a:gd name="T4" fmla="*/ 0 w 39"/>
                  <a:gd name="T5" fmla="*/ 0 h 66"/>
                  <a:gd name="T6" fmla="*/ 0 w 39"/>
                  <a:gd name="T7" fmla="*/ 0 h 66"/>
                  <a:gd name="T8" fmla="*/ 0 w 39"/>
                  <a:gd name="T9" fmla="*/ 0 h 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9"/>
                  <a:gd name="T16" fmla="*/ 0 h 66"/>
                  <a:gd name="T17" fmla="*/ 39 w 39"/>
                  <a:gd name="T18" fmla="*/ 66 h 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9" h="66">
                    <a:moveTo>
                      <a:pt x="39" y="8"/>
                    </a:moveTo>
                    <a:lnTo>
                      <a:pt x="39" y="66"/>
                    </a:lnTo>
                    <a:lnTo>
                      <a:pt x="0" y="54"/>
                    </a:lnTo>
                    <a:lnTo>
                      <a:pt x="0" y="0"/>
                    </a:lnTo>
                    <a:lnTo>
                      <a:pt x="39" y="8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" name="Freeform 83"/>
              <p:cNvSpPr>
                <a:spLocks/>
              </p:cNvSpPr>
              <p:nvPr/>
            </p:nvSpPr>
            <p:spPr bwMode="auto">
              <a:xfrm>
                <a:off x="2118" y="1497"/>
                <a:ext cx="30" cy="22"/>
              </a:xfrm>
              <a:custGeom>
                <a:avLst/>
                <a:gdLst>
                  <a:gd name="T0" fmla="*/ 0 w 120"/>
                  <a:gd name="T1" fmla="*/ 0 h 88"/>
                  <a:gd name="T2" fmla="*/ 0 w 120"/>
                  <a:gd name="T3" fmla="*/ 0 h 88"/>
                  <a:gd name="T4" fmla="*/ 0 w 120"/>
                  <a:gd name="T5" fmla="*/ 0 h 88"/>
                  <a:gd name="T6" fmla="*/ 0 w 120"/>
                  <a:gd name="T7" fmla="*/ 0 h 88"/>
                  <a:gd name="T8" fmla="*/ 0 w 120"/>
                  <a:gd name="T9" fmla="*/ 0 h 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88"/>
                  <a:gd name="T17" fmla="*/ 120 w 120"/>
                  <a:gd name="T18" fmla="*/ 88 h 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88">
                    <a:moveTo>
                      <a:pt x="120" y="34"/>
                    </a:moveTo>
                    <a:lnTo>
                      <a:pt x="120" y="88"/>
                    </a:lnTo>
                    <a:lnTo>
                      <a:pt x="0" y="53"/>
                    </a:lnTo>
                    <a:lnTo>
                      <a:pt x="0" y="0"/>
                    </a:lnTo>
                    <a:lnTo>
                      <a:pt x="120" y="34"/>
                    </a:lnTo>
                    <a:close/>
                  </a:path>
                </a:pathLst>
              </a:custGeom>
              <a:solidFill>
                <a:srgbClr val="6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" name="Freeform 84"/>
              <p:cNvSpPr>
                <a:spLocks/>
              </p:cNvSpPr>
              <p:nvPr/>
            </p:nvSpPr>
            <p:spPr bwMode="auto">
              <a:xfrm>
                <a:off x="2086" y="1488"/>
                <a:ext cx="30" cy="21"/>
              </a:xfrm>
              <a:custGeom>
                <a:avLst/>
                <a:gdLst>
                  <a:gd name="T0" fmla="*/ 0 w 120"/>
                  <a:gd name="T1" fmla="*/ 0 h 86"/>
                  <a:gd name="T2" fmla="*/ 0 w 120"/>
                  <a:gd name="T3" fmla="*/ 0 h 86"/>
                  <a:gd name="T4" fmla="*/ 0 w 120"/>
                  <a:gd name="T5" fmla="*/ 0 h 86"/>
                  <a:gd name="T6" fmla="*/ 0 w 120"/>
                  <a:gd name="T7" fmla="*/ 0 h 86"/>
                  <a:gd name="T8" fmla="*/ 0 w 120"/>
                  <a:gd name="T9" fmla="*/ 0 h 8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86"/>
                  <a:gd name="T17" fmla="*/ 120 w 120"/>
                  <a:gd name="T18" fmla="*/ 86 h 8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86">
                    <a:moveTo>
                      <a:pt x="120" y="35"/>
                    </a:moveTo>
                    <a:lnTo>
                      <a:pt x="120" y="86"/>
                    </a:lnTo>
                    <a:lnTo>
                      <a:pt x="0" y="51"/>
                    </a:lnTo>
                    <a:lnTo>
                      <a:pt x="0" y="0"/>
                    </a:lnTo>
                    <a:lnTo>
                      <a:pt x="120" y="35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" name="Freeform 85"/>
              <p:cNvSpPr>
                <a:spLocks/>
              </p:cNvSpPr>
              <p:nvPr/>
            </p:nvSpPr>
            <p:spPr bwMode="auto">
              <a:xfrm>
                <a:off x="2055" y="1479"/>
                <a:ext cx="30" cy="21"/>
              </a:xfrm>
              <a:custGeom>
                <a:avLst/>
                <a:gdLst>
                  <a:gd name="T0" fmla="*/ 0 w 120"/>
                  <a:gd name="T1" fmla="*/ 0 h 85"/>
                  <a:gd name="T2" fmla="*/ 0 w 120"/>
                  <a:gd name="T3" fmla="*/ 0 h 85"/>
                  <a:gd name="T4" fmla="*/ 0 w 120"/>
                  <a:gd name="T5" fmla="*/ 0 h 85"/>
                  <a:gd name="T6" fmla="*/ 0 w 120"/>
                  <a:gd name="T7" fmla="*/ 0 h 85"/>
                  <a:gd name="T8" fmla="*/ 0 w 120"/>
                  <a:gd name="T9" fmla="*/ 0 h 8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85"/>
                  <a:gd name="T17" fmla="*/ 120 w 120"/>
                  <a:gd name="T18" fmla="*/ 85 h 8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85">
                    <a:moveTo>
                      <a:pt x="120" y="34"/>
                    </a:moveTo>
                    <a:lnTo>
                      <a:pt x="120" y="85"/>
                    </a:lnTo>
                    <a:lnTo>
                      <a:pt x="0" y="51"/>
                    </a:lnTo>
                    <a:lnTo>
                      <a:pt x="0" y="0"/>
                    </a:lnTo>
                    <a:lnTo>
                      <a:pt x="120" y="34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" name="Freeform 86"/>
              <p:cNvSpPr>
                <a:spLocks/>
              </p:cNvSpPr>
              <p:nvPr/>
            </p:nvSpPr>
            <p:spPr bwMode="auto">
              <a:xfrm>
                <a:off x="2038" y="1474"/>
                <a:ext cx="15" cy="17"/>
              </a:xfrm>
              <a:custGeom>
                <a:avLst/>
                <a:gdLst>
                  <a:gd name="T0" fmla="*/ 0 w 59"/>
                  <a:gd name="T1" fmla="*/ 0 h 67"/>
                  <a:gd name="T2" fmla="*/ 0 w 59"/>
                  <a:gd name="T3" fmla="*/ 0 h 67"/>
                  <a:gd name="T4" fmla="*/ 0 w 59"/>
                  <a:gd name="T5" fmla="*/ 0 h 67"/>
                  <a:gd name="T6" fmla="*/ 0 w 59"/>
                  <a:gd name="T7" fmla="*/ 0 h 67"/>
                  <a:gd name="T8" fmla="*/ 0 w 59"/>
                  <a:gd name="T9" fmla="*/ 0 h 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9"/>
                  <a:gd name="T16" fmla="*/ 0 h 67"/>
                  <a:gd name="T17" fmla="*/ 59 w 59"/>
                  <a:gd name="T18" fmla="*/ 67 h 6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9" h="67">
                    <a:moveTo>
                      <a:pt x="59" y="16"/>
                    </a:moveTo>
                    <a:lnTo>
                      <a:pt x="59" y="67"/>
                    </a:lnTo>
                    <a:lnTo>
                      <a:pt x="0" y="50"/>
                    </a:lnTo>
                    <a:lnTo>
                      <a:pt x="0" y="0"/>
                    </a:lnTo>
                    <a:lnTo>
                      <a:pt x="59" y="16"/>
                    </a:lnTo>
                    <a:close/>
                  </a:path>
                </a:pathLst>
              </a:custGeom>
              <a:solidFill>
                <a:srgbClr val="4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" name="Freeform 87"/>
              <p:cNvSpPr>
                <a:spLocks/>
              </p:cNvSpPr>
              <p:nvPr/>
            </p:nvSpPr>
            <p:spPr bwMode="auto">
              <a:xfrm>
                <a:off x="2118" y="1529"/>
                <a:ext cx="30" cy="24"/>
              </a:xfrm>
              <a:custGeom>
                <a:avLst/>
                <a:gdLst>
                  <a:gd name="T0" fmla="*/ 0 w 120"/>
                  <a:gd name="T1" fmla="*/ 0 h 95"/>
                  <a:gd name="T2" fmla="*/ 0 w 120"/>
                  <a:gd name="T3" fmla="*/ 0 h 95"/>
                  <a:gd name="T4" fmla="*/ 0 w 120"/>
                  <a:gd name="T5" fmla="*/ 0 h 95"/>
                  <a:gd name="T6" fmla="*/ 0 w 120"/>
                  <a:gd name="T7" fmla="*/ 0 h 95"/>
                  <a:gd name="T8" fmla="*/ 0 w 120"/>
                  <a:gd name="T9" fmla="*/ 0 h 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95"/>
                  <a:gd name="T17" fmla="*/ 120 w 120"/>
                  <a:gd name="T18" fmla="*/ 95 h 9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95">
                    <a:moveTo>
                      <a:pt x="120" y="40"/>
                    </a:moveTo>
                    <a:lnTo>
                      <a:pt x="120" y="95"/>
                    </a:lnTo>
                    <a:lnTo>
                      <a:pt x="0" y="53"/>
                    </a:lnTo>
                    <a:lnTo>
                      <a:pt x="0" y="0"/>
                    </a:lnTo>
                    <a:lnTo>
                      <a:pt x="120" y="40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8" name="Freeform 88"/>
              <p:cNvSpPr>
                <a:spLocks/>
              </p:cNvSpPr>
              <p:nvPr/>
            </p:nvSpPr>
            <p:spPr bwMode="auto">
              <a:xfrm>
                <a:off x="2086" y="1519"/>
                <a:ext cx="30" cy="23"/>
              </a:xfrm>
              <a:custGeom>
                <a:avLst/>
                <a:gdLst>
                  <a:gd name="T0" fmla="*/ 0 w 120"/>
                  <a:gd name="T1" fmla="*/ 0 h 92"/>
                  <a:gd name="T2" fmla="*/ 0 w 120"/>
                  <a:gd name="T3" fmla="*/ 0 h 92"/>
                  <a:gd name="T4" fmla="*/ 0 w 120"/>
                  <a:gd name="T5" fmla="*/ 0 h 92"/>
                  <a:gd name="T6" fmla="*/ 0 w 120"/>
                  <a:gd name="T7" fmla="*/ 0 h 92"/>
                  <a:gd name="T8" fmla="*/ 0 w 120"/>
                  <a:gd name="T9" fmla="*/ 0 h 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92"/>
                  <a:gd name="T17" fmla="*/ 120 w 120"/>
                  <a:gd name="T18" fmla="*/ 92 h 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92">
                    <a:moveTo>
                      <a:pt x="120" y="41"/>
                    </a:moveTo>
                    <a:lnTo>
                      <a:pt x="120" y="92"/>
                    </a:lnTo>
                    <a:lnTo>
                      <a:pt x="0" y="53"/>
                    </a:lnTo>
                    <a:lnTo>
                      <a:pt x="0" y="0"/>
                    </a:lnTo>
                    <a:lnTo>
                      <a:pt x="120" y="41"/>
                    </a:lnTo>
                    <a:close/>
                  </a:path>
                </a:pathLst>
              </a:custGeom>
              <a:solidFill>
                <a:srgbClr val="6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" name="Freeform 89"/>
              <p:cNvSpPr>
                <a:spLocks/>
              </p:cNvSpPr>
              <p:nvPr/>
            </p:nvSpPr>
            <p:spPr bwMode="auto">
              <a:xfrm>
                <a:off x="2055" y="1508"/>
                <a:ext cx="30" cy="23"/>
              </a:xfrm>
              <a:custGeom>
                <a:avLst/>
                <a:gdLst>
                  <a:gd name="T0" fmla="*/ 0 w 120"/>
                  <a:gd name="T1" fmla="*/ 0 h 90"/>
                  <a:gd name="T2" fmla="*/ 0 w 120"/>
                  <a:gd name="T3" fmla="*/ 0 h 90"/>
                  <a:gd name="T4" fmla="*/ 0 w 120"/>
                  <a:gd name="T5" fmla="*/ 0 h 90"/>
                  <a:gd name="T6" fmla="*/ 0 w 120"/>
                  <a:gd name="T7" fmla="*/ 0 h 90"/>
                  <a:gd name="T8" fmla="*/ 0 w 120"/>
                  <a:gd name="T9" fmla="*/ 0 h 9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90"/>
                  <a:gd name="T17" fmla="*/ 120 w 120"/>
                  <a:gd name="T18" fmla="*/ 90 h 9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90">
                    <a:moveTo>
                      <a:pt x="120" y="39"/>
                    </a:moveTo>
                    <a:lnTo>
                      <a:pt x="120" y="90"/>
                    </a:lnTo>
                    <a:lnTo>
                      <a:pt x="0" y="50"/>
                    </a:lnTo>
                    <a:lnTo>
                      <a:pt x="0" y="0"/>
                    </a:lnTo>
                    <a:lnTo>
                      <a:pt x="120" y="39"/>
                    </a:lnTo>
                    <a:close/>
                  </a:path>
                </a:pathLst>
              </a:custGeom>
              <a:solidFill>
                <a:srgbClr val="4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" name="Freeform 90"/>
              <p:cNvSpPr>
                <a:spLocks/>
              </p:cNvSpPr>
              <p:nvPr/>
            </p:nvSpPr>
            <p:spPr bwMode="auto">
              <a:xfrm>
                <a:off x="2038" y="1504"/>
                <a:ext cx="15" cy="17"/>
              </a:xfrm>
              <a:custGeom>
                <a:avLst/>
                <a:gdLst>
                  <a:gd name="T0" fmla="*/ 0 w 59"/>
                  <a:gd name="T1" fmla="*/ 0 h 69"/>
                  <a:gd name="T2" fmla="*/ 0 w 59"/>
                  <a:gd name="T3" fmla="*/ 0 h 69"/>
                  <a:gd name="T4" fmla="*/ 0 w 59"/>
                  <a:gd name="T5" fmla="*/ 0 h 69"/>
                  <a:gd name="T6" fmla="*/ 0 w 59"/>
                  <a:gd name="T7" fmla="*/ 0 h 69"/>
                  <a:gd name="T8" fmla="*/ 0 w 59"/>
                  <a:gd name="T9" fmla="*/ 0 h 6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9"/>
                  <a:gd name="T16" fmla="*/ 0 h 69"/>
                  <a:gd name="T17" fmla="*/ 59 w 59"/>
                  <a:gd name="T18" fmla="*/ 69 h 6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9" h="69">
                    <a:moveTo>
                      <a:pt x="59" y="19"/>
                    </a:moveTo>
                    <a:lnTo>
                      <a:pt x="59" y="69"/>
                    </a:lnTo>
                    <a:lnTo>
                      <a:pt x="0" y="49"/>
                    </a:lnTo>
                    <a:lnTo>
                      <a:pt x="0" y="0"/>
                    </a:lnTo>
                    <a:lnTo>
                      <a:pt x="59" y="19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1" name="Freeform 91"/>
              <p:cNvSpPr>
                <a:spLocks/>
              </p:cNvSpPr>
              <p:nvPr/>
            </p:nvSpPr>
            <p:spPr bwMode="auto">
              <a:xfrm>
                <a:off x="2150" y="1574"/>
                <a:ext cx="10" cy="17"/>
              </a:xfrm>
              <a:custGeom>
                <a:avLst/>
                <a:gdLst>
                  <a:gd name="T0" fmla="*/ 0 w 39"/>
                  <a:gd name="T1" fmla="*/ 0 h 69"/>
                  <a:gd name="T2" fmla="*/ 0 w 39"/>
                  <a:gd name="T3" fmla="*/ 0 h 69"/>
                  <a:gd name="T4" fmla="*/ 0 w 39"/>
                  <a:gd name="T5" fmla="*/ 0 h 69"/>
                  <a:gd name="T6" fmla="*/ 0 w 39"/>
                  <a:gd name="T7" fmla="*/ 0 h 69"/>
                  <a:gd name="T8" fmla="*/ 0 w 39"/>
                  <a:gd name="T9" fmla="*/ 0 h 6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9"/>
                  <a:gd name="T16" fmla="*/ 0 h 69"/>
                  <a:gd name="T17" fmla="*/ 39 w 39"/>
                  <a:gd name="T18" fmla="*/ 69 h 6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9" h="69">
                    <a:moveTo>
                      <a:pt x="39" y="13"/>
                    </a:moveTo>
                    <a:lnTo>
                      <a:pt x="39" y="69"/>
                    </a:lnTo>
                    <a:lnTo>
                      <a:pt x="0" y="54"/>
                    </a:lnTo>
                    <a:lnTo>
                      <a:pt x="0" y="0"/>
                    </a:lnTo>
                    <a:lnTo>
                      <a:pt x="39" y="13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" name="Freeform 92"/>
              <p:cNvSpPr>
                <a:spLocks/>
              </p:cNvSpPr>
              <p:nvPr/>
            </p:nvSpPr>
            <p:spPr bwMode="auto">
              <a:xfrm>
                <a:off x="2118" y="1561"/>
                <a:ext cx="30" cy="25"/>
              </a:xfrm>
              <a:custGeom>
                <a:avLst/>
                <a:gdLst>
                  <a:gd name="T0" fmla="*/ 0 w 120"/>
                  <a:gd name="T1" fmla="*/ 0 h 100"/>
                  <a:gd name="T2" fmla="*/ 0 w 120"/>
                  <a:gd name="T3" fmla="*/ 0 h 100"/>
                  <a:gd name="T4" fmla="*/ 0 w 120"/>
                  <a:gd name="T5" fmla="*/ 0 h 100"/>
                  <a:gd name="T6" fmla="*/ 0 w 120"/>
                  <a:gd name="T7" fmla="*/ 0 h 100"/>
                  <a:gd name="T8" fmla="*/ 0 w 120"/>
                  <a:gd name="T9" fmla="*/ 0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100"/>
                  <a:gd name="T17" fmla="*/ 120 w 120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100">
                    <a:moveTo>
                      <a:pt x="120" y="44"/>
                    </a:moveTo>
                    <a:lnTo>
                      <a:pt x="120" y="100"/>
                    </a:lnTo>
                    <a:lnTo>
                      <a:pt x="0" y="54"/>
                    </a:lnTo>
                    <a:lnTo>
                      <a:pt x="0" y="0"/>
                    </a:lnTo>
                    <a:lnTo>
                      <a:pt x="120" y="44"/>
                    </a:lnTo>
                    <a:close/>
                  </a:path>
                </a:pathLst>
              </a:custGeom>
              <a:solidFill>
                <a:srgbClr val="6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" name="Freeform 93"/>
              <p:cNvSpPr>
                <a:spLocks/>
              </p:cNvSpPr>
              <p:nvPr/>
            </p:nvSpPr>
            <p:spPr bwMode="auto">
              <a:xfrm>
                <a:off x="2086" y="1549"/>
                <a:ext cx="30" cy="25"/>
              </a:xfrm>
              <a:custGeom>
                <a:avLst/>
                <a:gdLst>
                  <a:gd name="T0" fmla="*/ 0 w 120"/>
                  <a:gd name="T1" fmla="*/ 0 h 99"/>
                  <a:gd name="T2" fmla="*/ 0 w 120"/>
                  <a:gd name="T3" fmla="*/ 0 h 99"/>
                  <a:gd name="T4" fmla="*/ 0 w 120"/>
                  <a:gd name="T5" fmla="*/ 0 h 99"/>
                  <a:gd name="T6" fmla="*/ 0 w 120"/>
                  <a:gd name="T7" fmla="*/ 0 h 99"/>
                  <a:gd name="T8" fmla="*/ 0 w 120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99"/>
                  <a:gd name="T17" fmla="*/ 120 w 120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99">
                    <a:moveTo>
                      <a:pt x="120" y="47"/>
                    </a:moveTo>
                    <a:lnTo>
                      <a:pt x="120" y="99"/>
                    </a:lnTo>
                    <a:lnTo>
                      <a:pt x="0" y="52"/>
                    </a:lnTo>
                    <a:lnTo>
                      <a:pt x="0" y="0"/>
                    </a:lnTo>
                    <a:lnTo>
                      <a:pt x="120" y="47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4" name="Freeform 94"/>
              <p:cNvSpPr>
                <a:spLocks/>
              </p:cNvSpPr>
              <p:nvPr/>
            </p:nvSpPr>
            <p:spPr bwMode="auto">
              <a:xfrm>
                <a:off x="2055" y="1538"/>
                <a:ext cx="30" cy="24"/>
              </a:xfrm>
              <a:custGeom>
                <a:avLst/>
                <a:gdLst>
                  <a:gd name="T0" fmla="*/ 0 w 120"/>
                  <a:gd name="T1" fmla="*/ 0 h 96"/>
                  <a:gd name="T2" fmla="*/ 0 w 120"/>
                  <a:gd name="T3" fmla="*/ 0 h 96"/>
                  <a:gd name="T4" fmla="*/ 0 w 120"/>
                  <a:gd name="T5" fmla="*/ 0 h 96"/>
                  <a:gd name="T6" fmla="*/ 0 w 120"/>
                  <a:gd name="T7" fmla="*/ 0 h 96"/>
                  <a:gd name="T8" fmla="*/ 0 w 120"/>
                  <a:gd name="T9" fmla="*/ 0 h 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96"/>
                  <a:gd name="T17" fmla="*/ 120 w 120"/>
                  <a:gd name="T18" fmla="*/ 96 h 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96">
                    <a:moveTo>
                      <a:pt x="120" y="44"/>
                    </a:moveTo>
                    <a:lnTo>
                      <a:pt x="120" y="96"/>
                    </a:lnTo>
                    <a:lnTo>
                      <a:pt x="0" y="51"/>
                    </a:lnTo>
                    <a:lnTo>
                      <a:pt x="0" y="0"/>
                    </a:lnTo>
                    <a:lnTo>
                      <a:pt x="120" y="44"/>
                    </a:lnTo>
                    <a:close/>
                  </a:path>
                </a:pathLst>
              </a:custGeom>
              <a:solidFill>
                <a:srgbClr val="6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5" name="Freeform 95"/>
              <p:cNvSpPr>
                <a:spLocks/>
              </p:cNvSpPr>
              <p:nvPr/>
            </p:nvSpPr>
            <p:spPr bwMode="auto">
              <a:xfrm>
                <a:off x="2038" y="1532"/>
                <a:ext cx="15" cy="18"/>
              </a:xfrm>
              <a:custGeom>
                <a:avLst/>
                <a:gdLst>
                  <a:gd name="T0" fmla="*/ 0 w 59"/>
                  <a:gd name="T1" fmla="*/ 0 h 71"/>
                  <a:gd name="T2" fmla="*/ 0 w 59"/>
                  <a:gd name="T3" fmla="*/ 0 h 71"/>
                  <a:gd name="T4" fmla="*/ 0 w 59"/>
                  <a:gd name="T5" fmla="*/ 0 h 71"/>
                  <a:gd name="T6" fmla="*/ 0 w 59"/>
                  <a:gd name="T7" fmla="*/ 0 h 71"/>
                  <a:gd name="T8" fmla="*/ 0 w 59"/>
                  <a:gd name="T9" fmla="*/ 0 h 7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9"/>
                  <a:gd name="T16" fmla="*/ 0 h 71"/>
                  <a:gd name="T17" fmla="*/ 59 w 59"/>
                  <a:gd name="T18" fmla="*/ 71 h 7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9" h="71">
                    <a:moveTo>
                      <a:pt x="59" y="21"/>
                    </a:moveTo>
                    <a:lnTo>
                      <a:pt x="59" y="71"/>
                    </a:lnTo>
                    <a:lnTo>
                      <a:pt x="0" y="48"/>
                    </a:lnTo>
                    <a:lnTo>
                      <a:pt x="0" y="0"/>
                    </a:lnTo>
                    <a:lnTo>
                      <a:pt x="59" y="21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6" name="Freeform 96"/>
              <p:cNvSpPr>
                <a:spLocks/>
              </p:cNvSpPr>
              <p:nvPr/>
            </p:nvSpPr>
            <p:spPr bwMode="auto">
              <a:xfrm>
                <a:off x="2150" y="1606"/>
                <a:ext cx="9" cy="18"/>
              </a:xfrm>
              <a:custGeom>
                <a:avLst/>
                <a:gdLst>
                  <a:gd name="T0" fmla="*/ 0 w 38"/>
                  <a:gd name="T1" fmla="*/ 0 h 72"/>
                  <a:gd name="T2" fmla="*/ 0 w 38"/>
                  <a:gd name="T3" fmla="*/ 0 h 72"/>
                  <a:gd name="T4" fmla="*/ 0 w 38"/>
                  <a:gd name="T5" fmla="*/ 0 h 72"/>
                  <a:gd name="T6" fmla="*/ 0 w 38"/>
                  <a:gd name="T7" fmla="*/ 0 h 72"/>
                  <a:gd name="T8" fmla="*/ 0 w 38"/>
                  <a:gd name="T9" fmla="*/ 0 h 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8"/>
                  <a:gd name="T16" fmla="*/ 0 h 72"/>
                  <a:gd name="T17" fmla="*/ 38 w 38"/>
                  <a:gd name="T18" fmla="*/ 72 h 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8" h="72">
                    <a:moveTo>
                      <a:pt x="38" y="18"/>
                    </a:moveTo>
                    <a:lnTo>
                      <a:pt x="38" y="72"/>
                    </a:lnTo>
                    <a:lnTo>
                      <a:pt x="0" y="57"/>
                    </a:lnTo>
                    <a:lnTo>
                      <a:pt x="0" y="0"/>
                    </a:lnTo>
                    <a:lnTo>
                      <a:pt x="38" y="18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7" name="Freeform 97"/>
              <p:cNvSpPr>
                <a:spLocks/>
              </p:cNvSpPr>
              <p:nvPr/>
            </p:nvSpPr>
            <p:spPr bwMode="auto">
              <a:xfrm>
                <a:off x="2118" y="1594"/>
                <a:ext cx="30" cy="25"/>
              </a:xfrm>
              <a:custGeom>
                <a:avLst/>
                <a:gdLst>
                  <a:gd name="T0" fmla="*/ 0 w 120"/>
                  <a:gd name="T1" fmla="*/ 0 h 104"/>
                  <a:gd name="T2" fmla="*/ 0 w 120"/>
                  <a:gd name="T3" fmla="*/ 0 h 104"/>
                  <a:gd name="T4" fmla="*/ 0 w 120"/>
                  <a:gd name="T5" fmla="*/ 0 h 104"/>
                  <a:gd name="T6" fmla="*/ 0 w 120"/>
                  <a:gd name="T7" fmla="*/ 0 h 104"/>
                  <a:gd name="T8" fmla="*/ 0 w 120"/>
                  <a:gd name="T9" fmla="*/ 0 h 10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104"/>
                  <a:gd name="T17" fmla="*/ 120 w 120"/>
                  <a:gd name="T18" fmla="*/ 104 h 10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104">
                    <a:moveTo>
                      <a:pt x="120" y="49"/>
                    </a:moveTo>
                    <a:lnTo>
                      <a:pt x="120" y="104"/>
                    </a:lnTo>
                    <a:lnTo>
                      <a:pt x="0" y="54"/>
                    </a:lnTo>
                    <a:lnTo>
                      <a:pt x="0" y="0"/>
                    </a:lnTo>
                    <a:lnTo>
                      <a:pt x="120" y="49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8" name="Freeform 98"/>
              <p:cNvSpPr>
                <a:spLocks/>
              </p:cNvSpPr>
              <p:nvPr/>
            </p:nvSpPr>
            <p:spPr bwMode="auto">
              <a:xfrm>
                <a:off x="2086" y="1581"/>
                <a:ext cx="30" cy="25"/>
              </a:xfrm>
              <a:custGeom>
                <a:avLst/>
                <a:gdLst>
                  <a:gd name="T0" fmla="*/ 0 w 120"/>
                  <a:gd name="T1" fmla="*/ 0 h 101"/>
                  <a:gd name="T2" fmla="*/ 0 w 120"/>
                  <a:gd name="T3" fmla="*/ 0 h 101"/>
                  <a:gd name="T4" fmla="*/ 0 w 120"/>
                  <a:gd name="T5" fmla="*/ 0 h 101"/>
                  <a:gd name="T6" fmla="*/ 0 w 120"/>
                  <a:gd name="T7" fmla="*/ 0 h 101"/>
                  <a:gd name="T8" fmla="*/ 0 w 120"/>
                  <a:gd name="T9" fmla="*/ 0 h 10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101"/>
                  <a:gd name="T17" fmla="*/ 120 w 120"/>
                  <a:gd name="T18" fmla="*/ 101 h 10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101">
                    <a:moveTo>
                      <a:pt x="120" y="50"/>
                    </a:moveTo>
                    <a:lnTo>
                      <a:pt x="120" y="101"/>
                    </a:lnTo>
                    <a:lnTo>
                      <a:pt x="0" y="51"/>
                    </a:lnTo>
                    <a:lnTo>
                      <a:pt x="0" y="0"/>
                    </a:lnTo>
                    <a:lnTo>
                      <a:pt x="120" y="50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9" name="Freeform 99"/>
              <p:cNvSpPr>
                <a:spLocks/>
              </p:cNvSpPr>
              <p:nvPr/>
            </p:nvSpPr>
            <p:spPr bwMode="auto">
              <a:xfrm>
                <a:off x="2055" y="1568"/>
                <a:ext cx="30" cy="25"/>
              </a:xfrm>
              <a:custGeom>
                <a:avLst/>
                <a:gdLst>
                  <a:gd name="T0" fmla="*/ 0 w 120"/>
                  <a:gd name="T1" fmla="*/ 0 h 101"/>
                  <a:gd name="T2" fmla="*/ 0 w 120"/>
                  <a:gd name="T3" fmla="*/ 0 h 101"/>
                  <a:gd name="T4" fmla="*/ 0 w 120"/>
                  <a:gd name="T5" fmla="*/ 0 h 101"/>
                  <a:gd name="T6" fmla="*/ 0 w 120"/>
                  <a:gd name="T7" fmla="*/ 0 h 101"/>
                  <a:gd name="T8" fmla="*/ 0 w 120"/>
                  <a:gd name="T9" fmla="*/ 0 h 10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101"/>
                  <a:gd name="T17" fmla="*/ 120 w 120"/>
                  <a:gd name="T18" fmla="*/ 101 h 10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101">
                    <a:moveTo>
                      <a:pt x="120" y="50"/>
                    </a:moveTo>
                    <a:lnTo>
                      <a:pt x="120" y="101"/>
                    </a:lnTo>
                    <a:lnTo>
                      <a:pt x="0" y="51"/>
                    </a:lnTo>
                    <a:lnTo>
                      <a:pt x="0" y="0"/>
                    </a:lnTo>
                    <a:lnTo>
                      <a:pt x="120" y="50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0" name="Freeform 100"/>
              <p:cNvSpPr>
                <a:spLocks/>
              </p:cNvSpPr>
              <p:nvPr/>
            </p:nvSpPr>
            <p:spPr bwMode="auto">
              <a:xfrm>
                <a:off x="2038" y="1561"/>
                <a:ext cx="15" cy="19"/>
              </a:xfrm>
              <a:custGeom>
                <a:avLst/>
                <a:gdLst>
                  <a:gd name="T0" fmla="*/ 0 w 59"/>
                  <a:gd name="T1" fmla="*/ 0 h 74"/>
                  <a:gd name="T2" fmla="*/ 0 w 59"/>
                  <a:gd name="T3" fmla="*/ 0 h 74"/>
                  <a:gd name="T4" fmla="*/ 0 w 59"/>
                  <a:gd name="T5" fmla="*/ 0 h 74"/>
                  <a:gd name="T6" fmla="*/ 0 w 59"/>
                  <a:gd name="T7" fmla="*/ 0 h 74"/>
                  <a:gd name="T8" fmla="*/ 0 w 59"/>
                  <a:gd name="T9" fmla="*/ 0 h 7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9"/>
                  <a:gd name="T16" fmla="*/ 0 h 74"/>
                  <a:gd name="T17" fmla="*/ 59 w 59"/>
                  <a:gd name="T18" fmla="*/ 74 h 7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9" h="74">
                    <a:moveTo>
                      <a:pt x="59" y="23"/>
                    </a:moveTo>
                    <a:lnTo>
                      <a:pt x="59" y="74"/>
                    </a:lnTo>
                    <a:lnTo>
                      <a:pt x="0" y="47"/>
                    </a:lnTo>
                    <a:lnTo>
                      <a:pt x="0" y="0"/>
                    </a:lnTo>
                    <a:lnTo>
                      <a:pt x="59" y="23"/>
                    </a:lnTo>
                    <a:close/>
                  </a:path>
                </a:pathLst>
              </a:custGeom>
              <a:solidFill>
                <a:srgbClr val="4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1" name="Freeform 101"/>
              <p:cNvSpPr>
                <a:spLocks/>
              </p:cNvSpPr>
              <p:nvPr/>
            </p:nvSpPr>
            <p:spPr bwMode="auto">
              <a:xfrm>
                <a:off x="2150" y="1640"/>
                <a:ext cx="10" cy="18"/>
              </a:xfrm>
              <a:custGeom>
                <a:avLst/>
                <a:gdLst>
                  <a:gd name="T0" fmla="*/ 0 w 39"/>
                  <a:gd name="T1" fmla="*/ 0 h 72"/>
                  <a:gd name="T2" fmla="*/ 0 w 39"/>
                  <a:gd name="T3" fmla="*/ 0 h 72"/>
                  <a:gd name="T4" fmla="*/ 0 w 39"/>
                  <a:gd name="T5" fmla="*/ 0 h 72"/>
                  <a:gd name="T6" fmla="*/ 0 w 39"/>
                  <a:gd name="T7" fmla="*/ 0 h 72"/>
                  <a:gd name="T8" fmla="*/ 0 w 39"/>
                  <a:gd name="T9" fmla="*/ 0 h 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9"/>
                  <a:gd name="T16" fmla="*/ 0 h 72"/>
                  <a:gd name="T17" fmla="*/ 39 w 39"/>
                  <a:gd name="T18" fmla="*/ 72 h 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9" h="72">
                    <a:moveTo>
                      <a:pt x="39" y="18"/>
                    </a:moveTo>
                    <a:lnTo>
                      <a:pt x="39" y="72"/>
                    </a:lnTo>
                    <a:lnTo>
                      <a:pt x="0" y="53"/>
                    </a:lnTo>
                    <a:lnTo>
                      <a:pt x="0" y="0"/>
                    </a:lnTo>
                    <a:lnTo>
                      <a:pt x="39" y="18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" name="Freeform 102"/>
              <p:cNvSpPr>
                <a:spLocks/>
              </p:cNvSpPr>
              <p:nvPr/>
            </p:nvSpPr>
            <p:spPr bwMode="auto">
              <a:xfrm>
                <a:off x="2118" y="1626"/>
                <a:ext cx="30" cy="26"/>
              </a:xfrm>
              <a:custGeom>
                <a:avLst/>
                <a:gdLst>
                  <a:gd name="T0" fmla="*/ 0 w 120"/>
                  <a:gd name="T1" fmla="*/ 0 h 107"/>
                  <a:gd name="T2" fmla="*/ 0 w 120"/>
                  <a:gd name="T3" fmla="*/ 0 h 107"/>
                  <a:gd name="T4" fmla="*/ 0 w 120"/>
                  <a:gd name="T5" fmla="*/ 0 h 107"/>
                  <a:gd name="T6" fmla="*/ 0 w 120"/>
                  <a:gd name="T7" fmla="*/ 0 h 107"/>
                  <a:gd name="T8" fmla="*/ 0 w 120"/>
                  <a:gd name="T9" fmla="*/ 0 h 10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107"/>
                  <a:gd name="T17" fmla="*/ 120 w 120"/>
                  <a:gd name="T18" fmla="*/ 107 h 10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107">
                    <a:moveTo>
                      <a:pt x="120" y="53"/>
                    </a:moveTo>
                    <a:lnTo>
                      <a:pt x="120" y="107"/>
                    </a:lnTo>
                    <a:lnTo>
                      <a:pt x="0" y="54"/>
                    </a:lnTo>
                    <a:lnTo>
                      <a:pt x="0" y="0"/>
                    </a:lnTo>
                    <a:lnTo>
                      <a:pt x="120" y="53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" name="Freeform 103"/>
              <p:cNvSpPr>
                <a:spLocks/>
              </p:cNvSpPr>
              <p:nvPr/>
            </p:nvSpPr>
            <p:spPr bwMode="auto">
              <a:xfrm>
                <a:off x="2086" y="1612"/>
                <a:ext cx="30" cy="26"/>
              </a:xfrm>
              <a:custGeom>
                <a:avLst/>
                <a:gdLst>
                  <a:gd name="T0" fmla="*/ 0 w 120"/>
                  <a:gd name="T1" fmla="*/ 0 h 106"/>
                  <a:gd name="T2" fmla="*/ 0 w 120"/>
                  <a:gd name="T3" fmla="*/ 0 h 106"/>
                  <a:gd name="T4" fmla="*/ 0 w 120"/>
                  <a:gd name="T5" fmla="*/ 0 h 106"/>
                  <a:gd name="T6" fmla="*/ 0 w 120"/>
                  <a:gd name="T7" fmla="*/ 0 h 106"/>
                  <a:gd name="T8" fmla="*/ 0 w 120"/>
                  <a:gd name="T9" fmla="*/ 0 h 1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106"/>
                  <a:gd name="T17" fmla="*/ 120 w 120"/>
                  <a:gd name="T18" fmla="*/ 106 h 1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106">
                    <a:moveTo>
                      <a:pt x="120" y="55"/>
                    </a:moveTo>
                    <a:lnTo>
                      <a:pt x="120" y="106"/>
                    </a:lnTo>
                    <a:lnTo>
                      <a:pt x="0" y="52"/>
                    </a:lnTo>
                    <a:lnTo>
                      <a:pt x="0" y="0"/>
                    </a:lnTo>
                    <a:lnTo>
                      <a:pt x="120" y="55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4" name="Freeform 104"/>
              <p:cNvSpPr>
                <a:spLocks/>
              </p:cNvSpPr>
              <p:nvPr/>
            </p:nvSpPr>
            <p:spPr bwMode="auto">
              <a:xfrm>
                <a:off x="2055" y="1597"/>
                <a:ext cx="30" cy="27"/>
              </a:xfrm>
              <a:custGeom>
                <a:avLst/>
                <a:gdLst>
                  <a:gd name="T0" fmla="*/ 0 w 120"/>
                  <a:gd name="T1" fmla="*/ 0 h 106"/>
                  <a:gd name="T2" fmla="*/ 0 w 120"/>
                  <a:gd name="T3" fmla="*/ 0 h 106"/>
                  <a:gd name="T4" fmla="*/ 0 w 120"/>
                  <a:gd name="T5" fmla="*/ 0 h 106"/>
                  <a:gd name="T6" fmla="*/ 0 w 120"/>
                  <a:gd name="T7" fmla="*/ 0 h 106"/>
                  <a:gd name="T8" fmla="*/ 0 w 120"/>
                  <a:gd name="T9" fmla="*/ 0 h 1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106"/>
                  <a:gd name="T17" fmla="*/ 120 w 120"/>
                  <a:gd name="T18" fmla="*/ 106 h 1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106">
                    <a:moveTo>
                      <a:pt x="120" y="55"/>
                    </a:moveTo>
                    <a:lnTo>
                      <a:pt x="120" y="106"/>
                    </a:lnTo>
                    <a:lnTo>
                      <a:pt x="0" y="52"/>
                    </a:lnTo>
                    <a:lnTo>
                      <a:pt x="0" y="0"/>
                    </a:lnTo>
                    <a:lnTo>
                      <a:pt x="120" y="55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5" name="Freeform 105"/>
              <p:cNvSpPr>
                <a:spLocks/>
              </p:cNvSpPr>
              <p:nvPr/>
            </p:nvSpPr>
            <p:spPr bwMode="auto">
              <a:xfrm>
                <a:off x="2038" y="1590"/>
                <a:ext cx="15" cy="19"/>
              </a:xfrm>
              <a:custGeom>
                <a:avLst/>
                <a:gdLst>
                  <a:gd name="T0" fmla="*/ 0 w 59"/>
                  <a:gd name="T1" fmla="*/ 0 h 76"/>
                  <a:gd name="T2" fmla="*/ 0 w 59"/>
                  <a:gd name="T3" fmla="*/ 0 h 76"/>
                  <a:gd name="T4" fmla="*/ 0 w 59"/>
                  <a:gd name="T5" fmla="*/ 0 h 76"/>
                  <a:gd name="T6" fmla="*/ 0 w 59"/>
                  <a:gd name="T7" fmla="*/ 0 h 76"/>
                  <a:gd name="T8" fmla="*/ 0 w 59"/>
                  <a:gd name="T9" fmla="*/ 0 h 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9"/>
                  <a:gd name="T16" fmla="*/ 0 h 76"/>
                  <a:gd name="T17" fmla="*/ 59 w 59"/>
                  <a:gd name="T18" fmla="*/ 76 h 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9" h="76">
                    <a:moveTo>
                      <a:pt x="59" y="26"/>
                    </a:moveTo>
                    <a:lnTo>
                      <a:pt x="59" y="76"/>
                    </a:lnTo>
                    <a:lnTo>
                      <a:pt x="0" y="48"/>
                    </a:lnTo>
                    <a:lnTo>
                      <a:pt x="0" y="0"/>
                    </a:lnTo>
                    <a:lnTo>
                      <a:pt x="59" y="26"/>
                    </a:lnTo>
                    <a:close/>
                  </a:path>
                </a:pathLst>
              </a:custGeom>
              <a:solidFill>
                <a:srgbClr val="6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6" name="Freeform 106"/>
              <p:cNvSpPr>
                <a:spLocks/>
              </p:cNvSpPr>
              <p:nvPr/>
            </p:nvSpPr>
            <p:spPr bwMode="auto">
              <a:xfrm>
                <a:off x="2150" y="1675"/>
                <a:ext cx="9" cy="17"/>
              </a:xfrm>
              <a:custGeom>
                <a:avLst/>
                <a:gdLst>
                  <a:gd name="T0" fmla="*/ 0 w 39"/>
                  <a:gd name="T1" fmla="*/ 0 h 69"/>
                  <a:gd name="T2" fmla="*/ 0 w 39"/>
                  <a:gd name="T3" fmla="*/ 0 h 69"/>
                  <a:gd name="T4" fmla="*/ 0 w 39"/>
                  <a:gd name="T5" fmla="*/ 0 h 69"/>
                  <a:gd name="T6" fmla="*/ 0 w 39"/>
                  <a:gd name="T7" fmla="*/ 0 h 69"/>
                  <a:gd name="T8" fmla="*/ 0 w 39"/>
                  <a:gd name="T9" fmla="*/ 0 h 6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9"/>
                  <a:gd name="T16" fmla="*/ 0 h 69"/>
                  <a:gd name="T17" fmla="*/ 39 w 39"/>
                  <a:gd name="T18" fmla="*/ 69 h 6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9" h="69">
                    <a:moveTo>
                      <a:pt x="39" y="14"/>
                    </a:moveTo>
                    <a:lnTo>
                      <a:pt x="39" y="69"/>
                    </a:lnTo>
                    <a:lnTo>
                      <a:pt x="0" y="48"/>
                    </a:lnTo>
                    <a:lnTo>
                      <a:pt x="0" y="0"/>
                    </a:lnTo>
                    <a:lnTo>
                      <a:pt x="39" y="14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7" name="Freeform 107"/>
              <p:cNvSpPr>
                <a:spLocks/>
              </p:cNvSpPr>
              <p:nvPr/>
            </p:nvSpPr>
            <p:spPr bwMode="auto">
              <a:xfrm>
                <a:off x="2118" y="1658"/>
                <a:ext cx="30" cy="29"/>
              </a:xfrm>
              <a:custGeom>
                <a:avLst/>
                <a:gdLst>
                  <a:gd name="T0" fmla="*/ 0 w 120"/>
                  <a:gd name="T1" fmla="*/ 0 h 115"/>
                  <a:gd name="T2" fmla="*/ 0 w 120"/>
                  <a:gd name="T3" fmla="*/ 0 h 115"/>
                  <a:gd name="T4" fmla="*/ 0 w 120"/>
                  <a:gd name="T5" fmla="*/ 0 h 115"/>
                  <a:gd name="T6" fmla="*/ 0 w 120"/>
                  <a:gd name="T7" fmla="*/ 0 h 115"/>
                  <a:gd name="T8" fmla="*/ 0 w 120"/>
                  <a:gd name="T9" fmla="*/ 0 h 11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115"/>
                  <a:gd name="T17" fmla="*/ 120 w 120"/>
                  <a:gd name="T18" fmla="*/ 115 h 11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115">
                    <a:moveTo>
                      <a:pt x="120" y="60"/>
                    </a:moveTo>
                    <a:lnTo>
                      <a:pt x="120" y="115"/>
                    </a:lnTo>
                    <a:lnTo>
                      <a:pt x="0" y="53"/>
                    </a:lnTo>
                    <a:lnTo>
                      <a:pt x="0" y="0"/>
                    </a:lnTo>
                    <a:lnTo>
                      <a:pt x="120" y="60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8" name="Freeform 108"/>
              <p:cNvSpPr>
                <a:spLocks/>
              </p:cNvSpPr>
              <p:nvPr/>
            </p:nvSpPr>
            <p:spPr bwMode="auto">
              <a:xfrm>
                <a:off x="2086" y="1643"/>
                <a:ext cx="30" cy="27"/>
              </a:xfrm>
              <a:custGeom>
                <a:avLst/>
                <a:gdLst>
                  <a:gd name="T0" fmla="*/ 0 w 120"/>
                  <a:gd name="T1" fmla="*/ 0 h 111"/>
                  <a:gd name="T2" fmla="*/ 0 w 120"/>
                  <a:gd name="T3" fmla="*/ 0 h 111"/>
                  <a:gd name="T4" fmla="*/ 0 w 120"/>
                  <a:gd name="T5" fmla="*/ 0 h 111"/>
                  <a:gd name="T6" fmla="*/ 0 w 120"/>
                  <a:gd name="T7" fmla="*/ 0 h 111"/>
                  <a:gd name="T8" fmla="*/ 0 w 120"/>
                  <a:gd name="T9" fmla="*/ 0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111"/>
                  <a:gd name="T17" fmla="*/ 120 w 120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111">
                    <a:moveTo>
                      <a:pt x="120" y="58"/>
                    </a:moveTo>
                    <a:lnTo>
                      <a:pt x="120" y="111"/>
                    </a:lnTo>
                    <a:lnTo>
                      <a:pt x="0" y="50"/>
                    </a:lnTo>
                    <a:lnTo>
                      <a:pt x="0" y="0"/>
                    </a:lnTo>
                    <a:lnTo>
                      <a:pt x="120" y="58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" name="Freeform 109"/>
              <p:cNvSpPr>
                <a:spLocks/>
              </p:cNvSpPr>
              <p:nvPr/>
            </p:nvSpPr>
            <p:spPr bwMode="auto">
              <a:xfrm>
                <a:off x="2054" y="1627"/>
                <a:ext cx="31" cy="28"/>
              </a:xfrm>
              <a:custGeom>
                <a:avLst/>
                <a:gdLst>
                  <a:gd name="T0" fmla="*/ 0 w 121"/>
                  <a:gd name="T1" fmla="*/ 0 h 113"/>
                  <a:gd name="T2" fmla="*/ 0 w 121"/>
                  <a:gd name="T3" fmla="*/ 0 h 113"/>
                  <a:gd name="T4" fmla="*/ 0 w 121"/>
                  <a:gd name="T5" fmla="*/ 0 h 113"/>
                  <a:gd name="T6" fmla="*/ 0 w 121"/>
                  <a:gd name="T7" fmla="*/ 0 h 113"/>
                  <a:gd name="T8" fmla="*/ 0 w 121"/>
                  <a:gd name="T9" fmla="*/ 0 h 11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1"/>
                  <a:gd name="T16" fmla="*/ 0 h 113"/>
                  <a:gd name="T17" fmla="*/ 121 w 121"/>
                  <a:gd name="T18" fmla="*/ 113 h 11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1" h="113">
                    <a:moveTo>
                      <a:pt x="121" y="62"/>
                    </a:moveTo>
                    <a:lnTo>
                      <a:pt x="121" y="113"/>
                    </a:lnTo>
                    <a:lnTo>
                      <a:pt x="0" y="51"/>
                    </a:lnTo>
                    <a:lnTo>
                      <a:pt x="0" y="0"/>
                    </a:lnTo>
                    <a:lnTo>
                      <a:pt x="121" y="62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0" name="Freeform 110"/>
              <p:cNvSpPr>
                <a:spLocks/>
              </p:cNvSpPr>
              <p:nvPr/>
            </p:nvSpPr>
            <p:spPr bwMode="auto">
              <a:xfrm>
                <a:off x="2038" y="1619"/>
                <a:ext cx="15" cy="20"/>
              </a:xfrm>
              <a:custGeom>
                <a:avLst/>
                <a:gdLst>
                  <a:gd name="T0" fmla="*/ 0 w 59"/>
                  <a:gd name="T1" fmla="*/ 0 h 77"/>
                  <a:gd name="T2" fmla="*/ 0 w 59"/>
                  <a:gd name="T3" fmla="*/ 0 h 77"/>
                  <a:gd name="T4" fmla="*/ 0 w 59"/>
                  <a:gd name="T5" fmla="*/ 0 h 77"/>
                  <a:gd name="T6" fmla="*/ 0 w 59"/>
                  <a:gd name="T7" fmla="*/ 0 h 77"/>
                  <a:gd name="T8" fmla="*/ 0 w 59"/>
                  <a:gd name="T9" fmla="*/ 0 h 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9"/>
                  <a:gd name="T16" fmla="*/ 0 h 77"/>
                  <a:gd name="T17" fmla="*/ 59 w 59"/>
                  <a:gd name="T18" fmla="*/ 77 h 7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9" h="77">
                    <a:moveTo>
                      <a:pt x="59" y="26"/>
                    </a:moveTo>
                    <a:lnTo>
                      <a:pt x="59" y="77"/>
                    </a:lnTo>
                    <a:lnTo>
                      <a:pt x="0" y="47"/>
                    </a:lnTo>
                    <a:lnTo>
                      <a:pt x="0" y="0"/>
                    </a:lnTo>
                    <a:lnTo>
                      <a:pt x="59" y="26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" name="Freeform 111"/>
              <p:cNvSpPr>
                <a:spLocks/>
              </p:cNvSpPr>
              <p:nvPr/>
            </p:nvSpPr>
            <p:spPr bwMode="auto">
              <a:xfrm>
                <a:off x="2150" y="1707"/>
                <a:ext cx="9" cy="20"/>
              </a:xfrm>
              <a:custGeom>
                <a:avLst/>
                <a:gdLst>
                  <a:gd name="T0" fmla="*/ 0 w 38"/>
                  <a:gd name="T1" fmla="*/ 0 h 80"/>
                  <a:gd name="T2" fmla="*/ 0 w 38"/>
                  <a:gd name="T3" fmla="*/ 0 h 80"/>
                  <a:gd name="T4" fmla="*/ 0 w 38"/>
                  <a:gd name="T5" fmla="*/ 0 h 80"/>
                  <a:gd name="T6" fmla="*/ 0 w 38"/>
                  <a:gd name="T7" fmla="*/ 0 h 80"/>
                  <a:gd name="T8" fmla="*/ 0 w 38"/>
                  <a:gd name="T9" fmla="*/ 0 h 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8"/>
                  <a:gd name="T16" fmla="*/ 0 h 80"/>
                  <a:gd name="T17" fmla="*/ 38 w 38"/>
                  <a:gd name="T18" fmla="*/ 80 h 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8" h="80">
                    <a:moveTo>
                      <a:pt x="38" y="21"/>
                    </a:moveTo>
                    <a:lnTo>
                      <a:pt x="38" y="80"/>
                    </a:lnTo>
                    <a:lnTo>
                      <a:pt x="0" y="56"/>
                    </a:lnTo>
                    <a:lnTo>
                      <a:pt x="0" y="0"/>
                    </a:lnTo>
                    <a:lnTo>
                      <a:pt x="38" y="21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2" name="Freeform 112"/>
              <p:cNvSpPr>
                <a:spLocks/>
              </p:cNvSpPr>
              <p:nvPr/>
            </p:nvSpPr>
            <p:spPr bwMode="auto">
              <a:xfrm>
                <a:off x="2118" y="1690"/>
                <a:ext cx="30" cy="30"/>
              </a:xfrm>
              <a:custGeom>
                <a:avLst/>
                <a:gdLst>
                  <a:gd name="T0" fmla="*/ 0 w 120"/>
                  <a:gd name="T1" fmla="*/ 0 h 119"/>
                  <a:gd name="T2" fmla="*/ 0 w 120"/>
                  <a:gd name="T3" fmla="*/ 0 h 119"/>
                  <a:gd name="T4" fmla="*/ 0 w 120"/>
                  <a:gd name="T5" fmla="*/ 0 h 119"/>
                  <a:gd name="T6" fmla="*/ 0 w 120"/>
                  <a:gd name="T7" fmla="*/ 0 h 119"/>
                  <a:gd name="T8" fmla="*/ 0 w 120"/>
                  <a:gd name="T9" fmla="*/ 0 h 1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119"/>
                  <a:gd name="T17" fmla="*/ 120 w 120"/>
                  <a:gd name="T18" fmla="*/ 119 h 11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119">
                    <a:moveTo>
                      <a:pt x="120" y="65"/>
                    </a:moveTo>
                    <a:lnTo>
                      <a:pt x="120" y="119"/>
                    </a:lnTo>
                    <a:lnTo>
                      <a:pt x="0" y="54"/>
                    </a:lnTo>
                    <a:lnTo>
                      <a:pt x="0" y="0"/>
                    </a:lnTo>
                    <a:lnTo>
                      <a:pt x="120" y="65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" name="Freeform 113"/>
              <p:cNvSpPr>
                <a:spLocks/>
              </p:cNvSpPr>
              <p:nvPr/>
            </p:nvSpPr>
            <p:spPr bwMode="auto">
              <a:xfrm>
                <a:off x="2086" y="1674"/>
                <a:ext cx="30" cy="29"/>
              </a:xfrm>
              <a:custGeom>
                <a:avLst/>
                <a:gdLst>
                  <a:gd name="T0" fmla="*/ 0 w 120"/>
                  <a:gd name="T1" fmla="*/ 0 h 117"/>
                  <a:gd name="T2" fmla="*/ 0 w 120"/>
                  <a:gd name="T3" fmla="*/ 0 h 117"/>
                  <a:gd name="T4" fmla="*/ 0 w 120"/>
                  <a:gd name="T5" fmla="*/ 0 h 117"/>
                  <a:gd name="T6" fmla="*/ 0 w 120"/>
                  <a:gd name="T7" fmla="*/ 0 h 117"/>
                  <a:gd name="T8" fmla="*/ 0 w 120"/>
                  <a:gd name="T9" fmla="*/ 0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117"/>
                  <a:gd name="T17" fmla="*/ 120 w 120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117">
                    <a:moveTo>
                      <a:pt x="120" y="65"/>
                    </a:moveTo>
                    <a:lnTo>
                      <a:pt x="120" y="117"/>
                    </a:lnTo>
                    <a:lnTo>
                      <a:pt x="0" y="51"/>
                    </a:lnTo>
                    <a:lnTo>
                      <a:pt x="0" y="0"/>
                    </a:lnTo>
                    <a:lnTo>
                      <a:pt x="120" y="65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4" name="Freeform 114"/>
              <p:cNvSpPr>
                <a:spLocks/>
              </p:cNvSpPr>
              <p:nvPr/>
            </p:nvSpPr>
            <p:spPr bwMode="auto">
              <a:xfrm>
                <a:off x="2055" y="1657"/>
                <a:ext cx="30" cy="29"/>
              </a:xfrm>
              <a:custGeom>
                <a:avLst/>
                <a:gdLst>
                  <a:gd name="T0" fmla="*/ 0 w 120"/>
                  <a:gd name="T1" fmla="*/ 0 h 115"/>
                  <a:gd name="T2" fmla="*/ 0 w 120"/>
                  <a:gd name="T3" fmla="*/ 0 h 115"/>
                  <a:gd name="T4" fmla="*/ 0 w 120"/>
                  <a:gd name="T5" fmla="*/ 0 h 115"/>
                  <a:gd name="T6" fmla="*/ 0 w 120"/>
                  <a:gd name="T7" fmla="*/ 0 h 115"/>
                  <a:gd name="T8" fmla="*/ 0 w 120"/>
                  <a:gd name="T9" fmla="*/ 0 h 11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115"/>
                  <a:gd name="T17" fmla="*/ 120 w 120"/>
                  <a:gd name="T18" fmla="*/ 115 h 11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115">
                    <a:moveTo>
                      <a:pt x="120" y="64"/>
                    </a:moveTo>
                    <a:lnTo>
                      <a:pt x="120" y="115"/>
                    </a:lnTo>
                    <a:lnTo>
                      <a:pt x="0" y="52"/>
                    </a:lnTo>
                    <a:lnTo>
                      <a:pt x="0" y="0"/>
                    </a:lnTo>
                    <a:lnTo>
                      <a:pt x="120" y="64"/>
                    </a:lnTo>
                    <a:close/>
                  </a:path>
                </a:pathLst>
              </a:custGeom>
              <a:solidFill>
                <a:srgbClr val="2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5" name="Freeform 115"/>
              <p:cNvSpPr>
                <a:spLocks/>
              </p:cNvSpPr>
              <p:nvPr/>
            </p:nvSpPr>
            <p:spPr bwMode="auto">
              <a:xfrm>
                <a:off x="2038" y="1649"/>
                <a:ext cx="15" cy="20"/>
              </a:xfrm>
              <a:custGeom>
                <a:avLst/>
                <a:gdLst>
                  <a:gd name="T0" fmla="*/ 0 w 59"/>
                  <a:gd name="T1" fmla="*/ 0 h 79"/>
                  <a:gd name="T2" fmla="*/ 0 w 59"/>
                  <a:gd name="T3" fmla="*/ 0 h 79"/>
                  <a:gd name="T4" fmla="*/ 0 w 59"/>
                  <a:gd name="T5" fmla="*/ 0 h 79"/>
                  <a:gd name="T6" fmla="*/ 0 w 59"/>
                  <a:gd name="T7" fmla="*/ 0 h 79"/>
                  <a:gd name="T8" fmla="*/ 0 w 59"/>
                  <a:gd name="T9" fmla="*/ 0 h 7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9"/>
                  <a:gd name="T16" fmla="*/ 0 h 79"/>
                  <a:gd name="T17" fmla="*/ 59 w 59"/>
                  <a:gd name="T18" fmla="*/ 79 h 7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9" h="79">
                    <a:moveTo>
                      <a:pt x="59" y="28"/>
                    </a:moveTo>
                    <a:lnTo>
                      <a:pt x="59" y="79"/>
                    </a:lnTo>
                    <a:lnTo>
                      <a:pt x="0" y="43"/>
                    </a:lnTo>
                    <a:lnTo>
                      <a:pt x="0" y="0"/>
                    </a:lnTo>
                    <a:lnTo>
                      <a:pt x="59" y="28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6" name="Freeform 116"/>
              <p:cNvSpPr>
                <a:spLocks/>
              </p:cNvSpPr>
              <p:nvPr/>
            </p:nvSpPr>
            <p:spPr bwMode="auto">
              <a:xfrm>
                <a:off x="2038" y="1663"/>
                <a:ext cx="25" cy="25"/>
              </a:xfrm>
              <a:custGeom>
                <a:avLst/>
                <a:gdLst>
                  <a:gd name="T0" fmla="*/ 0 w 99"/>
                  <a:gd name="T1" fmla="*/ 0 h 101"/>
                  <a:gd name="T2" fmla="*/ 0 w 99"/>
                  <a:gd name="T3" fmla="*/ 0 h 101"/>
                  <a:gd name="T4" fmla="*/ 0 w 99"/>
                  <a:gd name="T5" fmla="*/ 0 h 101"/>
                  <a:gd name="T6" fmla="*/ 0 w 99"/>
                  <a:gd name="T7" fmla="*/ 0 h 101"/>
                  <a:gd name="T8" fmla="*/ 0 w 99"/>
                  <a:gd name="T9" fmla="*/ 0 h 10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"/>
                  <a:gd name="T16" fmla="*/ 0 h 101"/>
                  <a:gd name="T17" fmla="*/ 99 w 99"/>
                  <a:gd name="T18" fmla="*/ 101 h 10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" h="101">
                    <a:moveTo>
                      <a:pt x="99" y="55"/>
                    </a:moveTo>
                    <a:lnTo>
                      <a:pt x="99" y="101"/>
                    </a:lnTo>
                    <a:lnTo>
                      <a:pt x="0" y="50"/>
                    </a:lnTo>
                    <a:lnTo>
                      <a:pt x="0" y="0"/>
                    </a:lnTo>
                    <a:lnTo>
                      <a:pt x="99" y="55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7" name="Freeform 117"/>
              <p:cNvSpPr>
                <a:spLocks/>
              </p:cNvSpPr>
              <p:nvPr/>
            </p:nvSpPr>
            <p:spPr bwMode="auto">
              <a:xfrm>
                <a:off x="2125" y="1710"/>
                <a:ext cx="34" cy="33"/>
              </a:xfrm>
              <a:custGeom>
                <a:avLst/>
                <a:gdLst>
                  <a:gd name="T0" fmla="*/ 0 w 135"/>
                  <a:gd name="T1" fmla="*/ 0 h 130"/>
                  <a:gd name="T2" fmla="*/ 0 w 135"/>
                  <a:gd name="T3" fmla="*/ 0 h 130"/>
                  <a:gd name="T4" fmla="*/ 0 w 135"/>
                  <a:gd name="T5" fmla="*/ 0 h 130"/>
                  <a:gd name="T6" fmla="*/ 0 w 135"/>
                  <a:gd name="T7" fmla="*/ 0 h 130"/>
                  <a:gd name="T8" fmla="*/ 0 w 135"/>
                  <a:gd name="T9" fmla="*/ 0 h 1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5"/>
                  <a:gd name="T16" fmla="*/ 0 h 130"/>
                  <a:gd name="T17" fmla="*/ 135 w 135"/>
                  <a:gd name="T18" fmla="*/ 130 h 13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5" h="130">
                    <a:moveTo>
                      <a:pt x="135" y="78"/>
                    </a:moveTo>
                    <a:lnTo>
                      <a:pt x="135" y="130"/>
                    </a:lnTo>
                    <a:lnTo>
                      <a:pt x="0" y="56"/>
                    </a:lnTo>
                    <a:lnTo>
                      <a:pt x="0" y="0"/>
                    </a:lnTo>
                    <a:lnTo>
                      <a:pt x="135" y="78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8" name="Freeform 118"/>
              <p:cNvSpPr>
                <a:spLocks/>
              </p:cNvSpPr>
              <p:nvPr/>
            </p:nvSpPr>
            <p:spPr bwMode="auto">
              <a:xfrm>
                <a:off x="2096" y="1694"/>
                <a:ext cx="28" cy="29"/>
              </a:xfrm>
              <a:custGeom>
                <a:avLst/>
                <a:gdLst>
                  <a:gd name="T0" fmla="*/ 0 w 112"/>
                  <a:gd name="T1" fmla="*/ 0 h 115"/>
                  <a:gd name="T2" fmla="*/ 0 w 112"/>
                  <a:gd name="T3" fmla="*/ 0 h 115"/>
                  <a:gd name="T4" fmla="*/ 0 w 112"/>
                  <a:gd name="T5" fmla="*/ 0 h 115"/>
                  <a:gd name="T6" fmla="*/ 0 w 112"/>
                  <a:gd name="T7" fmla="*/ 0 h 115"/>
                  <a:gd name="T8" fmla="*/ 0 w 112"/>
                  <a:gd name="T9" fmla="*/ 0 h 11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2"/>
                  <a:gd name="T16" fmla="*/ 0 h 115"/>
                  <a:gd name="T17" fmla="*/ 112 w 112"/>
                  <a:gd name="T18" fmla="*/ 115 h 11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2" h="115">
                    <a:moveTo>
                      <a:pt x="112" y="61"/>
                    </a:moveTo>
                    <a:lnTo>
                      <a:pt x="112" y="115"/>
                    </a:lnTo>
                    <a:lnTo>
                      <a:pt x="0" y="52"/>
                    </a:lnTo>
                    <a:lnTo>
                      <a:pt x="0" y="0"/>
                    </a:lnTo>
                    <a:lnTo>
                      <a:pt x="112" y="61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9" name="Freeform 119"/>
              <p:cNvSpPr>
                <a:spLocks/>
              </p:cNvSpPr>
              <p:nvPr/>
            </p:nvSpPr>
            <p:spPr bwMode="auto">
              <a:xfrm>
                <a:off x="2065" y="1678"/>
                <a:ext cx="29" cy="28"/>
              </a:xfrm>
              <a:custGeom>
                <a:avLst/>
                <a:gdLst>
                  <a:gd name="T0" fmla="*/ 0 w 118"/>
                  <a:gd name="T1" fmla="*/ 0 h 114"/>
                  <a:gd name="T2" fmla="*/ 0 w 118"/>
                  <a:gd name="T3" fmla="*/ 0 h 114"/>
                  <a:gd name="T4" fmla="*/ 0 w 118"/>
                  <a:gd name="T5" fmla="*/ 0 h 114"/>
                  <a:gd name="T6" fmla="*/ 0 w 118"/>
                  <a:gd name="T7" fmla="*/ 0 h 114"/>
                  <a:gd name="T8" fmla="*/ 0 w 118"/>
                  <a:gd name="T9" fmla="*/ 0 h 1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8"/>
                  <a:gd name="T16" fmla="*/ 0 h 114"/>
                  <a:gd name="T17" fmla="*/ 118 w 118"/>
                  <a:gd name="T18" fmla="*/ 114 h 1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8" h="114">
                    <a:moveTo>
                      <a:pt x="118" y="62"/>
                    </a:moveTo>
                    <a:lnTo>
                      <a:pt x="118" y="114"/>
                    </a:lnTo>
                    <a:lnTo>
                      <a:pt x="0" y="46"/>
                    </a:lnTo>
                    <a:lnTo>
                      <a:pt x="0" y="0"/>
                    </a:lnTo>
                    <a:lnTo>
                      <a:pt x="118" y="62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0" name="Freeform 120"/>
              <p:cNvSpPr>
                <a:spLocks/>
              </p:cNvSpPr>
              <p:nvPr/>
            </p:nvSpPr>
            <p:spPr bwMode="auto">
              <a:xfrm>
                <a:off x="2038" y="1489"/>
                <a:ext cx="26" cy="20"/>
              </a:xfrm>
              <a:custGeom>
                <a:avLst/>
                <a:gdLst>
                  <a:gd name="T0" fmla="*/ 0 w 104"/>
                  <a:gd name="T1" fmla="*/ 0 h 82"/>
                  <a:gd name="T2" fmla="*/ 0 w 104"/>
                  <a:gd name="T3" fmla="*/ 0 h 82"/>
                  <a:gd name="T4" fmla="*/ 0 w 104"/>
                  <a:gd name="T5" fmla="*/ 0 h 82"/>
                  <a:gd name="T6" fmla="*/ 0 w 104"/>
                  <a:gd name="T7" fmla="*/ 0 h 82"/>
                  <a:gd name="T8" fmla="*/ 0 w 104"/>
                  <a:gd name="T9" fmla="*/ 0 h 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4"/>
                  <a:gd name="T16" fmla="*/ 0 h 82"/>
                  <a:gd name="T17" fmla="*/ 104 w 104"/>
                  <a:gd name="T18" fmla="*/ 82 h 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4" h="82">
                    <a:moveTo>
                      <a:pt x="104" y="33"/>
                    </a:moveTo>
                    <a:lnTo>
                      <a:pt x="104" y="82"/>
                    </a:lnTo>
                    <a:lnTo>
                      <a:pt x="0" y="49"/>
                    </a:lnTo>
                    <a:lnTo>
                      <a:pt x="0" y="0"/>
                    </a:lnTo>
                    <a:lnTo>
                      <a:pt x="104" y="33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1" name="Freeform 121"/>
              <p:cNvSpPr>
                <a:spLocks/>
              </p:cNvSpPr>
              <p:nvPr/>
            </p:nvSpPr>
            <p:spPr bwMode="auto">
              <a:xfrm>
                <a:off x="2097" y="1507"/>
                <a:ext cx="28" cy="22"/>
              </a:xfrm>
              <a:custGeom>
                <a:avLst/>
                <a:gdLst>
                  <a:gd name="T0" fmla="*/ 0 w 113"/>
                  <a:gd name="T1" fmla="*/ 0 h 90"/>
                  <a:gd name="T2" fmla="*/ 0 w 113"/>
                  <a:gd name="T3" fmla="*/ 0 h 90"/>
                  <a:gd name="T4" fmla="*/ 0 w 113"/>
                  <a:gd name="T5" fmla="*/ 0 h 90"/>
                  <a:gd name="T6" fmla="*/ 0 w 113"/>
                  <a:gd name="T7" fmla="*/ 0 h 90"/>
                  <a:gd name="T8" fmla="*/ 0 w 113"/>
                  <a:gd name="T9" fmla="*/ 0 h 9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3"/>
                  <a:gd name="T16" fmla="*/ 0 h 90"/>
                  <a:gd name="T17" fmla="*/ 113 w 113"/>
                  <a:gd name="T18" fmla="*/ 90 h 9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3" h="90">
                    <a:moveTo>
                      <a:pt x="113" y="35"/>
                    </a:moveTo>
                    <a:lnTo>
                      <a:pt x="113" y="90"/>
                    </a:lnTo>
                    <a:lnTo>
                      <a:pt x="0" y="54"/>
                    </a:lnTo>
                    <a:lnTo>
                      <a:pt x="0" y="0"/>
                    </a:lnTo>
                    <a:lnTo>
                      <a:pt x="113" y="35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2" name="Freeform 122"/>
              <p:cNvSpPr>
                <a:spLocks/>
              </p:cNvSpPr>
              <p:nvPr/>
            </p:nvSpPr>
            <p:spPr bwMode="auto">
              <a:xfrm>
                <a:off x="2066" y="1497"/>
                <a:ext cx="29" cy="22"/>
              </a:xfrm>
              <a:custGeom>
                <a:avLst/>
                <a:gdLst>
                  <a:gd name="T0" fmla="*/ 0 w 119"/>
                  <a:gd name="T1" fmla="*/ 0 h 88"/>
                  <a:gd name="T2" fmla="*/ 0 w 119"/>
                  <a:gd name="T3" fmla="*/ 0 h 88"/>
                  <a:gd name="T4" fmla="*/ 0 w 119"/>
                  <a:gd name="T5" fmla="*/ 0 h 88"/>
                  <a:gd name="T6" fmla="*/ 0 w 119"/>
                  <a:gd name="T7" fmla="*/ 0 h 88"/>
                  <a:gd name="T8" fmla="*/ 0 w 119"/>
                  <a:gd name="T9" fmla="*/ 0 h 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88"/>
                  <a:gd name="T17" fmla="*/ 119 w 119"/>
                  <a:gd name="T18" fmla="*/ 88 h 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88">
                    <a:moveTo>
                      <a:pt x="119" y="37"/>
                    </a:moveTo>
                    <a:lnTo>
                      <a:pt x="119" y="88"/>
                    </a:lnTo>
                    <a:lnTo>
                      <a:pt x="0" y="51"/>
                    </a:lnTo>
                    <a:lnTo>
                      <a:pt x="0" y="0"/>
                    </a:lnTo>
                    <a:lnTo>
                      <a:pt x="119" y="37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" name="Freeform 123"/>
              <p:cNvSpPr>
                <a:spLocks/>
              </p:cNvSpPr>
              <p:nvPr/>
            </p:nvSpPr>
            <p:spPr bwMode="auto">
              <a:xfrm>
                <a:off x="2038" y="1518"/>
                <a:ext cx="26" cy="21"/>
              </a:xfrm>
              <a:custGeom>
                <a:avLst/>
                <a:gdLst>
                  <a:gd name="T0" fmla="*/ 0 w 104"/>
                  <a:gd name="T1" fmla="*/ 0 h 86"/>
                  <a:gd name="T2" fmla="*/ 0 w 104"/>
                  <a:gd name="T3" fmla="*/ 0 h 86"/>
                  <a:gd name="T4" fmla="*/ 0 w 104"/>
                  <a:gd name="T5" fmla="*/ 0 h 86"/>
                  <a:gd name="T6" fmla="*/ 0 w 104"/>
                  <a:gd name="T7" fmla="*/ 0 h 86"/>
                  <a:gd name="T8" fmla="*/ 0 w 104"/>
                  <a:gd name="T9" fmla="*/ 0 h 8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4"/>
                  <a:gd name="T16" fmla="*/ 0 h 86"/>
                  <a:gd name="T17" fmla="*/ 104 w 104"/>
                  <a:gd name="T18" fmla="*/ 86 h 8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4" h="86">
                    <a:moveTo>
                      <a:pt x="104" y="38"/>
                    </a:moveTo>
                    <a:lnTo>
                      <a:pt x="104" y="86"/>
                    </a:lnTo>
                    <a:lnTo>
                      <a:pt x="0" y="49"/>
                    </a:lnTo>
                    <a:lnTo>
                      <a:pt x="0" y="0"/>
                    </a:lnTo>
                    <a:lnTo>
                      <a:pt x="104" y="38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" name="Freeform 124"/>
              <p:cNvSpPr>
                <a:spLocks/>
              </p:cNvSpPr>
              <p:nvPr/>
            </p:nvSpPr>
            <p:spPr bwMode="auto">
              <a:xfrm>
                <a:off x="2126" y="1549"/>
                <a:ext cx="34" cy="25"/>
              </a:xfrm>
              <a:custGeom>
                <a:avLst/>
                <a:gdLst>
                  <a:gd name="T0" fmla="*/ 0 w 132"/>
                  <a:gd name="T1" fmla="*/ 0 h 103"/>
                  <a:gd name="T2" fmla="*/ 0 w 132"/>
                  <a:gd name="T3" fmla="*/ 0 h 103"/>
                  <a:gd name="T4" fmla="*/ 0 w 132"/>
                  <a:gd name="T5" fmla="*/ 0 h 103"/>
                  <a:gd name="T6" fmla="*/ 0 w 132"/>
                  <a:gd name="T7" fmla="*/ 0 h 103"/>
                  <a:gd name="T8" fmla="*/ 0 w 132"/>
                  <a:gd name="T9" fmla="*/ 0 h 10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2"/>
                  <a:gd name="T16" fmla="*/ 0 h 103"/>
                  <a:gd name="T17" fmla="*/ 132 w 132"/>
                  <a:gd name="T18" fmla="*/ 103 h 10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2" h="103">
                    <a:moveTo>
                      <a:pt x="132" y="46"/>
                    </a:moveTo>
                    <a:lnTo>
                      <a:pt x="132" y="103"/>
                    </a:lnTo>
                    <a:lnTo>
                      <a:pt x="1" y="55"/>
                    </a:lnTo>
                    <a:lnTo>
                      <a:pt x="0" y="0"/>
                    </a:lnTo>
                    <a:lnTo>
                      <a:pt x="132" y="46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" name="Freeform 125"/>
              <p:cNvSpPr>
                <a:spLocks/>
              </p:cNvSpPr>
              <p:nvPr/>
            </p:nvSpPr>
            <p:spPr bwMode="auto">
              <a:xfrm>
                <a:off x="2097" y="1538"/>
                <a:ext cx="28" cy="24"/>
              </a:xfrm>
              <a:custGeom>
                <a:avLst/>
                <a:gdLst>
                  <a:gd name="T0" fmla="*/ 0 w 113"/>
                  <a:gd name="T1" fmla="*/ 0 h 94"/>
                  <a:gd name="T2" fmla="*/ 0 w 113"/>
                  <a:gd name="T3" fmla="*/ 0 h 94"/>
                  <a:gd name="T4" fmla="*/ 0 w 113"/>
                  <a:gd name="T5" fmla="*/ 0 h 94"/>
                  <a:gd name="T6" fmla="*/ 0 w 113"/>
                  <a:gd name="T7" fmla="*/ 0 h 94"/>
                  <a:gd name="T8" fmla="*/ 0 w 113"/>
                  <a:gd name="T9" fmla="*/ 0 h 9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3"/>
                  <a:gd name="T16" fmla="*/ 0 h 94"/>
                  <a:gd name="T17" fmla="*/ 113 w 113"/>
                  <a:gd name="T18" fmla="*/ 94 h 9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3" h="94">
                    <a:moveTo>
                      <a:pt x="113" y="38"/>
                    </a:moveTo>
                    <a:lnTo>
                      <a:pt x="113" y="94"/>
                    </a:lnTo>
                    <a:lnTo>
                      <a:pt x="0" y="53"/>
                    </a:lnTo>
                    <a:lnTo>
                      <a:pt x="0" y="0"/>
                    </a:lnTo>
                    <a:lnTo>
                      <a:pt x="113" y="38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6" name="Freeform 126"/>
              <p:cNvSpPr>
                <a:spLocks/>
              </p:cNvSpPr>
              <p:nvPr/>
            </p:nvSpPr>
            <p:spPr bwMode="auto">
              <a:xfrm>
                <a:off x="2066" y="1528"/>
                <a:ext cx="29" cy="23"/>
              </a:xfrm>
              <a:custGeom>
                <a:avLst/>
                <a:gdLst>
                  <a:gd name="T0" fmla="*/ 0 w 119"/>
                  <a:gd name="T1" fmla="*/ 0 h 93"/>
                  <a:gd name="T2" fmla="*/ 0 w 119"/>
                  <a:gd name="T3" fmla="*/ 0 h 93"/>
                  <a:gd name="T4" fmla="*/ 0 w 119"/>
                  <a:gd name="T5" fmla="*/ 0 h 93"/>
                  <a:gd name="T6" fmla="*/ 0 w 119"/>
                  <a:gd name="T7" fmla="*/ 0 h 93"/>
                  <a:gd name="T8" fmla="*/ 0 w 119"/>
                  <a:gd name="T9" fmla="*/ 0 h 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93"/>
                  <a:gd name="T17" fmla="*/ 119 w 119"/>
                  <a:gd name="T18" fmla="*/ 93 h 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93">
                    <a:moveTo>
                      <a:pt x="119" y="42"/>
                    </a:moveTo>
                    <a:lnTo>
                      <a:pt x="119" y="93"/>
                    </a:lnTo>
                    <a:lnTo>
                      <a:pt x="0" y="49"/>
                    </a:lnTo>
                    <a:lnTo>
                      <a:pt x="0" y="0"/>
                    </a:lnTo>
                    <a:lnTo>
                      <a:pt x="119" y="42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7" name="Freeform 127"/>
              <p:cNvSpPr>
                <a:spLocks/>
              </p:cNvSpPr>
              <p:nvPr/>
            </p:nvSpPr>
            <p:spPr bwMode="auto">
              <a:xfrm>
                <a:off x="2038" y="1547"/>
                <a:ext cx="26" cy="22"/>
              </a:xfrm>
              <a:custGeom>
                <a:avLst/>
                <a:gdLst>
                  <a:gd name="T0" fmla="*/ 0 w 104"/>
                  <a:gd name="T1" fmla="*/ 0 h 89"/>
                  <a:gd name="T2" fmla="*/ 0 w 104"/>
                  <a:gd name="T3" fmla="*/ 0 h 89"/>
                  <a:gd name="T4" fmla="*/ 0 w 104"/>
                  <a:gd name="T5" fmla="*/ 0 h 89"/>
                  <a:gd name="T6" fmla="*/ 0 w 104"/>
                  <a:gd name="T7" fmla="*/ 0 h 89"/>
                  <a:gd name="T8" fmla="*/ 0 w 104"/>
                  <a:gd name="T9" fmla="*/ 0 h 8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4"/>
                  <a:gd name="T16" fmla="*/ 0 h 89"/>
                  <a:gd name="T17" fmla="*/ 104 w 104"/>
                  <a:gd name="T18" fmla="*/ 89 h 8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4" h="89">
                    <a:moveTo>
                      <a:pt x="104" y="41"/>
                    </a:moveTo>
                    <a:lnTo>
                      <a:pt x="104" y="89"/>
                    </a:lnTo>
                    <a:lnTo>
                      <a:pt x="0" y="48"/>
                    </a:lnTo>
                    <a:lnTo>
                      <a:pt x="0" y="0"/>
                    </a:lnTo>
                    <a:lnTo>
                      <a:pt x="104" y="41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" name="Freeform 128"/>
              <p:cNvSpPr>
                <a:spLocks/>
              </p:cNvSpPr>
              <p:nvPr/>
            </p:nvSpPr>
            <p:spPr bwMode="auto">
              <a:xfrm>
                <a:off x="2097" y="1570"/>
                <a:ext cx="28" cy="24"/>
              </a:xfrm>
              <a:custGeom>
                <a:avLst/>
                <a:gdLst>
                  <a:gd name="T0" fmla="*/ 0 w 113"/>
                  <a:gd name="T1" fmla="*/ 0 h 98"/>
                  <a:gd name="T2" fmla="*/ 0 w 113"/>
                  <a:gd name="T3" fmla="*/ 0 h 98"/>
                  <a:gd name="T4" fmla="*/ 0 w 113"/>
                  <a:gd name="T5" fmla="*/ 0 h 98"/>
                  <a:gd name="T6" fmla="*/ 0 w 113"/>
                  <a:gd name="T7" fmla="*/ 0 h 98"/>
                  <a:gd name="T8" fmla="*/ 0 w 113"/>
                  <a:gd name="T9" fmla="*/ 0 h 9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3"/>
                  <a:gd name="T16" fmla="*/ 0 h 98"/>
                  <a:gd name="T17" fmla="*/ 113 w 113"/>
                  <a:gd name="T18" fmla="*/ 98 h 9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3" h="98">
                    <a:moveTo>
                      <a:pt x="113" y="43"/>
                    </a:moveTo>
                    <a:lnTo>
                      <a:pt x="113" y="98"/>
                    </a:lnTo>
                    <a:lnTo>
                      <a:pt x="0" y="54"/>
                    </a:lnTo>
                    <a:lnTo>
                      <a:pt x="0" y="0"/>
                    </a:lnTo>
                    <a:lnTo>
                      <a:pt x="113" y="43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9" name="Freeform 129"/>
              <p:cNvSpPr>
                <a:spLocks/>
              </p:cNvSpPr>
              <p:nvPr/>
            </p:nvSpPr>
            <p:spPr bwMode="auto">
              <a:xfrm>
                <a:off x="2066" y="1558"/>
                <a:ext cx="29" cy="24"/>
              </a:xfrm>
              <a:custGeom>
                <a:avLst/>
                <a:gdLst>
                  <a:gd name="T0" fmla="*/ 0 w 119"/>
                  <a:gd name="T1" fmla="*/ 0 h 97"/>
                  <a:gd name="T2" fmla="*/ 0 w 119"/>
                  <a:gd name="T3" fmla="*/ 0 h 97"/>
                  <a:gd name="T4" fmla="*/ 0 w 119"/>
                  <a:gd name="T5" fmla="*/ 0 h 97"/>
                  <a:gd name="T6" fmla="*/ 0 w 119"/>
                  <a:gd name="T7" fmla="*/ 0 h 97"/>
                  <a:gd name="T8" fmla="*/ 0 w 119"/>
                  <a:gd name="T9" fmla="*/ 0 h 9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97"/>
                  <a:gd name="T17" fmla="*/ 119 w 119"/>
                  <a:gd name="T18" fmla="*/ 97 h 9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97">
                    <a:moveTo>
                      <a:pt x="119" y="46"/>
                    </a:moveTo>
                    <a:lnTo>
                      <a:pt x="119" y="97"/>
                    </a:lnTo>
                    <a:lnTo>
                      <a:pt x="0" y="50"/>
                    </a:lnTo>
                    <a:lnTo>
                      <a:pt x="0" y="0"/>
                    </a:lnTo>
                    <a:lnTo>
                      <a:pt x="119" y="46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0" name="Freeform 130"/>
              <p:cNvSpPr>
                <a:spLocks/>
              </p:cNvSpPr>
              <p:nvPr/>
            </p:nvSpPr>
            <p:spPr bwMode="auto">
              <a:xfrm>
                <a:off x="2038" y="1576"/>
                <a:ext cx="25" cy="23"/>
              </a:xfrm>
              <a:custGeom>
                <a:avLst/>
                <a:gdLst>
                  <a:gd name="T0" fmla="*/ 0 w 99"/>
                  <a:gd name="T1" fmla="*/ 0 h 92"/>
                  <a:gd name="T2" fmla="*/ 0 w 99"/>
                  <a:gd name="T3" fmla="*/ 0 h 92"/>
                  <a:gd name="T4" fmla="*/ 0 w 99"/>
                  <a:gd name="T5" fmla="*/ 0 h 92"/>
                  <a:gd name="T6" fmla="*/ 0 w 99"/>
                  <a:gd name="T7" fmla="*/ 0 h 92"/>
                  <a:gd name="T8" fmla="*/ 0 w 99"/>
                  <a:gd name="T9" fmla="*/ 0 h 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"/>
                  <a:gd name="T16" fmla="*/ 0 h 92"/>
                  <a:gd name="T17" fmla="*/ 99 w 99"/>
                  <a:gd name="T18" fmla="*/ 92 h 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" h="92">
                    <a:moveTo>
                      <a:pt x="99" y="43"/>
                    </a:moveTo>
                    <a:lnTo>
                      <a:pt x="99" y="92"/>
                    </a:lnTo>
                    <a:lnTo>
                      <a:pt x="0" y="49"/>
                    </a:lnTo>
                    <a:lnTo>
                      <a:pt x="0" y="0"/>
                    </a:lnTo>
                    <a:lnTo>
                      <a:pt x="99" y="43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1" name="Freeform 131"/>
              <p:cNvSpPr>
                <a:spLocks/>
              </p:cNvSpPr>
              <p:nvPr/>
            </p:nvSpPr>
            <p:spPr bwMode="auto">
              <a:xfrm>
                <a:off x="2125" y="1613"/>
                <a:ext cx="35" cy="28"/>
              </a:xfrm>
              <a:custGeom>
                <a:avLst/>
                <a:gdLst>
                  <a:gd name="T0" fmla="*/ 0 w 136"/>
                  <a:gd name="T1" fmla="*/ 0 h 113"/>
                  <a:gd name="T2" fmla="*/ 0 w 136"/>
                  <a:gd name="T3" fmla="*/ 0 h 113"/>
                  <a:gd name="T4" fmla="*/ 0 w 136"/>
                  <a:gd name="T5" fmla="*/ 0 h 113"/>
                  <a:gd name="T6" fmla="*/ 0 w 136"/>
                  <a:gd name="T7" fmla="*/ 0 h 113"/>
                  <a:gd name="T8" fmla="*/ 0 w 136"/>
                  <a:gd name="T9" fmla="*/ 0 h 11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6"/>
                  <a:gd name="T16" fmla="*/ 0 h 113"/>
                  <a:gd name="T17" fmla="*/ 136 w 136"/>
                  <a:gd name="T18" fmla="*/ 113 h 11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6" h="113">
                    <a:moveTo>
                      <a:pt x="136" y="57"/>
                    </a:moveTo>
                    <a:lnTo>
                      <a:pt x="136" y="113"/>
                    </a:lnTo>
                    <a:lnTo>
                      <a:pt x="0" y="55"/>
                    </a:lnTo>
                    <a:lnTo>
                      <a:pt x="0" y="0"/>
                    </a:lnTo>
                    <a:lnTo>
                      <a:pt x="136" y="57"/>
                    </a:lnTo>
                    <a:close/>
                  </a:path>
                </a:pathLst>
              </a:custGeom>
              <a:solidFill>
                <a:srgbClr val="4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2" name="Freeform 132"/>
              <p:cNvSpPr>
                <a:spLocks/>
              </p:cNvSpPr>
              <p:nvPr/>
            </p:nvSpPr>
            <p:spPr bwMode="auto">
              <a:xfrm>
                <a:off x="2096" y="1600"/>
                <a:ext cx="28" cy="26"/>
              </a:xfrm>
              <a:custGeom>
                <a:avLst/>
                <a:gdLst>
                  <a:gd name="T0" fmla="*/ 0 w 112"/>
                  <a:gd name="T1" fmla="*/ 0 h 104"/>
                  <a:gd name="T2" fmla="*/ 0 w 112"/>
                  <a:gd name="T3" fmla="*/ 0 h 104"/>
                  <a:gd name="T4" fmla="*/ 0 w 112"/>
                  <a:gd name="T5" fmla="*/ 0 h 104"/>
                  <a:gd name="T6" fmla="*/ 0 w 112"/>
                  <a:gd name="T7" fmla="*/ 0 h 104"/>
                  <a:gd name="T8" fmla="*/ 0 w 112"/>
                  <a:gd name="T9" fmla="*/ 0 h 10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2"/>
                  <a:gd name="T16" fmla="*/ 0 h 104"/>
                  <a:gd name="T17" fmla="*/ 112 w 112"/>
                  <a:gd name="T18" fmla="*/ 104 h 10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2" h="104">
                    <a:moveTo>
                      <a:pt x="112" y="47"/>
                    </a:moveTo>
                    <a:lnTo>
                      <a:pt x="112" y="104"/>
                    </a:lnTo>
                    <a:lnTo>
                      <a:pt x="0" y="54"/>
                    </a:lnTo>
                    <a:lnTo>
                      <a:pt x="0" y="0"/>
                    </a:lnTo>
                    <a:lnTo>
                      <a:pt x="112" y="47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" name="Freeform 133"/>
              <p:cNvSpPr>
                <a:spLocks/>
              </p:cNvSpPr>
              <p:nvPr/>
            </p:nvSpPr>
            <p:spPr bwMode="auto">
              <a:xfrm>
                <a:off x="2065" y="1587"/>
                <a:ext cx="29" cy="25"/>
              </a:xfrm>
              <a:custGeom>
                <a:avLst/>
                <a:gdLst>
                  <a:gd name="T0" fmla="*/ 0 w 118"/>
                  <a:gd name="T1" fmla="*/ 0 h 100"/>
                  <a:gd name="T2" fmla="*/ 0 w 118"/>
                  <a:gd name="T3" fmla="*/ 0 h 100"/>
                  <a:gd name="T4" fmla="*/ 0 w 118"/>
                  <a:gd name="T5" fmla="*/ 0 h 100"/>
                  <a:gd name="T6" fmla="*/ 0 w 118"/>
                  <a:gd name="T7" fmla="*/ 0 h 100"/>
                  <a:gd name="T8" fmla="*/ 0 w 118"/>
                  <a:gd name="T9" fmla="*/ 0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8"/>
                  <a:gd name="T16" fmla="*/ 0 h 100"/>
                  <a:gd name="T17" fmla="*/ 118 w 11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8" h="100">
                    <a:moveTo>
                      <a:pt x="118" y="50"/>
                    </a:moveTo>
                    <a:lnTo>
                      <a:pt x="118" y="100"/>
                    </a:lnTo>
                    <a:lnTo>
                      <a:pt x="0" y="51"/>
                    </a:lnTo>
                    <a:lnTo>
                      <a:pt x="0" y="0"/>
                    </a:lnTo>
                    <a:lnTo>
                      <a:pt x="118" y="50"/>
                    </a:lnTo>
                    <a:close/>
                  </a:path>
                </a:pathLst>
              </a:custGeom>
              <a:solidFill>
                <a:srgbClr val="6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" name="Freeform 134"/>
              <p:cNvSpPr>
                <a:spLocks/>
              </p:cNvSpPr>
              <p:nvPr/>
            </p:nvSpPr>
            <p:spPr bwMode="auto">
              <a:xfrm>
                <a:off x="2038" y="1605"/>
                <a:ext cx="25" cy="23"/>
              </a:xfrm>
              <a:custGeom>
                <a:avLst/>
                <a:gdLst>
                  <a:gd name="T0" fmla="*/ 0 w 99"/>
                  <a:gd name="T1" fmla="*/ 0 h 94"/>
                  <a:gd name="T2" fmla="*/ 0 w 99"/>
                  <a:gd name="T3" fmla="*/ 0 h 94"/>
                  <a:gd name="T4" fmla="*/ 0 w 99"/>
                  <a:gd name="T5" fmla="*/ 0 h 94"/>
                  <a:gd name="T6" fmla="*/ 0 w 99"/>
                  <a:gd name="T7" fmla="*/ 0 h 94"/>
                  <a:gd name="T8" fmla="*/ 0 w 99"/>
                  <a:gd name="T9" fmla="*/ 0 h 9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"/>
                  <a:gd name="T16" fmla="*/ 0 h 94"/>
                  <a:gd name="T17" fmla="*/ 99 w 99"/>
                  <a:gd name="T18" fmla="*/ 94 h 9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" h="94">
                    <a:moveTo>
                      <a:pt x="99" y="45"/>
                    </a:moveTo>
                    <a:lnTo>
                      <a:pt x="99" y="94"/>
                    </a:lnTo>
                    <a:lnTo>
                      <a:pt x="0" y="48"/>
                    </a:lnTo>
                    <a:lnTo>
                      <a:pt x="0" y="0"/>
                    </a:lnTo>
                    <a:lnTo>
                      <a:pt x="99" y="45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" name="Freeform 135"/>
              <p:cNvSpPr>
                <a:spLocks/>
              </p:cNvSpPr>
              <p:nvPr/>
            </p:nvSpPr>
            <p:spPr bwMode="auto">
              <a:xfrm>
                <a:off x="2125" y="1645"/>
                <a:ext cx="35" cy="30"/>
              </a:xfrm>
              <a:custGeom>
                <a:avLst/>
                <a:gdLst>
                  <a:gd name="T0" fmla="*/ 0 w 136"/>
                  <a:gd name="T1" fmla="*/ 0 h 119"/>
                  <a:gd name="T2" fmla="*/ 0 w 136"/>
                  <a:gd name="T3" fmla="*/ 0 h 119"/>
                  <a:gd name="T4" fmla="*/ 0 w 136"/>
                  <a:gd name="T5" fmla="*/ 0 h 119"/>
                  <a:gd name="T6" fmla="*/ 0 w 136"/>
                  <a:gd name="T7" fmla="*/ 0 h 119"/>
                  <a:gd name="T8" fmla="*/ 0 w 136"/>
                  <a:gd name="T9" fmla="*/ 0 h 1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6"/>
                  <a:gd name="T16" fmla="*/ 0 h 119"/>
                  <a:gd name="T17" fmla="*/ 136 w 136"/>
                  <a:gd name="T18" fmla="*/ 119 h 11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6" h="119">
                    <a:moveTo>
                      <a:pt x="136" y="66"/>
                    </a:moveTo>
                    <a:lnTo>
                      <a:pt x="136" y="119"/>
                    </a:lnTo>
                    <a:lnTo>
                      <a:pt x="0" y="56"/>
                    </a:lnTo>
                    <a:lnTo>
                      <a:pt x="0" y="0"/>
                    </a:lnTo>
                    <a:lnTo>
                      <a:pt x="136" y="66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" name="Freeform 136"/>
              <p:cNvSpPr>
                <a:spLocks/>
              </p:cNvSpPr>
              <p:nvPr/>
            </p:nvSpPr>
            <p:spPr bwMode="auto">
              <a:xfrm>
                <a:off x="2096" y="1631"/>
                <a:ext cx="28" cy="27"/>
              </a:xfrm>
              <a:custGeom>
                <a:avLst/>
                <a:gdLst>
                  <a:gd name="T0" fmla="*/ 0 w 112"/>
                  <a:gd name="T1" fmla="*/ 0 h 108"/>
                  <a:gd name="T2" fmla="*/ 0 w 112"/>
                  <a:gd name="T3" fmla="*/ 0 h 108"/>
                  <a:gd name="T4" fmla="*/ 0 w 112"/>
                  <a:gd name="T5" fmla="*/ 0 h 108"/>
                  <a:gd name="T6" fmla="*/ 0 w 112"/>
                  <a:gd name="T7" fmla="*/ 0 h 108"/>
                  <a:gd name="T8" fmla="*/ 0 w 112"/>
                  <a:gd name="T9" fmla="*/ 0 h 1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2"/>
                  <a:gd name="T16" fmla="*/ 0 h 108"/>
                  <a:gd name="T17" fmla="*/ 112 w 112"/>
                  <a:gd name="T18" fmla="*/ 108 h 1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2" h="108">
                    <a:moveTo>
                      <a:pt x="112" y="52"/>
                    </a:moveTo>
                    <a:lnTo>
                      <a:pt x="112" y="108"/>
                    </a:lnTo>
                    <a:lnTo>
                      <a:pt x="0" y="53"/>
                    </a:lnTo>
                    <a:lnTo>
                      <a:pt x="0" y="0"/>
                    </a:lnTo>
                    <a:lnTo>
                      <a:pt x="112" y="52"/>
                    </a:lnTo>
                    <a:close/>
                  </a:path>
                </a:pathLst>
              </a:custGeom>
              <a:solidFill>
                <a:srgbClr val="6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" name="Freeform 137"/>
              <p:cNvSpPr>
                <a:spLocks/>
              </p:cNvSpPr>
              <p:nvPr/>
            </p:nvSpPr>
            <p:spPr bwMode="auto">
              <a:xfrm>
                <a:off x="2065" y="1617"/>
                <a:ext cx="29" cy="27"/>
              </a:xfrm>
              <a:custGeom>
                <a:avLst/>
                <a:gdLst>
                  <a:gd name="T0" fmla="*/ 0 w 118"/>
                  <a:gd name="T1" fmla="*/ 0 h 108"/>
                  <a:gd name="T2" fmla="*/ 0 w 118"/>
                  <a:gd name="T3" fmla="*/ 0 h 108"/>
                  <a:gd name="T4" fmla="*/ 0 w 118"/>
                  <a:gd name="T5" fmla="*/ 0 h 108"/>
                  <a:gd name="T6" fmla="*/ 0 w 118"/>
                  <a:gd name="T7" fmla="*/ 0 h 108"/>
                  <a:gd name="T8" fmla="*/ 0 w 118"/>
                  <a:gd name="T9" fmla="*/ 0 h 1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8"/>
                  <a:gd name="T16" fmla="*/ 0 h 108"/>
                  <a:gd name="T17" fmla="*/ 118 w 118"/>
                  <a:gd name="T18" fmla="*/ 108 h 1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8" h="108">
                    <a:moveTo>
                      <a:pt x="118" y="56"/>
                    </a:moveTo>
                    <a:lnTo>
                      <a:pt x="118" y="108"/>
                    </a:lnTo>
                    <a:lnTo>
                      <a:pt x="0" y="51"/>
                    </a:lnTo>
                    <a:lnTo>
                      <a:pt x="0" y="0"/>
                    </a:lnTo>
                    <a:lnTo>
                      <a:pt x="118" y="56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8" name="Freeform 138"/>
              <p:cNvSpPr>
                <a:spLocks/>
              </p:cNvSpPr>
              <p:nvPr/>
            </p:nvSpPr>
            <p:spPr bwMode="auto">
              <a:xfrm>
                <a:off x="2038" y="1634"/>
                <a:ext cx="25" cy="26"/>
              </a:xfrm>
              <a:custGeom>
                <a:avLst/>
                <a:gdLst>
                  <a:gd name="T0" fmla="*/ 0 w 99"/>
                  <a:gd name="T1" fmla="*/ 0 h 103"/>
                  <a:gd name="T2" fmla="*/ 0 w 99"/>
                  <a:gd name="T3" fmla="*/ 0 h 103"/>
                  <a:gd name="T4" fmla="*/ 0 w 99"/>
                  <a:gd name="T5" fmla="*/ 0 h 103"/>
                  <a:gd name="T6" fmla="*/ 0 w 99"/>
                  <a:gd name="T7" fmla="*/ 0 h 103"/>
                  <a:gd name="T8" fmla="*/ 0 w 99"/>
                  <a:gd name="T9" fmla="*/ 0 h 10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"/>
                  <a:gd name="T16" fmla="*/ 0 h 103"/>
                  <a:gd name="T17" fmla="*/ 99 w 99"/>
                  <a:gd name="T18" fmla="*/ 103 h 10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" h="103">
                    <a:moveTo>
                      <a:pt x="99" y="54"/>
                    </a:moveTo>
                    <a:lnTo>
                      <a:pt x="99" y="103"/>
                    </a:lnTo>
                    <a:lnTo>
                      <a:pt x="0" y="52"/>
                    </a:lnTo>
                    <a:lnTo>
                      <a:pt x="0" y="0"/>
                    </a:lnTo>
                    <a:lnTo>
                      <a:pt x="99" y="54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9" name="Freeform 139"/>
              <p:cNvSpPr>
                <a:spLocks/>
              </p:cNvSpPr>
              <p:nvPr/>
            </p:nvSpPr>
            <p:spPr bwMode="auto">
              <a:xfrm>
                <a:off x="2125" y="1678"/>
                <a:ext cx="35" cy="31"/>
              </a:xfrm>
              <a:custGeom>
                <a:avLst/>
                <a:gdLst>
                  <a:gd name="T0" fmla="*/ 0 w 136"/>
                  <a:gd name="T1" fmla="*/ 0 h 127"/>
                  <a:gd name="T2" fmla="*/ 0 w 136"/>
                  <a:gd name="T3" fmla="*/ 0 h 127"/>
                  <a:gd name="T4" fmla="*/ 0 w 136"/>
                  <a:gd name="T5" fmla="*/ 0 h 127"/>
                  <a:gd name="T6" fmla="*/ 0 w 136"/>
                  <a:gd name="T7" fmla="*/ 0 h 127"/>
                  <a:gd name="T8" fmla="*/ 0 w 136"/>
                  <a:gd name="T9" fmla="*/ 0 h 1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6"/>
                  <a:gd name="T16" fmla="*/ 0 h 127"/>
                  <a:gd name="T17" fmla="*/ 136 w 136"/>
                  <a:gd name="T18" fmla="*/ 127 h 1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6" h="127">
                    <a:moveTo>
                      <a:pt x="136" y="70"/>
                    </a:moveTo>
                    <a:lnTo>
                      <a:pt x="136" y="127"/>
                    </a:lnTo>
                    <a:lnTo>
                      <a:pt x="0" y="57"/>
                    </a:lnTo>
                    <a:lnTo>
                      <a:pt x="0" y="0"/>
                    </a:lnTo>
                    <a:lnTo>
                      <a:pt x="136" y="70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0" name="Freeform 140"/>
              <p:cNvSpPr>
                <a:spLocks/>
              </p:cNvSpPr>
              <p:nvPr/>
            </p:nvSpPr>
            <p:spPr bwMode="auto">
              <a:xfrm>
                <a:off x="2096" y="1663"/>
                <a:ext cx="28" cy="28"/>
              </a:xfrm>
              <a:custGeom>
                <a:avLst/>
                <a:gdLst>
                  <a:gd name="T0" fmla="*/ 0 w 112"/>
                  <a:gd name="T1" fmla="*/ 0 h 113"/>
                  <a:gd name="T2" fmla="*/ 0 w 112"/>
                  <a:gd name="T3" fmla="*/ 0 h 113"/>
                  <a:gd name="T4" fmla="*/ 0 w 112"/>
                  <a:gd name="T5" fmla="*/ 0 h 113"/>
                  <a:gd name="T6" fmla="*/ 0 w 112"/>
                  <a:gd name="T7" fmla="*/ 0 h 113"/>
                  <a:gd name="T8" fmla="*/ 0 w 112"/>
                  <a:gd name="T9" fmla="*/ 0 h 11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2"/>
                  <a:gd name="T16" fmla="*/ 0 h 113"/>
                  <a:gd name="T17" fmla="*/ 112 w 112"/>
                  <a:gd name="T18" fmla="*/ 113 h 11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2" h="113">
                    <a:moveTo>
                      <a:pt x="112" y="57"/>
                    </a:moveTo>
                    <a:lnTo>
                      <a:pt x="112" y="113"/>
                    </a:lnTo>
                    <a:lnTo>
                      <a:pt x="0" y="54"/>
                    </a:lnTo>
                    <a:lnTo>
                      <a:pt x="0" y="0"/>
                    </a:lnTo>
                    <a:lnTo>
                      <a:pt x="112" y="57"/>
                    </a:lnTo>
                    <a:close/>
                  </a:path>
                </a:pathLst>
              </a:custGeom>
              <a:solidFill>
                <a:srgbClr val="6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" name="Freeform 141"/>
              <p:cNvSpPr>
                <a:spLocks/>
              </p:cNvSpPr>
              <p:nvPr/>
            </p:nvSpPr>
            <p:spPr bwMode="auto">
              <a:xfrm>
                <a:off x="2065" y="1648"/>
                <a:ext cx="29" cy="28"/>
              </a:xfrm>
              <a:custGeom>
                <a:avLst/>
                <a:gdLst>
                  <a:gd name="T0" fmla="*/ 0 w 118"/>
                  <a:gd name="T1" fmla="*/ 0 h 113"/>
                  <a:gd name="T2" fmla="*/ 0 w 118"/>
                  <a:gd name="T3" fmla="*/ 0 h 113"/>
                  <a:gd name="T4" fmla="*/ 0 w 118"/>
                  <a:gd name="T5" fmla="*/ 0 h 113"/>
                  <a:gd name="T6" fmla="*/ 0 w 118"/>
                  <a:gd name="T7" fmla="*/ 0 h 113"/>
                  <a:gd name="T8" fmla="*/ 0 w 118"/>
                  <a:gd name="T9" fmla="*/ 0 h 11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8"/>
                  <a:gd name="T16" fmla="*/ 0 h 113"/>
                  <a:gd name="T17" fmla="*/ 118 w 118"/>
                  <a:gd name="T18" fmla="*/ 113 h 11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8" h="113">
                    <a:moveTo>
                      <a:pt x="118" y="61"/>
                    </a:moveTo>
                    <a:lnTo>
                      <a:pt x="118" y="113"/>
                    </a:lnTo>
                    <a:lnTo>
                      <a:pt x="0" y="52"/>
                    </a:lnTo>
                    <a:lnTo>
                      <a:pt x="0" y="0"/>
                    </a:lnTo>
                    <a:lnTo>
                      <a:pt x="118" y="61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2" name="Freeform 142"/>
              <p:cNvSpPr>
                <a:spLocks/>
              </p:cNvSpPr>
              <p:nvPr/>
            </p:nvSpPr>
            <p:spPr bwMode="auto">
              <a:xfrm>
                <a:off x="2127" y="1516"/>
                <a:ext cx="32" cy="24"/>
              </a:xfrm>
              <a:custGeom>
                <a:avLst/>
                <a:gdLst>
                  <a:gd name="T0" fmla="*/ 0 w 130"/>
                  <a:gd name="T1" fmla="*/ 0 h 97"/>
                  <a:gd name="T2" fmla="*/ 0 w 130"/>
                  <a:gd name="T3" fmla="*/ 0 h 97"/>
                  <a:gd name="T4" fmla="*/ 0 w 130"/>
                  <a:gd name="T5" fmla="*/ 0 h 97"/>
                  <a:gd name="T6" fmla="*/ 0 w 130"/>
                  <a:gd name="T7" fmla="*/ 0 h 97"/>
                  <a:gd name="T8" fmla="*/ 0 w 130"/>
                  <a:gd name="T9" fmla="*/ 0 h 9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0"/>
                  <a:gd name="T16" fmla="*/ 0 h 97"/>
                  <a:gd name="T17" fmla="*/ 130 w 130"/>
                  <a:gd name="T18" fmla="*/ 97 h 9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0" h="97">
                    <a:moveTo>
                      <a:pt x="130" y="39"/>
                    </a:moveTo>
                    <a:lnTo>
                      <a:pt x="130" y="97"/>
                    </a:lnTo>
                    <a:lnTo>
                      <a:pt x="0" y="56"/>
                    </a:lnTo>
                    <a:lnTo>
                      <a:pt x="0" y="0"/>
                    </a:lnTo>
                    <a:lnTo>
                      <a:pt x="130" y="39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3" name="Freeform 143"/>
              <p:cNvSpPr>
                <a:spLocks/>
              </p:cNvSpPr>
              <p:nvPr/>
            </p:nvSpPr>
            <p:spPr bwMode="auto">
              <a:xfrm>
                <a:off x="2150" y="1540"/>
                <a:ext cx="10" cy="17"/>
              </a:xfrm>
              <a:custGeom>
                <a:avLst/>
                <a:gdLst>
                  <a:gd name="T0" fmla="*/ 0 w 40"/>
                  <a:gd name="T1" fmla="*/ 0 h 69"/>
                  <a:gd name="T2" fmla="*/ 0 w 40"/>
                  <a:gd name="T3" fmla="*/ 0 h 69"/>
                  <a:gd name="T4" fmla="*/ 0 w 40"/>
                  <a:gd name="T5" fmla="*/ 0 h 69"/>
                  <a:gd name="T6" fmla="*/ 0 w 40"/>
                  <a:gd name="T7" fmla="*/ 0 h 69"/>
                  <a:gd name="T8" fmla="*/ 0 w 40"/>
                  <a:gd name="T9" fmla="*/ 0 h 6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0"/>
                  <a:gd name="T16" fmla="*/ 0 h 69"/>
                  <a:gd name="T17" fmla="*/ 40 w 40"/>
                  <a:gd name="T18" fmla="*/ 69 h 6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0" h="69">
                    <a:moveTo>
                      <a:pt x="40" y="14"/>
                    </a:moveTo>
                    <a:lnTo>
                      <a:pt x="40" y="69"/>
                    </a:lnTo>
                    <a:lnTo>
                      <a:pt x="0" y="55"/>
                    </a:lnTo>
                    <a:lnTo>
                      <a:pt x="0" y="0"/>
                    </a:lnTo>
                    <a:lnTo>
                      <a:pt x="40" y="14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" name="Freeform 144"/>
              <p:cNvSpPr>
                <a:spLocks/>
              </p:cNvSpPr>
              <p:nvPr/>
            </p:nvSpPr>
            <p:spPr bwMode="auto">
              <a:xfrm>
                <a:off x="2127" y="1581"/>
                <a:ext cx="32" cy="26"/>
              </a:xfrm>
              <a:custGeom>
                <a:avLst/>
                <a:gdLst>
                  <a:gd name="T0" fmla="*/ 0 w 130"/>
                  <a:gd name="T1" fmla="*/ 0 h 107"/>
                  <a:gd name="T2" fmla="*/ 0 w 130"/>
                  <a:gd name="T3" fmla="*/ 0 h 107"/>
                  <a:gd name="T4" fmla="*/ 0 w 130"/>
                  <a:gd name="T5" fmla="*/ 0 h 107"/>
                  <a:gd name="T6" fmla="*/ 0 w 130"/>
                  <a:gd name="T7" fmla="*/ 0 h 107"/>
                  <a:gd name="T8" fmla="*/ 0 w 130"/>
                  <a:gd name="T9" fmla="*/ 0 h 10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0"/>
                  <a:gd name="T16" fmla="*/ 0 h 107"/>
                  <a:gd name="T17" fmla="*/ 130 w 130"/>
                  <a:gd name="T18" fmla="*/ 107 h 10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0" h="107">
                    <a:moveTo>
                      <a:pt x="130" y="49"/>
                    </a:moveTo>
                    <a:lnTo>
                      <a:pt x="130" y="107"/>
                    </a:lnTo>
                    <a:lnTo>
                      <a:pt x="0" y="56"/>
                    </a:lnTo>
                    <a:lnTo>
                      <a:pt x="0" y="0"/>
                    </a:lnTo>
                    <a:lnTo>
                      <a:pt x="130" y="49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5" name="Rectangle 145"/>
              <p:cNvSpPr>
                <a:spLocks noChangeArrowheads="1"/>
              </p:cNvSpPr>
              <p:nvPr/>
            </p:nvSpPr>
            <p:spPr bwMode="auto">
              <a:xfrm>
                <a:off x="2159" y="1661"/>
                <a:ext cx="16" cy="15"/>
              </a:xfrm>
              <a:prstGeom prst="rect">
                <a:avLst/>
              </a:prstGeom>
              <a:solidFill>
                <a:srgbClr val="6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4" name="Group 146"/>
            <p:cNvGrpSpPr>
              <a:grpSpLocks/>
            </p:cNvGrpSpPr>
            <p:nvPr/>
          </p:nvGrpSpPr>
          <p:grpSpPr bwMode="auto">
            <a:xfrm>
              <a:off x="2627784" y="2145630"/>
              <a:ext cx="615950" cy="143002"/>
              <a:chOff x="2017" y="1450"/>
              <a:chExt cx="239" cy="60"/>
            </a:xfrm>
          </p:grpSpPr>
          <p:sp>
            <p:nvSpPr>
              <p:cNvPr id="55" name="Freeform 147"/>
              <p:cNvSpPr>
                <a:spLocks/>
              </p:cNvSpPr>
              <p:nvPr/>
            </p:nvSpPr>
            <p:spPr bwMode="auto">
              <a:xfrm>
                <a:off x="2017" y="1450"/>
                <a:ext cx="239" cy="35"/>
              </a:xfrm>
              <a:custGeom>
                <a:avLst/>
                <a:gdLst>
                  <a:gd name="T0" fmla="*/ 0 w 959"/>
                  <a:gd name="T1" fmla="*/ 0 h 141"/>
                  <a:gd name="T2" fmla="*/ 0 w 959"/>
                  <a:gd name="T3" fmla="*/ 0 h 141"/>
                  <a:gd name="T4" fmla="*/ 0 w 959"/>
                  <a:gd name="T5" fmla="*/ 0 h 141"/>
                  <a:gd name="T6" fmla="*/ 0 w 959"/>
                  <a:gd name="T7" fmla="*/ 0 h 141"/>
                  <a:gd name="T8" fmla="*/ 0 w 959"/>
                  <a:gd name="T9" fmla="*/ 0 h 1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9"/>
                  <a:gd name="T16" fmla="*/ 0 h 141"/>
                  <a:gd name="T17" fmla="*/ 959 w 959"/>
                  <a:gd name="T18" fmla="*/ 141 h 14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9" h="141">
                    <a:moveTo>
                      <a:pt x="0" y="0"/>
                    </a:moveTo>
                    <a:lnTo>
                      <a:pt x="412" y="11"/>
                    </a:lnTo>
                    <a:lnTo>
                      <a:pt x="959" y="136"/>
                    </a:lnTo>
                    <a:lnTo>
                      <a:pt x="579" y="1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" name="Freeform 148"/>
              <p:cNvSpPr>
                <a:spLocks/>
              </p:cNvSpPr>
              <p:nvPr/>
            </p:nvSpPr>
            <p:spPr bwMode="auto">
              <a:xfrm>
                <a:off x="2163" y="1483"/>
                <a:ext cx="93" cy="27"/>
              </a:xfrm>
              <a:custGeom>
                <a:avLst/>
                <a:gdLst>
                  <a:gd name="T0" fmla="*/ 0 w 372"/>
                  <a:gd name="T1" fmla="*/ 0 h 107"/>
                  <a:gd name="T2" fmla="*/ 0 w 372"/>
                  <a:gd name="T3" fmla="*/ 0 h 107"/>
                  <a:gd name="T4" fmla="*/ 0 w 372"/>
                  <a:gd name="T5" fmla="*/ 0 h 107"/>
                  <a:gd name="T6" fmla="*/ 0 w 372"/>
                  <a:gd name="T7" fmla="*/ 0 h 107"/>
                  <a:gd name="T8" fmla="*/ 0 w 372"/>
                  <a:gd name="T9" fmla="*/ 0 h 10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72"/>
                  <a:gd name="T16" fmla="*/ 0 h 107"/>
                  <a:gd name="T17" fmla="*/ 372 w 372"/>
                  <a:gd name="T18" fmla="*/ 107 h 10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72" h="107">
                    <a:moveTo>
                      <a:pt x="2" y="1"/>
                    </a:moveTo>
                    <a:lnTo>
                      <a:pt x="372" y="0"/>
                    </a:lnTo>
                    <a:lnTo>
                      <a:pt x="372" y="107"/>
                    </a:lnTo>
                    <a:lnTo>
                      <a:pt x="0" y="107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E0E0E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" name="Freeform 149"/>
              <p:cNvSpPr>
                <a:spLocks/>
              </p:cNvSpPr>
              <p:nvPr/>
            </p:nvSpPr>
            <p:spPr bwMode="auto">
              <a:xfrm>
                <a:off x="2018" y="1450"/>
                <a:ext cx="148" cy="59"/>
              </a:xfrm>
              <a:custGeom>
                <a:avLst/>
                <a:gdLst>
                  <a:gd name="T0" fmla="*/ 0 w 592"/>
                  <a:gd name="T1" fmla="*/ 0 h 237"/>
                  <a:gd name="T2" fmla="*/ 0 w 592"/>
                  <a:gd name="T3" fmla="*/ 0 h 237"/>
                  <a:gd name="T4" fmla="*/ 0 w 592"/>
                  <a:gd name="T5" fmla="*/ 0 h 237"/>
                  <a:gd name="T6" fmla="*/ 0 w 592"/>
                  <a:gd name="T7" fmla="*/ 0 h 237"/>
                  <a:gd name="T8" fmla="*/ 0 w 592"/>
                  <a:gd name="T9" fmla="*/ 0 h 23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92"/>
                  <a:gd name="T16" fmla="*/ 0 h 237"/>
                  <a:gd name="T17" fmla="*/ 592 w 592"/>
                  <a:gd name="T18" fmla="*/ 237 h 23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92" h="237">
                    <a:moveTo>
                      <a:pt x="0" y="0"/>
                    </a:moveTo>
                    <a:lnTo>
                      <a:pt x="0" y="80"/>
                    </a:lnTo>
                    <a:lnTo>
                      <a:pt x="592" y="237"/>
                    </a:lnTo>
                    <a:lnTo>
                      <a:pt x="592" y="1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0A0A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66" name="矩形 165"/>
          <p:cNvSpPr/>
          <p:nvPr/>
        </p:nvSpPr>
        <p:spPr>
          <a:xfrm>
            <a:off x="2727756" y="1732746"/>
            <a:ext cx="23038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rgbClr val="FF0000"/>
                </a:solidFill>
              </a:rPr>
              <a:t>Firewall</a:t>
            </a:r>
            <a:r>
              <a:rPr lang="en-US" altLang="zh-CN" b="1" dirty="0" smtClean="0"/>
              <a:t>(USG6300)</a:t>
            </a:r>
            <a:endParaRPr lang="zh-CN" altLang="en-US" b="1" dirty="0"/>
          </a:p>
        </p:txBody>
      </p:sp>
      <p:sp>
        <p:nvSpPr>
          <p:cNvPr id="167" name="矩形 166"/>
          <p:cNvSpPr/>
          <p:nvPr/>
        </p:nvSpPr>
        <p:spPr>
          <a:xfrm>
            <a:off x="3203848" y="2132856"/>
            <a:ext cx="1659429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GE 1/0/5</a:t>
            </a:r>
          </a:p>
          <a:p>
            <a:endParaRPr lang="en-US" altLang="zh-CN" sz="1000" b="1" dirty="0" smtClean="0"/>
          </a:p>
          <a:p>
            <a:r>
              <a:rPr lang="en-US" altLang="zh-CN" b="1" dirty="0" smtClean="0"/>
              <a:t>202.100.100.1</a:t>
            </a:r>
            <a:endParaRPr lang="zh-CN" altLang="en-US" b="1" dirty="0" smtClean="0"/>
          </a:p>
        </p:txBody>
      </p:sp>
      <p:sp>
        <p:nvSpPr>
          <p:cNvPr id="168" name="矩形 167"/>
          <p:cNvSpPr/>
          <p:nvPr/>
        </p:nvSpPr>
        <p:spPr>
          <a:xfrm>
            <a:off x="1187624" y="1857598"/>
            <a:ext cx="15311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b="1" dirty="0" smtClean="0"/>
              <a:t>GE 1/0/1</a:t>
            </a:r>
          </a:p>
          <a:p>
            <a:pPr algn="r"/>
            <a:r>
              <a:rPr lang="en-US" altLang="zh-CN" b="1" dirty="0" smtClean="0"/>
              <a:t>192.168.50.1</a:t>
            </a:r>
            <a:endParaRPr lang="zh-CN" altLang="en-US" b="1" dirty="0" smtClean="0"/>
          </a:p>
        </p:txBody>
      </p:sp>
      <p:sp>
        <p:nvSpPr>
          <p:cNvPr id="171" name="computr1"/>
          <p:cNvSpPr>
            <a:spLocks noEditPoints="1" noChangeArrowheads="1"/>
          </p:cNvSpPr>
          <p:nvPr/>
        </p:nvSpPr>
        <p:spPr bwMode="auto">
          <a:xfrm>
            <a:off x="395536" y="2289646"/>
            <a:ext cx="536575" cy="422275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0 h 21600"/>
              <a:gd name="T4" fmla="*/ 2147483647 w 21600"/>
              <a:gd name="T5" fmla="*/ 0 h 21600"/>
              <a:gd name="T6" fmla="*/ 0 w 21600"/>
              <a:gd name="T7" fmla="*/ 2147483647 h 21600"/>
              <a:gd name="T8" fmla="*/ 0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2147483647 w 21600"/>
              <a:gd name="T17" fmla="*/ 2147483647 h 21600"/>
              <a:gd name="T18" fmla="*/ 2147483647 w 21600"/>
              <a:gd name="T19" fmla="*/ 2147483647 h 21600"/>
              <a:gd name="T20" fmla="*/ 2147483647 w 21600"/>
              <a:gd name="T21" fmla="*/ 2147483647 h 21600"/>
              <a:gd name="T22" fmla="*/ 2147483647 w 21600"/>
              <a:gd name="T23" fmla="*/ 2147483647 h 21600"/>
              <a:gd name="T24" fmla="*/ 0 w 21600"/>
              <a:gd name="T25" fmla="*/ 2147483647 h 21600"/>
              <a:gd name="T26" fmla="*/ 2147483647 w 21600"/>
              <a:gd name="T27" fmla="*/ 2147483647 h 216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4923 w 21600"/>
              <a:gd name="T43" fmla="*/ 2541 h 21600"/>
              <a:gd name="T44" fmla="*/ 16756 w 21600"/>
              <a:gd name="T45" fmla="*/ 11153 h 21600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21600" h="21600" extrusionOk="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 extrusionOk="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 extrusionOk="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solidFill>
            <a:srgbClr val="FF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2" name="Line 429"/>
          <p:cNvSpPr>
            <a:spLocks noChangeShapeType="1"/>
          </p:cNvSpPr>
          <p:nvPr/>
        </p:nvSpPr>
        <p:spPr bwMode="auto">
          <a:xfrm>
            <a:off x="2987824" y="2708920"/>
            <a:ext cx="15046" cy="1200918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74" name="矩形 173"/>
          <p:cNvSpPr/>
          <p:nvPr/>
        </p:nvSpPr>
        <p:spPr>
          <a:xfrm>
            <a:off x="1384628" y="2649686"/>
            <a:ext cx="153118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b="1" dirty="0" smtClean="0"/>
              <a:t>GE 1/0/0</a:t>
            </a:r>
          </a:p>
          <a:p>
            <a:pPr algn="r"/>
            <a:r>
              <a:rPr lang="en-US" altLang="zh-CN" b="1" dirty="0" smtClean="0"/>
              <a:t>192.168.30.1</a:t>
            </a:r>
            <a:endParaRPr lang="zh-CN" altLang="en-US" b="1" dirty="0" smtClean="0"/>
          </a:p>
          <a:p>
            <a:pPr algn="r"/>
            <a:endParaRPr lang="zh-CN" altLang="en-US" b="1" dirty="0"/>
          </a:p>
        </p:txBody>
      </p:sp>
      <p:sp>
        <p:nvSpPr>
          <p:cNvPr id="176" name="矩形 175"/>
          <p:cNvSpPr/>
          <p:nvPr/>
        </p:nvSpPr>
        <p:spPr>
          <a:xfrm>
            <a:off x="179512" y="1857598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DMZ</a:t>
            </a:r>
            <a:endParaRPr lang="zh-CN" altLang="en-US" b="1" dirty="0"/>
          </a:p>
        </p:txBody>
      </p:sp>
      <p:sp>
        <p:nvSpPr>
          <p:cNvPr id="182" name="矩形 181"/>
          <p:cNvSpPr/>
          <p:nvPr/>
        </p:nvSpPr>
        <p:spPr>
          <a:xfrm>
            <a:off x="395536" y="188640"/>
            <a:ext cx="81369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800" b="1" dirty="0" smtClean="0"/>
              <a:t>Project 3.1: Basic configuration of Firewall </a:t>
            </a:r>
            <a:endParaRPr lang="zh-CN" altLang="zh-CN" sz="2800" b="1" dirty="0"/>
          </a:p>
        </p:txBody>
      </p:sp>
      <p:sp>
        <p:nvSpPr>
          <p:cNvPr id="169" name="矩形 168"/>
          <p:cNvSpPr/>
          <p:nvPr/>
        </p:nvSpPr>
        <p:spPr>
          <a:xfrm>
            <a:off x="370369" y="2843644"/>
            <a:ext cx="582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Times New Roman" pitchFamily="18" charset="0"/>
              </a:rPr>
              <a:t>PC7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6997332" y="4349114"/>
            <a:ext cx="10310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 smtClean="0"/>
              <a:t>Internet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3936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1470752"/>
              </p:ext>
            </p:extLst>
          </p:nvPr>
        </p:nvGraphicFramePr>
        <p:xfrm>
          <a:off x="755576" y="1268760"/>
          <a:ext cx="7776865" cy="475253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50394"/>
                <a:gridCol w="5730326"/>
                <a:gridCol w="1296145"/>
              </a:tblGrid>
              <a:tr h="475253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No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Contents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Hours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75253"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Project 1 : Switch configuration</a:t>
                      </a:r>
                      <a:endParaRPr lang="zh-CN" altLang="en-US" sz="20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75253"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    Project 1.1: Basic configuration</a:t>
                      </a:r>
                      <a:endParaRPr lang="zh-CN" altLang="en-US" sz="20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  <a:endParaRPr lang="zh-CN" altLang="en-US" sz="20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75253"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    Project 1.2: VALN configuration</a:t>
                      </a:r>
                      <a:endParaRPr lang="zh-CN" altLang="en-US" sz="20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  <a:endParaRPr lang="zh-CN" altLang="en-US" sz="20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75253">
                <a:tc>
                  <a:txBody>
                    <a:bodyPr/>
                    <a:lstStyle/>
                    <a:p>
                      <a:r>
                        <a:rPr lang="en-US" altLang="zh-CN" sz="20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20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Project 2 : Router configuration</a:t>
                      </a:r>
                      <a:endParaRPr lang="zh-CN" altLang="en-US" sz="20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75253">
                <a:tc>
                  <a:txBody>
                    <a:bodyPr/>
                    <a:lstStyle/>
                    <a:p>
                      <a:endParaRPr lang="zh-CN" altLang="en-US" sz="20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       Project 2.1: Static route configuration</a:t>
                      </a:r>
                      <a:endParaRPr lang="zh-CN" altLang="en-US" sz="2000" kern="120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2000" kern="120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75253">
                <a:tc>
                  <a:txBody>
                    <a:bodyPr/>
                    <a:lstStyle/>
                    <a:p>
                      <a:endParaRPr lang="zh-CN" altLang="en-US" sz="20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       Project 2.2: Dynamic route configuration</a:t>
                      </a:r>
                      <a:endParaRPr lang="zh-CN" altLang="en-US" sz="20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20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75253">
                <a:tc>
                  <a:txBody>
                    <a:bodyPr/>
                    <a:lstStyle/>
                    <a:p>
                      <a:r>
                        <a:rPr lang="en-US" altLang="zh-CN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Project 3 : Firewall configuration</a:t>
                      </a:r>
                      <a:endParaRPr lang="zh-CN" altLang="en-US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75253">
                <a:tc>
                  <a:txBody>
                    <a:bodyPr/>
                    <a:lstStyle/>
                    <a:p>
                      <a:endParaRPr lang="zh-CN" altLang="en-US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Project 3.1:Basic configuration</a:t>
                      </a:r>
                      <a:endParaRPr lang="zh-CN" altLang="en-US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75253">
                <a:tc>
                  <a:txBody>
                    <a:bodyPr/>
                    <a:lstStyle/>
                    <a:p>
                      <a:endParaRPr lang="zh-CN" altLang="en-US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Project 3.2:Security rule configuration</a:t>
                      </a:r>
                      <a:endParaRPr lang="zh-CN" altLang="en-US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467544" y="188640"/>
            <a:ext cx="63065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Network engineering </a:t>
            </a:r>
            <a:r>
              <a:rPr lang="en-US" altLang="zh-CN" sz="2800" dirty="0" smtClean="0"/>
              <a:t>project  schedule</a:t>
            </a:r>
            <a:endParaRPr lang="zh-CN" altLang="en-US" sz="2800" dirty="0"/>
          </a:p>
        </p:txBody>
      </p:sp>
      <p:sp>
        <p:nvSpPr>
          <p:cNvPr id="6" name="矩形 5"/>
          <p:cNvSpPr/>
          <p:nvPr/>
        </p:nvSpPr>
        <p:spPr bwMode="auto">
          <a:xfrm>
            <a:off x="683568" y="4581128"/>
            <a:ext cx="7920880" cy="144016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rgbClr val="575F6D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323528" y="1988840"/>
            <a:ext cx="8640960" cy="4608512"/>
            <a:chOff x="323528" y="1484784"/>
            <a:chExt cx="8352928" cy="5040560"/>
          </a:xfrm>
        </p:grpSpPr>
        <p:pic>
          <p:nvPicPr>
            <p:cNvPr id="12" name="图片 11"/>
            <p:cNvPicPr/>
            <p:nvPr/>
          </p:nvPicPr>
          <p:blipFill>
            <a:blip r:embed="rId2" cstate="print">
              <a:lum bright="-20000" contrast="20000"/>
            </a:blip>
            <a:srcRect/>
            <a:stretch>
              <a:fillRect/>
            </a:stretch>
          </p:blipFill>
          <p:spPr bwMode="auto">
            <a:xfrm>
              <a:off x="395536" y="1484784"/>
              <a:ext cx="8280920" cy="50405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矩形 12"/>
            <p:cNvSpPr/>
            <p:nvPr/>
          </p:nvSpPr>
          <p:spPr bwMode="auto">
            <a:xfrm>
              <a:off x="4211960" y="2348880"/>
              <a:ext cx="576064" cy="484854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rgbClr val="575F6D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4" name="矩形 13"/>
            <p:cNvSpPr/>
            <p:nvPr/>
          </p:nvSpPr>
          <p:spPr bwMode="auto">
            <a:xfrm>
              <a:off x="323528" y="3573016"/>
              <a:ext cx="1080120" cy="216024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rgbClr val="575F6D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1547664" y="2780928"/>
              <a:ext cx="7128792" cy="3528392"/>
              <a:chOff x="323528" y="1700808"/>
              <a:chExt cx="8352928" cy="4752528"/>
            </a:xfrm>
          </p:grpSpPr>
          <p:pic>
            <p:nvPicPr>
              <p:cNvPr id="4" name="图片 3"/>
              <p:cNvPicPr/>
              <p:nvPr/>
            </p:nvPicPr>
            <p:blipFill>
              <a:blip r:embed="rId3" cstate="print">
                <a:lum bright="-20000" contrast="20000"/>
              </a:blip>
              <a:srcRect/>
              <a:stretch>
                <a:fillRect/>
              </a:stretch>
            </p:blipFill>
            <p:spPr bwMode="auto">
              <a:xfrm>
                <a:off x="323528" y="1700808"/>
                <a:ext cx="8352928" cy="47525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6" name="矩形 5"/>
              <p:cNvSpPr/>
              <p:nvPr/>
            </p:nvSpPr>
            <p:spPr bwMode="auto">
              <a:xfrm>
                <a:off x="467544" y="2780928"/>
                <a:ext cx="6768752" cy="360040"/>
              </a:xfrm>
              <a:prstGeom prst="rect">
                <a:avLst/>
              </a:prstGeom>
              <a:noFill/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2000" b="1" i="0" u="none" strike="noStrike" cap="none" normalizeH="0" baseline="0" smtClean="0">
                  <a:ln>
                    <a:noFill/>
                  </a:ln>
                  <a:solidFill>
                    <a:srgbClr val="575F6D"/>
                  </a:solidFill>
                  <a:effectLst/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7" name="矩形 6"/>
              <p:cNvSpPr/>
              <p:nvPr/>
            </p:nvSpPr>
            <p:spPr bwMode="auto">
              <a:xfrm>
                <a:off x="467544" y="3645024"/>
                <a:ext cx="6768752" cy="360040"/>
              </a:xfrm>
              <a:prstGeom prst="rect">
                <a:avLst/>
              </a:prstGeom>
              <a:noFill/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2000" b="1" i="0" u="none" strike="noStrike" cap="none" normalizeH="0" baseline="0" smtClean="0">
                  <a:ln>
                    <a:noFill/>
                  </a:ln>
                  <a:solidFill>
                    <a:srgbClr val="575F6D"/>
                  </a:solidFill>
                  <a:effectLst/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8" name="矩形标注 7"/>
              <p:cNvSpPr/>
              <p:nvPr/>
            </p:nvSpPr>
            <p:spPr bwMode="auto">
              <a:xfrm>
                <a:off x="7524328" y="2420888"/>
                <a:ext cx="1008112" cy="576064"/>
              </a:xfrm>
              <a:prstGeom prst="wedgeRectCallout">
                <a:avLst>
                  <a:gd name="adj1" fmla="val -70909"/>
                  <a:gd name="adj2" fmla="val 62500"/>
                </a:avLst>
              </a:prstGeom>
              <a:solidFill>
                <a:schemeClr val="bg1"/>
              </a:solidFill>
              <a:ln w="9525" cap="flat" cmpd="sng" algn="ctr">
                <a:solidFill>
                  <a:schemeClr val="folHlink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400" dirty="0" smtClean="0">
                    <a:solidFill>
                      <a:srgbClr val="FF0000"/>
                    </a:solidFill>
                  </a:rPr>
                  <a:t>Default </a:t>
                </a: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400" dirty="0" smtClean="0">
                    <a:solidFill>
                      <a:srgbClr val="FF0000"/>
                    </a:solidFill>
                  </a:rPr>
                  <a:t>network</a:t>
                </a:r>
                <a:endParaRPr kumimoji="0" lang="zh-CN" altLang="en-US" sz="1400" b="1" i="0" u="none" strike="noStrike" cap="none" normalizeH="0" baseline="0" dirty="0" smtClean="0">
                  <a:ln>
                    <a:noFill/>
                  </a:ln>
                  <a:solidFill>
                    <a:srgbClr val="575F6D"/>
                  </a:solidFill>
                  <a:effectLst/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9" name="矩形标注 8"/>
              <p:cNvSpPr/>
              <p:nvPr/>
            </p:nvSpPr>
            <p:spPr bwMode="auto">
              <a:xfrm>
                <a:off x="7320669" y="3212976"/>
                <a:ext cx="1211772" cy="792088"/>
              </a:xfrm>
              <a:prstGeom prst="wedgeRectCallout">
                <a:avLst>
                  <a:gd name="adj1" fmla="val -97208"/>
                  <a:gd name="adj2" fmla="val 34155"/>
                </a:avLst>
              </a:prstGeom>
              <a:solidFill>
                <a:schemeClr val="bg1"/>
              </a:solidFill>
              <a:ln w="9525" cap="flat" cmpd="sng" algn="ctr">
                <a:solidFill>
                  <a:schemeClr val="folHlink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zh-CN" sz="1600" b="1" i="0" u="none" strike="noStrike" cap="none" normalizeH="0" baseline="0" dirty="0" smtClean="0">
                    <a:ln>
                      <a:noFill/>
                    </a:ln>
                    <a:solidFill>
                      <a:srgbClr val="575F6D"/>
                    </a:solidFill>
                    <a:effectLst/>
                    <a:latin typeface="Arial" charset="0"/>
                    <a:ea typeface="宋体" pitchFamily="2" charset="-122"/>
                  </a:rPr>
                  <a:t>Route</a:t>
                </a: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zh-CN" sz="1600" b="1" i="0" u="none" strike="noStrike" cap="none" normalizeH="0" baseline="0" dirty="0" smtClean="0">
                    <a:ln>
                      <a:noFill/>
                    </a:ln>
                    <a:solidFill>
                      <a:srgbClr val="575F6D"/>
                    </a:solidFill>
                    <a:effectLst/>
                    <a:latin typeface="Arial" charset="0"/>
                    <a:ea typeface="宋体" pitchFamily="2" charset="-122"/>
                  </a:rPr>
                  <a:t>To</a:t>
                </a:r>
                <a:r>
                  <a:rPr kumimoji="0" lang="en-US" altLang="zh-CN" sz="1600" b="1" i="0" u="none" strike="noStrike" cap="none" normalizeH="0" dirty="0" smtClean="0">
                    <a:ln>
                      <a:noFill/>
                    </a:ln>
                    <a:solidFill>
                      <a:srgbClr val="575F6D"/>
                    </a:solidFill>
                    <a:effectLst/>
                    <a:latin typeface="Arial" charset="0"/>
                    <a:ea typeface="宋体" pitchFamily="2" charset="-122"/>
                  </a:rPr>
                  <a:t> Internet </a:t>
                </a:r>
                <a:endParaRPr kumimoji="0" lang="zh-CN" altLang="en-US" sz="1600" b="1" i="0" u="none" strike="noStrike" cap="none" normalizeH="0" baseline="0" dirty="0" smtClean="0">
                  <a:ln>
                    <a:noFill/>
                  </a:ln>
                  <a:solidFill>
                    <a:srgbClr val="575F6D"/>
                  </a:solidFill>
                  <a:effectLst/>
                  <a:latin typeface="Arial" charset="0"/>
                  <a:ea typeface="宋体" pitchFamily="2" charset="-122"/>
                </a:endParaRPr>
              </a:p>
            </p:txBody>
          </p:sp>
        </p:grpSp>
      </p:grpSp>
      <p:sp>
        <p:nvSpPr>
          <p:cNvPr id="10" name="TextBox 9"/>
          <p:cNvSpPr txBox="1"/>
          <p:nvPr/>
        </p:nvSpPr>
        <p:spPr>
          <a:xfrm>
            <a:off x="395536" y="908720"/>
            <a:ext cx="7515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3. To configure the </a:t>
            </a:r>
            <a:r>
              <a:rPr lang="en-US" altLang="zh-CN" sz="2800" dirty="0" smtClean="0">
                <a:solidFill>
                  <a:srgbClr val="FF0000"/>
                </a:solidFill>
              </a:rPr>
              <a:t>route policy </a:t>
            </a:r>
            <a:r>
              <a:rPr lang="en-US" altLang="zh-CN" sz="2800" dirty="0" smtClean="0"/>
              <a:t>for the firewall:</a:t>
            </a:r>
            <a:endParaRPr lang="zh-CN" altLang="en-US" sz="2800" dirty="0"/>
          </a:p>
        </p:txBody>
      </p:sp>
      <p:sp>
        <p:nvSpPr>
          <p:cNvPr id="16" name="矩形 15"/>
          <p:cNvSpPr/>
          <p:nvPr/>
        </p:nvSpPr>
        <p:spPr>
          <a:xfrm>
            <a:off x="395536" y="1412776"/>
            <a:ext cx="7750263" cy="3658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sz="2000" dirty="0" smtClean="0"/>
              <a:t> To add default route for the firewall to Wide Area Network(WAN):</a:t>
            </a:r>
            <a:endParaRPr lang="zh-CN" altLang="en-US" sz="2000" dirty="0"/>
          </a:p>
        </p:txBody>
      </p:sp>
      <p:sp>
        <p:nvSpPr>
          <p:cNvPr id="17" name="矩形 16"/>
          <p:cNvSpPr/>
          <p:nvPr/>
        </p:nvSpPr>
        <p:spPr>
          <a:xfrm>
            <a:off x="395536" y="188640"/>
            <a:ext cx="81369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800" b="1" dirty="0" smtClean="0"/>
              <a:t>Project 3.1: Basic configuration of Firewall </a:t>
            </a:r>
            <a:endParaRPr lang="zh-CN" altLang="zh-CN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95536" y="1052736"/>
            <a:ext cx="81156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sz="2000" dirty="0" smtClean="0"/>
              <a:t> To add static route for the firewall to Local Area Network( </a:t>
            </a:r>
            <a:r>
              <a:rPr lang="en-US" altLang="zh-CN" sz="2000" dirty="0" smtClean="0">
                <a:solidFill>
                  <a:srgbClr val="FF0000"/>
                </a:solidFill>
              </a:rPr>
              <a:t>VLAN 10</a:t>
            </a:r>
            <a:r>
              <a:rPr lang="en-US" altLang="zh-CN" sz="2000" dirty="0" smtClean="0"/>
              <a:t>):</a:t>
            </a:r>
            <a:endParaRPr lang="zh-CN" altLang="en-US" sz="2000" dirty="0"/>
          </a:p>
        </p:txBody>
      </p:sp>
      <p:sp>
        <p:nvSpPr>
          <p:cNvPr id="12" name="矩形 11"/>
          <p:cNvSpPr/>
          <p:nvPr/>
        </p:nvSpPr>
        <p:spPr>
          <a:xfrm>
            <a:off x="395536" y="188640"/>
            <a:ext cx="81369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800" b="1" dirty="0" smtClean="0"/>
              <a:t>Project 3.1: Basic configuration of Firewall </a:t>
            </a:r>
            <a:endParaRPr lang="zh-CN" altLang="zh-CN" sz="2800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628800"/>
            <a:ext cx="8192911" cy="46085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95536" y="1052736"/>
            <a:ext cx="81156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sz="2000" dirty="0" smtClean="0"/>
              <a:t> To add static route for the firewall to Local Area Network( </a:t>
            </a:r>
            <a:r>
              <a:rPr lang="en-US" altLang="zh-CN" sz="2000" dirty="0" smtClean="0">
                <a:solidFill>
                  <a:srgbClr val="FF0000"/>
                </a:solidFill>
              </a:rPr>
              <a:t>VLAN 20</a:t>
            </a:r>
            <a:r>
              <a:rPr lang="en-US" altLang="zh-CN" sz="2000" dirty="0" smtClean="0"/>
              <a:t>):</a:t>
            </a:r>
            <a:endParaRPr lang="zh-CN" altLang="en-US" sz="2000" dirty="0"/>
          </a:p>
        </p:txBody>
      </p:sp>
      <p:sp>
        <p:nvSpPr>
          <p:cNvPr id="13" name="矩形 12"/>
          <p:cNvSpPr/>
          <p:nvPr/>
        </p:nvSpPr>
        <p:spPr>
          <a:xfrm>
            <a:off x="395536" y="188640"/>
            <a:ext cx="81369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800" b="1" dirty="0" smtClean="0"/>
              <a:t>Project 3.1: Basic configuration of Firewall </a:t>
            </a:r>
            <a:endParaRPr lang="zh-CN" altLang="zh-CN" sz="2800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700808"/>
            <a:ext cx="8496944" cy="47177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95536" y="1052736"/>
            <a:ext cx="69049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sz="2000" dirty="0" smtClean="0"/>
              <a:t> The static route list for the firewall to Local Area Network:</a:t>
            </a:r>
            <a:endParaRPr lang="zh-CN" altLang="en-US" sz="2000" dirty="0"/>
          </a:p>
        </p:txBody>
      </p:sp>
      <p:grpSp>
        <p:nvGrpSpPr>
          <p:cNvPr id="10" name="组合 9"/>
          <p:cNvGrpSpPr/>
          <p:nvPr/>
        </p:nvGrpSpPr>
        <p:grpSpPr>
          <a:xfrm>
            <a:off x="395536" y="1700808"/>
            <a:ext cx="8352928" cy="3672408"/>
            <a:chOff x="395536" y="1700808"/>
            <a:chExt cx="8352928" cy="3672408"/>
          </a:xfrm>
        </p:grpSpPr>
        <p:pic>
          <p:nvPicPr>
            <p:cNvPr id="5" name="图片 4"/>
            <p:cNvPicPr/>
            <p:nvPr/>
          </p:nvPicPr>
          <p:blipFill>
            <a:blip r:embed="rId2" cstate="print">
              <a:lum bright="-20000" contrast="20000"/>
            </a:blip>
            <a:srcRect/>
            <a:stretch>
              <a:fillRect/>
            </a:stretch>
          </p:blipFill>
          <p:spPr bwMode="auto">
            <a:xfrm>
              <a:off x="395536" y="1700808"/>
              <a:ext cx="8352928" cy="36724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矩形 6"/>
            <p:cNvSpPr/>
            <p:nvPr/>
          </p:nvSpPr>
          <p:spPr bwMode="auto">
            <a:xfrm>
              <a:off x="467544" y="4077072"/>
              <a:ext cx="8208912" cy="1224136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rgbClr val="575F6D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707316" y="4592161"/>
              <a:ext cx="1249060" cy="2769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192.168.30.254</a:t>
              </a:r>
              <a:endParaRPr lang="zh-CN" altLang="en-US" sz="12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732240" y="4941168"/>
              <a:ext cx="1249060" cy="276999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192.168.30.254</a:t>
              </a:r>
              <a:endParaRPr lang="zh-CN" altLang="en-US" sz="1200" dirty="0"/>
            </a:p>
          </p:txBody>
        </p:sp>
      </p:grpSp>
      <p:sp>
        <p:nvSpPr>
          <p:cNvPr id="11" name="矩形 10"/>
          <p:cNvSpPr/>
          <p:nvPr/>
        </p:nvSpPr>
        <p:spPr>
          <a:xfrm>
            <a:off x="395536" y="188640"/>
            <a:ext cx="81369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800" b="1" dirty="0" smtClean="0"/>
              <a:t>Project 3.1: Basic configuration of Firewall </a:t>
            </a:r>
            <a:endParaRPr lang="zh-CN" altLang="zh-CN" sz="2800" b="1" dirty="0"/>
          </a:p>
        </p:txBody>
      </p:sp>
      <p:sp>
        <p:nvSpPr>
          <p:cNvPr id="12" name="矩形标注 11"/>
          <p:cNvSpPr/>
          <p:nvPr/>
        </p:nvSpPr>
        <p:spPr bwMode="auto">
          <a:xfrm>
            <a:off x="3394794" y="5598403"/>
            <a:ext cx="1753269" cy="609668"/>
          </a:xfrm>
          <a:prstGeom prst="wedgeRectCallout">
            <a:avLst>
              <a:gd name="adj1" fmla="val -45035"/>
              <a:gd name="adj2" fmla="val -114660"/>
            </a:avLst>
          </a:prstGeom>
          <a:solidFill>
            <a:schemeClr val="bg1"/>
          </a:solidFill>
          <a:ln w="9525" cap="flat" cmpd="sng" algn="ctr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575F6D"/>
                </a:solidFill>
                <a:effectLst/>
                <a:latin typeface="Arial" charset="0"/>
                <a:ea typeface="宋体" pitchFamily="2" charset="-122"/>
              </a:rPr>
              <a:t>Route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575F6D"/>
                </a:solidFill>
                <a:effectLst/>
                <a:latin typeface="Arial" charset="0"/>
                <a:ea typeface="宋体" pitchFamily="2" charset="-122"/>
              </a:rPr>
              <a:t>To</a:t>
            </a:r>
            <a:r>
              <a:rPr kumimoji="0" lang="en-US" altLang="zh-CN" sz="1600" b="1" i="0" u="none" strike="noStrike" cap="none" normalizeH="0" dirty="0" smtClean="0">
                <a:ln>
                  <a:noFill/>
                </a:ln>
                <a:solidFill>
                  <a:srgbClr val="575F6D"/>
                </a:solidFill>
                <a:effectLst/>
                <a:latin typeface="Arial" charset="0"/>
                <a:ea typeface="宋体" pitchFamily="2" charset="-122"/>
              </a:rPr>
              <a:t> VLAN 10,20</a:t>
            </a:r>
            <a:endParaRPr kumimoji="0" lang="zh-CN" altLang="en-US" sz="1600" b="1" i="0" u="none" strike="noStrike" cap="none" normalizeH="0" baseline="0" dirty="0" smtClean="0">
              <a:ln>
                <a:noFill/>
              </a:ln>
              <a:solidFill>
                <a:srgbClr val="575F6D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395536" y="188640"/>
            <a:ext cx="81369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800" b="1" dirty="0" smtClean="0"/>
              <a:t>Project 3.2: </a:t>
            </a: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Policy configuration of </a:t>
            </a:r>
            <a:r>
              <a:rPr lang="en-US" altLang="zh-CN" sz="2800" b="1" dirty="0" smtClean="0"/>
              <a:t>firewall</a:t>
            </a:r>
            <a:endParaRPr lang="zh-CN" altLang="zh-CN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95536" y="908720"/>
            <a:ext cx="82809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4. To configure the </a:t>
            </a:r>
            <a:r>
              <a:rPr lang="en-US" altLang="zh-CN" sz="2400" dirty="0" smtClean="0">
                <a:solidFill>
                  <a:srgbClr val="FF0000"/>
                </a:solidFill>
              </a:rPr>
              <a:t>Packet Filter policy</a:t>
            </a:r>
            <a:endParaRPr lang="en-US" altLang="zh-CN" sz="2400" dirty="0" smtClean="0"/>
          </a:p>
          <a:p>
            <a:pPr>
              <a:buFont typeface="Wingdings" pitchFamily="2" charset="2"/>
              <a:buChar char="l"/>
            </a:pPr>
            <a:r>
              <a:rPr lang="en-US" altLang="zh-CN" sz="2000" dirty="0" smtClean="0"/>
              <a:t> To configure the Packet Filter policy</a:t>
            </a:r>
            <a:r>
              <a:rPr lang="en-US" altLang="zh-CN" sz="2000" dirty="0" smtClean="0">
                <a:solidFill>
                  <a:srgbClr val="FF0000"/>
                </a:solidFill>
              </a:rPr>
              <a:t> </a:t>
            </a:r>
            <a:r>
              <a:rPr lang="en-US" altLang="zh-CN" sz="2000" dirty="0" smtClean="0"/>
              <a:t>for</a:t>
            </a:r>
            <a:r>
              <a:rPr lang="en-US" altLang="zh-CN" sz="2000" dirty="0" smtClean="0">
                <a:solidFill>
                  <a:srgbClr val="FF0000"/>
                </a:solidFill>
              </a:rPr>
              <a:t> LAN to WAN</a:t>
            </a:r>
            <a:r>
              <a:rPr lang="en-US" altLang="zh-CN" sz="2000" dirty="0" smtClean="0"/>
              <a:t>:</a:t>
            </a:r>
            <a:endParaRPr lang="zh-CN" altLang="en-US" sz="2000" dirty="0" smtClean="0"/>
          </a:p>
        </p:txBody>
      </p:sp>
      <p:pic>
        <p:nvPicPr>
          <p:cNvPr id="15" name="图片 1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772816"/>
            <a:ext cx="8352928" cy="4795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6" name="组合 18"/>
          <p:cNvGrpSpPr/>
          <p:nvPr/>
        </p:nvGrpSpPr>
        <p:grpSpPr>
          <a:xfrm>
            <a:off x="2051720" y="2348880"/>
            <a:ext cx="6696744" cy="4176463"/>
            <a:chOff x="395536" y="1484784"/>
            <a:chExt cx="8280920" cy="4896544"/>
          </a:xfrm>
        </p:grpSpPr>
        <p:pic>
          <p:nvPicPr>
            <p:cNvPr id="17" name="图片 16"/>
            <p:cNvPicPr/>
            <p:nvPr/>
          </p:nvPicPr>
          <p:blipFill>
            <a:blip r:embed="rId3" cstate="print">
              <a:lum bright="-20000" contrast="20000"/>
            </a:blip>
            <a:srcRect/>
            <a:stretch>
              <a:fillRect/>
            </a:stretch>
          </p:blipFill>
          <p:spPr bwMode="auto">
            <a:xfrm>
              <a:off x="395536" y="1484784"/>
              <a:ext cx="8280920" cy="48965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" name="矩形标注 17"/>
            <p:cNvSpPr/>
            <p:nvPr/>
          </p:nvSpPr>
          <p:spPr bwMode="auto">
            <a:xfrm>
              <a:off x="6156174" y="2492897"/>
              <a:ext cx="1337292" cy="576065"/>
            </a:xfrm>
            <a:prstGeom prst="wedgeRectCallout">
              <a:avLst>
                <a:gd name="adj1" fmla="val -70909"/>
                <a:gd name="adj2" fmla="val 62500"/>
              </a:avLst>
            </a:prstGeom>
            <a:solidFill>
              <a:schemeClr val="bg1"/>
            </a:solidFill>
            <a:ln w="9525" cap="flat" cmpd="sng" algn="ctr">
              <a:solidFill>
                <a:schemeClr val="folHlink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 dirty="0" smtClean="0">
                  <a:solidFill>
                    <a:srgbClr val="FF0000"/>
                  </a:solidFill>
                </a:rPr>
                <a:t>From LAN</a:t>
              </a:r>
              <a:endParaRPr kumimoji="0" lang="zh-CN" altLang="en-US" sz="1400" b="1" i="0" u="none" strike="noStrike" cap="none" normalizeH="0" baseline="0" dirty="0" smtClean="0">
                <a:ln>
                  <a:noFill/>
                </a:ln>
                <a:solidFill>
                  <a:srgbClr val="575F6D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9" name="矩形标注 18"/>
            <p:cNvSpPr/>
            <p:nvPr/>
          </p:nvSpPr>
          <p:spPr bwMode="auto">
            <a:xfrm>
              <a:off x="1403648" y="5445224"/>
              <a:ext cx="1008112" cy="576064"/>
            </a:xfrm>
            <a:prstGeom prst="wedgeRectCallout">
              <a:avLst>
                <a:gd name="adj1" fmla="val 73651"/>
                <a:gd name="adj2" fmla="val 64980"/>
              </a:avLst>
            </a:prstGeom>
            <a:solidFill>
              <a:schemeClr val="bg1"/>
            </a:solidFill>
            <a:ln w="9525" cap="flat" cmpd="sng" algn="ctr">
              <a:solidFill>
                <a:schemeClr val="folHlink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zh-CN" sz="1600" b="1" i="0" u="none" strike="noStrike" cap="none" normalizeH="0" baseline="0" dirty="0" smtClean="0">
                  <a:ln>
                    <a:noFill/>
                  </a:ln>
                  <a:solidFill>
                    <a:srgbClr val="575F6D"/>
                  </a:solidFill>
                  <a:effectLst/>
                  <a:latin typeface="Arial" charset="0"/>
                  <a:ea typeface="宋体" pitchFamily="2" charset="-122"/>
                </a:rPr>
                <a:t>Action</a:t>
              </a:r>
              <a:endPara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rgbClr val="575F6D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0" name="矩形标注 19"/>
            <p:cNvSpPr/>
            <p:nvPr/>
          </p:nvSpPr>
          <p:spPr bwMode="auto">
            <a:xfrm>
              <a:off x="6156174" y="3645024"/>
              <a:ext cx="1337292" cy="576065"/>
            </a:xfrm>
            <a:prstGeom prst="wedgeRectCallout">
              <a:avLst>
                <a:gd name="adj1" fmla="val -79079"/>
                <a:gd name="adj2" fmla="val -73911"/>
              </a:avLst>
            </a:prstGeom>
            <a:solidFill>
              <a:schemeClr val="bg1"/>
            </a:solidFill>
            <a:ln w="9525" cap="flat" cmpd="sng" algn="ctr">
              <a:solidFill>
                <a:schemeClr val="folHlink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 dirty="0" smtClean="0">
                  <a:solidFill>
                    <a:srgbClr val="FF0000"/>
                  </a:solidFill>
                </a:rPr>
                <a:t>To  Internet</a:t>
              </a:r>
              <a:endParaRPr kumimoji="0" lang="zh-CN" altLang="en-US" sz="1400" b="1" i="0" u="none" strike="noStrike" cap="none" normalizeH="0" baseline="0" dirty="0" smtClean="0">
                <a:ln>
                  <a:noFill/>
                </a:ln>
                <a:solidFill>
                  <a:srgbClr val="575F6D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1" name="矩形标注 20"/>
            <p:cNvSpPr/>
            <p:nvPr/>
          </p:nvSpPr>
          <p:spPr bwMode="auto">
            <a:xfrm>
              <a:off x="6128481" y="5445224"/>
              <a:ext cx="1323840" cy="576065"/>
            </a:xfrm>
            <a:prstGeom prst="wedgeRectCallout">
              <a:avLst>
                <a:gd name="adj1" fmla="val -79079"/>
                <a:gd name="adj2" fmla="val -73911"/>
              </a:avLst>
            </a:prstGeom>
            <a:solidFill>
              <a:schemeClr val="bg1"/>
            </a:solidFill>
            <a:ln w="9525" cap="flat" cmpd="sng" algn="ctr">
              <a:solidFill>
                <a:schemeClr val="folHlink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zh-CN" sz="1400" b="1" i="0" u="none" strike="noStrike" cap="none" normalizeH="0" baseline="0" dirty="0" smtClean="0">
                  <a:ln>
                    <a:noFill/>
                  </a:ln>
                  <a:solidFill>
                    <a:srgbClr val="575F6D"/>
                  </a:solidFill>
                  <a:effectLst/>
                  <a:latin typeface="Arial" charset="0"/>
                  <a:ea typeface="宋体" pitchFamily="2" charset="-122"/>
                </a:rPr>
                <a:t>HTTP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zh-CN" sz="1400" b="1" i="0" u="none" strike="noStrike" cap="none" normalizeH="0" baseline="0" dirty="0" smtClean="0">
                  <a:ln>
                    <a:noFill/>
                  </a:ln>
                  <a:solidFill>
                    <a:srgbClr val="575F6D"/>
                  </a:solidFill>
                  <a:effectLst/>
                  <a:latin typeface="Arial" charset="0"/>
                  <a:ea typeface="宋体" pitchFamily="2" charset="-122"/>
                </a:rPr>
                <a:t>Protocol</a:t>
              </a:r>
              <a:endParaRPr kumimoji="0" lang="zh-CN" altLang="en-US" sz="1400" b="1" i="0" u="none" strike="noStrike" cap="none" normalizeH="0" baseline="0" dirty="0" smtClean="0">
                <a:ln>
                  <a:noFill/>
                </a:ln>
                <a:solidFill>
                  <a:srgbClr val="575F6D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2" name="矩形标注 21"/>
            <p:cNvSpPr/>
            <p:nvPr/>
          </p:nvSpPr>
          <p:spPr bwMode="auto">
            <a:xfrm>
              <a:off x="6128481" y="4581127"/>
              <a:ext cx="1323840" cy="576065"/>
            </a:xfrm>
            <a:prstGeom prst="wedgeRectCallout">
              <a:avLst>
                <a:gd name="adj1" fmla="val -79079"/>
                <a:gd name="adj2" fmla="val -73911"/>
              </a:avLst>
            </a:prstGeom>
            <a:solidFill>
              <a:schemeClr val="bg1"/>
            </a:solidFill>
            <a:ln w="9525" cap="flat" cmpd="sng" algn="ctr">
              <a:solidFill>
                <a:schemeClr val="folHlink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zh-CN" sz="1600" b="1" i="0" u="none" strike="noStrike" cap="none" normalizeH="0" baseline="0" dirty="0" smtClean="0">
                  <a:ln>
                    <a:noFill/>
                  </a:ln>
                  <a:solidFill>
                    <a:srgbClr val="575F6D"/>
                  </a:solidFill>
                  <a:effectLst/>
                  <a:latin typeface="Arial" charset="0"/>
                  <a:ea typeface="宋体" pitchFamily="2" charset="-122"/>
                </a:rPr>
                <a:t>Users</a:t>
              </a:r>
              <a:endPara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rgbClr val="575F6D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3" name="矩形 22"/>
            <p:cNvSpPr/>
            <p:nvPr/>
          </p:nvSpPr>
          <p:spPr bwMode="auto">
            <a:xfrm>
              <a:off x="2483768" y="5949280"/>
              <a:ext cx="1116632" cy="360040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rgbClr val="575F6D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</p:grpSp>
      <p:sp>
        <p:nvSpPr>
          <p:cNvPr id="24" name="矩形 23"/>
          <p:cNvSpPr/>
          <p:nvPr/>
        </p:nvSpPr>
        <p:spPr bwMode="auto">
          <a:xfrm>
            <a:off x="3491880" y="1844824"/>
            <a:ext cx="720080" cy="55086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rgbClr val="575F6D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755576" y="2395692"/>
            <a:ext cx="1224136" cy="19877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rgbClr val="575F6D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/>
        </p:nvPicPr>
        <p:blipFill>
          <a:blip r:embed="rId2" cstate="print">
            <a:lum bright="-20000" contrast="20000"/>
          </a:blip>
          <a:srcRect/>
          <a:stretch>
            <a:fillRect/>
          </a:stretch>
        </p:blipFill>
        <p:spPr bwMode="auto">
          <a:xfrm>
            <a:off x="467544" y="1772816"/>
            <a:ext cx="8208912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/>
          <p:nvPr/>
        </p:nvSpPr>
        <p:spPr bwMode="auto">
          <a:xfrm>
            <a:off x="2447256" y="5229200"/>
            <a:ext cx="1116632" cy="36004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rgbClr val="575F6D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5536" y="1012666"/>
            <a:ext cx="8280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sz="2000" dirty="0" smtClean="0"/>
              <a:t> To configure the Packet Filter policy</a:t>
            </a:r>
            <a:r>
              <a:rPr lang="en-US" altLang="zh-CN" sz="2000" dirty="0" smtClean="0">
                <a:solidFill>
                  <a:srgbClr val="FF0000"/>
                </a:solidFill>
              </a:rPr>
              <a:t> </a:t>
            </a:r>
            <a:r>
              <a:rPr lang="en-US" altLang="zh-CN" sz="2000" dirty="0" smtClean="0"/>
              <a:t>for</a:t>
            </a:r>
            <a:r>
              <a:rPr lang="en-US" altLang="zh-CN" sz="2000" dirty="0" smtClean="0">
                <a:solidFill>
                  <a:srgbClr val="FF0000"/>
                </a:solidFill>
              </a:rPr>
              <a:t> LAN to DMZ</a:t>
            </a:r>
            <a:r>
              <a:rPr lang="en-US" altLang="zh-CN" sz="2000" dirty="0" smtClean="0"/>
              <a:t>:</a:t>
            </a:r>
            <a:endParaRPr lang="zh-CN" altLang="en-US" sz="2000" dirty="0" smtClean="0"/>
          </a:p>
        </p:txBody>
      </p:sp>
      <p:sp>
        <p:nvSpPr>
          <p:cNvPr id="10" name="矩形标注 9"/>
          <p:cNvSpPr/>
          <p:nvPr/>
        </p:nvSpPr>
        <p:spPr bwMode="auto">
          <a:xfrm>
            <a:off x="6156176" y="2420888"/>
            <a:ext cx="1224136" cy="533706"/>
          </a:xfrm>
          <a:prstGeom prst="wedgeRectCallout">
            <a:avLst>
              <a:gd name="adj1" fmla="val -70909"/>
              <a:gd name="adj2" fmla="val 62500"/>
            </a:avLst>
          </a:prstGeom>
          <a:solidFill>
            <a:schemeClr val="bg1"/>
          </a:solidFill>
          <a:ln w="9525" cap="flat" cmpd="sng" algn="ctr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 smtClean="0">
                <a:solidFill>
                  <a:srgbClr val="FF0000"/>
                </a:solidFill>
              </a:rPr>
              <a:t>From LAN</a:t>
            </a:r>
            <a:endParaRPr kumimoji="0" lang="zh-CN" altLang="en-US" sz="1600" b="1" i="0" u="none" strike="noStrike" cap="none" normalizeH="0" baseline="0" dirty="0" smtClean="0">
              <a:ln>
                <a:noFill/>
              </a:ln>
              <a:solidFill>
                <a:srgbClr val="575F6D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1" name="矩形标注 10"/>
          <p:cNvSpPr/>
          <p:nvPr/>
        </p:nvSpPr>
        <p:spPr bwMode="auto">
          <a:xfrm>
            <a:off x="1475656" y="4581128"/>
            <a:ext cx="1008112" cy="533706"/>
          </a:xfrm>
          <a:prstGeom prst="wedgeRectCallout">
            <a:avLst>
              <a:gd name="adj1" fmla="val 62313"/>
              <a:gd name="adj2" fmla="val 86396"/>
            </a:avLst>
          </a:prstGeom>
          <a:solidFill>
            <a:schemeClr val="bg1"/>
          </a:solidFill>
          <a:ln w="9525" cap="flat" cmpd="sng" algn="ctr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575F6D"/>
                </a:solidFill>
                <a:effectLst/>
                <a:latin typeface="Arial" charset="0"/>
                <a:ea typeface="宋体" pitchFamily="2" charset="-122"/>
              </a:rPr>
              <a:t>Action</a:t>
            </a:r>
            <a:endParaRPr kumimoji="0" lang="zh-CN" altLang="en-US" sz="1600" b="1" i="0" u="none" strike="noStrike" cap="none" normalizeH="0" baseline="0" dirty="0" smtClean="0">
              <a:ln>
                <a:noFill/>
              </a:ln>
              <a:solidFill>
                <a:srgbClr val="575F6D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2" name="矩形标注 11"/>
          <p:cNvSpPr/>
          <p:nvPr/>
        </p:nvSpPr>
        <p:spPr bwMode="auto">
          <a:xfrm>
            <a:off x="6948264" y="3284984"/>
            <a:ext cx="1224136" cy="533706"/>
          </a:xfrm>
          <a:prstGeom prst="wedgeRectCallout">
            <a:avLst>
              <a:gd name="adj1" fmla="val -142105"/>
              <a:gd name="adj2" fmla="val -33756"/>
            </a:avLst>
          </a:prstGeom>
          <a:solidFill>
            <a:schemeClr val="bg1"/>
          </a:solidFill>
          <a:ln w="9525" cap="flat" cmpd="sng" algn="ctr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 smtClean="0">
                <a:solidFill>
                  <a:srgbClr val="FF0000"/>
                </a:solidFill>
              </a:rPr>
              <a:t>To  DMZ</a:t>
            </a:r>
            <a:endParaRPr kumimoji="0" lang="zh-CN" altLang="en-US" sz="1600" b="1" i="0" u="none" strike="noStrike" cap="none" normalizeH="0" baseline="0" dirty="0" smtClean="0">
              <a:ln>
                <a:noFill/>
              </a:ln>
              <a:solidFill>
                <a:srgbClr val="575F6D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3" name="矩形标注 12"/>
          <p:cNvSpPr/>
          <p:nvPr/>
        </p:nvSpPr>
        <p:spPr bwMode="auto">
          <a:xfrm>
            <a:off x="6228184" y="4869160"/>
            <a:ext cx="1224136" cy="533706"/>
          </a:xfrm>
          <a:prstGeom prst="wedgeRectCallout">
            <a:avLst>
              <a:gd name="adj1" fmla="val -79079"/>
              <a:gd name="adj2" fmla="val -73911"/>
            </a:avLst>
          </a:prstGeom>
          <a:solidFill>
            <a:schemeClr val="bg1"/>
          </a:solidFill>
          <a:ln w="9525" cap="flat" cmpd="sng" algn="ctr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575F6D"/>
                </a:solidFill>
                <a:effectLst/>
                <a:latin typeface="Arial" charset="0"/>
                <a:ea typeface="宋体" pitchFamily="2" charset="-122"/>
              </a:rPr>
              <a:t>ICMP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575F6D"/>
                </a:solidFill>
                <a:effectLst/>
                <a:latin typeface="Arial" charset="0"/>
                <a:ea typeface="宋体" pitchFamily="2" charset="-122"/>
              </a:rPr>
              <a:t>Protocol</a:t>
            </a:r>
            <a:endParaRPr kumimoji="0" lang="zh-CN" altLang="en-US" sz="1600" b="1" i="0" u="none" strike="noStrike" cap="none" normalizeH="0" baseline="0" dirty="0" smtClean="0">
              <a:ln>
                <a:noFill/>
              </a:ln>
              <a:solidFill>
                <a:srgbClr val="575F6D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95536" y="188640"/>
            <a:ext cx="81369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800" b="1" dirty="0" smtClean="0"/>
              <a:t>Project 3.2: </a:t>
            </a: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Policy configuration of </a:t>
            </a:r>
            <a:r>
              <a:rPr lang="en-US" altLang="zh-CN" sz="2800" b="1" dirty="0" smtClean="0"/>
              <a:t>firewall</a:t>
            </a:r>
            <a:endParaRPr lang="zh-CN" altLang="zh-CN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/>
          <p:nvPr/>
        </p:nvPicPr>
        <p:blipFill>
          <a:blip r:embed="rId2" cstate="print">
            <a:lum bright="-20000" contrast="20000"/>
          </a:blip>
          <a:srcRect/>
          <a:stretch>
            <a:fillRect/>
          </a:stretch>
        </p:blipFill>
        <p:spPr bwMode="auto">
          <a:xfrm>
            <a:off x="251520" y="1844824"/>
            <a:ext cx="8640960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539552" y="1196752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sz="2400" dirty="0" smtClean="0"/>
              <a:t> The </a:t>
            </a:r>
            <a:r>
              <a:rPr lang="en-US" altLang="zh-CN" sz="2400" dirty="0" smtClean="0">
                <a:solidFill>
                  <a:srgbClr val="FF0000"/>
                </a:solidFill>
              </a:rPr>
              <a:t>Packet Filter policy </a:t>
            </a:r>
            <a:r>
              <a:rPr lang="en-US" altLang="zh-CN" sz="2400" dirty="0" smtClean="0"/>
              <a:t>list:</a:t>
            </a:r>
            <a:endParaRPr lang="zh-CN" altLang="en-US" sz="2400" dirty="0" smtClean="0"/>
          </a:p>
        </p:txBody>
      </p:sp>
      <p:sp>
        <p:nvSpPr>
          <p:cNvPr id="6" name="矩形 5"/>
          <p:cNvSpPr/>
          <p:nvPr/>
        </p:nvSpPr>
        <p:spPr bwMode="auto">
          <a:xfrm>
            <a:off x="251520" y="3429000"/>
            <a:ext cx="8208912" cy="72008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rgbClr val="575F6D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95536" y="188640"/>
            <a:ext cx="81369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800" b="1" dirty="0" smtClean="0"/>
              <a:t>Project 3.2: </a:t>
            </a: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Policy configuration of </a:t>
            </a:r>
            <a:r>
              <a:rPr lang="en-US" altLang="zh-CN" sz="2800" b="1" dirty="0" smtClean="0"/>
              <a:t>firewall</a:t>
            </a:r>
            <a:endParaRPr lang="zh-CN" altLang="zh-CN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39552" y="980728"/>
            <a:ext cx="7488832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/>
              <a:t>4. To configure the </a:t>
            </a:r>
            <a:r>
              <a:rPr lang="en-US" altLang="zh-CN" sz="2800" dirty="0" smtClean="0">
                <a:solidFill>
                  <a:srgbClr val="FF0000"/>
                </a:solidFill>
              </a:rPr>
              <a:t>NAT Policy</a:t>
            </a:r>
            <a:endParaRPr lang="en-US" altLang="zh-CN" sz="2800" dirty="0" smtClean="0"/>
          </a:p>
          <a:p>
            <a:pPr>
              <a:buFont typeface="Wingdings" pitchFamily="2" charset="2"/>
              <a:buChar char="l"/>
            </a:pPr>
            <a:r>
              <a:rPr lang="en-US" altLang="zh-CN" sz="2400" dirty="0" smtClean="0"/>
              <a:t> To configure the </a:t>
            </a:r>
            <a:r>
              <a:rPr lang="en-US" altLang="zh-CN" sz="2400" dirty="0" smtClean="0">
                <a:solidFill>
                  <a:srgbClr val="FF0000"/>
                </a:solidFill>
              </a:rPr>
              <a:t>NAT Address pool</a:t>
            </a:r>
            <a:endParaRPr lang="en-US" altLang="zh-CN" sz="2400" dirty="0" smtClean="0"/>
          </a:p>
        </p:txBody>
      </p:sp>
      <p:sp>
        <p:nvSpPr>
          <p:cNvPr id="9" name="矩形 8"/>
          <p:cNvSpPr/>
          <p:nvPr/>
        </p:nvSpPr>
        <p:spPr>
          <a:xfrm>
            <a:off x="395536" y="188640"/>
            <a:ext cx="81369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800" b="1" dirty="0" smtClean="0"/>
              <a:t>Project 3.2: </a:t>
            </a: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Policy configuration of </a:t>
            </a:r>
            <a:r>
              <a:rPr lang="en-US" altLang="zh-CN" sz="2800" b="1" dirty="0" smtClean="0"/>
              <a:t>firewall</a:t>
            </a:r>
            <a:endParaRPr lang="zh-CN" altLang="zh-CN" sz="2800" b="1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988840"/>
            <a:ext cx="8208912" cy="44644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39552" y="980728"/>
            <a:ext cx="70351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sz="2400" dirty="0" smtClean="0"/>
              <a:t> To configure the source </a:t>
            </a:r>
            <a:r>
              <a:rPr lang="en-US" altLang="zh-CN" sz="2400" dirty="0" smtClean="0">
                <a:solidFill>
                  <a:srgbClr val="FF0000"/>
                </a:solidFill>
              </a:rPr>
              <a:t>NAT Policy for VLAN 10</a:t>
            </a:r>
            <a:endParaRPr lang="en-US" altLang="zh-CN" sz="2400" dirty="0" smtClean="0"/>
          </a:p>
        </p:txBody>
      </p:sp>
      <p:pic>
        <p:nvPicPr>
          <p:cNvPr id="5" name="图片 4"/>
          <p:cNvPicPr/>
          <p:nvPr/>
        </p:nvPicPr>
        <p:blipFill>
          <a:blip r:embed="rId2" cstate="print">
            <a:lum bright="-20000" contrast="20000"/>
          </a:blip>
          <a:srcRect/>
          <a:stretch>
            <a:fillRect/>
          </a:stretch>
        </p:blipFill>
        <p:spPr bwMode="auto">
          <a:xfrm>
            <a:off x="323528" y="1556792"/>
            <a:ext cx="8424936" cy="486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标注 5"/>
          <p:cNvSpPr/>
          <p:nvPr/>
        </p:nvSpPr>
        <p:spPr bwMode="auto">
          <a:xfrm>
            <a:off x="7308304" y="1916832"/>
            <a:ext cx="1368152" cy="533706"/>
          </a:xfrm>
          <a:prstGeom prst="wedgeRectCallout">
            <a:avLst>
              <a:gd name="adj1" fmla="val -87250"/>
              <a:gd name="adj2" fmla="val 59822"/>
            </a:avLst>
          </a:prstGeom>
          <a:solidFill>
            <a:schemeClr val="bg1"/>
          </a:solidFill>
          <a:ln w="9525" cap="flat" cmpd="sng" algn="ctr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 smtClean="0">
                <a:solidFill>
                  <a:srgbClr val="FF0000"/>
                </a:solidFill>
              </a:rPr>
              <a:t>From VLAN10</a:t>
            </a:r>
            <a:endParaRPr kumimoji="0" lang="zh-CN" altLang="en-US" sz="1600" b="1" i="0" u="none" strike="noStrike" cap="none" normalizeH="0" baseline="0" dirty="0" smtClean="0">
              <a:ln>
                <a:noFill/>
              </a:ln>
              <a:solidFill>
                <a:srgbClr val="575F6D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7" name="矩形标注 6"/>
          <p:cNvSpPr/>
          <p:nvPr/>
        </p:nvSpPr>
        <p:spPr bwMode="auto">
          <a:xfrm>
            <a:off x="7380312" y="3068960"/>
            <a:ext cx="1224136" cy="533706"/>
          </a:xfrm>
          <a:prstGeom prst="wedgeRectCallout">
            <a:avLst>
              <a:gd name="adj1" fmla="val -89584"/>
              <a:gd name="adj2" fmla="val -65999"/>
            </a:avLst>
          </a:prstGeom>
          <a:solidFill>
            <a:schemeClr val="bg1"/>
          </a:solidFill>
          <a:ln w="9525" cap="flat" cmpd="sng" algn="ctr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 smtClean="0">
                <a:solidFill>
                  <a:srgbClr val="FF0000"/>
                </a:solidFill>
              </a:rPr>
              <a:t>To  Internet</a:t>
            </a:r>
            <a:endParaRPr kumimoji="0" lang="zh-CN" altLang="en-US" sz="1600" b="1" i="0" u="none" strike="noStrike" cap="none" normalizeH="0" baseline="0" dirty="0" smtClean="0">
              <a:ln>
                <a:noFill/>
              </a:ln>
              <a:solidFill>
                <a:srgbClr val="575F6D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8" name="矩形标注 7"/>
          <p:cNvSpPr/>
          <p:nvPr/>
        </p:nvSpPr>
        <p:spPr bwMode="auto">
          <a:xfrm>
            <a:off x="2843808" y="5373216"/>
            <a:ext cx="3096344" cy="720080"/>
          </a:xfrm>
          <a:prstGeom prst="wedgeRectCallout">
            <a:avLst>
              <a:gd name="adj1" fmla="val -20048"/>
              <a:gd name="adj2" fmla="val -108737"/>
            </a:avLst>
          </a:prstGeom>
          <a:solidFill>
            <a:schemeClr val="bg1"/>
          </a:solidFill>
          <a:ln w="9525" cap="flat" cmpd="sng" algn="ctr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 smtClean="0">
                <a:solidFill>
                  <a:srgbClr val="FF0000"/>
                </a:solidFill>
              </a:rPr>
              <a:t>The source IP will be translate to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 smtClean="0">
                <a:solidFill>
                  <a:srgbClr val="FF0000"/>
                </a:solidFill>
              </a:rPr>
              <a:t>202.100.100.1 </a:t>
            </a:r>
          </a:p>
        </p:txBody>
      </p:sp>
      <p:sp>
        <p:nvSpPr>
          <p:cNvPr id="9" name="矩形 8"/>
          <p:cNvSpPr/>
          <p:nvPr/>
        </p:nvSpPr>
        <p:spPr>
          <a:xfrm>
            <a:off x="395536" y="188640"/>
            <a:ext cx="81369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800" b="1" dirty="0" smtClean="0"/>
              <a:t>Project 3.2: </a:t>
            </a: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Policy configuration of </a:t>
            </a:r>
            <a:r>
              <a:rPr lang="en-US" altLang="zh-CN" sz="2800" b="1" dirty="0" smtClean="0"/>
              <a:t>firewall</a:t>
            </a:r>
            <a:endParaRPr lang="zh-CN" altLang="zh-CN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/>
          <p:nvPr/>
        </p:nvPicPr>
        <p:blipFill>
          <a:blip r:embed="rId2" cstate="print">
            <a:lum bright="-20000" contrast="20000"/>
          </a:blip>
          <a:srcRect/>
          <a:stretch>
            <a:fillRect/>
          </a:stretch>
        </p:blipFill>
        <p:spPr bwMode="auto">
          <a:xfrm>
            <a:off x="467544" y="1633707"/>
            <a:ext cx="8208912" cy="4819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539552" y="980728"/>
            <a:ext cx="70351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sz="2400" dirty="0" smtClean="0"/>
              <a:t> To configure the source </a:t>
            </a:r>
            <a:r>
              <a:rPr lang="en-US" altLang="zh-CN" sz="2400" dirty="0" smtClean="0">
                <a:solidFill>
                  <a:srgbClr val="FF0000"/>
                </a:solidFill>
              </a:rPr>
              <a:t>NAT Policy for VLAN 10</a:t>
            </a:r>
            <a:endParaRPr lang="en-US" altLang="zh-CN" sz="2400" dirty="0" smtClean="0"/>
          </a:p>
        </p:txBody>
      </p:sp>
      <p:sp>
        <p:nvSpPr>
          <p:cNvPr id="6" name="矩形标注 5"/>
          <p:cNvSpPr/>
          <p:nvPr/>
        </p:nvSpPr>
        <p:spPr bwMode="auto">
          <a:xfrm>
            <a:off x="7164288" y="1916832"/>
            <a:ext cx="1440160" cy="533706"/>
          </a:xfrm>
          <a:prstGeom prst="wedgeRectCallout">
            <a:avLst>
              <a:gd name="adj1" fmla="val -87250"/>
              <a:gd name="adj2" fmla="val 59822"/>
            </a:avLst>
          </a:prstGeom>
          <a:solidFill>
            <a:schemeClr val="bg1"/>
          </a:solidFill>
          <a:ln w="9525" cap="flat" cmpd="sng" algn="ctr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 smtClean="0">
                <a:solidFill>
                  <a:srgbClr val="FF0000"/>
                </a:solidFill>
              </a:rPr>
              <a:t>From VLAN 2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宋体" pitchFamily="2" charset="-122"/>
              </a:rPr>
              <a:t>0</a:t>
            </a:r>
            <a:endParaRPr kumimoji="0" lang="zh-CN" altLang="en-US" sz="1600" b="1" i="0" u="none" strike="noStrike" cap="none" normalizeH="0" baseline="0" dirty="0" smtClean="0">
              <a:ln>
                <a:noFill/>
              </a:ln>
              <a:solidFill>
                <a:srgbClr val="575F6D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7" name="矩形标注 6"/>
          <p:cNvSpPr/>
          <p:nvPr/>
        </p:nvSpPr>
        <p:spPr bwMode="auto">
          <a:xfrm>
            <a:off x="7380312" y="3068960"/>
            <a:ext cx="1224136" cy="533706"/>
          </a:xfrm>
          <a:prstGeom prst="wedgeRectCallout">
            <a:avLst>
              <a:gd name="adj1" fmla="val -89584"/>
              <a:gd name="adj2" fmla="val -65999"/>
            </a:avLst>
          </a:prstGeom>
          <a:solidFill>
            <a:schemeClr val="bg1"/>
          </a:solidFill>
          <a:ln w="9525" cap="flat" cmpd="sng" algn="ctr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 smtClean="0">
                <a:solidFill>
                  <a:srgbClr val="FF0000"/>
                </a:solidFill>
              </a:rPr>
              <a:t>To  WAN</a:t>
            </a:r>
            <a:endParaRPr kumimoji="0" lang="zh-CN" altLang="en-US" sz="1600" b="1" i="0" u="none" strike="noStrike" cap="none" normalizeH="0" baseline="0" dirty="0" smtClean="0">
              <a:ln>
                <a:noFill/>
              </a:ln>
              <a:solidFill>
                <a:srgbClr val="575F6D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8" name="矩形标注 7"/>
          <p:cNvSpPr/>
          <p:nvPr/>
        </p:nvSpPr>
        <p:spPr bwMode="auto">
          <a:xfrm>
            <a:off x="2843808" y="5373216"/>
            <a:ext cx="3096344" cy="720080"/>
          </a:xfrm>
          <a:prstGeom prst="wedgeRectCallout">
            <a:avLst>
              <a:gd name="adj1" fmla="val -20048"/>
              <a:gd name="adj2" fmla="val -108737"/>
            </a:avLst>
          </a:prstGeom>
          <a:solidFill>
            <a:schemeClr val="bg1"/>
          </a:solidFill>
          <a:ln w="9525" cap="flat" cmpd="sng" algn="ctr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 smtClean="0">
                <a:solidFill>
                  <a:srgbClr val="FF0000"/>
                </a:solidFill>
              </a:rPr>
              <a:t>The source IP will be translate to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 smtClean="0">
                <a:solidFill>
                  <a:srgbClr val="FF0000"/>
                </a:solidFill>
              </a:rPr>
              <a:t>202.100.100.1 </a:t>
            </a:r>
          </a:p>
        </p:txBody>
      </p:sp>
      <p:sp>
        <p:nvSpPr>
          <p:cNvPr id="9" name="矩形 8"/>
          <p:cNvSpPr/>
          <p:nvPr/>
        </p:nvSpPr>
        <p:spPr>
          <a:xfrm>
            <a:off x="395536" y="188640"/>
            <a:ext cx="81369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800" b="1" dirty="0" smtClean="0"/>
              <a:t>Project 3.2: </a:t>
            </a: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Policy configuration of </a:t>
            </a:r>
            <a:r>
              <a:rPr lang="en-US" altLang="zh-CN" sz="2800" b="1" dirty="0" smtClean="0"/>
              <a:t>firewall</a:t>
            </a:r>
            <a:endParaRPr lang="zh-CN" altLang="zh-CN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899592" y="1294874"/>
            <a:ext cx="7704856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t"/>
            <a:endParaRPr lang="zh-CN" altLang="zh-CN" sz="3200" b="1" dirty="0" smtClean="0"/>
          </a:p>
          <a:p>
            <a:pPr fontAlgn="t"/>
            <a:r>
              <a:rPr lang="en-US" altLang="zh-CN" sz="3200" b="1" dirty="0" smtClean="0"/>
              <a:t>Project 3 : </a:t>
            </a:r>
            <a:r>
              <a:rPr lang="en-US" altLang="zh-CN" sz="3200" b="1" dirty="0" smtClean="0">
                <a:solidFill>
                  <a:schemeClr val="dk1"/>
                </a:solidFill>
              </a:rPr>
              <a:t> Firewall configuration</a:t>
            </a:r>
            <a:endParaRPr lang="zh-CN" altLang="zh-CN" sz="3200" b="1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2000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/>
          <p:nvPr/>
        </p:nvPicPr>
        <p:blipFill>
          <a:blip r:embed="rId2" cstate="print">
            <a:lum bright="-20000" contrast="20000"/>
          </a:blip>
          <a:srcRect/>
          <a:stretch>
            <a:fillRect/>
          </a:stretch>
        </p:blipFill>
        <p:spPr bwMode="auto">
          <a:xfrm>
            <a:off x="467544" y="2060848"/>
            <a:ext cx="8352928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539552" y="1052736"/>
            <a:ext cx="41597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sz="2400" dirty="0" smtClean="0"/>
              <a:t> The source </a:t>
            </a:r>
            <a:r>
              <a:rPr lang="en-US" altLang="zh-CN" sz="2400" dirty="0" smtClean="0">
                <a:solidFill>
                  <a:srgbClr val="FF0000"/>
                </a:solidFill>
              </a:rPr>
              <a:t>NAT Policy list:</a:t>
            </a:r>
            <a:endParaRPr lang="en-US" altLang="zh-CN" sz="2400" dirty="0" smtClean="0"/>
          </a:p>
        </p:txBody>
      </p:sp>
      <p:sp>
        <p:nvSpPr>
          <p:cNvPr id="6" name="矩形 5"/>
          <p:cNvSpPr/>
          <p:nvPr/>
        </p:nvSpPr>
        <p:spPr bwMode="auto">
          <a:xfrm>
            <a:off x="539552" y="3789040"/>
            <a:ext cx="8208912" cy="64807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rgbClr val="575F6D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95536" y="188640"/>
            <a:ext cx="81369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800" b="1" dirty="0" smtClean="0"/>
              <a:t>Project 3.2: </a:t>
            </a: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Policy configuration of </a:t>
            </a:r>
            <a:r>
              <a:rPr lang="en-US" altLang="zh-CN" sz="2800" b="1" dirty="0" smtClean="0"/>
              <a:t>firewall</a:t>
            </a:r>
            <a:endParaRPr lang="zh-CN" altLang="zh-CN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39552" y="980728"/>
            <a:ext cx="7704856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/>
              <a:t>4. To configure the </a:t>
            </a:r>
            <a:r>
              <a:rPr lang="en-US" altLang="zh-CN" sz="2800" dirty="0" smtClean="0">
                <a:solidFill>
                  <a:srgbClr val="FF0000"/>
                </a:solidFill>
              </a:rPr>
              <a:t>service mapping  Policy</a:t>
            </a:r>
          </a:p>
          <a:p>
            <a:pPr>
              <a:buFont typeface="Wingdings" pitchFamily="2" charset="2"/>
              <a:buChar char="l"/>
            </a:pPr>
            <a:r>
              <a:rPr lang="en-US" altLang="zh-CN" sz="2400" dirty="0" smtClean="0"/>
              <a:t> </a:t>
            </a:r>
            <a:r>
              <a:rPr lang="en-US" altLang="zh-CN" sz="2000" dirty="0" smtClean="0"/>
              <a:t>To configure the service mapping for  server 192.168.30.100</a:t>
            </a:r>
            <a:endParaRPr lang="en-US" altLang="zh-CN" sz="2400" dirty="0" smtClean="0"/>
          </a:p>
        </p:txBody>
      </p:sp>
      <p:grpSp>
        <p:nvGrpSpPr>
          <p:cNvPr id="13" name="组合 12"/>
          <p:cNvGrpSpPr/>
          <p:nvPr/>
        </p:nvGrpSpPr>
        <p:grpSpPr>
          <a:xfrm>
            <a:off x="539552" y="2060847"/>
            <a:ext cx="8208912" cy="4464497"/>
            <a:chOff x="539552" y="1601416"/>
            <a:chExt cx="8208912" cy="4851921"/>
          </a:xfrm>
        </p:grpSpPr>
        <p:pic>
          <p:nvPicPr>
            <p:cNvPr id="14" name="图片 13"/>
            <p:cNvPicPr/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39552" y="1601416"/>
              <a:ext cx="8208912" cy="48519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" name="图片 14"/>
            <p:cNvPicPr/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195736" y="2204865"/>
              <a:ext cx="6552728" cy="42484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sp>
          <p:nvSpPr>
            <p:cNvPr id="16" name="矩形标注 15"/>
            <p:cNvSpPr/>
            <p:nvPr/>
          </p:nvSpPr>
          <p:spPr bwMode="auto">
            <a:xfrm>
              <a:off x="6876256" y="2564904"/>
              <a:ext cx="1584176" cy="533706"/>
            </a:xfrm>
            <a:prstGeom prst="wedgeRectCallout">
              <a:avLst>
                <a:gd name="adj1" fmla="val -150005"/>
                <a:gd name="adj2" fmla="val 79789"/>
              </a:avLst>
            </a:prstGeom>
            <a:solidFill>
              <a:schemeClr val="bg1"/>
            </a:solidFill>
            <a:ln w="9525" cap="flat" cmpd="sng" algn="ctr">
              <a:solidFill>
                <a:schemeClr val="folHlink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b="1" dirty="0" smtClean="0">
                  <a:latin typeface="Arial" charset="0"/>
                  <a:ea typeface="宋体" pitchFamily="2" charset="-122"/>
                </a:rPr>
                <a:t>Well know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zh-CN" sz="1600" b="1" i="0" u="none" strike="noStrike" cap="none" normalizeH="0" dirty="0" smtClean="0">
                  <a:ln>
                    <a:noFill/>
                  </a:ln>
                  <a:effectLst/>
                  <a:latin typeface="Arial" charset="0"/>
                  <a:ea typeface="宋体" pitchFamily="2" charset="-122"/>
                </a:rPr>
                <a:t> server IP</a:t>
              </a:r>
              <a:endParaRPr kumimoji="0" lang="zh-CN" altLang="en-US" sz="1600" b="1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7" name="矩形标注 16"/>
            <p:cNvSpPr/>
            <p:nvPr/>
          </p:nvSpPr>
          <p:spPr bwMode="auto">
            <a:xfrm>
              <a:off x="6876256" y="3501008"/>
              <a:ext cx="1584176" cy="533706"/>
            </a:xfrm>
            <a:prstGeom prst="wedgeRectCallout">
              <a:avLst>
                <a:gd name="adj1" fmla="val -154423"/>
                <a:gd name="adj2" fmla="val -34096"/>
              </a:avLst>
            </a:prstGeom>
            <a:solidFill>
              <a:schemeClr val="bg1"/>
            </a:solidFill>
            <a:ln w="9525" cap="flat" cmpd="sng" algn="ctr">
              <a:solidFill>
                <a:schemeClr val="folHlink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zh-CN" sz="1600" b="1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  <a:ea typeface="宋体" pitchFamily="2" charset="-122"/>
                </a:rPr>
                <a:t>LAN</a:t>
              </a:r>
              <a:r>
                <a:rPr kumimoji="0" lang="en-US" altLang="zh-CN" sz="1600" b="1" i="0" u="none" strike="noStrike" cap="none" normalizeH="0" dirty="0" smtClean="0">
                  <a:ln>
                    <a:noFill/>
                  </a:ln>
                  <a:effectLst/>
                  <a:latin typeface="Arial" charset="0"/>
                  <a:ea typeface="宋体" pitchFamily="2" charset="-122"/>
                </a:rPr>
                <a:t> server IP</a:t>
              </a:r>
              <a:endParaRPr kumimoji="0" lang="zh-CN" altLang="en-US" sz="1600" b="1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8" name="矩形标注 17"/>
            <p:cNvSpPr/>
            <p:nvPr/>
          </p:nvSpPr>
          <p:spPr bwMode="auto">
            <a:xfrm>
              <a:off x="6876256" y="4221088"/>
              <a:ext cx="1584176" cy="533706"/>
            </a:xfrm>
            <a:prstGeom prst="wedgeRectCallout">
              <a:avLst>
                <a:gd name="adj1" fmla="val -122642"/>
                <a:gd name="adj2" fmla="val -70125"/>
              </a:avLst>
            </a:prstGeom>
            <a:solidFill>
              <a:schemeClr val="bg1"/>
            </a:solidFill>
            <a:ln w="9525" cap="flat" cmpd="sng" algn="ctr">
              <a:solidFill>
                <a:schemeClr val="folHlink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b="1" dirty="0" smtClean="0">
                  <a:latin typeface="Arial" charset="0"/>
                  <a:ea typeface="宋体" pitchFamily="2" charset="-122"/>
                </a:rPr>
                <a:t>Well know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zh-CN" sz="1600" b="1" i="0" u="none" strike="noStrike" cap="none" normalizeH="0" dirty="0" smtClean="0">
                  <a:ln>
                    <a:noFill/>
                  </a:ln>
                  <a:effectLst/>
                  <a:latin typeface="Arial" charset="0"/>
                  <a:ea typeface="宋体" pitchFamily="2" charset="-122"/>
                </a:rPr>
                <a:t> service port</a:t>
              </a:r>
              <a:endParaRPr kumimoji="0" lang="zh-CN" altLang="en-US" sz="1600" b="1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9" name="矩形标注 18"/>
            <p:cNvSpPr/>
            <p:nvPr/>
          </p:nvSpPr>
          <p:spPr bwMode="auto">
            <a:xfrm>
              <a:off x="6876256" y="5157192"/>
              <a:ext cx="1584176" cy="533706"/>
            </a:xfrm>
            <a:prstGeom prst="wedgeRectCallout">
              <a:avLst>
                <a:gd name="adj1" fmla="val -136270"/>
                <a:gd name="adj2" fmla="val -187557"/>
              </a:avLst>
            </a:prstGeom>
            <a:solidFill>
              <a:schemeClr val="bg1"/>
            </a:solidFill>
            <a:ln w="9525" cap="flat" cmpd="sng" algn="ctr">
              <a:solidFill>
                <a:schemeClr val="folHlink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zh-CN" sz="1600" b="1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  <a:ea typeface="宋体" pitchFamily="2" charset="-122"/>
                </a:rPr>
                <a:t>Private</a:t>
              </a:r>
              <a:r>
                <a:rPr kumimoji="0" lang="en-US" altLang="zh-CN" sz="1600" b="1" i="0" u="none" strike="noStrike" cap="none" normalizeH="0" dirty="0" smtClean="0">
                  <a:ln>
                    <a:noFill/>
                  </a:ln>
                  <a:effectLst/>
                  <a:latin typeface="Arial" charset="0"/>
                  <a:ea typeface="宋体" pitchFamily="2" charset="-122"/>
                </a:rPr>
                <a:t> 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zh-CN" sz="1600" b="1" i="0" u="none" strike="noStrike" cap="none" normalizeH="0" dirty="0" smtClean="0">
                  <a:ln>
                    <a:noFill/>
                  </a:ln>
                  <a:effectLst/>
                  <a:latin typeface="Arial" charset="0"/>
                  <a:ea typeface="宋体" pitchFamily="2" charset="-122"/>
                </a:rPr>
                <a:t>service port</a:t>
              </a:r>
              <a:endParaRPr kumimoji="0" lang="zh-CN" altLang="en-US" sz="1600" b="1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0" name="矩形 19"/>
            <p:cNvSpPr/>
            <p:nvPr/>
          </p:nvSpPr>
          <p:spPr bwMode="auto">
            <a:xfrm>
              <a:off x="3491880" y="1628800"/>
              <a:ext cx="720080" cy="648072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rgbClr val="575F6D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1" name="矩形 20"/>
            <p:cNvSpPr/>
            <p:nvPr/>
          </p:nvSpPr>
          <p:spPr bwMode="auto">
            <a:xfrm>
              <a:off x="827584" y="2780928"/>
              <a:ext cx="1224136" cy="216024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rgbClr val="575F6D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</p:grpSp>
      <p:sp>
        <p:nvSpPr>
          <p:cNvPr id="22" name="矩形 21"/>
          <p:cNvSpPr/>
          <p:nvPr/>
        </p:nvSpPr>
        <p:spPr>
          <a:xfrm>
            <a:off x="395536" y="188640"/>
            <a:ext cx="81369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800" b="1" dirty="0" smtClean="0"/>
              <a:t>Project 3.2: </a:t>
            </a: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Policy configuration of </a:t>
            </a:r>
            <a:r>
              <a:rPr lang="en-US" altLang="zh-CN" sz="2800" b="1" dirty="0" smtClean="0"/>
              <a:t>firewall</a:t>
            </a:r>
            <a:endParaRPr lang="zh-CN" altLang="zh-CN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988840"/>
            <a:ext cx="8136904" cy="17281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539552" y="1124744"/>
            <a:ext cx="64807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sz="2400" dirty="0" smtClean="0"/>
              <a:t> The service mapping list:</a:t>
            </a:r>
          </a:p>
        </p:txBody>
      </p:sp>
      <p:sp>
        <p:nvSpPr>
          <p:cNvPr id="7" name="矩形 6"/>
          <p:cNvSpPr/>
          <p:nvPr/>
        </p:nvSpPr>
        <p:spPr bwMode="auto">
          <a:xfrm>
            <a:off x="395536" y="3140968"/>
            <a:ext cx="7920880" cy="43204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rgbClr val="575F6D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95536" y="188640"/>
            <a:ext cx="81369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800" b="1" dirty="0" smtClean="0"/>
              <a:t>Project 3.2: </a:t>
            </a: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Policy configuration of </a:t>
            </a:r>
            <a:r>
              <a:rPr lang="en-US" altLang="zh-CN" sz="2800" b="1" dirty="0" smtClean="0"/>
              <a:t>firewall</a:t>
            </a:r>
            <a:endParaRPr lang="zh-CN" altLang="zh-CN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95536" y="188640"/>
            <a:ext cx="84969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400" b="1" dirty="0" smtClean="0"/>
              <a:t>Project 3.3: Static route configuration(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In layer 3 switch</a:t>
            </a:r>
            <a:r>
              <a:rPr lang="en-US" altLang="zh-CN" sz="2400" b="1" dirty="0" smtClean="0"/>
              <a:t>)</a:t>
            </a:r>
            <a:endParaRPr lang="zh-CN" altLang="zh-CN" sz="2400" b="1" dirty="0"/>
          </a:p>
        </p:txBody>
      </p:sp>
      <p:grpSp>
        <p:nvGrpSpPr>
          <p:cNvPr id="20" name="组合 19"/>
          <p:cNvGrpSpPr/>
          <p:nvPr/>
        </p:nvGrpSpPr>
        <p:grpSpPr>
          <a:xfrm>
            <a:off x="5792446" y="980728"/>
            <a:ext cx="3100034" cy="3959046"/>
            <a:chOff x="5076056" y="2348880"/>
            <a:chExt cx="3748106" cy="3959046"/>
          </a:xfrm>
        </p:grpSpPr>
        <p:sp>
          <p:nvSpPr>
            <p:cNvPr id="5" name="TextBox 4"/>
            <p:cNvSpPr txBox="1"/>
            <p:nvPr/>
          </p:nvSpPr>
          <p:spPr>
            <a:xfrm>
              <a:off x="6588224" y="2348880"/>
              <a:ext cx="201125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b="1" dirty="0" smtClean="0"/>
                <a:t>Switch A </a:t>
              </a:r>
            </a:p>
            <a:p>
              <a:pPr algn="ctr"/>
              <a:r>
                <a:rPr lang="en-US" altLang="zh-CN" b="1" dirty="0" smtClean="0"/>
                <a:t>(HUAWEI  CE58-55)</a:t>
              </a:r>
              <a:endParaRPr lang="zh-CN" altLang="en-US" b="1" dirty="0"/>
            </a:p>
          </p:txBody>
        </p:sp>
        <p:sp>
          <p:nvSpPr>
            <p:cNvPr id="6" name="Oval 10"/>
            <p:cNvSpPr>
              <a:spLocks noChangeArrowheads="1"/>
            </p:cNvSpPr>
            <p:nvPr/>
          </p:nvSpPr>
          <p:spPr bwMode="auto">
            <a:xfrm>
              <a:off x="5076056" y="4435718"/>
              <a:ext cx="2693987" cy="1872208"/>
            </a:xfrm>
            <a:prstGeom prst="ellipse">
              <a:avLst/>
            </a:prstGeom>
            <a:solidFill>
              <a:srgbClr val="00B0F0"/>
            </a:solidFill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8" name="computr1"/>
            <p:cNvSpPr>
              <a:spLocks noEditPoints="1" noChangeArrowheads="1"/>
            </p:cNvSpPr>
            <p:nvPr/>
          </p:nvSpPr>
          <p:spPr bwMode="auto">
            <a:xfrm>
              <a:off x="5713834" y="5011782"/>
              <a:ext cx="514350" cy="422275"/>
            </a:xfrm>
            <a:custGeom>
              <a:avLst/>
              <a:gdLst>
                <a:gd name="T0" fmla="*/ 2147483647 w 21600"/>
                <a:gd name="T1" fmla="*/ 0 h 21600"/>
                <a:gd name="T2" fmla="*/ 2147483647 w 21600"/>
                <a:gd name="T3" fmla="*/ 0 h 21600"/>
                <a:gd name="T4" fmla="*/ 2147483647 w 21600"/>
                <a:gd name="T5" fmla="*/ 0 h 21600"/>
                <a:gd name="T6" fmla="*/ 0 w 21600"/>
                <a:gd name="T7" fmla="*/ 2147483647 h 21600"/>
                <a:gd name="T8" fmla="*/ 0 w 21600"/>
                <a:gd name="T9" fmla="*/ 2147483647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2147483647 w 21600"/>
                <a:gd name="T15" fmla="*/ 2147483647 h 21600"/>
                <a:gd name="T16" fmla="*/ 2147483647 w 21600"/>
                <a:gd name="T17" fmla="*/ 2147483647 h 21600"/>
                <a:gd name="T18" fmla="*/ 2147483647 w 21600"/>
                <a:gd name="T19" fmla="*/ 2147483647 h 21600"/>
                <a:gd name="T20" fmla="*/ 2147483647 w 21600"/>
                <a:gd name="T21" fmla="*/ 2147483647 h 21600"/>
                <a:gd name="T22" fmla="*/ 2147483647 w 21600"/>
                <a:gd name="T23" fmla="*/ 2147483647 h 21600"/>
                <a:gd name="T24" fmla="*/ 0 w 21600"/>
                <a:gd name="T25" fmla="*/ 2147483647 h 21600"/>
                <a:gd name="T26" fmla="*/ 2147483647 w 21600"/>
                <a:gd name="T27" fmla="*/ 2147483647 h 2160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4923 w 21600"/>
                <a:gd name="T43" fmla="*/ 2541 h 21600"/>
                <a:gd name="T44" fmla="*/ 16756 w 21600"/>
                <a:gd name="T45" fmla="*/ 11153 h 2160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5592415" y="3596774"/>
              <a:ext cx="1499865" cy="395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b="1" dirty="0" smtClean="0">
                  <a:latin typeface="Times New Roman" pitchFamily="18" charset="0"/>
                </a:rPr>
                <a:t>GE1/0/1~</a:t>
              </a:r>
            </a:p>
            <a:p>
              <a:pPr algn="just"/>
              <a:r>
                <a:rPr lang="en-US" altLang="zh-CN" b="1" dirty="0" smtClean="0">
                  <a:latin typeface="Times New Roman" pitchFamily="18" charset="0"/>
                </a:rPr>
                <a:t>GE1/0/4</a:t>
              </a:r>
              <a:endParaRPr lang="en-US" altLang="zh-CN" sz="4800" b="1" dirty="0"/>
            </a:p>
          </p:txBody>
        </p:sp>
        <p:pic>
          <p:nvPicPr>
            <p:cNvPr id="10" name="Picture 10" descr="20070918000027910"/>
            <p:cNvPicPr>
              <a:picLocks noChangeAspect="1" noChangeArrowheads="1"/>
            </p:cNvPicPr>
            <p:nvPr/>
          </p:nvPicPr>
          <p:blipFill>
            <a:blip r:embed="rId2" cstate="print">
              <a:lum bright="-6000" contrast="30000"/>
              <a:grayscl/>
            </a:blip>
            <a:srcRect l="6236" t="33260" r="8598" b="36284"/>
            <a:stretch>
              <a:fillRect/>
            </a:stretch>
          </p:blipFill>
          <p:spPr bwMode="auto">
            <a:xfrm>
              <a:off x="6660232" y="3067219"/>
              <a:ext cx="2163930" cy="7924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" name="computr1"/>
            <p:cNvSpPr>
              <a:spLocks noEditPoints="1" noChangeArrowheads="1"/>
            </p:cNvSpPr>
            <p:nvPr/>
          </p:nvSpPr>
          <p:spPr bwMode="auto">
            <a:xfrm>
              <a:off x="6300192" y="5011782"/>
              <a:ext cx="514350" cy="422275"/>
            </a:xfrm>
            <a:custGeom>
              <a:avLst/>
              <a:gdLst>
                <a:gd name="T0" fmla="*/ 2147483647 w 21600"/>
                <a:gd name="T1" fmla="*/ 0 h 21600"/>
                <a:gd name="T2" fmla="*/ 2147483647 w 21600"/>
                <a:gd name="T3" fmla="*/ 0 h 21600"/>
                <a:gd name="T4" fmla="*/ 2147483647 w 21600"/>
                <a:gd name="T5" fmla="*/ 0 h 21600"/>
                <a:gd name="T6" fmla="*/ 0 w 21600"/>
                <a:gd name="T7" fmla="*/ 2147483647 h 21600"/>
                <a:gd name="T8" fmla="*/ 0 w 21600"/>
                <a:gd name="T9" fmla="*/ 2147483647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2147483647 w 21600"/>
                <a:gd name="T15" fmla="*/ 2147483647 h 21600"/>
                <a:gd name="T16" fmla="*/ 2147483647 w 21600"/>
                <a:gd name="T17" fmla="*/ 2147483647 h 21600"/>
                <a:gd name="T18" fmla="*/ 2147483647 w 21600"/>
                <a:gd name="T19" fmla="*/ 2147483647 h 21600"/>
                <a:gd name="T20" fmla="*/ 2147483647 w 21600"/>
                <a:gd name="T21" fmla="*/ 2147483647 h 21600"/>
                <a:gd name="T22" fmla="*/ 2147483647 w 21600"/>
                <a:gd name="T23" fmla="*/ 2147483647 h 21600"/>
                <a:gd name="T24" fmla="*/ 0 w 21600"/>
                <a:gd name="T25" fmla="*/ 2147483647 h 21600"/>
                <a:gd name="T26" fmla="*/ 2147483647 w 21600"/>
                <a:gd name="T27" fmla="*/ 2147483647 h 2160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4923 w 21600"/>
                <a:gd name="T43" fmla="*/ 2541 h 21600"/>
                <a:gd name="T44" fmla="*/ 16756 w 21600"/>
                <a:gd name="T45" fmla="*/ 11153 h 2160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computr1"/>
            <p:cNvSpPr>
              <a:spLocks noEditPoints="1" noChangeArrowheads="1"/>
            </p:cNvSpPr>
            <p:nvPr/>
          </p:nvSpPr>
          <p:spPr bwMode="auto">
            <a:xfrm>
              <a:off x="5137770" y="5011782"/>
              <a:ext cx="514350" cy="422275"/>
            </a:xfrm>
            <a:custGeom>
              <a:avLst/>
              <a:gdLst>
                <a:gd name="T0" fmla="*/ 2147483647 w 21600"/>
                <a:gd name="T1" fmla="*/ 0 h 21600"/>
                <a:gd name="T2" fmla="*/ 2147483647 w 21600"/>
                <a:gd name="T3" fmla="*/ 0 h 21600"/>
                <a:gd name="T4" fmla="*/ 2147483647 w 21600"/>
                <a:gd name="T5" fmla="*/ 0 h 21600"/>
                <a:gd name="T6" fmla="*/ 0 w 21600"/>
                <a:gd name="T7" fmla="*/ 2147483647 h 21600"/>
                <a:gd name="T8" fmla="*/ 0 w 21600"/>
                <a:gd name="T9" fmla="*/ 2147483647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2147483647 w 21600"/>
                <a:gd name="T15" fmla="*/ 2147483647 h 21600"/>
                <a:gd name="T16" fmla="*/ 2147483647 w 21600"/>
                <a:gd name="T17" fmla="*/ 2147483647 h 21600"/>
                <a:gd name="T18" fmla="*/ 2147483647 w 21600"/>
                <a:gd name="T19" fmla="*/ 2147483647 h 21600"/>
                <a:gd name="T20" fmla="*/ 2147483647 w 21600"/>
                <a:gd name="T21" fmla="*/ 2147483647 h 21600"/>
                <a:gd name="T22" fmla="*/ 2147483647 w 21600"/>
                <a:gd name="T23" fmla="*/ 2147483647 h 21600"/>
                <a:gd name="T24" fmla="*/ 0 w 21600"/>
                <a:gd name="T25" fmla="*/ 2147483647 h 21600"/>
                <a:gd name="T26" fmla="*/ 2147483647 w 21600"/>
                <a:gd name="T27" fmla="*/ 2147483647 h 2160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4923 w 21600"/>
                <a:gd name="T43" fmla="*/ 2541 h 21600"/>
                <a:gd name="T44" fmla="*/ 16756 w 21600"/>
                <a:gd name="T45" fmla="*/ 11153 h 2160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computr1"/>
            <p:cNvSpPr>
              <a:spLocks noEditPoints="1" noChangeArrowheads="1"/>
            </p:cNvSpPr>
            <p:nvPr/>
          </p:nvSpPr>
          <p:spPr bwMode="auto">
            <a:xfrm>
              <a:off x="6876256" y="5011782"/>
              <a:ext cx="514350" cy="422275"/>
            </a:xfrm>
            <a:custGeom>
              <a:avLst/>
              <a:gdLst>
                <a:gd name="T0" fmla="*/ 2147483647 w 21600"/>
                <a:gd name="T1" fmla="*/ 0 h 21600"/>
                <a:gd name="T2" fmla="*/ 2147483647 w 21600"/>
                <a:gd name="T3" fmla="*/ 0 h 21600"/>
                <a:gd name="T4" fmla="*/ 2147483647 w 21600"/>
                <a:gd name="T5" fmla="*/ 0 h 21600"/>
                <a:gd name="T6" fmla="*/ 0 w 21600"/>
                <a:gd name="T7" fmla="*/ 2147483647 h 21600"/>
                <a:gd name="T8" fmla="*/ 0 w 21600"/>
                <a:gd name="T9" fmla="*/ 2147483647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2147483647 w 21600"/>
                <a:gd name="T15" fmla="*/ 2147483647 h 21600"/>
                <a:gd name="T16" fmla="*/ 2147483647 w 21600"/>
                <a:gd name="T17" fmla="*/ 2147483647 h 21600"/>
                <a:gd name="T18" fmla="*/ 2147483647 w 21600"/>
                <a:gd name="T19" fmla="*/ 2147483647 h 21600"/>
                <a:gd name="T20" fmla="*/ 2147483647 w 21600"/>
                <a:gd name="T21" fmla="*/ 2147483647 h 21600"/>
                <a:gd name="T22" fmla="*/ 2147483647 w 21600"/>
                <a:gd name="T23" fmla="*/ 2147483647 h 21600"/>
                <a:gd name="T24" fmla="*/ 0 w 21600"/>
                <a:gd name="T25" fmla="*/ 2147483647 h 21600"/>
                <a:gd name="T26" fmla="*/ 2147483647 w 21600"/>
                <a:gd name="T27" fmla="*/ 2147483647 h 2160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4923 w 21600"/>
                <a:gd name="T43" fmla="*/ 2541 h 21600"/>
                <a:gd name="T44" fmla="*/ 16756 w 21600"/>
                <a:gd name="T45" fmla="*/ 11153 h 2160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428"/>
            <p:cNvSpPr>
              <a:spLocks noChangeShapeType="1"/>
            </p:cNvSpPr>
            <p:nvPr/>
          </p:nvSpPr>
          <p:spPr bwMode="auto">
            <a:xfrm flipH="1">
              <a:off x="6012160" y="3571622"/>
              <a:ext cx="1440160" cy="144016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" name="Line 428"/>
            <p:cNvSpPr>
              <a:spLocks noChangeShapeType="1"/>
            </p:cNvSpPr>
            <p:nvPr/>
          </p:nvSpPr>
          <p:spPr bwMode="auto">
            <a:xfrm flipH="1">
              <a:off x="5436096" y="3571622"/>
              <a:ext cx="1945306" cy="144016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" name="Line 428"/>
            <p:cNvSpPr>
              <a:spLocks noChangeShapeType="1"/>
            </p:cNvSpPr>
            <p:nvPr/>
          </p:nvSpPr>
          <p:spPr bwMode="auto">
            <a:xfrm flipH="1">
              <a:off x="6588224" y="3571622"/>
              <a:ext cx="936104" cy="144016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" name="Line 428"/>
            <p:cNvSpPr>
              <a:spLocks noChangeShapeType="1"/>
            </p:cNvSpPr>
            <p:nvPr/>
          </p:nvSpPr>
          <p:spPr bwMode="auto">
            <a:xfrm flipH="1">
              <a:off x="7092280" y="3571622"/>
              <a:ext cx="504056" cy="144016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5076056" y="5515838"/>
              <a:ext cx="24096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latin typeface="Times New Roman" pitchFamily="18" charset="0"/>
                </a:rPr>
                <a:t>PC1    PC2    PC3   PC4</a:t>
              </a:r>
              <a:endParaRPr lang="zh-CN" altLang="en-US" dirty="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323528" y="863996"/>
            <a:ext cx="8748464" cy="5955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Step1: Enter system-view:</a:t>
            </a:r>
          </a:p>
          <a:p>
            <a:r>
              <a:rPr lang="en-US" altLang="zh-CN" sz="2000" dirty="0" smtClean="0"/>
              <a:t>&lt;HUAWEI&gt; </a:t>
            </a:r>
            <a:r>
              <a:rPr lang="en-US" altLang="zh-CN" sz="2000" b="1" dirty="0" smtClean="0">
                <a:solidFill>
                  <a:srgbClr val="0070C0"/>
                </a:solidFill>
              </a:rPr>
              <a:t>system-view</a:t>
            </a:r>
          </a:p>
          <a:p>
            <a:endParaRPr lang="zh-CN" altLang="zh-CN" sz="1100" b="1" dirty="0" smtClean="0">
              <a:solidFill>
                <a:srgbClr val="0070C0"/>
              </a:solidFill>
            </a:endParaRPr>
          </a:p>
          <a:p>
            <a:r>
              <a:rPr lang="en-US" altLang="zh-CN" sz="2000" b="1" dirty="0" smtClean="0">
                <a:solidFill>
                  <a:srgbClr val="FF0000"/>
                </a:solidFill>
              </a:rPr>
              <a:t>Step2: Create VLAN 10:</a:t>
            </a:r>
            <a:endParaRPr lang="zh-CN" altLang="zh-CN" b="1" dirty="0" smtClean="0">
              <a:solidFill>
                <a:srgbClr val="FF0000"/>
              </a:solidFill>
            </a:endParaRPr>
          </a:p>
          <a:p>
            <a:r>
              <a:rPr lang="en-US" altLang="zh-CN" sz="2000" dirty="0" smtClean="0"/>
              <a:t>[HUAWEI] </a:t>
            </a:r>
            <a:r>
              <a:rPr lang="en-US" altLang="zh-CN" sz="2000" b="1" dirty="0" err="1" smtClean="0">
                <a:solidFill>
                  <a:srgbClr val="0070C0"/>
                </a:solidFill>
              </a:rPr>
              <a:t>vlan</a:t>
            </a:r>
            <a:r>
              <a:rPr lang="en-US" altLang="zh-CN" sz="2000" b="1" dirty="0" smtClean="0">
                <a:solidFill>
                  <a:srgbClr val="0070C0"/>
                </a:solidFill>
              </a:rPr>
              <a:t> 10</a:t>
            </a:r>
            <a:r>
              <a:rPr lang="en-US" altLang="zh-CN" sz="2000" dirty="0" smtClean="0"/>
              <a:t> </a:t>
            </a:r>
          </a:p>
          <a:p>
            <a:endParaRPr lang="zh-CN" altLang="zh-CN" sz="1600" dirty="0" smtClean="0"/>
          </a:p>
          <a:p>
            <a:r>
              <a:rPr lang="en-US" altLang="zh-CN" sz="2000" b="1" dirty="0" smtClean="0"/>
              <a:t>Step3: Assign the interfaces GE 1/0/1 ~</a:t>
            </a:r>
          </a:p>
          <a:p>
            <a:r>
              <a:rPr lang="en-US" altLang="zh-CN" sz="2000" b="1" dirty="0" smtClean="0"/>
              <a:t>GE 1/0/4  to the VLAN 10: </a:t>
            </a:r>
            <a:endParaRPr lang="zh-CN" altLang="zh-CN" sz="2000" b="1" dirty="0" smtClean="0"/>
          </a:p>
          <a:p>
            <a:r>
              <a:rPr lang="en-US" altLang="zh-CN" sz="2000" dirty="0" smtClean="0"/>
              <a:t>[HUAWEI-vlan10]</a:t>
            </a:r>
            <a:r>
              <a:rPr lang="en-US" altLang="zh-CN" sz="2000" b="1" dirty="0" smtClean="0">
                <a:solidFill>
                  <a:srgbClr val="0070C0"/>
                </a:solidFill>
              </a:rPr>
              <a:t>port </a:t>
            </a:r>
            <a:r>
              <a:rPr lang="en-US" altLang="zh-CN" sz="2000" b="1" dirty="0" err="1" smtClean="0">
                <a:solidFill>
                  <a:srgbClr val="0070C0"/>
                </a:solidFill>
              </a:rPr>
              <a:t>GigabitEthernet</a:t>
            </a:r>
            <a:r>
              <a:rPr lang="en-US" altLang="zh-CN" sz="2000" b="1" dirty="0" smtClean="0">
                <a:solidFill>
                  <a:srgbClr val="0070C0"/>
                </a:solidFill>
              </a:rPr>
              <a:t> 1/0/1</a:t>
            </a:r>
            <a:endParaRPr lang="zh-CN" altLang="zh-CN" sz="2000" b="1" dirty="0" smtClean="0">
              <a:solidFill>
                <a:srgbClr val="0070C0"/>
              </a:solidFill>
            </a:endParaRPr>
          </a:p>
          <a:p>
            <a:r>
              <a:rPr lang="en-US" altLang="zh-CN" sz="2000" dirty="0" smtClean="0"/>
              <a:t>[HUAWEI-vlan10]</a:t>
            </a:r>
            <a:r>
              <a:rPr lang="en-US" altLang="zh-CN" sz="2000" b="1" dirty="0" smtClean="0">
                <a:solidFill>
                  <a:srgbClr val="0070C0"/>
                </a:solidFill>
              </a:rPr>
              <a:t>port </a:t>
            </a:r>
            <a:r>
              <a:rPr lang="en-US" altLang="zh-CN" sz="2000" b="1" dirty="0" err="1" smtClean="0">
                <a:solidFill>
                  <a:srgbClr val="0070C0"/>
                </a:solidFill>
              </a:rPr>
              <a:t>GigabitEthernet</a:t>
            </a:r>
            <a:r>
              <a:rPr lang="en-US" altLang="zh-CN" sz="2000" b="1" dirty="0" smtClean="0">
                <a:solidFill>
                  <a:srgbClr val="0070C0"/>
                </a:solidFill>
              </a:rPr>
              <a:t> 1/0/2</a:t>
            </a:r>
            <a:endParaRPr lang="zh-CN" altLang="zh-CN" sz="2000" b="1" dirty="0" smtClean="0">
              <a:solidFill>
                <a:srgbClr val="0070C0"/>
              </a:solidFill>
            </a:endParaRPr>
          </a:p>
          <a:p>
            <a:r>
              <a:rPr lang="en-US" altLang="zh-CN" sz="2000" dirty="0" smtClean="0"/>
              <a:t>[HUAWEI-vlan10]</a:t>
            </a:r>
            <a:r>
              <a:rPr lang="en-US" altLang="zh-CN" sz="2000" b="1" dirty="0" smtClean="0">
                <a:solidFill>
                  <a:srgbClr val="0070C0"/>
                </a:solidFill>
              </a:rPr>
              <a:t>port </a:t>
            </a:r>
            <a:r>
              <a:rPr lang="en-US" altLang="zh-CN" sz="2000" b="1" dirty="0" err="1" smtClean="0">
                <a:solidFill>
                  <a:srgbClr val="0070C0"/>
                </a:solidFill>
              </a:rPr>
              <a:t>GigabitEthernet</a:t>
            </a:r>
            <a:r>
              <a:rPr lang="en-US" altLang="zh-CN" sz="2000" b="1" dirty="0" smtClean="0">
                <a:solidFill>
                  <a:srgbClr val="0070C0"/>
                </a:solidFill>
              </a:rPr>
              <a:t> 1/0/3</a:t>
            </a:r>
            <a:endParaRPr lang="zh-CN" altLang="zh-CN" sz="2000" b="1" dirty="0" smtClean="0">
              <a:solidFill>
                <a:srgbClr val="0070C0"/>
              </a:solidFill>
            </a:endParaRPr>
          </a:p>
          <a:p>
            <a:r>
              <a:rPr lang="en-US" altLang="zh-CN" sz="2000" dirty="0" smtClean="0"/>
              <a:t>[HUAWEI-vlan10]</a:t>
            </a:r>
            <a:r>
              <a:rPr lang="en-US" altLang="zh-CN" sz="2000" b="1" dirty="0" smtClean="0">
                <a:solidFill>
                  <a:srgbClr val="0070C0"/>
                </a:solidFill>
              </a:rPr>
              <a:t>port </a:t>
            </a:r>
            <a:r>
              <a:rPr lang="en-US" altLang="zh-CN" sz="2000" b="1" dirty="0" err="1" smtClean="0">
                <a:solidFill>
                  <a:srgbClr val="0070C0"/>
                </a:solidFill>
              </a:rPr>
              <a:t>GigabitEthernet</a:t>
            </a:r>
            <a:r>
              <a:rPr lang="en-US" altLang="zh-CN" sz="2000" b="1" dirty="0" smtClean="0">
                <a:solidFill>
                  <a:srgbClr val="0070C0"/>
                </a:solidFill>
              </a:rPr>
              <a:t> 1/0/4</a:t>
            </a:r>
            <a:endParaRPr lang="zh-CN" altLang="zh-CN" sz="2000" b="1" dirty="0" smtClean="0">
              <a:solidFill>
                <a:srgbClr val="0070C0"/>
              </a:solidFill>
            </a:endParaRPr>
          </a:p>
          <a:p>
            <a:r>
              <a:rPr lang="en-US" altLang="zh-CN" sz="2000" dirty="0" smtClean="0"/>
              <a:t>[HUAWEI-vlan10]</a:t>
            </a:r>
            <a:r>
              <a:rPr lang="en-US" altLang="zh-CN" sz="2000" b="1" dirty="0" smtClean="0">
                <a:solidFill>
                  <a:srgbClr val="0070C0"/>
                </a:solidFill>
              </a:rPr>
              <a:t>quit</a:t>
            </a:r>
          </a:p>
          <a:p>
            <a:endParaRPr lang="en-US" altLang="zh-CN" sz="1400" b="1" dirty="0" smtClean="0"/>
          </a:p>
          <a:p>
            <a:r>
              <a:rPr lang="en-US" altLang="zh-CN" sz="2000" b="1" dirty="0" smtClean="0"/>
              <a:t>Step4: Assign IP  to VLAN </a:t>
            </a:r>
            <a:r>
              <a:rPr lang="en-US" altLang="zh-CN" sz="2000" b="1" dirty="0"/>
              <a:t>1</a:t>
            </a:r>
            <a:r>
              <a:rPr lang="en-US" altLang="zh-CN" sz="2000" b="1" dirty="0" smtClean="0"/>
              <a:t>0:</a:t>
            </a:r>
            <a:endParaRPr lang="en-US" altLang="zh-CN" sz="2400" b="1" dirty="0" smtClean="0"/>
          </a:p>
          <a:p>
            <a:r>
              <a:rPr lang="en-US" altLang="zh-CN" sz="2000" dirty="0" smtClean="0"/>
              <a:t>[*HUAWEI]</a:t>
            </a:r>
            <a:r>
              <a:rPr lang="en-US" altLang="zh-CN" sz="2000" b="1" dirty="0" smtClean="0">
                <a:solidFill>
                  <a:srgbClr val="0070C0"/>
                </a:solidFill>
              </a:rPr>
              <a:t>interface  </a:t>
            </a:r>
            <a:r>
              <a:rPr lang="en-US" altLang="zh-CN" sz="2000" b="1" dirty="0" err="1" smtClean="0">
                <a:solidFill>
                  <a:srgbClr val="0070C0"/>
                </a:solidFill>
              </a:rPr>
              <a:t>vlan</a:t>
            </a:r>
            <a:r>
              <a:rPr lang="en-US" altLang="zh-CN" sz="2000" b="1" dirty="0" smtClean="0">
                <a:solidFill>
                  <a:srgbClr val="0070C0"/>
                </a:solidFill>
              </a:rPr>
              <a:t> 10</a:t>
            </a:r>
            <a:endParaRPr lang="zh-CN" altLang="zh-CN" sz="2000" b="1" dirty="0">
              <a:solidFill>
                <a:srgbClr val="0070C0"/>
              </a:solidFill>
            </a:endParaRPr>
          </a:p>
          <a:p>
            <a:r>
              <a:rPr lang="en-US" altLang="zh-CN" sz="2000" dirty="0" smtClean="0"/>
              <a:t>[*HUAWEI-Vlanif10] </a:t>
            </a:r>
            <a:r>
              <a:rPr lang="en-US" altLang="zh-CN" sz="2000" b="1" dirty="0" err="1" smtClean="0">
                <a:solidFill>
                  <a:srgbClr val="0070C0"/>
                </a:solidFill>
              </a:rPr>
              <a:t>ip</a:t>
            </a:r>
            <a:r>
              <a:rPr lang="en-US" altLang="zh-CN" sz="2000" b="1" dirty="0" smtClean="0">
                <a:solidFill>
                  <a:srgbClr val="0070C0"/>
                </a:solidFill>
              </a:rPr>
              <a:t> address 192.168.10.254 255.255.255.0</a:t>
            </a:r>
            <a:endParaRPr lang="zh-CN" altLang="zh-CN" sz="2000" b="1" dirty="0" smtClean="0">
              <a:solidFill>
                <a:srgbClr val="0070C0"/>
              </a:solidFill>
            </a:endParaRPr>
          </a:p>
          <a:p>
            <a:r>
              <a:rPr lang="en-US" altLang="zh-CN" sz="2000" dirty="0" smtClean="0"/>
              <a:t>[*HUAWEI-Vlanif10]quit</a:t>
            </a:r>
            <a:endParaRPr lang="zh-CN" altLang="zh-CN" sz="2000" dirty="0" smtClean="0"/>
          </a:p>
          <a:p>
            <a:r>
              <a:rPr lang="en-US" altLang="zh-CN" sz="2000" dirty="0" smtClean="0"/>
              <a:t>[*HUAWEI]commit</a:t>
            </a:r>
            <a:endParaRPr lang="zh-CN" altLang="zh-CN" sz="2000" dirty="0" smtClean="0"/>
          </a:p>
          <a:p>
            <a:r>
              <a:rPr lang="en-US" altLang="zh-CN" sz="2000" b="1" dirty="0"/>
              <a:t> </a:t>
            </a:r>
            <a:endParaRPr lang="zh-CN" altLang="zh-CN" sz="2000" b="1" dirty="0"/>
          </a:p>
        </p:txBody>
      </p:sp>
      <p:sp>
        <p:nvSpPr>
          <p:cNvPr id="21" name="矩形 20"/>
          <p:cNvSpPr/>
          <p:nvPr/>
        </p:nvSpPr>
        <p:spPr>
          <a:xfrm>
            <a:off x="5869161" y="4509120"/>
            <a:ext cx="21723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 smtClean="0"/>
              <a:t>VLAN 10</a:t>
            </a:r>
          </a:p>
          <a:p>
            <a:pPr algn="ctr"/>
            <a:r>
              <a:rPr lang="en-US" altLang="zh-CN" b="1" dirty="0" smtClean="0">
                <a:solidFill>
                  <a:srgbClr val="0070C0"/>
                </a:solidFill>
              </a:rPr>
              <a:t>192.168.10.254 /24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95536" y="188640"/>
            <a:ext cx="84969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400" b="1" dirty="0" smtClean="0"/>
              <a:t>Project 3.3: Static route configuration(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In layer 3 switch</a:t>
            </a:r>
            <a:r>
              <a:rPr lang="en-US" altLang="zh-CN" sz="2400" b="1" dirty="0" smtClean="0"/>
              <a:t>)</a:t>
            </a:r>
            <a:endParaRPr lang="zh-CN" altLang="zh-CN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942394"/>
            <a:ext cx="8748464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Step5: Create VLAN 20:</a:t>
            </a:r>
            <a:endParaRPr lang="zh-CN" altLang="zh-CN" b="1" dirty="0" smtClean="0">
              <a:solidFill>
                <a:srgbClr val="FF0000"/>
              </a:solidFill>
            </a:endParaRPr>
          </a:p>
          <a:p>
            <a:r>
              <a:rPr lang="en-US" altLang="zh-CN" sz="2000" dirty="0" smtClean="0"/>
              <a:t>[HUAWEI] </a:t>
            </a:r>
            <a:r>
              <a:rPr lang="en-US" altLang="zh-CN" sz="2000" b="1" dirty="0" err="1" smtClean="0">
                <a:solidFill>
                  <a:srgbClr val="0070C0"/>
                </a:solidFill>
              </a:rPr>
              <a:t>vlan</a:t>
            </a:r>
            <a:r>
              <a:rPr lang="en-US" altLang="zh-CN" sz="2000" b="1" dirty="0" smtClean="0">
                <a:solidFill>
                  <a:srgbClr val="0070C0"/>
                </a:solidFill>
              </a:rPr>
              <a:t> 20</a:t>
            </a:r>
            <a:r>
              <a:rPr lang="en-US" altLang="zh-CN" sz="2000" dirty="0" smtClean="0"/>
              <a:t> </a:t>
            </a:r>
          </a:p>
          <a:p>
            <a:endParaRPr lang="en-US" altLang="zh-CN" sz="1600" dirty="0" smtClean="0"/>
          </a:p>
          <a:p>
            <a:endParaRPr lang="zh-CN" altLang="zh-CN" sz="1600" dirty="0" smtClean="0"/>
          </a:p>
          <a:p>
            <a:r>
              <a:rPr lang="en-US" altLang="zh-CN" sz="2000" b="1" dirty="0" smtClean="0"/>
              <a:t>Step6: Assign the interfaces GE 1/0/5 </a:t>
            </a:r>
          </a:p>
          <a:p>
            <a:r>
              <a:rPr lang="en-US" altLang="zh-CN" sz="2000" b="1" dirty="0" smtClean="0"/>
              <a:t>GE 1/0/7  to the VLAN 20: </a:t>
            </a:r>
            <a:endParaRPr lang="zh-CN" altLang="zh-CN" sz="2000" b="1" dirty="0" smtClean="0"/>
          </a:p>
          <a:p>
            <a:r>
              <a:rPr lang="en-US" altLang="zh-CN" sz="2000" dirty="0" smtClean="0"/>
              <a:t>[HUAWEI-vlan20]</a:t>
            </a:r>
            <a:r>
              <a:rPr lang="en-US" altLang="zh-CN" sz="2000" b="1" dirty="0" smtClean="0">
                <a:solidFill>
                  <a:srgbClr val="0070C0"/>
                </a:solidFill>
              </a:rPr>
              <a:t>port </a:t>
            </a:r>
            <a:r>
              <a:rPr lang="en-US" altLang="zh-CN" sz="2000" b="1" dirty="0" err="1" smtClean="0">
                <a:solidFill>
                  <a:srgbClr val="0070C0"/>
                </a:solidFill>
              </a:rPr>
              <a:t>GigabitEthernet</a:t>
            </a:r>
            <a:r>
              <a:rPr lang="en-US" altLang="zh-CN" sz="2000" b="1" dirty="0" smtClean="0">
                <a:solidFill>
                  <a:srgbClr val="0070C0"/>
                </a:solidFill>
              </a:rPr>
              <a:t> 1/0/5</a:t>
            </a:r>
            <a:endParaRPr lang="zh-CN" altLang="zh-CN" sz="2000" b="1" dirty="0" smtClean="0">
              <a:solidFill>
                <a:srgbClr val="0070C0"/>
              </a:solidFill>
            </a:endParaRPr>
          </a:p>
          <a:p>
            <a:r>
              <a:rPr lang="en-US" altLang="zh-CN" sz="2000" dirty="0" smtClean="0"/>
              <a:t>[HUAWEI-vlan20]</a:t>
            </a:r>
            <a:r>
              <a:rPr lang="en-US" altLang="zh-CN" sz="2000" b="1" dirty="0" smtClean="0">
                <a:solidFill>
                  <a:srgbClr val="0070C0"/>
                </a:solidFill>
              </a:rPr>
              <a:t>port </a:t>
            </a:r>
            <a:r>
              <a:rPr lang="en-US" altLang="zh-CN" sz="2000" b="1" dirty="0" err="1" smtClean="0">
                <a:solidFill>
                  <a:srgbClr val="0070C0"/>
                </a:solidFill>
              </a:rPr>
              <a:t>GigabitEthernet</a:t>
            </a:r>
            <a:r>
              <a:rPr lang="en-US" altLang="zh-CN" sz="2000" b="1" dirty="0" smtClean="0">
                <a:solidFill>
                  <a:srgbClr val="0070C0"/>
                </a:solidFill>
              </a:rPr>
              <a:t> 1/0/6</a:t>
            </a:r>
            <a:endParaRPr lang="zh-CN" altLang="zh-CN" sz="2000" b="1" dirty="0" smtClean="0">
              <a:solidFill>
                <a:srgbClr val="0070C0"/>
              </a:solidFill>
            </a:endParaRPr>
          </a:p>
          <a:p>
            <a:r>
              <a:rPr lang="en-US" altLang="zh-CN" sz="2000" dirty="0" smtClean="0"/>
              <a:t>[HUAWEI-vlan20]</a:t>
            </a:r>
            <a:r>
              <a:rPr lang="en-US" altLang="zh-CN" sz="2000" b="1" dirty="0" smtClean="0">
                <a:solidFill>
                  <a:srgbClr val="0070C0"/>
                </a:solidFill>
              </a:rPr>
              <a:t>quit</a:t>
            </a:r>
          </a:p>
          <a:p>
            <a:endParaRPr lang="en-US" altLang="zh-CN" sz="1400" b="1" dirty="0" smtClean="0"/>
          </a:p>
          <a:p>
            <a:endParaRPr lang="en-US" altLang="zh-CN" sz="1400" b="1" dirty="0" smtClean="0"/>
          </a:p>
          <a:p>
            <a:endParaRPr lang="en-US" altLang="zh-CN" sz="1400" b="1" dirty="0" smtClean="0"/>
          </a:p>
          <a:p>
            <a:r>
              <a:rPr lang="en-US" altLang="zh-CN" sz="2000" b="1" dirty="0" smtClean="0"/>
              <a:t>Step7: Assign IP  to VLAN 20:</a:t>
            </a:r>
            <a:endParaRPr lang="en-US" altLang="zh-CN" sz="2400" b="1" dirty="0" smtClean="0"/>
          </a:p>
          <a:p>
            <a:r>
              <a:rPr lang="en-US" altLang="zh-CN" sz="2000" dirty="0" smtClean="0"/>
              <a:t>[*HUAWEI]</a:t>
            </a:r>
            <a:r>
              <a:rPr lang="en-US" altLang="zh-CN" sz="2000" b="1" dirty="0" smtClean="0">
                <a:solidFill>
                  <a:srgbClr val="0070C0"/>
                </a:solidFill>
              </a:rPr>
              <a:t>interface  </a:t>
            </a:r>
            <a:r>
              <a:rPr lang="en-US" altLang="zh-CN" sz="2000" b="1" dirty="0" err="1" smtClean="0">
                <a:solidFill>
                  <a:srgbClr val="0070C0"/>
                </a:solidFill>
              </a:rPr>
              <a:t>vlan</a:t>
            </a:r>
            <a:r>
              <a:rPr lang="en-US" altLang="zh-CN" sz="2000" b="1" dirty="0" smtClean="0">
                <a:solidFill>
                  <a:srgbClr val="0070C0"/>
                </a:solidFill>
              </a:rPr>
              <a:t> 20</a:t>
            </a:r>
            <a:endParaRPr lang="zh-CN" altLang="zh-CN" sz="2000" b="1" dirty="0">
              <a:solidFill>
                <a:srgbClr val="0070C0"/>
              </a:solidFill>
            </a:endParaRPr>
          </a:p>
          <a:p>
            <a:r>
              <a:rPr lang="en-US" altLang="zh-CN" sz="2000" dirty="0" smtClean="0"/>
              <a:t>[*HUAWEI-Vlanif20] </a:t>
            </a:r>
            <a:r>
              <a:rPr lang="en-US" altLang="zh-CN" sz="2000" b="1" dirty="0" err="1" smtClean="0">
                <a:solidFill>
                  <a:srgbClr val="0070C0"/>
                </a:solidFill>
              </a:rPr>
              <a:t>ip</a:t>
            </a:r>
            <a:r>
              <a:rPr lang="en-US" altLang="zh-CN" sz="2000" b="1" dirty="0" smtClean="0">
                <a:solidFill>
                  <a:srgbClr val="0070C0"/>
                </a:solidFill>
              </a:rPr>
              <a:t> address 192.168.20.254  255.255.255.0</a:t>
            </a:r>
            <a:endParaRPr lang="zh-CN" altLang="zh-CN" sz="2000" b="1" dirty="0" smtClean="0">
              <a:solidFill>
                <a:srgbClr val="0070C0"/>
              </a:solidFill>
            </a:endParaRPr>
          </a:p>
          <a:p>
            <a:r>
              <a:rPr lang="en-US" altLang="zh-CN" sz="2000" dirty="0" smtClean="0"/>
              <a:t>[*HUAWEI-Vlanif20]quit</a:t>
            </a:r>
            <a:endParaRPr lang="zh-CN" altLang="zh-CN" sz="2000" dirty="0" smtClean="0"/>
          </a:p>
          <a:p>
            <a:r>
              <a:rPr lang="en-US" altLang="zh-CN" sz="2000" dirty="0" smtClean="0"/>
              <a:t>[*HUAWEI]commit</a:t>
            </a:r>
            <a:endParaRPr lang="zh-CN" altLang="zh-CN" sz="2000" dirty="0" smtClean="0"/>
          </a:p>
          <a:p>
            <a:r>
              <a:rPr lang="en-US" altLang="zh-CN" sz="2000" b="1" dirty="0"/>
              <a:t> </a:t>
            </a:r>
            <a:endParaRPr lang="zh-CN" altLang="zh-CN" sz="2000" b="1" dirty="0"/>
          </a:p>
        </p:txBody>
      </p:sp>
      <p:sp>
        <p:nvSpPr>
          <p:cNvPr id="21" name="矩形 20"/>
          <p:cNvSpPr/>
          <p:nvPr/>
        </p:nvSpPr>
        <p:spPr>
          <a:xfrm>
            <a:off x="6936114" y="4366845"/>
            <a:ext cx="21723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 smtClean="0"/>
              <a:t>VLAN 20</a:t>
            </a:r>
          </a:p>
          <a:p>
            <a:pPr algn="ctr"/>
            <a:r>
              <a:rPr lang="en-US" altLang="zh-CN" b="1" dirty="0" smtClean="0">
                <a:solidFill>
                  <a:srgbClr val="0070C0"/>
                </a:solidFill>
              </a:rPr>
              <a:t>192.168.20.254 /24</a:t>
            </a:r>
            <a:endParaRPr lang="zh-CN" altLang="en-US" dirty="0"/>
          </a:p>
        </p:txBody>
      </p:sp>
      <p:grpSp>
        <p:nvGrpSpPr>
          <p:cNvPr id="34" name="组合 33"/>
          <p:cNvGrpSpPr/>
          <p:nvPr/>
        </p:nvGrpSpPr>
        <p:grpSpPr>
          <a:xfrm>
            <a:off x="5940151" y="982123"/>
            <a:ext cx="3024337" cy="3382982"/>
            <a:chOff x="5513909" y="838453"/>
            <a:chExt cx="3587981" cy="3382982"/>
          </a:xfrm>
        </p:grpSpPr>
        <p:sp>
          <p:nvSpPr>
            <p:cNvPr id="20" name="TextBox 19"/>
            <p:cNvSpPr txBox="1"/>
            <p:nvPr/>
          </p:nvSpPr>
          <p:spPr>
            <a:xfrm>
              <a:off x="5513909" y="838453"/>
              <a:ext cx="201125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b="1" dirty="0" smtClean="0"/>
                <a:t>Switch A </a:t>
              </a:r>
            </a:p>
            <a:p>
              <a:pPr algn="ctr"/>
              <a:r>
                <a:rPr lang="en-US" altLang="zh-CN" b="1" dirty="0" smtClean="0"/>
                <a:t>(HUAWEI  CE58-55)</a:t>
              </a:r>
              <a:endParaRPr lang="zh-CN" altLang="en-US" b="1" dirty="0"/>
            </a:p>
          </p:txBody>
        </p:sp>
        <p:sp>
          <p:nvSpPr>
            <p:cNvPr id="22" name="Oval 10"/>
            <p:cNvSpPr>
              <a:spLocks noChangeArrowheads="1"/>
            </p:cNvSpPr>
            <p:nvPr/>
          </p:nvSpPr>
          <p:spPr bwMode="auto">
            <a:xfrm>
              <a:off x="6767943" y="2925291"/>
              <a:ext cx="2333947" cy="1296144"/>
            </a:xfrm>
            <a:prstGeom prst="ellipse">
              <a:avLst/>
            </a:prstGeom>
            <a:solidFill>
              <a:srgbClr val="FFC000"/>
            </a:solidFill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3" name="computr1"/>
            <p:cNvSpPr>
              <a:spLocks noEditPoints="1" noChangeArrowheads="1"/>
            </p:cNvSpPr>
            <p:nvPr/>
          </p:nvSpPr>
          <p:spPr bwMode="auto">
            <a:xfrm>
              <a:off x="7137043" y="3285330"/>
              <a:ext cx="536575" cy="422275"/>
            </a:xfrm>
            <a:custGeom>
              <a:avLst/>
              <a:gdLst>
                <a:gd name="T0" fmla="*/ 2147483647 w 21600"/>
                <a:gd name="T1" fmla="*/ 0 h 21600"/>
                <a:gd name="T2" fmla="*/ 2147483647 w 21600"/>
                <a:gd name="T3" fmla="*/ 0 h 21600"/>
                <a:gd name="T4" fmla="*/ 2147483647 w 21600"/>
                <a:gd name="T5" fmla="*/ 0 h 21600"/>
                <a:gd name="T6" fmla="*/ 0 w 21600"/>
                <a:gd name="T7" fmla="*/ 2147483647 h 21600"/>
                <a:gd name="T8" fmla="*/ 0 w 21600"/>
                <a:gd name="T9" fmla="*/ 2147483647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2147483647 w 21600"/>
                <a:gd name="T15" fmla="*/ 2147483647 h 21600"/>
                <a:gd name="T16" fmla="*/ 2147483647 w 21600"/>
                <a:gd name="T17" fmla="*/ 2147483647 h 21600"/>
                <a:gd name="T18" fmla="*/ 2147483647 w 21600"/>
                <a:gd name="T19" fmla="*/ 2147483647 h 21600"/>
                <a:gd name="T20" fmla="*/ 2147483647 w 21600"/>
                <a:gd name="T21" fmla="*/ 2147483647 h 21600"/>
                <a:gd name="T22" fmla="*/ 2147483647 w 21600"/>
                <a:gd name="T23" fmla="*/ 2147483647 h 21600"/>
                <a:gd name="T24" fmla="*/ 0 w 21600"/>
                <a:gd name="T25" fmla="*/ 2147483647 h 21600"/>
                <a:gd name="T26" fmla="*/ 2147483647 w 21600"/>
                <a:gd name="T27" fmla="*/ 2147483647 h 2160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4923 w 21600"/>
                <a:gd name="T43" fmla="*/ 2541 h 21600"/>
                <a:gd name="T44" fmla="*/ 16756 w 21600"/>
                <a:gd name="T45" fmla="*/ 11153 h 2160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Text Box 5"/>
            <p:cNvSpPr txBox="1">
              <a:spLocks noChangeArrowheads="1"/>
            </p:cNvSpPr>
            <p:nvPr/>
          </p:nvSpPr>
          <p:spPr bwMode="auto">
            <a:xfrm>
              <a:off x="5770193" y="2493242"/>
              <a:ext cx="1296144" cy="395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1600" b="1" dirty="0" smtClean="0">
                  <a:latin typeface="Times New Roman" pitchFamily="18" charset="0"/>
                </a:rPr>
                <a:t>GE1/0/5~</a:t>
              </a:r>
              <a:endParaRPr lang="en-US" altLang="zh-CN" sz="4400" b="1" dirty="0" smtClean="0"/>
            </a:p>
            <a:p>
              <a:pPr algn="just"/>
              <a:r>
                <a:rPr lang="en-US" altLang="zh-CN" sz="1600" b="1" dirty="0" smtClean="0">
                  <a:latin typeface="Times New Roman" pitchFamily="18" charset="0"/>
                </a:rPr>
                <a:t>GE1/0/7</a:t>
              </a:r>
              <a:endParaRPr lang="en-US" altLang="zh-CN" sz="4400" b="1" dirty="0"/>
            </a:p>
          </p:txBody>
        </p:sp>
        <p:pic>
          <p:nvPicPr>
            <p:cNvPr id="25" name="Picture 10" descr="20070918000027910"/>
            <p:cNvPicPr>
              <a:picLocks noChangeAspect="1" noChangeArrowheads="1"/>
            </p:cNvPicPr>
            <p:nvPr/>
          </p:nvPicPr>
          <p:blipFill>
            <a:blip r:embed="rId2" cstate="print">
              <a:lum bright="-6000" contrast="30000"/>
              <a:grayscl/>
            </a:blip>
            <a:srcRect l="6236" t="33260" r="8598" b="36284"/>
            <a:stretch>
              <a:fillRect/>
            </a:stretch>
          </p:blipFill>
          <p:spPr bwMode="auto">
            <a:xfrm>
              <a:off x="5585917" y="1556792"/>
              <a:ext cx="2163930" cy="7924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0" name="Line 429"/>
            <p:cNvSpPr>
              <a:spLocks noChangeShapeType="1"/>
            </p:cNvSpPr>
            <p:nvPr/>
          </p:nvSpPr>
          <p:spPr bwMode="auto">
            <a:xfrm>
              <a:off x="6738045" y="2061195"/>
              <a:ext cx="1167850" cy="129614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" name="Line 429"/>
            <p:cNvSpPr>
              <a:spLocks noChangeShapeType="1"/>
            </p:cNvSpPr>
            <p:nvPr/>
          </p:nvSpPr>
          <p:spPr bwMode="auto">
            <a:xfrm>
              <a:off x="6666039" y="1989187"/>
              <a:ext cx="641861" cy="129614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6966188" y="3717378"/>
              <a:ext cx="150466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latin typeface="Times New Roman" pitchFamily="18" charset="0"/>
                </a:rPr>
                <a:t>PC5    PC6 </a:t>
              </a:r>
              <a:endParaRPr lang="zh-CN" altLang="en-US" dirty="0"/>
            </a:p>
          </p:txBody>
        </p:sp>
        <p:sp>
          <p:nvSpPr>
            <p:cNvPr id="28" name="computr1"/>
            <p:cNvSpPr>
              <a:spLocks noEditPoints="1" noChangeArrowheads="1"/>
            </p:cNvSpPr>
            <p:nvPr/>
          </p:nvSpPr>
          <p:spPr bwMode="auto">
            <a:xfrm>
              <a:off x="7713107" y="3285330"/>
              <a:ext cx="536575" cy="422275"/>
            </a:xfrm>
            <a:custGeom>
              <a:avLst/>
              <a:gdLst>
                <a:gd name="T0" fmla="*/ 2147483647 w 21600"/>
                <a:gd name="T1" fmla="*/ 0 h 21600"/>
                <a:gd name="T2" fmla="*/ 2147483647 w 21600"/>
                <a:gd name="T3" fmla="*/ 0 h 21600"/>
                <a:gd name="T4" fmla="*/ 2147483647 w 21600"/>
                <a:gd name="T5" fmla="*/ 0 h 21600"/>
                <a:gd name="T6" fmla="*/ 0 w 21600"/>
                <a:gd name="T7" fmla="*/ 2147483647 h 21600"/>
                <a:gd name="T8" fmla="*/ 0 w 21600"/>
                <a:gd name="T9" fmla="*/ 2147483647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2147483647 w 21600"/>
                <a:gd name="T15" fmla="*/ 2147483647 h 21600"/>
                <a:gd name="T16" fmla="*/ 2147483647 w 21600"/>
                <a:gd name="T17" fmla="*/ 2147483647 h 21600"/>
                <a:gd name="T18" fmla="*/ 2147483647 w 21600"/>
                <a:gd name="T19" fmla="*/ 2147483647 h 21600"/>
                <a:gd name="T20" fmla="*/ 2147483647 w 21600"/>
                <a:gd name="T21" fmla="*/ 2147483647 h 21600"/>
                <a:gd name="T22" fmla="*/ 2147483647 w 21600"/>
                <a:gd name="T23" fmla="*/ 2147483647 h 21600"/>
                <a:gd name="T24" fmla="*/ 0 w 21600"/>
                <a:gd name="T25" fmla="*/ 2147483647 h 21600"/>
                <a:gd name="T26" fmla="*/ 2147483647 w 21600"/>
                <a:gd name="T27" fmla="*/ 2147483647 h 2160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4923 w 21600"/>
                <a:gd name="T43" fmla="*/ 2541 h 21600"/>
                <a:gd name="T44" fmla="*/ 16756 w 21600"/>
                <a:gd name="T45" fmla="*/ 11153 h 2160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976654"/>
            <a:ext cx="820891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Step8: Create </a:t>
            </a:r>
            <a:r>
              <a:rPr lang="en-US" altLang="zh-CN" sz="2400" b="1" dirty="0">
                <a:solidFill>
                  <a:srgbClr val="FF0000"/>
                </a:solidFill>
              </a:rPr>
              <a:t>VLAN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30:</a:t>
            </a:r>
            <a:endParaRPr lang="zh-CN" altLang="zh-CN" sz="2000" b="1" dirty="0">
              <a:solidFill>
                <a:srgbClr val="FF0000"/>
              </a:solidFill>
            </a:endParaRPr>
          </a:p>
          <a:p>
            <a:r>
              <a:rPr lang="en-US" altLang="zh-CN" sz="2400" dirty="0"/>
              <a:t>[HUAWEI</a:t>
            </a:r>
            <a:r>
              <a:rPr lang="en-US" altLang="zh-CN" sz="2400" dirty="0" smtClean="0"/>
              <a:t>] </a:t>
            </a:r>
            <a:r>
              <a:rPr lang="en-US" altLang="zh-CN" sz="2400" b="1" dirty="0" err="1" smtClean="0">
                <a:solidFill>
                  <a:srgbClr val="0070C0"/>
                </a:solidFill>
              </a:rPr>
              <a:t>vlan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 </a:t>
            </a:r>
            <a:r>
              <a:rPr lang="en-US" altLang="zh-CN" sz="2400" b="1" dirty="0">
                <a:solidFill>
                  <a:srgbClr val="0070C0"/>
                </a:solidFill>
              </a:rPr>
              <a:t>3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0</a:t>
            </a:r>
            <a:endParaRPr lang="zh-CN" altLang="zh-CN" sz="2400" b="1" dirty="0">
              <a:solidFill>
                <a:srgbClr val="0070C0"/>
              </a:solidFill>
            </a:endParaRPr>
          </a:p>
          <a:p>
            <a:r>
              <a:rPr lang="en-US" altLang="zh-CN" sz="2400" dirty="0"/>
              <a:t> </a:t>
            </a:r>
            <a:endParaRPr lang="en-US" altLang="zh-CN" sz="2400" dirty="0" smtClean="0"/>
          </a:p>
          <a:p>
            <a:endParaRPr lang="zh-CN" altLang="zh-CN" sz="3600" dirty="0"/>
          </a:p>
          <a:p>
            <a:r>
              <a:rPr lang="en-US" altLang="zh-CN" sz="2400" b="1" dirty="0" smtClean="0"/>
              <a:t>Step9: </a:t>
            </a:r>
            <a:r>
              <a:rPr lang="en-US" altLang="zh-CN" sz="2000" b="1" dirty="0" smtClean="0"/>
              <a:t>Assign </a:t>
            </a:r>
            <a:r>
              <a:rPr lang="en-US" altLang="zh-CN" sz="2000" b="1" dirty="0"/>
              <a:t>the interfaces </a:t>
            </a:r>
            <a:r>
              <a:rPr lang="en-US" altLang="zh-CN" sz="2000" b="1" dirty="0" smtClean="0"/>
              <a:t>GE 1/0/24 </a:t>
            </a:r>
            <a:r>
              <a:rPr lang="en-US" altLang="zh-CN" sz="2000" b="1" dirty="0"/>
              <a:t>to the VLAN </a:t>
            </a:r>
            <a:r>
              <a:rPr lang="en-US" altLang="zh-CN" sz="2000" b="1" dirty="0" smtClean="0"/>
              <a:t>30</a:t>
            </a:r>
            <a:r>
              <a:rPr lang="en-US" altLang="zh-CN" sz="2000" b="1" dirty="0"/>
              <a:t>: </a:t>
            </a:r>
            <a:endParaRPr lang="zh-CN" altLang="zh-CN" b="1" dirty="0"/>
          </a:p>
          <a:p>
            <a:r>
              <a:rPr lang="en-US" altLang="zh-CN" sz="2400" dirty="0"/>
              <a:t>[</a:t>
            </a:r>
            <a:r>
              <a:rPr lang="en-US" altLang="zh-CN" sz="2400" dirty="0" smtClean="0"/>
              <a:t>HUAWEI-vlan30]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port </a:t>
            </a:r>
            <a:r>
              <a:rPr lang="en-US" altLang="zh-CN" sz="2400" b="1" dirty="0" err="1">
                <a:solidFill>
                  <a:srgbClr val="0070C0"/>
                </a:solidFill>
              </a:rPr>
              <a:t>GigabitEthernet</a:t>
            </a:r>
            <a:r>
              <a:rPr lang="en-US" altLang="zh-CN" sz="2400" b="1" dirty="0">
                <a:solidFill>
                  <a:srgbClr val="0070C0"/>
                </a:solidFill>
              </a:rPr>
              <a:t> 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1/0/24</a:t>
            </a:r>
            <a:endParaRPr lang="zh-CN" altLang="zh-CN" sz="2400" b="1" dirty="0">
              <a:solidFill>
                <a:srgbClr val="0070C0"/>
              </a:solidFill>
            </a:endParaRPr>
          </a:p>
          <a:p>
            <a:r>
              <a:rPr lang="en-US" altLang="zh-CN" sz="2400" dirty="0" smtClean="0"/>
              <a:t>[HUAWEI-vlan30]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quit</a:t>
            </a:r>
          </a:p>
          <a:p>
            <a:endParaRPr lang="en-US" altLang="zh-CN" sz="2400" b="1" dirty="0" smtClean="0">
              <a:solidFill>
                <a:srgbClr val="0070C0"/>
              </a:solidFill>
            </a:endParaRPr>
          </a:p>
          <a:p>
            <a:r>
              <a:rPr lang="en-US" altLang="zh-CN" sz="2400" b="1" dirty="0" smtClean="0"/>
              <a:t>Step10: Assign IP  to VLAN 30:</a:t>
            </a:r>
            <a:endParaRPr lang="en-US" altLang="zh-CN" sz="2800" b="1" dirty="0" smtClean="0"/>
          </a:p>
          <a:p>
            <a:r>
              <a:rPr lang="en-US" altLang="zh-CN" sz="2400" dirty="0" smtClean="0"/>
              <a:t>[*HUAWEI]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interface  </a:t>
            </a:r>
            <a:r>
              <a:rPr lang="en-US" altLang="zh-CN" sz="2400" b="1" dirty="0" err="1" smtClean="0">
                <a:solidFill>
                  <a:srgbClr val="0070C0"/>
                </a:solidFill>
              </a:rPr>
              <a:t>vlan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 30</a:t>
            </a:r>
            <a:endParaRPr lang="zh-CN" altLang="zh-CN" sz="2400" b="1" dirty="0" smtClean="0">
              <a:solidFill>
                <a:srgbClr val="0070C0"/>
              </a:solidFill>
            </a:endParaRPr>
          </a:p>
          <a:p>
            <a:r>
              <a:rPr lang="en-US" altLang="zh-CN" sz="2400" dirty="0" smtClean="0"/>
              <a:t>[*HUAWEI-Vlanif30] </a:t>
            </a:r>
            <a:r>
              <a:rPr lang="en-US" altLang="zh-CN" sz="2400" b="1" dirty="0" err="1" smtClean="0">
                <a:solidFill>
                  <a:srgbClr val="0070C0"/>
                </a:solidFill>
              </a:rPr>
              <a:t>ip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 address </a:t>
            </a:r>
            <a:r>
              <a:rPr lang="en-US" altLang="zh-CN" sz="2000" b="1" dirty="0" smtClean="0">
                <a:solidFill>
                  <a:srgbClr val="0070C0"/>
                </a:solidFill>
              </a:rPr>
              <a:t>192.168.30.254  255.255.255.0</a:t>
            </a:r>
            <a:endParaRPr lang="zh-CN" altLang="zh-CN" sz="2400" b="1" dirty="0" smtClean="0">
              <a:solidFill>
                <a:srgbClr val="0070C0"/>
              </a:solidFill>
            </a:endParaRPr>
          </a:p>
          <a:p>
            <a:r>
              <a:rPr lang="en-US" altLang="zh-CN" sz="2400" dirty="0" smtClean="0"/>
              <a:t>[*HUAWEI-Vlanif30]quit</a:t>
            </a:r>
            <a:endParaRPr lang="zh-CN" altLang="zh-CN" sz="2400" dirty="0" smtClean="0"/>
          </a:p>
          <a:p>
            <a:r>
              <a:rPr lang="en-US" altLang="zh-CN" sz="2400" dirty="0" smtClean="0"/>
              <a:t>[*HUAWEI]commit</a:t>
            </a:r>
            <a:endParaRPr lang="zh-CN" altLang="zh-CN" sz="2400" dirty="0" smtClean="0"/>
          </a:p>
        </p:txBody>
      </p:sp>
      <p:grpSp>
        <p:nvGrpSpPr>
          <p:cNvPr id="14" name="组合 13"/>
          <p:cNvGrpSpPr/>
          <p:nvPr/>
        </p:nvGrpSpPr>
        <p:grpSpPr>
          <a:xfrm>
            <a:off x="5292080" y="908720"/>
            <a:ext cx="3900582" cy="1656184"/>
            <a:chOff x="5292080" y="908720"/>
            <a:chExt cx="3900582" cy="2025516"/>
          </a:xfrm>
        </p:grpSpPr>
        <p:sp>
          <p:nvSpPr>
            <p:cNvPr id="8" name="Oval 10"/>
            <p:cNvSpPr>
              <a:spLocks noChangeArrowheads="1"/>
            </p:cNvSpPr>
            <p:nvPr/>
          </p:nvSpPr>
          <p:spPr bwMode="auto">
            <a:xfrm>
              <a:off x="7236296" y="1340768"/>
              <a:ext cx="1656184" cy="1224136"/>
            </a:xfrm>
            <a:prstGeom prst="ellipse">
              <a:avLst/>
            </a:prstGeom>
            <a:solidFill>
              <a:srgbClr val="92D050"/>
            </a:solidFill>
            <a:ln>
              <a:prstDash val="sysDash"/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 dirty="0"/>
            </a:p>
          </p:txBody>
        </p:sp>
        <p:pic>
          <p:nvPicPr>
            <p:cNvPr id="9" name="Picture 10" descr="20070918000027910"/>
            <p:cNvPicPr>
              <a:picLocks noChangeAspect="1" noChangeArrowheads="1"/>
            </p:cNvPicPr>
            <p:nvPr/>
          </p:nvPicPr>
          <p:blipFill>
            <a:blip r:embed="rId2" cstate="print">
              <a:lum bright="-6000" contrast="30000"/>
              <a:grayscl/>
            </a:blip>
            <a:srcRect l="6236" t="33260" r="8598" b="36284"/>
            <a:stretch>
              <a:fillRect/>
            </a:stretch>
          </p:blipFill>
          <p:spPr bwMode="auto">
            <a:xfrm>
              <a:off x="5508104" y="1628800"/>
              <a:ext cx="1944216" cy="7924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Line 429"/>
            <p:cNvSpPr>
              <a:spLocks noChangeShapeType="1"/>
            </p:cNvSpPr>
            <p:nvPr/>
          </p:nvSpPr>
          <p:spPr bwMode="auto">
            <a:xfrm flipV="1">
              <a:off x="7380312" y="1988839"/>
              <a:ext cx="1656184" cy="34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7452320" y="1556792"/>
              <a:ext cx="116410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 smtClean="0">
                  <a:solidFill>
                    <a:srgbClr val="0070C0"/>
                  </a:solidFill>
                </a:rPr>
                <a:t>GE 1/0/24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7020272" y="2143772"/>
              <a:ext cx="2172390" cy="7904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dirty="0" smtClean="0">
                  <a:solidFill>
                    <a:srgbClr val="0070C0"/>
                  </a:solidFill>
                </a:rPr>
                <a:t>VLAN 30</a:t>
              </a:r>
            </a:p>
            <a:p>
              <a:pPr algn="ctr"/>
              <a:r>
                <a:rPr lang="en-US" altLang="zh-CN" b="1" dirty="0" smtClean="0">
                  <a:solidFill>
                    <a:srgbClr val="0070C0"/>
                  </a:solidFill>
                </a:rPr>
                <a:t>192.168.30.254/24 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292080" y="908720"/>
              <a:ext cx="206415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b="1" dirty="0" smtClean="0"/>
                <a:t>Switch A</a:t>
              </a:r>
            </a:p>
            <a:p>
              <a:pPr algn="ctr"/>
              <a:r>
                <a:rPr lang="en-US" altLang="zh-CN" b="1" dirty="0" smtClean="0"/>
                <a:t> (HUAWEI  CE58-55)</a:t>
              </a:r>
              <a:endParaRPr lang="zh-CN" altLang="en-US" b="1" dirty="0"/>
            </a:p>
          </p:txBody>
        </p:sp>
      </p:grpSp>
      <p:sp>
        <p:nvSpPr>
          <p:cNvPr id="16" name="矩形 15"/>
          <p:cNvSpPr/>
          <p:nvPr/>
        </p:nvSpPr>
        <p:spPr>
          <a:xfrm>
            <a:off x="395536" y="188640"/>
            <a:ext cx="84969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400" b="1" dirty="0" smtClean="0"/>
              <a:t>Project 3.3: Static route configuration(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In layer 3 switch</a:t>
            </a:r>
            <a:r>
              <a:rPr lang="en-US" altLang="zh-CN" sz="2400" b="1" dirty="0" smtClean="0"/>
              <a:t>)</a:t>
            </a:r>
            <a:endParaRPr lang="zh-CN" altLang="zh-CN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C69B-3CD1-4E08-BA5E-C5A8F13A515C}" type="slidenum">
              <a:rPr lang="zh-CN" altLang="en-US" smtClean="0"/>
              <a:pPr/>
              <a:t>36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95536" y="188640"/>
            <a:ext cx="84969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400" b="1" dirty="0" smtClean="0"/>
              <a:t>Project 3.3: Static route configuration(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In layer 3 switch</a:t>
            </a:r>
            <a:r>
              <a:rPr lang="en-US" altLang="zh-CN" sz="2400" b="1" dirty="0" smtClean="0"/>
              <a:t>)</a:t>
            </a:r>
            <a:endParaRPr lang="zh-CN" altLang="zh-CN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11560" y="1052736"/>
            <a:ext cx="2760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[~HUAWEI] display  </a:t>
            </a:r>
            <a:r>
              <a:rPr lang="en-US" altLang="zh-CN" dirty="0" err="1" smtClean="0"/>
              <a:t>vlan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628800"/>
            <a:ext cx="8181975" cy="4908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1019051"/>
            <a:ext cx="874846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/>
              <a:t> 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Step11: Configure the static route for layer 3 switch:</a:t>
            </a:r>
            <a:endParaRPr lang="zh-CN" altLang="zh-CN" sz="240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[~HUAWEI] </a:t>
            </a:r>
            <a:r>
              <a:rPr lang="en-US" altLang="zh-CN" sz="2400" b="1" dirty="0" err="1" smtClean="0">
                <a:solidFill>
                  <a:srgbClr val="0070C0"/>
                </a:solidFill>
              </a:rPr>
              <a:t>ip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 route-static </a:t>
            </a:r>
            <a:r>
              <a:rPr lang="en-US" altLang="zh-CN" sz="2000" b="1" dirty="0" smtClean="0">
                <a:solidFill>
                  <a:srgbClr val="0070C0"/>
                </a:solidFill>
              </a:rPr>
              <a:t>0.0.0.0 0.0.0.0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192.168.30.1</a:t>
            </a:r>
            <a:endParaRPr lang="zh-CN" altLang="zh-CN" sz="2000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[~HUAWEI]commit</a:t>
            </a:r>
          </a:p>
          <a:p>
            <a:pPr>
              <a:lnSpc>
                <a:spcPct val="150000"/>
              </a:lnSpc>
            </a:pP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000" b="1" dirty="0" smtClean="0"/>
              <a:t>Step12: </a:t>
            </a:r>
            <a:r>
              <a:rPr lang="en-US" altLang="zh-CN" sz="2000" dirty="0" smtClean="0"/>
              <a:t>Display routing table:</a:t>
            </a:r>
            <a:endParaRPr lang="zh-CN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[*</a:t>
            </a:r>
            <a:r>
              <a:rPr lang="en-US" altLang="zh-CN" sz="2000" dirty="0" smtClean="0"/>
              <a:t>HUAWEI]</a:t>
            </a:r>
            <a:r>
              <a:rPr lang="en-US" altLang="zh-CN" sz="2000" b="1" dirty="0" smtClean="0">
                <a:solidFill>
                  <a:srgbClr val="0070C0"/>
                </a:solidFill>
              </a:rPr>
              <a:t>display </a:t>
            </a:r>
            <a:r>
              <a:rPr lang="en-US" altLang="zh-CN" sz="2000" b="1" dirty="0" err="1" smtClean="0">
                <a:solidFill>
                  <a:srgbClr val="0070C0"/>
                </a:solidFill>
              </a:rPr>
              <a:t>ip</a:t>
            </a:r>
            <a:r>
              <a:rPr lang="en-US" altLang="zh-CN" sz="2000" b="1" dirty="0" smtClean="0">
                <a:solidFill>
                  <a:srgbClr val="0070C0"/>
                </a:solidFill>
              </a:rPr>
              <a:t> routing-table</a:t>
            </a:r>
            <a:endParaRPr lang="zh-CN" altLang="zh-CN" sz="2400" b="1" dirty="0">
              <a:solidFill>
                <a:srgbClr val="0070C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95536" y="188640"/>
            <a:ext cx="84969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400" b="1" dirty="0" smtClean="0"/>
              <a:t>Project 3.3: Static route configuration(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In layer 3 switch</a:t>
            </a:r>
            <a:r>
              <a:rPr lang="en-US" altLang="zh-CN" sz="2400" b="1" dirty="0" smtClean="0"/>
              <a:t>)</a:t>
            </a:r>
            <a:endParaRPr lang="zh-CN" altLang="zh-CN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C69B-3CD1-4E08-BA5E-C5A8F13A515C}" type="slidenum">
              <a:rPr lang="zh-CN" altLang="en-US" smtClean="0"/>
              <a:pPr/>
              <a:t>38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95536" y="188640"/>
            <a:ext cx="84969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400" b="1" dirty="0" smtClean="0"/>
              <a:t>Project 3.3: Static route configuration(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In layer 3 switch</a:t>
            </a:r>
            <a:r>
              <a:rPr lang="en-US" altLang="zh-CN" sz="2400" b="1" dirty="0" smtClean="0"/>
              <a:t>)</a:t>
            </a:r>
            <a:endParaRPr lang="zh-CN" altLang="zh-CN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11560" y="1052736"/>
            <a:ext cx="36257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[*HUAWEI]display </a:t>
            </a:r>
            <a:r>
              <a:rPr lang="en-US" altLang="zh-CN" dirty="0" err="1" smtClean="0"/>
              <a:t>ip</a:t>
            </a:r>
            <a:r>
              <a:rPr lang="en-US" altLang="zh-CN" dirty="0" smtClean="0"/>
              <a:t> routing-table</a:t>
            </a:r>
          </a:p>
          <a:p>
            <a:endParaRPr lang="zh-CN" alt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556792"/>
            <a:ext cx="8201025" cy="4910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429"/>
          <p:cNvSpPr>
            <a:spLocks noChangeShapeType="1"/>
          </p:cNvSpPr>
          <p:nvPr/>
        </p:nvSpPr>
        <p:spPr bwMode="auto">
          <a:xfrm>
            <a:off x="8028384" y="2348880"/>
            <a:ext cx="0" cy="1728192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79512" y="1015563"/>
            <a:ext cx="8748464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In the Router AR1220E-S:</a:t>
            </a:r>
          </a:p>
          <a:p>
            <a:r>
              <a:rPr lang="en-US" altLang="zh-CN" sz="2400" b="1" dirty="0" smtClean="0"/>
              <a:t>Step1: Enter system-view:</a:t>
            </a:r>
          </a:p>
          <a:p>
            <a:r>
              <a:rPr lang="en-US" altLang="zh-CN" sz="2400" dirty="0" smtClean="0"/>
              <a:t>&lt;</a:t>
            </a:r>
            <a:r>
              <a:rPr lang="en-US" altLang="zh-CN" sz="2400" dirty="0" err="1" smtClean="0"/>
              <a:t>Huawei</a:t>
            </a:r>
            <a:r>
              <a:rPr lang="en-US" altLang="zh-CN" sz="2400" dirty="0" smtClean="0"/>
              <a:t>&gt;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system-view</a:t>
            </a:r>
          </a:p>
          <a:p>
            <a:endParaRPr lang="zh-CN" altLang="zh-CN" sz="1400" b="1" dirty="0" smtClean="0">
              <a:solidFill>
                <a:srgbClr val="0070C0"/>
              </a:solidFill>
            </a:endParaRPr>
          </a:p>
          <a:p>
            <a:r>
              <a:rPr lang="en-US" altLang="zh-CN" sz="2400" b="1" dirty="0" smtClean="0"/>
              <a:t>Step2: Change the interface link-type to access:</a:t>
            </a:r>
            <a:endParaRPr lang="zh-CN" altLang="zh-CN" sz="2400" b="1" dirty="0" smtClean="0"/>
          </a:p>
          <a:p>
            <a:r>
              <a:rPr lang="en-US" altLang="zh-CN" sz="2400" dirty="0" smtClean="0"/>
              <a:t>[</a:t>
            </a:r>
            <a:r>
              <a:rPr lang="en-US" altLang="zh-CN" sz="2400" dirty="0" err="1" smtClean="0"/>
              <a:t>Huawei</a:t>
            </a:r>
            <a:r>
              <a:rPr lang="en-US" altLang="zh-CN" sz="2400" dirty="0" smtClean="0"/>
              <a:t>]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interface </a:t>
            </a:r>
            <a:r>
              <a:rPr lang="en-US" altLang="zh-CN" sz="2000" b="1" dirty="0" err="1" smtClean="0">
                <a:solidFill>
                  <a:srgbClr val="0070C0"/>
                </a:solidFill>
              </a:rPr>
              <a:t>GigabitEthernet</a:t>
            </a:r>
            <a:r>
              <a:rPr lang="en-US" altLang="zh-CN" sz="2000" b="1" dirty="0" smtClean="0">
                <a:solidFill>
                  <a:srgbClr val="0070C0"/>
                </a:solidFill>
              </a:rPr>
              <a:t> 0/0/0</a:t>
            </a:r>
            <a:endParaRPr lang="zh-CN" altLang="zh-CN" sz="2400" b="1" dirty="0" smtClean="0">
              <a:solidFill>
                <a:srgbClr val="0070C0"/>
              </a:solidFill>
            </a:endParaRPr>
          </a:p>
          <a:p>
            <a:r>
              <a:rPr lang="en-US" altLang="zh-CN" sz="2000" dirty="0" smtClean="0"/>
              <a:t>[Huawei-GigabitEthernet0/0/0]</a:t>
            </a:r>
            <a:r>
              <a:rPr lang="en-US" altLang="zh-CN" sz="2000" b="1" dirty="0" smtClean="0">
                <a:solidFill>
                  <a:srgbClr val="0070C0"/>
                </a:solidFill>
              </a:rPr>
              <a:t>port link-type access</a:t>
            </a:r>
            <a:endParaRPr lang="zh-CN" altLang="zh-CN" sz="2400" b="1" dirty="0" smtClean="0">
              <a:solidFill>
                <a:srgbClr val="0070C0"/>
              </a:solidFill>
            </a:endParaRPr>
          </a:p>
          <a:p>
            <a:r>
              <a:rPr lang="en-US" altLang="zh-CN" sz="2000" dirty="0" smtClean="0"/>
              <a:t>[Huawei-GigabitEthernet0/0/0]quit</a:t>
            </a:r>
            <a:endParaRPr lang="zh-CN" altLang="zh-CN" sz="2000" dirty="0" smtClean="0"/>
          </a:p>
          <a:p>
            <a:endParaRPr lang="en-US" altLang="zh-CN" sz="1000" b="1" dirty="0" smtClean="0"/>
          </a:p>
          <a:p>
            <a:r>
              <a:rPr lang="en-US" altLang="zh-CN" sz="2400" b="1" dirty="0" smtClean="0"/>
              <a:t>Step3: Create VLAN 60&amp; Assign the interfaces:</a:t>
            </a:r>
            <a:endParaRPr lang="zh-CN" altLang="zh-CN" sz="2400" b="1" dirty="0" smtClean="0"/>
          </a:p>
          <a:p>
            <a:r>
              <a:rPr lang="en-US" altLang="zh-CN" sz="2400" dirty="0" smtClean="0"/>
              <a:t>[</a:t>
            </a:r>
            <a:r>
              <a:rPr lang="en-US" altLang="zh-CN" sz="2400" dirty="0" err="1" smtClean="0"/>
              <a:t>Huawei</a:t>
            </a:r>
            <a:r>
              <a:rPr lang="en-US" altLang="zh-CN" sz="2400" dirty="0" smtClean="0"/>
              <a:t>]</a:t>
            </a:r>
            <a:r>
              <a:rPr lang="en-US" altLang="zh-CN" sz="2400" b="1" dirty="0" err="1" smtClean="0">
                <a:solidFill>
                  <a:srgbClr val="0070C0"/>
                </a:solidFill>
              </a:rPr>
              <a:t>vlan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 60</a:t>
            </a:r>
            <a:endParaRPr lang="zh-CN" altLang="zh-CN" sz="2400" b="1" dirty="0" smtClean="0">
              <a:solidFill>
                <a:srgbClr val="0070C0"/>
              </a:solidFill>
            </a:endParaRPr>
          </a:p>
          <a:p>
            <a:r>
              <a:rPr lang="en-US" altLang="zh-CN" sz="2000" dirty="0" smtClean="0"/>
              <a:t>[Huawei-vlan30]</a:t>
            </a:r>
            <a:r>
              <a:rPr lang="en-US" altLang="zh-CN" sz="2000" b="1" dirty="0" smtClean="0">
                <a:solidFill>
                  <a:srgbClr val="0070C0"/>
                </a:solidFill>
              </a:rPr>
              <a:t>port </a:t>
            </a:r>
            <a:r>
              <a:rPr lang="en-US" altLang="zh-CN" sz="2000" b="1" dirty="0" err="1" smtClean="0">
                <a:solidFill>
                  <a:srgbClr val="0070C0"/>
                </a:solidFill>
              </a:rPr>
              <a:t>GigabitEthernet</a:t>
            </a:r>
            <a:r>
              <a:rPr lang="en-US" altLang="zh-CN" sz="2000" b="1" dirty="0" smtClean="0">
                <a:solidFill>
                  <a:srgbClr val="0070C0"/>
                </a:solidFill>
              </a:rPr>
              <a:t> 0/0/0</a:t>
            </a:r>
          </a:p>
          <a:p>
            <a:r>
              <a:rPr lang="en-US" altLang="zh-CN" sz="1400" dirty="0" smtClean="0"/>
              <a:t>[</a:t>
            </a:r>
            <a:r>
              <a:rPr lang="en-US" altLang="zh-CN" sz="2000" dirty="0" smtClean="0"/>
              <a:t>Huawei-vlan30] quit</a:t>
            </a:r>
          </a:p>
          <a:p>
            <a:r>
              <a:rPr lang="en-US" altLang="zh-CN" sz="2400" b="1" dirty="0" smtClean="0"/>
              <a:t>Step4:Assign IP address to VLAN 60:</a:t>
            </a:r>
            <a:endParaRPr lang="zh-CN" altLang="zh-CN" sz="2400" dirty="0" smtClean="0"/>
          </a:p>
          <a:p>
            <a:r>
              <a:rPr lang="en-US" altLang="zh-CN" sz="2400" dirty="0" smtClean="0"/>
              <a:t>[</a:t>
            </a:r>
            <a:r>
              <a:rPr lang="en-US" altLang="zh-CN" sz="2400" dirty="0" err="1" smtClean="0"/>
              <a:t>Huawei</a:t>
            </a:r>
            <a:r>
              <a:rPr lang="en-US" altLang="zh-CN" sz="2400" dirty="0" smtClean="0"/>
              <a:t>]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interface </a:t>
            </a:r>
            <a:r>
              <a:rPr lang="en-US" altLang="zh-CN" sz="2400" b="1" dirty="0" err="1" smtClean="0">
                <a:solidFill>
                  <a:srgbClr val="0070C0"/>
                </a:solidFill>
              </a:rPr>
              <a:t>vlan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 60</a:t>
            </a:r>
            <a:endParaRPr lang="zh-CN" altLang="zh-CN" sz="2400" b="1" dirty="0" smtClean="0">
              <a:solidFill>
                <a:srgbClr val="0070C0"/>
              </a:solidFill>
            </a:endParaRPr>
          </a:p>
          <a:p>
            <a:r>
              <a:rPr lang="en-US" altLang="zh-CN" sz="2400" dirty="0" smtClean="0"/>
              <a:t>[Huawei-Vlanif30]</a:t>
            </a:r>
            <a:r>
              <a:rPr lang="en-US" altLang="zh-CN" sz="2400" b="1" dirty="0" err="1" smtClean="0">
                <a:solidFill>
                  <a:srgbClr val="0070C0"/>
                </a:solidFill>
              </a:rPr>
              <a:t>ip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 address </a:t>
            </a:r>
            <a:r>
              <a:rPr lang="en-US" altLang="zh-CN" sz="2000" b="1" dirty="0" smtClean="0">
                <a:solidFill>
                  <a:srgbClr val="0070C0"/>
                </a:solidFill>
              </a:rPr>
              <a:t>202.100.100.254   255.255.255.0</a:t>
            </a:r>
            <a:endParaRPr lang="zh-CN" altLang="zh-CN" sz="2400" b="1" dirty="0" smtClean="0">
              <a:solidFill>
                <a:srgbClr val="0070C0"/>
              </a:solidFill>
            </a:endParaRPr>
          </a:p>
        </p:txBody>
      </p:sp>
      <p:sp>
        <p:nvSpPr>
          <p:cNvPr id="16" name="Oval 10"/>
          <p:cNvSpPr>
            <a:spLocks noChangeArrowheads="1"/>
          </p:cNvSpPr>
          <p:nvPr/>
        </p:nvSpPr>
        <p:spPr bwMode="auto">
          <a:xfrm>
            <a:off x="6228184" y="1340768"/>
            <a:ext cx="1728192" cy="1008112"/>
          </a:xfrm>
          <a:prstGeom prst="ellipse">
            <a:avLst/>
          </a:prstGeom>
          <a:solidFill>
            <a:srgbClr val="92D050"/>
          </a:solidFill>
          <a:ln>
            <a:prstDash val="sysDash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endParaRPr lang="zh-CN" altLang="en-US" dirty="0"/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7380312" y="3573016"/>
            <a:ext cx="1368152" cy="1152128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8" name="Line 429"/>
          <p:cNvSpPr>
            <a:spLocks noChangeShapeType="1"/>
          </p:cNvSpPr>
          <p:nvPr/>
        </p:nvSpPr>
        <p:spPr bwMode="auto">
          <a:xfrm flipV="1">
            <a:off x="5796136" y="1844824"/>
            <a:ext cx="1872208" cy="1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pic>
        <p:nvPicPr>
          <p:cNvPr id="9" name="Picture 78" descr="中低端路由器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2320" y="1556792"/>
            <a:ext cx="1152128" cy="866541"/>
          </a:xfrm>
          <a:noFill/>
          <a:ln>
            <a:miter lim="800000"/>
            <a:headEnd/>
            <a:tailEnd/>
          </a:ln>
        </p:spPr>
      </p:pic>
      <p:sp>
        <p:nvSpPr>
          <p:cNvPr id="10" name="矩形 9"/>
          <p:cNvSpPr/>
          <p:nvPr/>
        </p:nvSpPr>
        <p:spPr>
          <a:xfrm>
            <a:off x="7054827" y="764704"/>
            <a:ext cx="15696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 smtClean="0"/>
              <a:t>router 1 </a:t>
            </a:r>
          </a:p>
          <a:p>
            <a:pPr algn="ctr"/>
            <a:r>
              <a:rPr lang="en-US" altLang="zh-CN" b="1" dirty="0" smtClean="0"/>
              <a:t>(AR1220E-S)</a:t>
            </a:r>
            <a:endParaRPr lang="zh-CN" altLang="en-US" b="1" dirty="0"/>
          </a:p>
        </p:txBody>
      </p:sp>
      <p:sp>
        <p:nvSpPr>
          <p:cNvPr id="11" name="computr1"/>
          <p:cNvSpPr>
            <a:spLocks noEditPoints="1" noChangeArrowheads="1"/>
          </p:cNvSpPr>
          <p:nvPr/>
        </p:nvSpPr>
        <p:spPr bwMode="auto">
          <a:xfrm>
            <a:off x="7740352" y="3779748"/>
            <a:ext cx="536575" cy="422275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0 h 21600"/>
              <a:gd name="T4" fmla="*/ 2147483647 w 21600"/>
              <a:gd name="T5" fmla="*/ 0 h 21600"/>
              <a:gd name="T6" fmla="*/ 0 w 21600"/>
              <a:gd name="T7" fmla="*/ 2147483647 h 21600"/>
              <a:gd name="T8" fmla="*/ 0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2147483647 w 21600"/>
              <a:gd name="T17" fmla="*/ 2147483647 h 21600"/>
              <a:gd name="T18" fmla="*/ 2147483647 w 21600"/>
              <a:gd name="T19" fmla="*/ 2147483647 h 21600"/>
              <a:gd name="T20" fmla="*/ 2147483647 w 21600"/>
              <a:gd name="T21" fmla="*/ 2147483647 h 21600"/>
              <a:gd name="T22" fmla="*/ 2147483647 w 21600"/>
              <a:gd name="T23" fmla="*/ 2147483647 h 21600"/>
              <a:gd name="T24" fmla="*/ 0 w 21600"/>
              <a:gd name="T25" fmla="*/ 2147483647 h 21600"/>
              <a:gd name="T26" fmla="*/ 2147483647 w 21600"/>
              <a:gd name="T27" fmla="*/ 2147483647 h 216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4923 w 21600"/>
              <a:gd name="T43" fmla="*/ 2541 h 21600"/>
              <a:gd name="T44" fmla="*/ 16756 w 21600"/>
              <a:gd name="T45" fmla="*/ 11153 h 21600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21600" h="21600" extrusionOk="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 extrusionOk="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 extrusionOk="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100392" y="2420888"/>
            <a:ext cx="10262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GE 0/0/7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6549254" y="1484784"/>
            <a:ext cx="1047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070C0"/>
                </a:solidFill>
              </a:rPr>
              <a:t>GE 0/0/0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740352" y="4283804"/>
            <a:ext cx="582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Times New Roman" pitchFamily="18" charset="0"/>
              </a:rPr>
              <a:t>PC8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4716016" y="1907540"/>
            <a:ext cx="33123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 smtClean="0">
                <a:solidFill>
                  <a:srgbClr val="0070C0"/>
                </a:solidFill>
              </a:rPr>
              <a:t>VLAN 60:</a:t>
            </a:r>
            <a:r>
              <a:rPr lang="en-US" altLang="zh-CN" sz="1600" dirty="0" smtClean="0"/>
              <a:t>202.100.100.254/24</a:t>
            </a:r>
            <a:endParaRPr lang="zh-CN" altLang="en-US" sz="1600" dirty="0" smtClean="0"/>
          </a:p>
        </p:txBody>
      </p:sp>
      <p:sp>
        <p:nvSpPr>
          <p:cNvPr id="19" name="矩形 18"/>
          <p:cNvSpPr/>
          <p:nvPr/>
        </p:nvSpPr>
        <p:spPr>
          <a:xfrm>
            <a:off x="395536" y="188640"/>
            <a:ext cx="84969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400" b="1" dirty="0" smtClean="0"/>
              <a:t>Project 3.3: Static route configuration(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In AR1220E-S</a:t>
            </a:r>
            <a:r>
              <a:rPr lang="en-US" altLang="zh-CN" sz="2400" b="1" dirty="0" smtClean="0"/>
              <a:t>)</a:t>
            </a:r>
            <a:endParaRPr lang="zh-CN" altLang="zh-CN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323528" y="1268760"/>
            <a:ext cx="8820472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Upon completion of this project, you will be able to:</a:t>
            </a:r>
            <a:endParaRPr lang="en-US" altLang="zh-CN" sz="2400" b="1" dirty="0" smtClean="0">
              <a:solidFill>
                <a:srgbClr val="FF0000"/>
              </a:solidFill>
              <a:latin typeface="Arial" pitchFamily="34" charset="0"/>
              <a:ea typeface="宋体" pitchFamily="2" charset="-122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Understand the concepts about </a:t>
            </a:r>
            <a:r>
              <a:rPr lang="en-US" altLang="zh-CN" sz="24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firewall </a:t>
            </a:r>
            <a:r>
              <a:rPr kumimoji="0" lang="en-US" altLang="zh-CN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</a:t>
            </a:r>
            <a:endParaRPr kumimoji="0" lang="en-US" altLang="zh-CN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Know how </a:t>
            </a:r>
            <a:r>
              <a:rPr lang="en-US" altLang="zh-CN" sz="24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to connect and install the firewall devices.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zh-CN" sz="24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Know how to 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configure the</a:t>
            </a:r>
            <a:r>
              <a:rPr kumimoji="0" lang="en-US" altLang="zh-CN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firewall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67544" y="260648"/>
            <a:ext cx="31180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Project Objectives:</a:t>
            </a:r>
            <a:endParaRPr lang="en-US" altLang="zh-CN" sz="2800" dirty="0" smtClean="0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991756"/>
            <a:ext cx="8748464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Step5:Change the interface link-type to access:</a:t>
            </a:r>
            <a:endParaRPr lang="zh-CN" altLang="zh-CN" sz="2400" b="1" dirty="0" smtClean="0"/>
          </a:p>
          <a:p>
            <a:r>
              <a:rPr lang="en-US" altLang="zh-CN" sz="2000" dirty="0" smtClean="0"/>
              <a:t>[Huawei-GigabitEthernet0/0/7]</a:t>
            </a:r>
            <a:r>
              <a:rPr lang="en-US" altLang="zh-CN" sz="2000" b="1" dirty="0" smtClean="0">
                <a:solidFill>
                  <a:srgbClr val="0070C0"/>
                </a:solidFill>
              </a:rPr>
              <a:t>interface </a:t>
            </a:r>
            <a:r>
              <a:rPr lang="en-US" altLang="zh-CN" sz="2000" b="1" dirty="0" err="1" smtClean="0">
                <a:solidFill>
                  <a:srgbClr val="0070C0"/>
                </a:solidFill>
              </a:rPr>
              <a:t>GigabitEthernet</a:t>
            </a:r>
            <a:r>
              <a:rPr lang="en-US" altLang="zh-CN" sz="2000" b="1" dirty="0" smtClean="0">
                <a:solidFill>
                  <a:srgbClr val="0070C0"/>
                </a:solidFill>
              </a:rPr>
              <a:t> 0/0/7</a:t>
            </a:r>
            <a:endParaRPr lang="zh-CN" altLang="zh-CN" sz="2000" b="1" dirty="0" smtClean="0">
              <a:solidFill>
                <a:srgbClr val="0070C0"/>
              </a:solidFill>
            </a:endParaRPr>
          </a:p>
          <a:p>
            <a:r>
              <a:rPr lang="en-US" altLang="zh-CN" sz="2000" dirty="0" smtClean="0"/>
              <a:t>[Huawei-GigabitEthernet0/0/7]</a:t>
            </a:r>
            <a:r>
              <a:rPr lang="en-US" altLang="zh-CN" sz="2000" b="1" dirty="0" smtClean="0">
                <a:solidFill>
                  <a:srgbClr val="0070C0"/>
                </a:solidFill>
              </a:rPr>
              <a:t>port link-type access</a:t>
            </a:r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b="1" dirty="0" smtClean="0"/>
              <a:t>Step6: Create VLAN 40</a:t>
            </a:r>
            <a:r>
              <a:rPr lang="en-US" altLang="zh-CN" sz="2400" dirty="0" smtClean="0"/>
              <a:t>:</a:t>
            </a:r>
            <a:endParaRPr lang="zh-CN" altLang="zh-CN" sz="2400" dirty="0" smtClean="0"/>
          </a:p>
          <a:p>
            <a:r>
              <a:rPr lang="en-US" altLang="zh-CN" sz="2000" dirty="0" smtClean="0"/>
              <a:t>[</a:t>
            </a:r>
            <a:r>
              <a:rPr lang="en-US" altLang="zh-CN" sz="2000" dirty="0" err="1" smtClean="0"/>
              <a:t>Huawei</a:t>
            </a:r>
            <a:r>
              <a:rPr lang="en-US" altLang="zh-CN" sz="2000" dirty="0" smtClean="0"/>
              <a:t>]</a:t>
            </a:r>
            <a:r>
              <a:rPr lang="en-US" altLang="zh-CN" sz="2000" b="1" dirty="0" err="1" smtClean="0">
                <a:solidFill>
                  <a:srgbClr val="0070C0"/>
                </a:solidFill>
              </a:rPr>
              <a:t>vlan</a:t>
            </a:r>
            <a:r>
              <a:rPr lang="en-US" altLang="zh-CN" sz="2000" b="1" dirty="0" smtClean="0">
                <a:solidFill>
                  <a:srgbClr val="0070C0"/>
                </a:solidFill>
              </a:rPr>
              <a:t> 40</a:t>
            </a:r>
            <a:endParaRPr lang="zh-CN" altLang="zh-CN" sz="2000" b="1" dirty="0" smtClean="0">
              <a:solidFill>
                <a:srgbClr val="0070C0"/>
              </a:solidFill>
            </a:endParaRPr>
          </a:p>
          <a:p>
            <a:r>
              <a:rPr lang="en-US" altLang="zh-CN" sz="2000" dirty="0" smtClean="0"/>
              <a:t>[Huawei-vlan40]</a:t>
            </a:r>
            <a:r>
              <a:rPr lang="en-US" altLang="zh-CN" sz="2000" b="1" dirty="0" smtClean="0">
                <a:solidFill>
                  <a:srgbClr val="0070C0"/>
                </a:solidFill>
              </a:rPr>
              <a:t>port </a:t>
            </a:r>
            <a:r>
              <a:rPr lang="en-US" altLang="zh-CN" sz="2000" b="1" dirty="0" err="1" smtClean="0">
                <a:solidFill>
                  <a:srgbClr val="0070C0"/>
                </a:solidFill>
              </a:rPr>
              <a:t>GigabitEthernet</a:t>
            </a:r>
            <a:r>
              <a:rPr lang="en-US" altLang="zh-CN" sz="2000" b="1" dirty="0" smtClean="0">
                <a:solidFill>
                  <a:srgbClr val="0070C0"/>
                </a:solidFill>
              </a:rPr>
              <a:t> 0/0/7</a:t>
            </a:r>
            <a:endParaRPr lang="zh-CN" altLang="zh-CN" sz="2000" b="1" dirty="0" smtClean="0">
              <a:solidFill>
                <a:srgbClr val="0070C0"/>
              </a:solidFill>
            </a:endParaRPr>
          </a:p>
          <a:p>
            <a:r>
              <a:rPr lang="en-US" altLang="zh-CN" sz="2000" dirty="0" smtClean="0"/>
              <a:t>[Huawei-Vlanif40]quit</a:t>
            </a:r>
          </a:p>
          <a:p>
            <a:endParaRPr lang="en-US" altLang="zh-CN" sz="2400" dirty="0" smtClean="0"/>
          </a:p>
          <a:p>
            <a:r>
              <a:rPr lang="en-US" altLang="zh-CN" sz="2400" b="1" dirty="0" smtClean="0"/>
              <a:t>Step7:Assign IP address to VLAN 40:</a:t>
            </a:r>
            <a:endParaRPr lang="zh-CN" altLang="zh-CN" sz="2400" dirty="0" smtClean="0"/>
          </a:p>
          <a:p>
            <a:r>
              <a:rPr lang="en-US" altLang="zh-CN" sz="2000" dirty="0" smtClean="0"/>
              <a:t>[Huawei-Vlanif40]</a:t>
            </a:r>
            <a:r>
              <a:rPr lang="en-US" altLang="zh-CN" sz="2000" b="1" dirty="0" smtClean="0">
                <a:solidFill>
                  <a:srgbClr val="0070C0"/>
                </a:solidFill>
              </a:rPr>
              <a:t>interface </a:t>
            </a:r>
            <a:r>
              <a:rPr lang="en-US" altLang="zh-CN" sz="2000" b="1" dirty="0" err="1" smtClean="0">
                <a:solidFill>
                  <a:srgbClr val="0070C0"/>
                </a:solidFill>
              </a:rPr>
              <a:t>vlan</a:t>
            </a:r>
            <a:r>
              <a:rPr lang="en-US" altLang="zh-CN" sz="2000" b="1" dirty="0" smtClean="0">
                <a:solidFill>
                  <a:srgbClr val="0070C0"/>
                </a:solidFill>
              </a:rPr>
              <a:t> 40</a:t>
            </a:r>
            <a:endParaRPr lang="zh-CN" altLang="zh-CN" sz="2000" b="1" dirty="0" smtClean="0">
              <a:solidFill>
                <a:srgbClr val="0070C0"/>
              </a:solidFill>
            </a:endParaRPr>
          </a:p>
          <a:p>
            <a:r>
              <a:rPr lang="en-US" altLang="zh-CN" sz="2000" dirty="0" smtClean="0"/>
              <a:t>[Huawei-Vlanif40]</a:t>
            </a:r>
            <a:r>
              <a:rPr lang="en-US" altLang="zh-CN" sz="2000" b="1" dirty="0" err="1" smtClean="0">
                <a:solidFill>
                  <a:srgbClr val="0070C0"/>
                </a:solidFill>
              </a:rPr>
              <a:t>ip</a:t>
            </a:r>
            <a:r>
              <a:rPr lang="en-US" altLang="zh-CN" sz="2000" b="1" dirty="0" smtClean="0">
                <a:solidFill>
                  <a:srgbClr val="0070C0"/>
                </a:solidFill>
              </a:rPr>
              <a:t> address 192.168.40.254 255.255.255.0</a:t>
            </a:r>
            <a:endParaRPr lang="zh-CN" altLang="zh-CN" sz="2000" b="1" dirty="0" smtClean="0">
              <a:solidFill>
                <a:srgbClr val="0070C0"/>
              </a:solidFill>
            </a:endParaRPr>
          </a:p>
          <a:p>
            <a:r>
              <a:rPr lang="en-US" altLang="zh-CN" sz="2000" dirty="0" smtClean="0"/>
              <a:t>[Huawei-Vlanif40]quit</a:t>
            </a:r>
            <a:endParaRPr lang="zh-CN" altLang="zh-CN" sz="2000" dirty="0" smtClean="0"/>
          </a:p>
          <a:p>
            <a:endParaRPr lang="zh-CN" altLang="zh-CN" sz="2400" dirty="0"/>
          </a:p>
        </p:txBody>
      </p:sp>
      <p:sp>
        <p:nvSpPr>
          <p:cNvPr id="16" name="Oval 10"/>
          <p:cNvSpPr>
            <a:spLocks noChangeArrowheads="1"/>
          </p:cNvSpPr>
          <p:nvPr/>
        </p:nvSpPr>
        <p:spPr bwMode="auto">
          <a:xfrm>
            <a:off x="6948264" y="3366284"/>
            <a:ext cx="2016224" cy="1070828"/>
          </a:xfrm>
          <a:prstGeom prst="ellipse">
            <a:avLst/>
          </a:prstGeom>
          <a:noFill/>
          <a:ln>
            <a:prstDash val="sysDash"/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endParaRPr lang="zh-CN" altLang="en-US" dirty="0"/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7236296" y="4931876"/>
            <a:ext cx="1368152" cy="108012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8" name="Line 429"/>
          <p:cNvSpPr>
            <a:spLocks noChangeShapeType="1"/>
          </p:cNvSpPr>
          <p:nvPr/>
        </p:nvSpPr>
        <p:spPr bwMode="auto">
          <a:xfrm flipV="1">
            <a:off x="6029571" y="3284983"/>
            <a:ext cx="1512168" cy="1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pic>
        <p:nvPicPr>
          <p:cNvPr id="9" name="Picture 78" descr="中低端路由器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7380312" y="2771536"/>
            <a:ext cx="1080120" cy="873488"/>
          </a:xfrm>
          <a:noFill/>
          <a:ln>
            <a:miter lim="800000"/>
            <a:headEnd/>
            <a:tailEnd/>
          </a:ln>
        </p:spPr>
      </p:pic>
      <p:sp>
        <p:nvSpPr>
          <p:cNvPr id="10" name="矩形 9"/>
          <p:cNvSpPr/>
          <p:nvPr/>
        </p:nvSpPr>
        <p:spPr>
          <a:xfrm>
            <a:off x="6821659" y="2204864"/>
            <a:ext cx="22148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 smtClean="0"/>
              <a:t>router 1 </a:t>
            </a:r>
          </a:p>
          <a:p>
            <a:pPr algn="ctr"/>
            <a:r>
              <a:rPr lang="en-US" altLang="zh-CN" b="1" dirty="0" smtClean="0"/>
              <a:t>(HUAWEI AR1220E-S)</a:t>
            </a:r>
            <a:endParaRPr lang="zh-CN" altLang="en-US" b="1" dirty="0"/>
          </a:p>
        </p:txBody>
      </p:sp>
      <p:sp>
        <p:nvSpPr>
          <p:cNvPr id="11" name="computr1"/>
          <p:cNvSpPr>
            <a:spLocks noEditPoints="1" noChangeArrowheads="1"/>
          </p:cNvSpPr>
          <p:nvPr/>
        </p:nvSpPr>
        <p:spPr bwMode="auto">
          <a:xfrm>
            <a:off x="7613747" y="5085184"/>
            <a:ext cx="536575" cy="422275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0 h 21600"/>
              <a:gd name="T4" fmla="*/ 2147483647 w 21600"/>
              <a:gd name="T5" fmla="*/ 0 h 21600"/>
              <a:gd name="T6" fmla="*/ 0 w 21600"/>
              <a:gd name="T7" fmla="*/ 2147483647 h 21600"/>
              <a:gd name="T8" fmla="*/ 0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2147483647 w 21600"/>
              <a:gd name="T17" fmla="*/ 2147483647 h 21600"/>
              <a:gd name="T18" fmla="*/ 2147483647 w 21600"/>
              <a:gd name="T19" fmla="*/ 2147483647 h 21600"/>
              <a:gd name="T20" fmla="*/ 2147483647 w 21600"/>
              <a:gd name="T21" fmla="*/ 2147483647 h 21600"/>
              <a:gd name="T22" fmla="*/ 2147483647 w 21600"/>
              <a:gd name="T23" fmla="*/ 2147483647 h 21600"/>
              <a:gd name="T24" fmla="*/ 0 w 21600"/>
              <a:gd name="T25" fmla="*/ 2147483647 h 21600"/>
              <a:gd name="T26" fmla="*/ 2147483647 w 21600"/>
              <a:gd name="T27" fmla="*/ 2147483647 h 216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4923 w 21600"/>
              <a:gd name="T43" fmla="*/ 2541 h 21600"/>
              <a:gd name="T44" fmla="*/ 16756 w 21600"/>
              <a:gd name="T45" fmla="*/ 11153 h 21600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21600" h="21600" extrusionOk="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 extrusionOk="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 extrusionOk="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" name="Line 429"/>
          <p:cNvSpPr>
            <a:spLocks noChangeShapeType="1"/>
          </p:cNvSpPr>
          <p:nvPr/>
        </p:nvSpPr>
        <p:spPr bwMode="auto">
          <a:xfrm>
            <a:off x="7884369" y="3501008"/>
            <a:ext cx="0" cy="1584176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028384" y="3419708"/>
            <a:ext cx="1047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070C0"/>
                </a:solidFill>
              </a:rPr>
              <a:t>GE 0/0/7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317603" y="2915652"/>
            <a:ext cx="1047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GE 0/0/0</a:t>
            </a:r>
            <a:endParaRPr lang="zh-CN" altLang="en-US" b="1" dirty="0"/>
          </a:p>
        </p:txBody>
      </p:sp>
      <p:sp>
        <p:nvSpPr>
          <p:cNvPr id="15" name="矩形 14"/>
          <p:cNvSpPr/>
          <p:nvPr/>
        </p:nvSpPr>
        <p:spPr>
          <a:xfrm>
            <a:off x="7596336" y="5507940"/>
            <a:ext cx="582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Times New Roman" pitchFamily="18" charset="0"/>
              </a:rPr>
              <a:t>PC8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7092280" y="3798332"/>
            <a:ext cx="16754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rgbClr val="0070C0"/>
                </a:solidFill>
              </a:rPr>
              <a:t>VLAN 40:</a:t>
            </a:r>
            <a:r>
              <a:rPr lang="en-US" altLang="zh-CN" sz="1400" dirty="0" smtClean="0"/>
              <a:t> </a:t>
            </a:r>
          </a:p>
          <a:p>
            <a:pPr algn="ctr"/>
            <a:r>
              <a:rPr lang="en-US" altLang="zh-CN" sz="1400" dirty="0" smtClean="0"/>
              <a:t>192.168.40.254/24</a:t>
            </a:r>
            <a:endParaRPr lang="zh-CN" altLang="en-US" sz="1400" b="1" dirty="0">
              <a:solidFill>
                <a:srgbClr val="0070C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95536" y="188640"/>
            <a:ext cx="84969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400" b="1" dirty="0" smtClean="0"/>
              <a:t>Project 3.3: Static route configuration(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In AR1220E-S</a:t>
            </a:r>
            <a:r>
              <a:rPr lang="en-US" altLang="zh-CN" sz="2400" b="1" dirty="0" smtClean="0"/>
              <a:t>)</a:t>
            </a:r>
            <a:endParaRPr lang="zh-CN" altLang="zh-CN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395536" y="188640"/>
            <a:ext cx="84969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400" b="1" dirty="0" smtClean="0"/>
              <a:t>Project 3.3: Static route configuration(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In AR1220E-S</a:t>
            </a:r>
            <a:r>
              <a:rPr lang="en-US" altLang="zh-CN" sz="2400" b="1" dirty="0" smtClean="0"/>
              <a:t>)</a:t>
            </a:r>
            <a:endParaRPr lang="zh-CN" altLang="zh-CN" sz="2400" b="1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628800"/>
            <a:ext cx="8201025" cy="4910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Box 19"/>
          <p:cNvSpPr txBox="1"/>
          <p:nvPr/>
        </p:nvSpPr>
        <p:spPr>
          <a:xfrm>
            <a:off x="539552" y="1124744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[</a:t>
            </a:r>
            <a:r>
              <a:rPr lang="en-US" altLang="zh-CN" dirty="0" err="1" smtClean="0"/>
              <a:t>Huawei</a:t>
            </a:r>
            <a:r>
              <a:rPr lang="en-US" altLang="zh-CN" dirty="0" smtClean="0"/>
              <a:t>]</a:t>
            </a:r>
            <a:r>
              <a:rPr lang="en-US" altLang="zh-CN" dirty="0" err="1" smtClean="0"/>
              <a:t>dis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vlan</a:t>
            </a:r>
            <a:r>
              <a:rPr lang="en-US" altLang="zh-CN" dirty="0" smtClean="0"/>
              <a:t> brief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8032" y="836712"/>
            <a:ext cx="87484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Step 10:</a:t>
            </a:r>
            <a:r>
              <a:rPr lang="en-US" altLang="zh-CN" sz="1600" b="1" dirty="0" smtClean="0"/>
              <a:t>Verify the communication in PC1,PC2,PC3, PC4 and PC8</a:t>
            </a:r>
            <a:endParaRPr lang="zh-CN" altLang="zh-CN" b="1" dirty="0" smtClean="0"/>
          </a:p>
          <a:p>
            <a:r>
              <a:rPr lang="en-US" altLang="zh-CN" dirty="0" smtClean="0"/>
              <a:t>ping 192.168.10.1,2,3,4…</a:t>
            </a:r>
            <a:endParaRPr lang="zh-CN" altLang="zh-CN" dirty="0" smtClean="0"/>
          </a:p>
          <a:p>
            <a:r>
              <a:rPr lang="en-US" altLang="zh-CN" dirty="0" smtClean="0"/>
              <a:t>ping 192.168.40.1…</a:t>
            </a:r>
            <a:endParaRPr lang="zh-CN" altLang="zh-CN" dirty="0"/>
          </a:p>
        </p:txBody>
      </p:sp>
      <p:sp>
        <p:nvSpPr>
          <p:cNvPr id="104" name="矩形 103"/>
          <p:cNvSpPr/>
          <p:nvPr/>
        </p:nvSpPr>
        <p:spPr>
          <a:xfrm>
            <a:off x="395536" y="188640"/>
            <a:ext cx="84969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400" b="1" dirty="0" smtClean="0"/>
              <a:t>Project 3.3: Static route configuration(In AR1220E-S)</a:t>
            </a:r>
            <a:endParaRPr lang="zh-CN" altLang="zh-CN" sz="2400" b="1" dirty="0"/>
          </a:p>
        </p:txBody>
      </p:sp>
      <p:sp>
        <p:nvSpPr>
          <p:cNvPr id="61" name="圆角矩形 60"/>
          <p:cNvSpPr/>
          <p:nvPr/>
        </p:nvSpPr>
        <p:spPr bwMode="auto">
          <a:xfrm>
            <a:off x="6876256" y="4377878"/>
            <a:ext cx="2195736" cy="201622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rgbClr val="575F6D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62" name="圆角矩形 61"/>
          <p:cNvSpPr/>
          <p:nvPr/>
        </p:nvSpPr>
        <p:spPr bwMode="auto">
          <a:xfrm>
            <a:off x="179512" y="1844824"/>
            <a:ext cx="1080120" cy="1008112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rgbClr val="575F6D"/>
              </a:solidFill>
              <a:effectLst/>
              <a:latin typeface="Arial" charset="0"/>
              <a:ea typeface="宋体" pitchFamily="2" charset="-122"/>
            </a:endParaRPr>
          </a:p>
        </p:txBody>
      </p:sp>
      <p:grpSp>
        <p:nvGrpSpPr>
          <p:cNvPr id="63" name="组合 62"/>
          <p:cNvGrpSpPr/>
          <p:nvPr/>
        </p:nvGrpSpPr>
        <p:grpSpPr>
          <a:xfrm>
            <a:off x="395536" y="3356992"/>
            <a:ext cx="5112568" cy="3168352"/>
            <a:chOff x="395536" y="3356992"/>
            <a:chExt cx="5112568" cy="3168352"/>
          </a:xfrm>
        </p:grpSpPr>
        <p:sp>
          <p:nvSpPr>
            <p:cNvPr id="64" name="圆角矩形 63"/>
            <p:cNvSpPr/>
            <p:nvPr/>
          </p:nvSpPr>
          <p:spPr bwMode="auto">
            <a:xfrm>
              <a:off x="395536" y="3370772"/>
              <a:ext cx="5112568" cy="3154572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rgbClr val="575F6D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5" name="Oval 10"/>
            <p:cNvSpPr>
              <a:spLocks noChangeArrowheads="1"/>
            </p:cNvSpPr>
            <p:nvPr/>
          </p:nvSpPr>
          <p:spPr bwMode="auto">
            <a:xfrm>
              <a:off x="2267744" y="3370772"/>
              <a:ext cx="1584176" cy="854363"/>
            </a:xfrm>
            <a:prstGeom prst="ellipse">
              <a:avLst/>
            </a:prstGeom>
            <a:solidFill>
              <a:srgbClr val="92D050"/>
            </a:solidFill>
            <a:ln>
              <a:prstDash val="sysDash"/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763688" y="3567932"/>
              <a:ext cx="1104676" cy="2664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b="1" dirty="0" smtClean="0">
                  <a:solidFill>
                    <a:srgbClr val="FF0000"/>
                  </a:solidFill>
                </a:rPr>
                <a:t>Switch A </a:t>
              </a:r>
            </a:p>
          </p:txBody>
        </p:sp>
        <p:sp>
          <p:nvSpPr>
            <p:cNvPr id="67" name="Oval 10"/>
            <p:cNvSpPr>
              <a:spLocks noChangeArrowheads="1"/>
            </p:cNvSpPr>
            <p:nvPr/>
          </p:nvSpPr>
          <p:spPr bwMode="auto">
            <a:xfrm>
              <a:off x="3045488" y="4915197"/>
              <a:ext cx="2137453" cy="1246815"/>
            </a:xfrm>
            <a:prstGeom prst="ellipse">
              <a:avLst/>
            </a:prstGeom>
            <a:solidFill>
              <a:srgbClr val="FFC000"/>
            </a:solidFill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68" name="Oval 10"/>
            <p:cNvSpPr>
              <a:spLocks noChangeArrowheads="1"/>
            </p:cNvSpPr>
            <p:nvPr/>
          </p:nvSpPr>
          <p:spPr bwMode="auto">
            <a:xfrm>
              <a:off x="539552" y="4811567"/>
              <a:ext cx="2467181" cy="1350445"/>
            </a:xfrm>
            <a:prstGeom prst="ellipse">
              <a:avLst/>
            </a:prstGeom>
            <a:solidFill>
              <a:srgbClr val="00B0F0"/>
            </a:solidFill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69" name="computr1"/>
            <p:cNvSpPr>
              <a:spLocks noEditPoints="1" noChangeArrowheads="1"/>
            </p:cNvSpPr>
            <p:nvPr/>
          </p:nvSpPr>
          <p:spPr bwMode="auto">
            <a:xfrm>
              <a:off x="1216773" y="5227090"/>
              <a:ext cx="471047" cy="304591"/>
            </a:xfrm>
            <a:custGeom>
              <a:avLst/>
              <a:gdLst>
                <a:gd name="T0" fmla="*/ 2147483647 w 21600"/>
                <a:gd name="T1" fmla="*/ 0 h 21600"/>
                <a:gd name="T2" fmla="*/ 2147483647 w 21600"/>
                <a:gd name="T3" fmla="*/ 0 h 21600"/>
                <a:gd name="T4" fmla="*/ 2147483647 w 21600"/>
                <a:gd name="T5" fmla="*/ 0 h 21600"/>
                <a:gd name="T6" fmla="*/ 0 w 21600"/>
                <a:gd name="T7" fmla="*/ 2147483647 h 21600"/>
                <a:gd name="T8" fmla="*/ 0 w 21600"/>
                <a:gd name="T9" fmla="*/ 2147483647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2147483647 w 21600"/>
                <a:gd name="T15" fmla="*/ 2147483647 h 21600"/>
                <a:gd name="T16" fmla="*/ 2147483647 w 21600"/>
                <a:gd name="T17" fmla="*/ 2147483647 h 21600"/>
                <a:gd name="T18" fmla="*/ 2147483647 w 21600"/>
                <a:gd name="T19" fmla="*/ 2147483647 h 21600"/>
                <a:gd name="T20" fmla="*/ 2147483647 w 21600"/>
                <a:gd name="T21" fmla="*/ 2147483647 h 21600"/>
                <a:gd name="T22" fmla="*/ 2147483647 w 21600"/>
                <a:gd name="T23" fmla="*/ 2147483647 h 21600"/>
                <a:gd name="T24" fmla="*/ 0 w 21600"/>
                <a:gd name="T25" fmla="*/ 2147483647 h 21600"/>
                <a:gd name="T26" fmla="*/ 2147483647 w 21600"/>
                <a:gd name="T27" fmla="*/ 2147483647 h 2160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4923 w 21600"/>
                <a:gd name="T43" fmla="*/ 2541 h 21600"/>
                <a:gd name="T44" fmla="*/ 16756 w 21600"/>
                <a:gd name="T45" fmla="*/ 11153 h 2160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computr1"/>
            <p:cNvSpPr>
              <a:spLocks noEditPoints="1" noChangeArrowheads="1"/>
            </p:cNvSpPr>
            <p:nvPr/>
          </p:nvSpPr>
          <p:spPr bwMode="auto">
            <a:xfrm>
              <a:off x="3534299" y="5279029"/>
              <a:ext cx="491401" cy="304591"/>
            </a:xfrm>
            <a:custGeom>
              <a:avLst/>
              <a:gdLst>
                <a:gd name="T0" fmla="*/ 2147483647 w 21600"/>
                <a:gd name="T1" fmla="*/ 0 h 21600"/>
                <a:gd name="T2" fmla="*/ 2147483647 w 21600"/>
                <a:gd name="T3" fmla="*/ 0 h 21600"/>
                <a:gd name="T4" fmla="*/ 2147483647 w 21600"/>
                <a:gd name="T5" fmla="*/ 0 h 21600"/>
                <a:gd name="T6" fmla="*/ 0 w 21600"/>
                <a:gd name="T7" fmla="*/ 2147483647 h 21600"/>
                <a:gd name="T8" fmla="*/ 0 w 21600"/>
                <a:gd name="T9" fmla="*/ 2147483647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2147483647 w 21600"/>
                <a:gd name="T15" fmla="*/ 2147483647 h 21600"/>
                <a:gd name="T16" fmla="*/ 2147483647 w 21600"/>
                <a:gd name="T17" fmla="*/ 2147483647 h 21600"/>
                <a:gd name="T18" fmla="*/ 2147483647 w 21600"/>
                <a:gd name="T19" fmla="*/ 2147483647 h 21600"/>
                <a:gd name="T20" fmla="*/ 2147483647 w 21600"/>
                <a:gd name="T21" fmla="*/ 2147483647 h 21600"/>
                <a:gd name="T22" fmla="*/ 2147483647 w 21600"/>
                <a:gd name="T23" fmla="*/ 2147483647 h 21600"/>
                <a:gd name="T24" fmla="*/ 0 w 21600"/>
                <a:gd name="T25" fmla="*/ 2147483647 h 21600"/>
                <a:gd name="T26" fmla="*/ 2147483647 w 21600"/>
                <a:gd name="T27" fmla="*/ 2147483647 h 2160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4923 w 21600"/>
                <a:gd name="T43" fmla="*/ 2541 h 21600"/>
                <a:gd name="T44" fmla="*/ 16756 w 21600"/>
                <a:gd name="T45" fmla="*/ 11153 h 2160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Text Box 5"/>
            <p:cNvSpPr txBox="1">
              <a:spLocks noChangeArrowheads="1"/>
            </p:cNvSpPr>
            <p:nvPr/>
          </p:nvSpPr>
          <p:spPr bwMode="auto">
            <a:xfrm>
              <a:off x="2940788" y="4603557"/>
              <a:ext cx="1187022" cy="285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1600" b="1" dirty="0" smtClean="0">
                  <a:latin typeface="Times New Roman" pitchFamily="18" charset="0"/>
                </a:rPr>
                <a:t>GE1/0/5~</a:t>
              </a:r>
              <a:endParaRPr lang="en-US" altLang="zh-CN" sz="4400" b="1" dirty="0" smtClean="0"/>
            </a:p>
            <a:p>
              <a:pPr algn="just"/>
              <a:r>
                <a:rPr lang="en-US" altLang="zh-CN" sz="1600" b="1" dirty="0" smtClean="0">
                  <a:latin typeface="Times New Roman" pitchFamily="18" charset="0"/>
                </a:rPr>
                <a:t>GE1/0/6</a:t>
              </a:r>
              <a:endParaRPr lang="en-US" altLang="zh-CN" sz="4400" b="1" dirty="0"/>
            </a:p>
          </p:txBody>
        </p:sp>
        <p:sp>
          <p:nvSpPr>
            <p:cNvPr id="73" name="Text Box 6"/>
            <p:cNvSpPr txBox="1">
              <a:spLocks noChangeArrowheads="1"/>
            </p:cNvSpPr>
            <p:nvPr/>
          </p:nvSpPr>
          <p:spPr bwMode="auto">
            <a:xfrm>
              <a:off x="1067117" y="4206428"/>
              <a:ext cx="1373592" cy="285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b="1" dirty="0" smtClean="0">
                  <a:latin typeface="Times New Roman" pitchFamily="18" charset="0"/>
                </a:rPr>
                <a:t>GE1/0/1~</a:t>
              </a:r>
            </a:p>
            <a:p>
              <a:pPr algn="just"/>
              <a:r>
                <a:rPr lang="en-US" altLang="zh-CN" b="1" dirty="0" smtClean="0">
                  <a:latin typeface="Times New Roman" pitchFamily="18" charset="0"/>
                </a:rPr>
                <a:t>GE1/0/4</a:t>
              </a:r>
              <a:endParaRPr lang="en-US" altLang="zh-CN" sz="4800" b="1" dirty="0"/>
            </a:p>
          </p:txBody>
        </p:sp>
        <p:pic>
          <p:nvPicPr>
            <p:cNvPr id="74" name="Picture 10" descr="20070918000027910"/>
            <p:cNvPicPr>
              <a:picLocks noChangeAspect="1" noChangeArrowheads="1"/>
            </p:cNvPicPr>
            <p:nvPr/>
          </p:nvPicPr>
          <p:blipFill>
            <a:blip r:embed="rId2" cstate="print">
              <a:lum bright="-6000" contrast="30000"/>
              <a:grayscl/>
            </a:blip>
            <a:srcRect l="6236" t="33260" r="8598" b="36284"/>
            <a:stretch>
              <a:fillRect/>
            </a:stretch>
          </p:blipFill>
          <p:spPr bwMode="auto">
            <a:xfrm>
              <a:off x="2083494" y="3876394"/>
              <a:ext cx="1621450" cy="5196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5" name="computr1"/>
            <p:cNvSpPr>
              <a:spLocks noEditPoints="1" noChangeArrowheads="1"/>
            </p:cNvSpPr>
            <p:nvPr/>
          </p:nvSpPr>
          <p:spPr bwMode="auto">
            <a:xfrm>
              <a:off x="1753765" y="5227090"/>
              <a:ext cx="471047" cy="304591"/>
            </a:xfrm>
            <a:custGeom>
              <a:avLst/>
              <a:gdLst>
                <a:gd name="T0" fmla="*/ 2147483647 w 21600"/>
                <a:gd name="T1" fmla="*/ 0 h 21600"/>
                <a:gd name="T2" fmla="*/ 2147483647 w 21600"/>
                <a:gd name="T3" fmla="*/ 0 h 21600"/>
                <a:gd name="T4" fmla="*/ 2147483647 w 21600"/>
                <a:gd name="T5" fmla="*/ 0 h 21600"/>
                <a:gd name="T6" fmla="*/ 0 w 21600"/>
                <a:gd name="T7" fmla="*/ 2147483647 h 21600"/>
                <a:gd name="T8" fmla="*/ 0 w 21600"/>
                <a:gd name="T9" fmla="*/ 2147483647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2147483647 w 21600"/>
                <a:gd name="T15" fmla="*/ 2147483647 h 21600"/>
                <a:gd name="T16" fmla="*/ 2147483647 w 21600"/>
                <a:gd name="T17" fmla="*/ 2147483647 h 21600"/>
                <a:gd name="T18" fmla="*/ 2147483647 w 21600"/>
                <a:gd name="T19" fmla="*/ 2147483647 h 21600"/>
                <a:gd name="T20" fmla="*/ 2147483647 w 21600"/>
                <a:gd name="T21" fmla="*/ 2147483647 h 21600"/>
                <a:gd name="T22" fmla="*/ 2147483647 w 21600"/>
                <a:gd name="T23" fmla="*/ 2147483647 h 21600"/>
                <a:gd name="T24" fmla="*/ 0 w 21600"/>
                <a:gd name="T25" fmla="*/ 2147483647 h 21600"/>
                <a:gd name="T26" fmla="*/ 2147483647 w 21600"/>
                <a:gd name="T27" fmla="*/ 2147483647 h 2160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4923 w 21600"/>
                <a:gd name="T43" fmla="*/ 2541 h 21600"/>
                <a:gd name="T44" fmla="*/ 16756 w 21600"/>
                <a:gd name="T45" fmla="*/ 11153 h 2160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computr1"/>
            <p:cNvSpPr>
              <a:spLocks noEditPoints="1" noChangeArrowheads="1"/>
            </p:cNvSpPr>
            <p:nvPr/>
          </p:nvSpPr>
          <p:spPr bwMode="auto">
            <a:xfrm>
              <a:off x="689207" y="5227090"/>
              <a:ext cx="471047" cy="304591"/>
            </a:xfrm>
            <a:custGeom>
              <a:avLst/>
              <a:gdLst>
                <a:gd name="T0" fmla="*/ 2147483647 w 21600"/>
                <a:gd name="T1" fmla="*/ 0 h 21600"/>
                <a:gd name="T2" fmla="*/ 2147483647 w 21600"/>
                <a:gd name="T3" fmla="*/ 0 h 21600"/>
                <a:gd name="T4" fmla="*/ 2147483647 w 21600"/>
                <a:gd name="T5" fmla="*/ 0 h 21600"/>
                <a:gd name="T6" fmla="*/ 0 w 21600"/>
                <a:gd name="T7" fmla="*/ 2147483647 h 21600"/>
                <a:gd name="T8" fmla="*/ 0 w 21600"/>
                <a:gd name="T9" fmla="*/ 2147483647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2147483647 w 21600"/>
                <a:gd name="T15" fmla="*/ 2147483647 h 21600"/>
                <a:gd name="T16" fmla="*/ 2147483647 w 21600"/>
                <a:gd name="T17" fmla="*/ 2147483647 h 21600"/>
                <a:gd name="T18" fmla="*/ 2147483647 w 21600"/>
                <a:gd name="T19" fmla="*/ 2147483647 h 21600"/>
                <a:gd name="T20" fmla="*/ 2147483647 w 21600"/>
                <a:gd name="T21" fmla="*/ 2147483647 h 21600"/>
                <a:gd name="T22" fmla="*/ 2147483647 w 21600"/>
                <a:gd name="T23" fmla="*/ 2147483647 h 21600"/>
                <a:gd name="T24" fmla="*/ 0 w 21600"/>
                <a:gd name="T25" fmla="*/ 2147483647 h 21600"/>
                <a:gd name="T26" fmla="*/ 2147483647 w 21600"/>
                <a:gd name="T27" fmla="*/ 2147483647 h 2160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4923 w 21600"/>
                <a:gd name="T43" fmla="*/ 2541 h 21600"/>
                <a:gd name="T44" fmla="*/ 16756 w 21600"/>
                <a:gd name="T45" fmla="*/ 11153 h 2160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computr1"/>
            <p:cNvSpPr>
              <a:spLocks noEditPoints="1" noChangeArrowheads="1"/>
            </p:cNvSpPr>
            <p:nvPr/>
          </p:nvSpPr>
          <p:spPr bwMode="auto">
            <a:xfrm>
              <a:off x="2281331" y="5227090"/>
              <a:ext cx="471047" cy="304591"/>
            </a:xfrm>
            <a:custGeom>
              <a:avLst/>
              <a:gdLst>
                <a:gd name="T0" fmla="*/ 2147483647 w 21600"/>
                <a:gd name="T1" fmla="*/ 0 h 21600"/>
                <a:gd name="T2" fmla="*/ 2147483647 w 21600"/>
                <a:gd name="T3" fmla="*/ 0 h 21600"/>
                <a:gd name="T4" fmla="*/ 2147483647 w 21600"/>
                <a:gd name="T5" fmla="*/ 0 h 21600"/>
                <a:gd name="T6" fmla="*/ 0 w 21600"/>
                <a:gd name="T7" fmla="*/ 2147483647 h 21600"/>
                <a:gd name="T8" fmla="*/ 0 w 21600"/>
                <a:gd name="T9" fmla="*/ 2147483647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2147483647 w 21600"/>
                <a:gd name="T15" fmla="*/ 2147483647 h 21600"/>
                <a:gd name="T16" fmla="*/ 2147483647 w 21600"/>
                <a:gd name="T17" fmla="*/ 2147483647 h 21600"/>
                <a:gd name="T18" fmla="*/ 2147483647 w 21600"/>
                <a:gd name="T19" fmla="*/ 2147483647 h 21600"/>
                <a:gd name="T20" fmla="*/ 2147483647 w 21600"/>
                <a:gd name="T21" fmla="*/ 2147483647 h 21600"/>
                <a:gd name="T22" fmla="*/ 2147483647 w 21600"/>
                <a:gd name="T23" fmla="*/ 2147483647 h 21600"/>
                <a:gd name="T24" fmla="*/ 0 w 21600"/>
                <a:gd name="T25" fmla="*/ 2147483647 h 21600"/>
                <a:gd name="T26" fmla="*/ 2147483647 w 21600"/>
                <a:gd name="T27" fmla="*/ 2147483647 h 2160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4923 w 21600"/>
                <a:gd name="T43" fmla="*/ 2541 h 21600"/>
                <a:gd name="T44" fmla="*/ 16756 w 21600"/>
                <a:gd name="T45" fmla="*/ 11153 h 2160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Line 428"/>
            <p:cNvSpPr>
              <a:spLocks noChangeShapeType="1"/>
            </p:cNvSpPr>
            <p:nvPr/>
          </p:nvSpPr>
          <p:spPr bwMode="auto">
            <a:xfrm flipH="1">
              <a:off x="1489983" y="4188286"/>
              <a:ext cx="1318913" cy="103880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9" name="Line 428"/>
            <p:cNvSpPr>
              <a:spLocks noChangeShapeType="1"/>
            </p:cNvSpPr>
            <p:nvPr/>
          </p:nvSpPr>
          <p:spPr bwMode="auto">
            <a:xfrm flipH="1">
              <a:off x="962417" y="4188286"/>
              <a:ext cx="1781531" cy="103880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" name="Line 428"/>
            <p:cNvSpPr>
              <a:spLocks noChangeShapeType="1"/>
            </p:cNvSpPr>
            <p:nvPr/>
          </p:nvSpPr>
          <p:spPr bwMode="auto">
            <a:xfrm flipH="1">
              <a:off x="2017548" y="4188286"/>
              <a:ext cx="857294" cy="103880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" name="Line 428"/>
            <p:cNvSpPr>
              <a:spLocks noChangeShapeType="1"/>
            </p:cNvSpPr>
            <p:nvPr/>
          </p:nvSpPr>
          <p:spPr bwMode="auto">
            <a:xfrm flipH="1">
              <a:off x="2479168" y="4188286"/>
              <a:ext cx="461620" cy="103880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3" name="computr1"/>
            <p:cNvSpPr>
              <a:spLocks noEditPoints="1" noChangeArrowheads="1"/>
            </p:cNvSpPr>
            <p:nvPr/>
          </p:nvSpPr>
          <p:spPr bwMode="auto">
            <a:xfrm>
              <a:off x="4061864" y="5279029"/>
              <a:ext cx="491401" cy="304591"/>
            </a:xfrm>
            <a:custGeom>
              <a:avLst/>
              <a:gdLst>
                <a:gd name="T0" fmla="*/ 2147483647 w 21600"/>
                <a:gd name="T1" fmla="*/ 0 h 21600"/>
                <a:gd name="T2" fmla="*/ 2147483647 w 21600"/>
                <a:gd name="T3" fmla="*/ 0 h 21600"/>
                <a:gd name="T4" fmla="*/ 2147483647 w 21600"/>
                <a:gd name="T5" fmla="*/ 0 h 21600"/>
                <a:gd name="T6" fmla="*/ 0 w 21600"/>
                <a:gd name="T7" fmla="*/ 2147483647 h 21600"/>
                <a:gd name="T8" fmla="*/ 0 w 21600"/>
                <a:gd name="T9" fmla="*/ 2147483647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2147483647 w 21600"/>
                <a:gd name="T15" fmla="*/ 2147483647 h 21600"/>
                <a:gd name="T16" fmla="*/ 2147483647 w 21600"/>
                <a:gd name="T17" fmla="*/ 2147483647 h 21600"/>
                <a:gd name="T18" fmla="*/ 2147483647 w 21600"/>
                <a:gd name="T19" fmla="*/ 2147483647 h 21600"/>
                <a:gd name="T20" fmla="*/ 2147483647 w 21600"/>
                <a:gd name="T21" fmla="*/ 2147483647 h 21600"/>
                <a:gd name="T22" fmla="*/ 2147483647 w 21600"/>
                <a:gd name="T23" fmla="*/ 2147483647 h 21600"/>
                <a:gd name="T24" fmla="*/ 0 w 21600"/>
                <a:gd name="T25" fmla="*/ 2147483647 h 21600"/>
                <a:gd name="T26" fmla="*/ 2147483647 w 21600"/>
                <a:gd name="T27" fmla="*/ 2147483647 h 2160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4923 w 21600"/>
                <a:gd name="T43" fmla="*/ 2541 h 21600"/>
                <a:gd name="T44" fmla="*/ 16756 w 21600"/>
                <a:gd name="T45" fmla="*/ 11153 h 2160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Line 429"/>
            <p:cNvSpPr>
              <a:spLocks noChangeShapeType="1"/>
            </p:cNvSpPr>
            <p:nvPr/>
          </p:nvSpPr>
          <p:spPr bwMode="auto">
            <a:xfrm>
              <a:off x="3138625" y="4188286"/>
              <a:ext cx="1121076" cy="109074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7" name="Line 429"/>
            <p:cNvSpPr>
              <a:spLocks noChangeShapeType="1"/>
            </p:cNvSpPr>
            <p:nvPr/>
          </p:nvSpPr>
          <p:spPr bwMode="auto">
            <a:xfrm>
              <a:off x="3072679" y="4136345"/>
              <a:ext cx="659457" cy="114268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8" name="矩形 87"/>
            <p:cNvSpPr/>
            <p:nvPr/>
          </p:nvSpPr>
          <p:spPr>
            <a:xfrm>
              <a:off x="632689" y="5590670"/>
              <a:ext cx="2206768" cy="26640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latin typeface="Times New Roman" pitchFamily="18" charset="0"/>
                </a:rPr>
                <a:t>PC1    PC2    PC3   PC4</a:t>
              </a:r>
              <a:endParaRPr lang="zh-CN" altLang="en-US" dirty="0"/>
            </a:p>
          </p:txBody>
        </p:sp>
        <p:sp>
          <p:nvSpPr>
            <p:cNvPr id="103" name="矩形 102"/>
            <p:cNvSpPr/>
            <p:nvPr/>
          </p:nvSpPr>
          <p:spPr>
            <a:xfrm>
              <a:off x="3468353" y="5642611"/>
              <a:ext cx="121058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latin typeface="Times New Roman" pitchFamily="18" charset="0"/>
                </a:rPr>
                <a:t>PC5    PC6</a:t>
              </a:r>
              <a:endParaRPr lang="zh-CN" altLang="en-US" dirty="0"/>
            </a:p>
          </p:txBody>
        </p:sp>
        <p:sp>
          <p:nvSpPr>
            <p:cNvPr id="105" name="矩形 104"/>
            <p:cNvSpPr/>
            <p:nvPr/>
          </p:nvSpPr>
          <p:spPr>
            <a:xfrm>
              <a:off x="915172" y="5954002"/>
              <a:ext cx="1695888" cy="4662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dirty="0" smtClean="0"/>
                <a:t>VLAN 10</a:t>
              </a:r>
            </a:p>
            <a:p>
              <a:pPr algn="ctr"/>
              <a:r>
                <a:rPr lang="en-US" altLang="zh-CN" b="1" dirty="0" smtClean="0"/>
                <a:t>192.168.10.0/24</a:t>
              </a:r>
              <a:endParaRPr lang="zh-CN" altLang="en-US" b="1" dirty="0"/>
            </a:p>
          </p:txBody>
        </p:sp>
        <p:sp>
          <p:nvSpPr>
            <p:cNvPr id="106" name="矩形 105"/>
            <p:cNvSpPr/>
            <p:nvPr/>
          </p:nvSpPr>
          <p:spPr>
            <a:xfrm>
              <a:off x="3779912" y="3436492"/>
              <a:ext cx="1675459" cy="53371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 smtClean="0"/>
                <a:t>VLAN 30</a:t>
              </a:r>
            </a:p>
            <a:p>
              <a:r>
                <a:rPr lang="en-US" altLang="zh-CN" sz="1400" b="1" dirty="0" smtClean="0"/>
                <a:t>192.168.30.254/24</a:t>
              </a:r>
              <a:endParaRPr lang="zh-CN" altLang="en-US" sz="1400" b="1" dirty="0"/>
            </a:p>
          </p:txBody>
        </p:sp>
        <p:sp>
          <p:nvSpPr>
            <p:cNvPr id="107" name="矩形 106"/>
            <p:cNvSpPr/>
            <p:nvPr/>
          </p:nvSpPr>
          <p:spPr>
            <a:xfrm>
              <a:off x="3402407" y="5954002"/>
              <a:ext cx="1754609" cy="4662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dirty="0" smtClean="0"/>
                <a:t>VLAN 20</a:t>
              </a:r>
            </a:p>
            <a:p>
              <a:pPr algn="ctr"/>
              <a:r>
                <a:rPr lang="en-US" altLang="zh-CN" b="1" dirty="0" smtClean="0"/>
                <a:t>192.168.20.0/24 </a:t>
              </a:r>
              <a:endParaRPr lang="zh-CN" altLang="en-US" dirty="0"/>
            </a:p>
          </p:txBody>
        </p:sp>
        <p:sp>
          <p:nvSpPr>
            <p:cNvPr id="108" name="矩形 107"/>
            <p:cNvSpPr/>
            <p:nvPr/>
          </p:nvSpPr>
          <p:spPr>
            <a:xfrm>
              <a:off x="671443" y="3356992"/>
              <a:ext cx="88139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 smtClean="0"/>
                <a:t>LAN A</a:t>
              </a:r>
              <a:endParaRPr lang="zh-CN" altLang="en-US" b="1" dirty="0"/>
            </a:p>
          </p:txBody>
        </p:sp>
        <p:sp>
          <p:nvSpPr>
            <p:cNvPr id="109" name="矩形 108"/>
            <p:cNvSpPr/>
            <p:nvPr/>
          </p:nvSpPr>
          <p:spPr>
            <a:xfrm>
              <a:off x="2987824" y="3370772"/>
              <a:ext cx="825867" cy="5898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 smtClean="0"/>
                <a:t>GE </a:t>
              </a:r>
            </a:p>
            <a:p>
              <a:r>
                <a:rPr lang="en-US" altLang="zh-CN" b="1" dirty="0" smtClean="0"/>
                <a:t>1/0/24</a:t>
              </a:r>
              <a:endParaRPr lang="zh-CN" altLang="en-US" b="1" dirty="0"/>
            </a:p>
          </p:txBody>
        </p:sp>
      </p:grpSp>
      <p:sp>
        <p:nvSpPr>
          <p:cNvPr id="110" name="Oval 10"/>
          <p:cNvSpPr>
            <a:spLocks noChangeArrowheads="1"/>
          </p:cNvSpPr>
          <p:nvPr/>
        </p:nvSpPr>
        <p:spPr bwMode="auto">
          <a:xfrm>
            <a:off x="7252819" y="4729866"/>
            <a:ext cx="1715566" cy="1224136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11" name="Line 429"/>
          <p:cNvSpPr>
            <a:spLocks noChangeShapeType="1"/>
          </p:cNvSpPr>
          <p:nvPr/>
        </p:nvSpPr>
        <p:spPr bwMode="auto">
          <a:xfrm>
            <a:off x="899592" y="2518445"/>
            <a:ext cx="6624736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pic>
        <p:nvPicPr>
          <p:cNvPr id="112" name="Picture 78" descr="中低端路由器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24328" y="2140556"/>
            <a:ext cx="1080120" cy="812382"/>
          </a:xfrm>
          <a:noFill/>
          <a:ln>
            <a:miter lim="800000"/>
            <a:headEnd/>
            <a:tailEnd/>
          </a:ln>
        </p:spPr>
      </p:pic>
      <p:sp>
        <p:nvSpPr>
          <p:cNvPr id="113" name="computr1"/>
          <p:cNvSpPr>
            <a:spLocks noEditPoints="1" noChangeArrowheads="1"/>
          </p:cNvSpPr>
          <p:nvPr/>
        </p:nvSpPr>
        <p:spPr bwMode="auto">
          <a:xfrm>
            <a:off x="7779841" y="4881934"/>
            <a:ext cx="536575" cy="422275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0 h 21600"/>
              <a:gd name="T4" fmla="*/ 2147483647 w 21600"/>
              <a:gd name="T5" fmla="*/ 0 h 21600"/>
              <a:gd name="T6" fmla="*/ 0 w 21600"/>
              <a:gd name="T7" fmla="*/ 2147483647 h 21600"/>
              <a:gd name="T8" fmla="*/ 0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2147483647 w 21600"/>
              <a:gd name="T17" fmla="*/ 2147483647 h 21600"/>
              <a:gd name="T18" fmla="*/ 2147483647 w 21600"/>
              <a:gd name="T19" fmla="*/ 2147483647 h 21600"/>
              <a:gd name="T20" fmla="*/ 2147483647 w 21600"/>
              <a:gd name="T21" fmla="*/ 2147483647 h 21600"/>
              <a:gd name="T22" fmla="*/ 2147483647 w 21600"/>
              <a:gd name="T23" fmla="*/ 2147483647 h 21600"/>
              <a:gd name="T24" fmla="*/ 0 w 21600"/>
              <a:gd name="T25" fmla="*/ 2147483647 h 21600"/>
              <a:gd name="T26" fmla="*/ 2147483647 w 21600"/>
              <a:gd name="T27" fmla="*/ 2147483647 h 216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4923 w 21600"/>
              <a:gd name="T43" fmla="*/ 2541 h 21600"/>
              <a:gd name="T44" fmla="*/ 16756 w 21600"/>
              <a:gd name="T45" fmla="*/ 11153 h 21600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21600" h="21600" extrusionOk="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 extrusionOk="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 extrusionOk="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4" name="Line 429"/>
          <p:cNvSpPr>
            <a:spLocks noChangeShapeType="1"/>
          </p:cNvSpPr>
          <p:nvPr/>
        </p:nvSpPr>
        <p:spPr bwMode="auto">
          <a:xfrm>
            <a:off x="8100392" y="2865710"/>
            <a:ext cx="0" cy="2016224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15" name="矩形 114"/>
          <p:cNvSpPr/>
          <p:nvPr/>
        </p:nvSpPr>
        <p:spPr>
          <a:xfrm>
            <a:off x="7734205" y="5323586"/>
            <a:ext cx="582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Times New Roman" pitchFamily="18" charset="0"/>
              </a:rPr>
              <a:t>PC8</a:t>
            </a:r>
            <a:endParaRPr lang="zh-CN" altLang="en-US" dirty="0"/>
          </a:p>
        </p:txBody>
      </p:sp>
      <p:sp>
        <p:nvSpPr>
          <p:cNvPr id="116" name="矩形 115"/>
          <p:cNvSpPr/>
          <p:nvPr/>
        </p:nvSpPr>
        <p:spPr>
          <a:xfrm>
            <a:off x="6804248" y="3155483"/>
            <a:ext cx="21082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GE 0/0/7</a:t>
            </a:r>
          </a:p>
          <a:p>
            <a:r>
              <a:rPr lang="en-US" altLang="zh-CN" dirty="0" smtClean="0"/>
              <a:t>192.168.40.254/24</a:t>
            </a:r>
            <a:endParaRPr lang="zh-CN" altLang="en-US" dirty="0"/>
          </a:p>
        </p:txBody>
      </p:sp>
      <p:sp>
        <p:nvSpPr>
          <p:cNvPr id="117" name="矩形 116"/>
          <p:cNvSpPr/>
          <p:nvPr/>
        </p:nvSpPr>
        <p:spPr>
          <a:xfrm>
            <a:off x="5680427" y="2206605"/>
            <a:ext cx="191590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b="1" dirty="0" smtClean="0"/>
              <a:t>GE 0/0/0</a:t>
            </a:r>
          </a:p>
          <a:p>
            <a:pPr algn="r"/>
            <a:r>
              <a:rPr lang="en-US" altLang="zh-CN" b="1" dirty="0" smtClean="0"/>
              <a:t>202.100.100.254</a:t>
            </a:r>
            <a:endParaRPr lang="zh-CN" altLang="en-US" b="1" dirty="0" smtClean="0"/>
          </a:p>
        </p:txBody>
      </p:sp>
      <p:sp>
        <p:nvSpPr>
          <p:cNvPr id="118" name="矩形 117"/>
          <p:cNvSpPr/>
          <p:nvPr/>
        </p:nvSpPr>
        <p:spPr>
          <a:xfrm>
            <a:off x="7184707" y="5589240"/>
            <a:ext cx="18517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 smtClean="0"/>
              <a:t>Internet</a:t>
            </a:r>
          </a:p>
          <a:p>
            <a:pPr algn="ctr"/>
            <a:r>
              <a:rPr lang="en-US" altLang="zh-CN" b="1" dirty="0" smtClean="0"/>
              <a:t>192.168.40.0/24</a:t>
            </a:r>
            <a:endParaRPr lang="zh-CN" altLang="en-US" b="1" dirty="0"/>
          </a:p>
        </p:txBody>
      </p:sp>
      <p:grpSp>
        <p:nvGrpSpPr>
          <p:cNvPr id="119" name="组合 118"/>
          <p:cNvGrpSpPr/>
          <p:nvPr/>
        </p:nvGrpSpPr>
        <p:grpSpPr>
          <a:xfrm>
            <a:off x="2627784" y="2145630"/>
            <a:ext cx="615950" cy="706760"/>
            <a:chOff x="2627784" y="2145630"/>
            <a:chExt cx="615950" cy="706760"/>
          </a:xfrm>
        </p:grpSpPr>
        <p:grpSp>
          <p:nvGrpSpPr>
            <p:cNvPr id="120" name="Group 37"/>
            <p:cNvGrpSpPr>
              <a:grpSpLocks/>
            </p:cNvGrpSpPr>
            <p:nvPr/>
          </p:nvGrpSpPr>
          <p:grpSpPr bwMode="auto">
            <a:xfrm>
              <a:off x="2693002" y="2163505"/>
              <a:ext cx="508702" cy="688885"/>
              <a:chOff x="2038" y="1473"/>
              <a:chExt cx="197" cy="290"/>
            </a:xfrm>
          </p:grpSpPr>
          <p:sp>
            <p:nvSpPr>
              <p:cNvPr id="125" name="Rectangle 38"/>
              <p:cNvSpPr>
                <a:spLocks noChangeArrowheads="1"/>
              </p:cNvSpPr>
              <p:nvPr/>
            </p:nvSpPr>
            <p:spPr bwMode="auto">
              <a:xfrm>
                <a:off x="2160" y="1505"/>
                <a:ext cx="72" cy="258"/>
              </a:xfrm>
              <a:prstGeom prst="rect">
                <a:avLst/>
              </a:prstGeom>
              <a:solidFill>
                <a:srgbClr val="E0E0E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6" name="Freeform 39"/>
              <p:cNvSpPr>
                <a:spLocks/>
              </p:cNvSpPr>
              <p:nvPr/>
            </p:nvSpPr>
            <p:spPr bwMode="auto">
              <a:xfrm>
                <a:off x="2041" y="1473"/>
                <a:ext cx="119" cy="289"/>
              </a:xfrm>
              <a:custGeom>
                <a:avLst/>
                <a:gdLst>
                  <a:gd name="T0" fmla="*/ 0 w 475"/>
                  <a:gd name="T1" fmla="*/ 0 h 1157"/>
                  <a:gd name="T2" fmla="*/ 0 w 475"/>
                  <a:gd name="T3" fmla="*/ 0 h 1157"/>
                  <a:gd name="T4" fmla="*/ 0 w 475"/>
                  <a:gd name="T5" fmla="*/ 0 h 1157"/>
                  <a:gd name="T6" fmla="*/ 0 w 475"/>
                  <a:gd name="T7" fmla="*/ 0 h 1157"/>
                  <a:gd name="T8" fmla="*/ 0 w 475"/>
                  <a:gd name="T9" fmla="*/ 0 h 1157"/>
                  <a:gd name="T10" fmla="*/ 0 w 475"/>
                  <a:gd name="T11" fmla="*/ 0 h 115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75"/>
                  <a:gd name="T19" fmla="*/ 0 h 1157"/>
                  <a:gd name="T20" fmla="*/ 475 w 475"/>
                  <a:gd name="T21" fmla="*/ 1157 h 115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75" h="1157">
                    <a:moveTo>
                      <a:pt x="0" y="880"/>
                    </a:moveTo>
                    <a:lnTo>
                      <a:pt x="475" y="1157"/>
                    </a:lnTo>
                    <a:lnTo>
                      <a:pt x="475" y="138"/>
                    </a:lnTo>
                    <a:lnTo>
                      <a:pt x="399" y="89"/>
                    </a:lnTo>
                    <a:lnTo>
                      <a:pt x="0" y="0"/>
                    </a:lnTo>
                    <a:lnTo>
                      <a:pt x="0" y="880"/>
                    </a:lnTo>
                    <a:close/>
                  </a:path>
                </a:pathLst>
              </a:custGeom>
              <a:solidFill>
                <a:srgbClr val="60606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7" name="Freeform 40"/>
              <p:cNvSpPr>
                <a:spLocks/>
              </p:cNvSpPr>
              <p:nvPr/>
            </p:nvSpPr>
            <p:spPr bwMode="auto">
              <a:xfrm>
                <a:off x="2158" y="1505"/>
                <a:ext cx="73" cy="30"/>
              </a:xfrm>
              <a:custGeom>
                <a:avLst/>
                <a:gdLst>
                  <a:gd name="T0" fmla="*/ 0 w 291"/>
                  <a:gd name="T1" fmla="*/ 0 h 117"/>
                  <a:gd name="T2" fmla="*/ 0 w 291"/>
                  <a:gd name="T3" fmla="*/ 0 h 117"/>
                  <a:gd name="T4" fmla="*/ 0 w 291"/>
                  <a:gd name="T5" fmla="*/ 0 h 117"/>
                  <a:gd name="T6" fmla="*/ 0 w 291"/>
                  <a:gd name="T7" fmla="*/ 0 h 117"/>
                  <a:gd name="T8" fmla="*/ 0 w 291"/>
                  <a:gd name="T9" fmla="*/ 0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1"/>
                  <a:gd name="T16" fmla="*/ 0 h 117"/>
                  <a:gd name="T17" fmla="*/ 291 w 291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1" h="117">
                    <a:moveTo>
                      <a:pt x="0" y="0"/>
                    </a:moveTo>
                    <a:lnTo>
                      <a:pt x="291" y="0"/>
                    </a:lnTo>
                    <a:lnTo>
                      <a:pt x="291" y="117"/>
                    </a:lnTo>
                    <a:lnTo>
                      <a:pt x="0" y="5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8" name="Rectangle 41"/>
              <p:cNvSpPr>
                <a:spLocks noChangeArrowheads="1"/>
              </p:cNvSpPr>
              <p:nvPr/>
            </p:nvSpPr>
            <p:spPr bwMode="auto">
              <a:xfrm>
                <a:off x="2160" y="1543"/>
                <a:ext cx="35" cy="15"/>
              </a:xfrm>
              <a:prstGeom prst="rect">
                <a:avLst/>
              </a:prstGeom>
              <a:solidFill>
                <a:srgbClr val="E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" name="Rectangle 42"/>
              <p:cNvSpPr>
                <a:spLocks noChangeArrowheads="1"/>
              </p:cNvSpPr>
              <p:nvPr/>
            </p:nvSpPr>
            <p:spPr bwMode="auto">
              <a:xfrm>
                <a:off x="2198" y="1543"/>
                <a:ext cx="36" cy="15"/>
              </a:xfrm>
              <a:prstGeom prst="rect">
                <a:avLst/>
              </a:prstGeom>
              <a:solidFill>
                <a:srgbClr val="E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0" name="Rectangle 43"/>
              <p:cNvSpPr>
                <a:spLocks noChangeArrowheads="1"/>
              </p:cNvSpPr>
              <p:nvPr/>
            </p:nvSpPr>
            <p:spPr bwMode="auto">
              <a:xfrm>
                <a:off x="2178" y="1526"/>
                <a:ext cx="37" cy="14"/>
              </a:xfrm>
              <a:prstGeom prst="rect">
                <a:avLst/>
              </a:prstGeom>
              <a:solidFill>
                <a:srgbClr val="6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" name="Rectangle 44"/>
              <p:cNvSpPr>
                <a:spLocks noChangeArrowheads="1"/>
              </p:cNvSpPr>
              <p:nvPr/>
            </p:nvSpPr>
            <p:spPr bwMode="auto">
              <a:xfrm>
                <a:off x="2216" y="1526"/>
                <a:ext cx="19" cy="14"/>
              </a:xfrm>
              <a:prstGeom prst="rect">
                <a:avLst/>
              </a:prstGeom>
              <a:solidFill>
                <a:srgbClr val="E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2" name="Rectangle 45"/>
              <p:cNvSpPr>
                <a:spLocks noChangeArrowheads="1"/>
              </p:cNvSpPr>
              <p:nvPr/>
            </p:nvSpPr>
            <p:spPr bwMode="auto">
              <a:xfrm>
                <a:off x="2157" y="1526"/>
                <a:ext cx="19" cy="14"/>
              </a:xfrm>
              <a:prstGeom prst="rect">
                <a:avLst/>
              </a:prstGeom>
              <a:solidFill>
                <a:srgbClr val="E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" name="Rectangle 46"/>
              <p:cNvSpPr>
                <a:spLocks noChangeArrowheads="1"/>
              </p:cNvSpPr>
              <p:nvPr/>
            </p:nvSpPr>
            <p:spPr bwMode="auto">
              <a:xfrm>
                <a:off x="2159" y="1508"/>
                <a:ext cx="37" cy="15"/>
              </a:xfrm>
              <a:prstGeom prst="rect">
                <a:avLst/>
              </a:prstGeom>
              <a:solidFill>
                <a:srgbClr val="E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4" name="Rectangle 47"/>
              <p:cNvSpPr>
                <a:spLocks noChangeArrowheads="1"/>
              </p:cNvSpPr>
              <p:nvPr/>
            </p:nvSpPr>
            <p:spPr bwMode="auto">
              <a:xfrm>
                <a:off x="2198" y="1508"/>
                <a:ext cx="37" cy="16"/>
              </a:xfrm>
              <a:prstGeom prst="rect">
                <a:avLst/>
              </a:prstGeom>
              <a:solidFill>
                <a:srgbClr val="E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5" name="Rectangle 48"/>
              <p:cNvSpPr>
                <a:spLocks noChangeArrowheads="1"/>
              </p:cNvSpPr>
              <p:nvPr/>
            </p:nvSpPr>
            <p:spPr bwMode="auto">
              <a:xfrm>
                <a:off x="2159" y="1577"/>
                <a:ext cx="36" cy="15"/>
              </a:xfrm>
              <a:prstGeom prst="rect">
                <a:avLst/>
              </a:prstGeom>
              <a:solidFill>
                <a:srgbClr val="E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6" name="Rectangle 49"/>
              <p:cNvSpPr>
                <a:spLocks noChangeArrowheads="1"/>
              </p:cNvSpPr>
              <p:nvPr/>
            </p:nvSpPr>
            <p:spPr bwMode="auto">
              <a:xfrm>
                <a:off x="2197" y="1577"/>
                <a:ext cx="37" cy="15"/>
              </a:xfrm>
              <a:prstGeom prst="rect">
                <a:avLst/>
              </a:prstGeom>
              <a:solidFill>
                <a:srgbClr val="E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7" name="Rectangle 50"/>
              <p:cNvSpPr>
                <a:spLocks noChangeArrowheads="1"/>
              </p:cNvSpPr>
              <p:nvPr/>
            </p:nvSpPr>
            <p:spPr bwMode="auto">
              <a:xfrm>
                <a:off x="2178" y="1560"/>
                <a:ext cx="36" cy="14"/>
              </a:xfrm>
              <a:prstGeom prst="rect">
                <a:avLst/>
              </a:prstGeom>
              <a:solidFill>
                <a:srgbClr val="6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8" name="Rectangle 51"/>
              <p:cNvSpPr>
                <a:spLocks noChangeArrowheads="1"/>
              </p:cNvSpPr>
              <p:nvPr/>
            </p:nvSpPr>
            <p:spPr bwMode="auto">
              <a:xfrm>
                <a:off x="2216" y="1560"/>
                <a:ext cx="18" cy="14"/>
              </a:xfrm>
              <a:prstGeom prst="rect">
                <a:avLst/>
              </a:prstGeom>
              <a:solidFill>
                <a:srgbClr val="E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9" name="Rectangle 52"/>
              <p:cNvSpPr>
                <a:spLocks noChangeArrowheads="1"/>
              </p:cNvSpPr>
              <p:nvPr/>
            </p:nvSpPr>
            <p:spPr bwMode="auto">
              <a:xfrm>
                <a:off x="2160" y="1560"/>
                <a:ext cx="15" cy="14"/>
              </a:xfrm>
              <a:prstGeom prst="rect">
                <a:avLst/>
              </a:prstGeom>
              <a:solidFill>
                <a:srgbClr val="E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0" name="Rectangle 53"/>
              <p:cNvSpPr>
                <a:spLocks noChangeArrowheads="1"/>
              </p:cNvSpPr>
              <p:nvPr/>
            </p:nvSpPr>
            <p:spPr bwMode="auto">
              <a:xfrm>
                <a:off x="2159" y="1611"/>
                <a:ext cx="36" cy="14"/>
              </a:xfrm>
              <a:prstGeom prst="rect">
                <a:avLst/>
              </a:prstGeom>
              <a:solidFill>
                <a:srgbClr val="E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1" name="Rectangle 54"/>
              <p:cNvSpPr>
                <a:spLocks noChangeArrowheads="1"/>
              </p:cNvSpPr>
              <p:nvPr/>
            </p:nvSpPr>
            <p:spPr bwMode="auto">
              <a:xfrm>
                <a:off x="2197" y="1610"/>
                <a:ext cx="37" cy="15"/>
              </a:xfrm>
              <a:prstGeom prst="rect">
                <a:avLst/>
              </a:prstGeom>
              <a:solidFill>
                <a:srgbClr val="E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2" name="Rectangle 55"/>
              <p:cNvSpPr>
                <a:spLocks noChangeArrowheads="1"/>
              </p:cNvSpPr>
              <p:nvPr/>
            </p:nvSpPr>
            <p:spPr bwMode="auto">
              <a:xfrm>
                <a:off x="2178" y="1594"/>
                <a:ext cx="36" cy="14"/>
              </a:xfrm>
              <a:prstGeom prst="rect">
                <a:avLst/>
              </a:prstGeom>
              <a:solidFill>
                <a:srgbClr val="E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" name="Rectangle 56"/>
              <p:cNvSpPr>
                <a:spLocks noChangeArrowheads="1"/>
              </p:cNvSpPr>
              <p:nvPr/>
            </p:nvSpPr>
            <p:spPr bwMode="auto">
              <a:xfrm>
                <a:off x="2216" y="1593"/>
                <a:ext cx="18" cy="15"/>
              </a:xfrm>
              <a:prstGeom prst="rect">
                <a:avLst/>
              </a:prstGeom>
              <a:solidFill>
                <a:srgbClr val="6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" name="Rectangle 57"/>
              <p:cNvSpPr>
                <a:spLocks noChangeArrowheads="1"/>
              </p:cNvSpPr>
              <p:nvPr/>
            </p:nvSpPr>
            <p:spPr bwMode="auto">
              <a:xfrm>
                <a:off x="2159" y="1593"/>
                <a:ext cx="16" cy="15"/>
              </a:xfrm>
              <a:prstGeom prst="rect">
                <a:avLst/>
              </a:prstGeom>
              <a:solidFill>
                <a:srgbClr val="E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" name="Rectangle 58"/>
              <p:cNvSpPr>
                <a:spLocks noChangeArrowheads="1"/>
              </p:cNvSpPr>
              <p:nvPr/>
            </p:nvSpPr>
            <p:spPr bwMode="auto">
              <a:xfrm>
                <a:off x="2159" y="1645"/>
                <a:ext cx="35" cy="15"/>
              </a:xfrm>
              <a:prstGeom prst="rect">
                <a:avLst/>
              </a:prstGeom>
              <a:solidFill>
                <a:srgbClr val="E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6" name="Rectangle 59"/>
              <p:cNvSpPr>
                <a:spLocks noChangeArrowheads="1"/>
              </p:cNvSpPr>
              <p:nvPr/>
            </p:nvSpPr>
            <p:spPr bwMode="auto">
              <a:xfrm>
                <a:off x="2197" y="1645"/>
                <a:ext cx="37" cy="15"/>
              </a:xfrm>
              <a:prstGeom prst="rect">
                <a:avLst/>
              </a:prstGeom>
              <a:solidFill>
                <a:srgbClr val="E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7" name="Rectangle 60"/>
              <p:cNvSpPr>
                <a:spLocks noChangeArrowheads="1"/>
              </p:cNvSpPr>
              <p:nvPr/>
            </p:nvSpPr>
            <p:spPr bwMode="auto">
              <a:xfrm>
                <a:off x="2177" y="1628"/>
                <a:ext cx="37" cy="14"/>
              </a:xfrm>
              <a:prstGeom prst="rect">
                <a:avLst/>
              </a:prstGeom>
              <a:solidFill>
                <a:srgbClr val="6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" name="Rectangle 61"/>
              <p:cNvSpPr>
                <a:spLocks noChangeArrowheads="1"/>
              </p:cNvSpPr>
              <p:nvPr/>
            </p:nvSpPr>
            <p:spPr bwMode="auto">
              <a:xfrm>
                <a:off x="2215" y="1628"/>
                <a:ext cx="19" cy="14"/>
              </a:xfrm>
              <a:prstGeom prst="rect">
                <a:avLst/>
              </a:prstGeom>
              <a:solidFill>
                <a:srgbClr val="E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9" name="Rectangle 62"/>
              <p:cNvSpPr>
                <a:spLocks noChangeArrowheads="1"/>
              </p:cNvSpPr>
              <p:nvPr/>
            </p:nvSpPr>
            <p:spPr bwMode="auto">
              <a:xfrm>
                <a:off x="2160" y="1628"/>
                <a:ext cx="15" cy="14"/>
              </a:xfrm>
              <a:prstGeom prst="rect">
                <a:avLst/>
              </a:prstGeom>
              <a:solidFill>
                <a:srgbClr val="E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0" name="Rectangle 63"/>
              <p:cNvSpPr>
                <a:spLocks noChangeArrowheads="1"/>
              </p:cNvSpPr>
              <p:nvPr/>
            </p:nvSpPr>
            <p:spPr bwMode="auto">
              <a:xfrm>
                <a:off x="2159" y="1679"/>
                <a:ext cx="36" cy="14"/>
              </a:xfrm>
              <a:prstGeom prst="rect">
                <a:avLst/>
              </a:prstGeom>
              <a:solidFill>
                <a:srgbClr val="E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1" name="Rectangle 64"/>
              <p:cNvSpPr>
                <a:spLocks noChangeArrowheads="1"/>
              </p:cNvSpPr>
              <p:nvPr/>
            </p:nvSpPr>
            <p:spPr bwMode="auto">
              <a:xfrm>
                <a:off x="2198" y="1678"/>
                <a:ext cx="36" cy="16"/>
              </a:xfrm>
              <a:prstGeom prst="rect">
                <a:avLst/>
              </a:prstGeom>
              <a:solidFill>
                <a:srgbClr val="E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2" name="Rectangle 65"/>
              <p:cNvSpPr>
                <a:spLocks noChangeArrowheads="1"/>
              </p:cNvSpPr>
              <p:nvPr/>
            </p:nvSpPr>
            <p:spPr bwMode="auto">
              <a:xfrm>
                <a:off x="2178" y="1661"/>
                <a:ext cx="37" cy="15"/>
              </a:xfrm>
              <a:prstGeom prst="rect">
                <a:avLst/>
              </a:prstGeom>
              <a:solidFill>
                <a:srgbClr val="E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" name="Rectangle 66"/>
              <p:cNvSpPr>
                <a:spLocks noChangeArrowheads="1"/>
              </p:cNvSpPr>
              <p:nvPr/>
            </p:nvSpPr>
            <p:spPr bwMode="auto">
              <a:xfrm>
                <a:off x="2216" y="1661"/>
                <a:ext cx="19" cy="15"/>
              </a:xfrm>
              <a:prstGeom prst="rect">
                <a:avLst/>
              </a:prstGeom>
              <a:solidFill>
                <a:srgbClr val="E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" name="Rectangle 67"/>
              <p:cNvSpPr>
                <a:spLocks noChangeArrowheads="1"/>
              </p:cNvSpPr>
              <p:nvPr/>
            </p:nvSpPr>
            <p:spPr bwMode="auto">
              <a:xfrm>
                <a:off x="2159" y="1713"/>
                <a:ext cx="36" cy="15"/>
              </a:xfrm>
              <a:prstGeom prst="rect">
                <a:avLst/>
              </a:prstGeom>
              <a:solidFill>
                <a:srgbClr val="6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" name="Rectangle 68"/>
              <p:cNvSpPr>
                <a:spLocks noChangeArrowheads="1"/>
              </p:cNvSpPr>
              <p:nvPr/>
            </p:nvSpPr>
            <p:spPr bwMode="auto">
              <a:xfrm>
                <a:off x="2197" y="1713"/>
                <a:ext cx="37" cy="15"/>
              </a:xfrm>
              <a:prstGeom prst="rect">
                <a:avLst/>
              </a:prstGeom>
              <a:solidFill>
                <a:srgbClr val="E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" name="Rectangle 69"/>
              <p:cNvSpPr>
                <a:spLocks noChangeArrowheads="1"/>
              </p:cNvSpPr>
              <p:nvPr/>
            </p:nvSpPr>
            <p:spPr bwMode="auto">
              <a:xfrm>
                <a:off x="2178" y="1696"/>
                <a:ext cx="36" cy="14"/>
              </a:xfrm>
              <a:prstGeom prst="rect">
                <a:avLst/>
              </a:prstGeom>
              <a:solidFill>
                <a:srgbClr val="6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" name="Rectangle 70"/>
              <p:cNvSpPr>
                <a:spLocks noChangeArrowheads="1"/>
              </p:cNvSpPr>
              <p:nvPr/>
            </p:nvSpPr>
            <p:spPr bwMode="auto">
              <a:xfrm>
                <a:off x="2216" y="1696"/>
                <a:ext cx="18" cy="14"/>
              </a:xfrm>
              <a:prstGeom prst="rect">
                <a:avLst/>
              </a:prstGeom>
              <a:solidFill>
                <a:srgbClr val="E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8" name="Rectangle 71"/>
              <p:cNvSpPr>
                <a:spLocks noChangeArrowheads="1"/>
              </p:cNvSpPr>
              <p:nvPr/>
            </p:nvSpPr>
            <p:spPr bwMode="auto">
              <a:xfrm>
                <a:off x="2160" y="1696"/>
                <a:ext cx="15" cy="14"/>
              </a:xfrm>
              <a:prstGeom prst="rect">
                <a:avLst/>
              </a:prstGeom>
              <a:solidFill>
                <a:srgbClr val="E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9" name="Rectangle 72"/>
              <p:cNvSpPr>
                <a:spLocks noChangeArrowheads="1"/>
              </p:cNvSpPr>
              <p:nvPr/>
            </p:nvSpPr>
            <p:spPr bwMode="auto">
              <a:xfrm>
                <a:off x="2159" y="1747"/>
                <a:ext cx="36" cy="14"/>
              </a:xfrm>
              <a:prstGeom prst="rect">
                <a:avLst/>
              </a:prstGeom>
              <a:solidFill>
                <a:srgbClr val="E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0" name="Rectangle 73"/>
              <p:cNvSpPr>
                <a:spLocks noChangeArrowheads="1"/>
              </p:cNvSpPr>
              <p:nvPr/>
            </p:nvSpPr>
            <p:spPr bwMode="auto">
              <a:xfrm>
                <a:off x="2197" y="1746"/>
                <a:ext cx="37" cy="15"/>
              </a:xfrm>
              <a:prstGeom prst="rect">
                <a:avLst/>
              </a:prstGeom>
              <a:solidFill>
                <a:srgbClr val="4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" name="Rectangle 74"/>
              <p:cNvSpPr>
                <a:spLocks noChangeArrowheads="1"/>
              </p:cNvSpPr>
              <p:nvPr/>
            </p:nvSpPr>
            <p:spPr bwMode="auto">
              <a:xfrm>
                <a:off x="2178" y="1729"/>
                <a:ext cx="36" cy="15"/>
              </a:xfrm>
              <a:prstGeom prst="rect">
                <a:avLst/>
              </a:prstGeom>
              <a:solidFill>
                <a:srgbClr val="6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2" name="Rectangle 75"/>
              <p:cNvSpPr>
                <a:spLocks noChangeArrowheads="1"/>
              </p:cNvSpPr>
              <p:nvPr/>
            </p:nvSpPr>
            <p:spPr bwMode="auto">
              <a:xfrm>
                <a:off x="2216" y="1729"/>
                <a:ext cx="18" cy="15"/>
              </a:xfrm>
              <a:prstGeom prst="rect">
                <a:avLst/>
              </a:prstGeom>
              <a:solidFill>
                <a:srgbClr val="E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3" name="Rectangle 76"/>
              <p:cNvSpPr>
                <a:spLocks noChangeArrowheads="1"/>
              </p:cNvSpPr>
              <p:nvPr/>
            </p:nvSpPr>
            <p:spPr bwMode="auto">
              <a:xfrm>
                <a:off x="2159" y="1729"/>
                <a:ext cx="16" cy="15"/>
              </a:xfrm>
              <a:prstGeom prst="rect">
                <a:avLst/>
              </a:prstGeom>
              <a:solidFill>
                <a:srgbClr val="E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" name="Freeform 77"/>
              <p:cNvSpPr>
                <a:spLocks/>
              </p:cNvSpPr>
              <p:nvPr/>
            </p:nvSpPr>
            <p:spPr bwMode="auto">
              <a:xfrm>
                <a:off x="2150" y="1742"/>
                <a:ext cx="10" cy="18"/>
              </a:xfrm>
              <a:custGeom>
                <a:avLst/>
                <a:gdLst>
                  <a:gd name="T0" fmla="*/ 0 w 39"/>
                  <a:gd name="T1" fmla="*/ 0 h 74"/>
                  <a:gd name="T2" fmla="*/ 0 w 39"/>
                  <a:gd name="T3" fmla="*/ 0 h 74"/>
                  <a:gd name="T4" fmla="*/ 0 w 39"/>
                  <a:gd name="T5" fmla="*/ 0 h 74"/>
                  <a:gd name="T6" fmla="*/ 0 w 39"/>
                  <a:gd name="T7" fmla="*/ 0 h 74"/>
                  <a:gd name="T8" fmla="*/ 0 w 39"/>
                  <a:gd name="T9" fmla="*/ 0 h 7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9"/>
                  <a:gd name="T16" fmla="*/ 0 h 74"/>
                  <a:gd name="T17" fmla="*/ 39 w 39"/>
                  <a:gd name="T18" fmla="*/ 74 h 7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9" h="74">
                    <a:moveTo>
                      <a:pt x="39" y="19"/>
                    </a:moveTo>
                    <a:lnTo>
                      <a:pt x="39" y="74"/>
                    </a:lnTo>
                    <a:lnTo>
                      <a:pt x="0" y="52"/>
                    </a:lnTo>
                    <a:lnTo>
                      <a:pt x="0" y="0"/>
                    </a:lnTo>
                    <a:lnTo>
                      <a:pt x="39" y="19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5" name="Freeform 78"/>
              <p:cNvSpPr>
                <a:spLocks/>
              </p:cNvSpPr>
              <p:nvPr/>
            </p:nvSpPr>
            <p:spPr bwMode="auto">
              <a:xfrm>
                <a:off x="2118" y="1723"/>
                <a:ext cx="30" cy="31"/>
              </a:xfrm>
              <a:custGeom>
                <a:avLst/>
                <a:gdLst>
                  <a:gd name="T0" fmla="*/ 0 w 120"/>
                  <a:gd name="T1" fmla="*/ 0 h 127"/>
                  <a:gd name="T2" fmla="*/ 0 w 120"/>
                  <a:gd name="T3" fmla="*/ 0 h 127"/>
                  <a:gd name="T4" fmla="*/ 0 w 120"/>
                  <a:gd name="T5" fmla="*/ 0 h 127"/>
                  <a:gd name="T6" fmla="*/ 0 w 120"/>
                  <a:gd name="T7" fmla="*/ 0 h 127"/>
                  <a:gd name="T8" fmla="*/ 0 w 120"/>
                  <a:gd name="T9" fmla="*/ 0 h 1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127"/>
                  <a:gd name="T17" fmla="*/ 120 w 120"/>
                  <a:gd name="T18" fmla="*/ 127 h 1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127">
                    <a:moveTo>
                      <a:pt x="120" y="71"/>
                    </a:moveTo>
                    <a:lnTo>
                      <a:pt x="120" y="127"/>
                    </a:lnTo>
                    <a:lnTo>
                      <a:pt x="0" y="54"/>
                    </a:lnTo>
                    <a:lnTo>
                      <a:pt x="0" y="0"/>
                    </a:lnTo>
                    <a:lnTo>
                      <a:pt x="120" y="71"/>
                    </a:lnTo>
                    <a:close/>
                  </a:path>
                </a:pathLst>
              </a:custGeom>
              <a:solidFill>
                <a:srgbClr val="4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6" name="Freeform 79"/>
              <p:cNvSpPr>
                <a:spLocks/>
              </p:cNvSpPr>
              <p:nvPr/>
            </p:nvSpPr>
            <p:spPr bwMode="auto">
              <a:xfrm>
                <a:off x="2086" y="1705"/>
                <a:ext cx="30" cy="30"/>
              </a:xfrm>
              <a:custGeom>
                <a:avLst/>
                <a:gdLst>
                  <a:gd name="T0" fmla="*/ 0 w 120"/>
                  <a:gd name="T1" fmla="*/ 0 h 121"/>
                  <a:gd name="T2" fmla="*/ 0 w 120"/>
                  <a:gd name="T3" fmla="*/ 0 h 121"/>
                  <a:gd name="T4" fmla="*/ 0 w 120"/>
                  <a:gd name="T5" fmla="*/ 0 h 121"/>
                  <a:gd name="T6" fmla="*/ 0 w 120"/>
                  <a:gd name="T7" fmla="*/ 0 h 121"/>
                  <a:gd name="T8" fmla="*/ 0 w 120"/>
                  <a:gd name="T9" fmla="*/ 0 h 1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121"/>
                  <a:gd name="T17" fmla="*/ 120 w 120"/>
                  <a:gd name="T18" fmla="*/ 121 h 12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121">
                    <a:moveTo>
                      <a:pt x="120" y="70"/>
                    </a:moveTo>
                    <a:lnTo>
                      <a:pt x="120" y="121"/>
                    </a:lnTo>
                    <a:lnTo>
                      <a:pt x="0" y="52"/>
                    </a:lnTo>
                    <a:lnTo>
                      <a:pt x="0" y="0"/>
                    </a:lnTo>
                    <a:lnTo>
                      <a:pt x="120" y="70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7" name="Freeform 80"/>
              <p:cNvSpPr>
                <a:spLocks/>
              </p:cNvSpPr>
              <p:nvPr/>
            </p:nvSpPr>
            <p:spPr bwMode="auto">
              <a:xfrm>
                <a:off x="2055" y="1687"/>
                <a:ext cx="30" cy="30"/>
              </a:xfrm>
              <a:custGeom>
                <a:avLst/>
                <a:gdLst>
                  <a:gd name="T0" fmla="*/ 0 w 120"/>
                  <a:gd name="T1" fmla="*/ 0 h 119"/>
                  <a:gd name="T2" fmla="*/ 0 w 120"/>
                  <a:gd name="T3" fmla="*/ 0 h 119"/>
                  <a:gd name="T4" fmla="*/ 0 w 120"/>
                  <a:gd name="T5" fmla="*/ 0 h 119"/>
                  <a:gd name="T6" fmla="*/ 0 w 120"/>
                  <a:gd name="T7" fmla="*/ 0 h 119"/>
                  <a:gd name="T8" fmla="*/ 0 w 120"/>
                  <a:gd name="T9" fmla="*/ 0 h 1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119"/>
                  <a:gd name="T17" fmla="*/ 120 w 120"/>
                  <a:gd name="T18" fmla="*/ 119 h 11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119">
                    <a:moveTo>
                      <a:pt x="120" y="68"/>
                    </a:moveTo>
                    <a:lnTo>
                      <a:pt x="120" y="119"/>
                    </a:lnTo>
                    <a:lnTo>
                      <a:pt x="0" y="50"/>
                    </a:lnTo>
                    <a:lnTo>
                      <a:pt x="0" y="0"/>
                    </a:lnTo>
                    <a:lnTo>
                      <a:pt x="120" y="68"/>
                    </a:lnTo>
                    <a:close/>
                  </a:path>
                </a:pathLst>
              </a:custGeom>
              <a:solidFill>
                <a:srgbClr val="6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8" name="Freeform 81"/>
              <p:cNvSpPr>
                <a:spLocks/>
              </p:cNvSpPr>
              <p:nvPr/>
            </p:nvSpPr>
            <p:spPr bwMode="auto">
              <a:xfrm>
                <a:off x="2038" y="1677"/>
                <a:ext cx="15" cy="21"/>
              </a:xfrm>
              <a:custGeom>
                <a:avLst/>
                <a:gdLst>
                  <a:gd name="T0" fmla="*/ 0 w 59"/>
                  <a:gd name="T1" fmla="*/ 0 h 84"/>
                  <a:gd name="T2" fmla="*/ 0 w 59"/>
                  <a:gd name="T3" fmla="*/ 0 h 84"/>
                  <a:gd name="T4" fmla="*/ 0 w 59"/>
                  <a:gd name="T5" fmla="*/ 0 h 84"/>
                  <a:gd name="T6" fmla="*/ 0 w 59"/>
                  <a:gd name="T7" fmla="*/ 0 h 84"/>
                  <a:gd name="T8" fmla="*/ 0 w 59"/>
                  <a:gd name="T9" fmla="*/ 0 h 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9"/>
                  <a:gd name="T16" fmla="*/ 0 h 84"/>
                  <a:gd name="T17" fmla="*/ 59 w 59"/>
                  <a:gd name="T18" fmla="*/ 84 h 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9" h="84">
                    <a:moveTo>
                      <a:pt x="59" y="34"/>
                    </a:moveTo>
                    <a:lnTo>
                      <a:pt x="59" y="84"/>
                    </a:lnTo>
                    <a:lnTo>
                      <a:pt x="0" y="48"/>
                    </a:lnTo>
                    <a:lnTo>
                      <a:pt x="0" y="0"/>
                    </a:lnTo>
                    <a:lnTo>
                      <a:pt x="59" y="34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9" name="Freeform 82"/>
              <p:cNvSpPr>
                <a:spLocks/>
              </p:cNvSpPr>
              <p:nvPr/>
            </p:nvSpPr>
            <p:spPr bwMode="auto">
              <a:xfrm>
                <a:off x="2150" y="1506"/>
                <a:ext cx="10" cy="17"/>
              </a:xfrm>
              <a:custGeom>
                <a:avLst/>
                <a:gdLst>
                  <a:gd name="T0" fmla="*/ 0 w 39"/>
                  <a:gd name="T1" fmla="*/ 0 h 66"/>
                  <a:gd name="T2" fmla="*/ 0 w 39"/>
                  <a:gd name="T3" fmla="*/ 0 h 66"/>
                  <a:gd name="T4" fmla="*/ 0 w 39"/>
                  <a:gd name="T5" fmla="*/ 0 h 66"/>
                  <a:gd name="T6" fmla="*/ 0 w 39"/>
                  <a:gd name="T7" fmla="*/ 0 h 66"/>
                  <a:gd name="T8" fmla="*/ 0 w 39"/>
                  <a:gd name="T9" fmla="*/ 0 h 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9"/>
                  <a:gd name="T16" fmla="*/ 0 h 66"/>
                  <a:gd name="T17" fmla="*/ 39 w 39"/>
                  <a:gd name="T18" fmla="*/ 66 h 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9" h="66">
                    <a:moveTo>
                      <a:pt x="39" y="8"/>
                    </a:moveTo>
                    <a:lnTo>
                      <a:pt x="39" y="66"/>
                    </a:lnTo>
                    <a:lnTo>
                      <a:pt x="0" y="54"/>
                    </a:lnTo>
                    <a:lnTo>
                      <a:pt x="0" y="0"/>
                    </a:lnTo>
                    <a:lnTo>
                      <a:pt x="39" y="8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0" name="Freeform 83"/>
              <p:cNvSpPr>
                <a:spLocks/>
              </p:cNvSpPr>
              <p:nvPr/>
            </p:nvSpPr>
            <p:spPr bwMode="auto">
              <a:xfrm>
                <a:off x="2118" y="1497"/>
                <a:ext cx="30" cy="22"/>
              </a:xfrm>
              <a:custGeom>
                <a:avLst/>
                <a:gdLst>
                  <a:gd name="T0" fmla="*/ 0 w 120"/>
                  <a:gd name="T1" fmla="*/ 0 h 88"/>
                  <a:gd name="T2" fmla="*/ 0 w 120"/>
                  <a:gd name="T3" fmla="*/ 0 h 88"/>
                  <a:gd name="T4" fmla="*/ 0 w 120"/>
                  <a:gd name="T5" fmla="*/ 0 h 88"/>
                  <a:gd name="T6" fmla="*/ 0 w 120"/>
                  <a:gd name="T7" fmla="*/ 0 h 88"/>
                  <a:gd name="T8" fmla="*/ 0 w 120"/>
                  <a:gd name="T9" fmla="*/ 0 h 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88"/>
                  <a:gd name="T17" fmla="*/ 120 w 120"/>
                  <a:gd name="T18" fmla="*/ 88 h 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88">
                    <a:moveTo>
                      <a:pt x="120" y="34"/>
                    </a:moveTo>
                    <a:lnTo>
                      <a:pt x="120" y="88"/>
                    </a:lnTo>
                    <a:lnTo>
                      <a:pt x="0" y="53"/>
                    </a:lnTo>
                    <a:lnTo>
                      <a:pt x="0" y="0"/>
                    </a:lnTo>
                    <a:lnTo>
                      <a:pt x="120" y="34"/>
                    </a:lnTo>
                    <a:close/>
                  </a:path>
                </a:pathLst>
              </a:custGeom>
              <a:solidFill>
                <a:srgbClr val="6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1" name="Freeform 84"/>
              <p:cNvSpPr>
                <a:spLocks/>
              </p:cNvSpPr>
              <p:nvPr/>
            </p:nvSpPr>
            <p:spPr bwMode="auto">
              <a:xfrm>
                <a:off x="2086" y="1488"/>
                <a:ext cx="30" cy="21"/>
              </a:xfrm>
              <a:custGeom>
                <a:avLst/>
                <a:gdLst>
                  <a:gd name="T0" fmla="*/ 0 w 120"/>
                  <a:gd name="T1" fmla="*/ 0 h 86"/>
                  <a:gd name="T2" fmla="*/ 0 w 120"/>
                  <a:gd name="T3" fmla="*/ 0 h 86"/>
                  <a:gd name="T4" fmla="*/ 0 w 120"/>
                  <a:gd name="T5" fmla="*/ 0 h 86"/>
                  <a:gd name="T6" fmla="*/ 0 w 120"/>
                  <a:gd name="T7" fmla="*/ 0 h 86"/>
                  <a:gd name="T8" fmla="*/ 0 w 120"/>
                  <a:gd name="T9" fmla="*/ 0 h 8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86"/>
                  <a:gd name="T17" fmla="*/ 120 w 120"/>
                  <a:gd name="T18" fmla="*/ 86 h 8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86">
                    <a:moveTo>
                      <a:pt x="120" y="35"/>
                    </a:moveTo>
                    <a:lnTo>
                      <a:pt x="120" y="86"/>
                    </a:lnTo>
                    <a:lnTo>
                      <a:pt x="0" y="51"/>
                    </a:lnTo>
                    <a:lnTo>
                      <a:pt x="0" y="0"/>
                    </a:lnTo>
                    <a:lnTo>
                      <a:pt x="120" y="35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2" name="Freeform 85"/>
              <p:cNvSpPr>
                <a:spLocks/>
              </p:cNvSpPr>
              <p:nvPr/>
            </p:nvSpPr>
            <p:spPr bwMode="auto">
              <a:xfrm>
                <a:off x="2055" y="1479"/>
                <a:ext cx="30" cy="21"/>
              </a:xfrm>
              <a:custGeom>
                <a:avLst/>
                <a:gdLst>
                  <a:gd name="T0" fmla="*/ 0 w 120"/>
                  <a:gd name="T1" fmla="*/ 0 h 85"/>
                  <a:gd name="T2" fmla="*/ 0 w 120"/>
                  <a:gd name="T3" fmla="*/ 0 h 85"/>
                  <a:gd name="T4" fmla="*/ 0 w 120"/>
                  <a:gd name="T5" fmla="*/ 0 h 85"/>
                  <a:gd name="T6" fmla="*/ 0 w 120"/>
                  <a:gd name="T7" fmla="*/ 0 h 85"/>
                  <a:gd name="T8" fmla="*/ 0 w 120"/>
                  <a:gd name="T9" fmla="*/ 0 h 8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85"/>
                  <a:gd name="T17" fmla="*/ 120 w 120"/>
                  <a:gd name="T18" fmla="*/ 85 h 8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85">
                    <a:moveTo>
                      <a:pt x="120" y="34"/>
                    </a:moveTo>
                    <a:lnTo>
                      <a:pt x="120" y="85"/>
                    </a:lnTo>
                    <a:lnTo>
                      <a:pt x="0" y="51"/>
                    </a:lnTo>
                    <a:lnTo>
                      <a:pt x="0" y="0"/>
                    </a:lnTo>
                    <a:lnTo>
                      <a:pt x="120" y="34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3" name="Freeform 86"/>
              <p:cNvSpPr>
                <a:spLocks/>
              </p:cNvSpPr>
              <p:nvPr/>
            </p:nvSpPr>
            <p:spPr bwMode="auto">
              <a:xfrm>
                <a:off x="2038" y="1474"/>
                <a:ext cx="15" cy="17"/>
              </a:xfrm>
              <a:custGeom>
                <a:avLst/>
                <a:gdLst>
                  <a:gd name="T0" fmla="*/ 0 w 59"/>
                  <a:gd name="T1" fmla="*/ 0 h 67"/>
                  <a:gd name="T2" fmla="*/ 0 w 59"/>
                  <a:gd name="T3" fmla="*/ 0 h 67"/>
                  <a:gd name="T4" fmla="*/ 0 w 59"/>
                  <a:gd name="T5" fmla="*/ 0 h 67"/>
                  <a:gd name="T6" fmla="*/ 0 w 59"/>
                  <a:gd name="T7" fmla="*/ 0 h 67"/>
                  <a:gd name="T8" fmla="*/ 0 w 59"/>
                  <a:gd name="T9" fmla="*/ 0 h 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9"/>
                  <a:gd name="T16" fmla="*/ 0 h 67"/>
                  <a:gd name="T17" fmla="*/ 59 w 59"/>
                  <a:gd name="T18" fmla="*/ 67 h 6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9" h="67">
                    <a:moveTo>
                      <a:pt x="59" y="16"/>
                    </a:moveTo>
                    <a:lnTo>
                      <a:pt x="59" y="67"/>
                    </a:lnTo>
                    <a:lnTo>
                      <a:pt x="0" y="50"/>
                    </a:lnTo>
                    <a:lnTo>
                      <a:pt x="0" y="0"/>
                    </a:lnTo>
                    <a:lnTo>
                      <a:pt x="59" y="16"/>
                    </a:lnTo>
                    <a:close/>
                  </a:path>
                </a:pathLst>
              </a:custGeom>
              <a:solidFill>
                <a:srgbClr val="4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" name="Freeform 87"/>
              <p:cNvSpPr>
                <a:spLocks/>
              </p:cNvSpPr>
              <p:nvPr/>
            </p:nvSpPr>
            <p:spPr bwMode="auto">
              <a:xfrm>
                <a:off x="2118" y="1529"/>
                <a:ext cx="30" cy="24"/>
              </a:xfrm>
              <a:custGeom>
                <a:avLst/>
                <a:gdLst>
                  <a:gd name="T0" fmla="*/ 0 w 120"/>
                  <a:gd name="T1" fmla="*/ 0 h 95"/>
                  <a:gd name="T2" fmla="*/ 0 w 120"/>
                  <a:gd name="T3" fmla="*/ 0 h 95"/>
                  <a:gd name="T4" fmla="*/ 0 w 120"/>
                  <a:gd name="T5" fmla="*/ 0 h 95"/>
                  <a:gd name="T6" fmla="*/ 0 w 120"/>
                  <a:gd name="T7" fmla="*/ 0 h 95"/>
                  <a:gd name="T8" fmla="*/ 0 w 120"/>
                  <a:gd name="T9" fmla="*/ 0 h 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95"/>
                  <a:gd name="T17" fmla="*/ 120 w 120"/>
                  <a:gd name="T18" fmla="*/ 95 h 9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95">
                    <a:moveTo>
                      <a:pt x="120" y="40"/>
                    </a:moveTo>
                    <a:lnTo>
                      <a:pt x="120" y="95"/>
                    </a:lnTo>
                    <a:lnTo>
                      <a:pt x="0" y="53"/>
                    </a:lnTo>
                    <a:lnTo>
                      <a:pt x="0" y="0"/>
                    </a:lnTo>
                    <a:lnTo>
                      <a:pt x="120" y="40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5" name="Freeform 88"/>
              <p:cNvSpPr>
                <a:spLocks/>
              </p:cNvSpPr>
              <p:nvPr/>
            </p:nvSpPr>
            <p:spPr bwMode="auto">
              <a:xfrm>
                <a:off x="2086" y="1519"/>
                <a:ext cx="30" cy="23"/>
              </a:xfrm>
              <a:custGeom>
                <a:avLst/>
                <a:gdLst>
                  <a:gd name="T0" fmla="*/ 0 w 120"/>
                  <a:gd name="T1" fmla="*/ 0 h 92"/>
                  <a:gd name="T2" fmla="*/ 0 w 120"/>
                  <a:gd name="T3" fmla="*/ 0 h 92"/>
                  <a:gd name="T4" fmla="*/ 0 w 120"/>
                  <a:gd name="T5" fmla="*/ 0 h 92"/>
                  <a:gd name="T6" fmla="*/ 0 w 120"/>
                  <a:gd name="T7" fmla="*/ 0 h 92"/>
                  <a:gd name="T8" fmla="*/ 0 w 120"/>
                  <a:gd name="T9" fmla="*/ 0 h 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92"/>
                  <a:gd name="T17" fmla="*/ 120 w 120"/>
                  <a:gd name="T18" fmla="*/ 92 h 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92">
                    <a:moveTo>
                      <a:pt x="120" y="41"/>
                    </a:moveTo>
                    <a:lnTo>
                      <a:pt x="120" y="92"/>
                    </a:lnTo>
                    <a:lnTo>
                      <a:pt x="0" y="53"/>
                    </a:lnTo>
                    <a:lnTo>
                      <a:pt x="0" y="0"/>
                    </a:lnTo>
                    <a:lnTo>
                      <a:pt x="120" y="41"/>
                    </a:lnTo>
                    <a:close/>
                  </a:path>
                </a:pathLst>
              </a:custGeom>
              <a:solidFill>
                <a:srgbClr val="6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6" name="Freeform 89"/>
              <p:cNvSpPr>
                <a:spLocks/>
              </p:cNvSpPr>
              <p:nvPr/>
            </p:nvSpPr>
            <p:spPr bwMode="auto">
              <a:xfrm>
                <a:off x="2055" y="1508"/>
                <a:ext cx="30" cy="23"/>
              </a:xfrm>
              <a:custGeom>
                <a:avLst/>
                <a:gdLst>
                  <a:gd name="T0" fmla="*/ 0 w 120"/>
                  <a:gd name="T1" fmla="*/ 0 h 90"/>
                  <a:gd name="T2" fmla="*/ 0 w 120"/>
                  <a:gd name="T3" fmla="*/ 0 h 90"/>
                  <a:gd name="T4" fmla="*/ 0 w 120"/>
                  <a:gd name="T5" fmla="*/ 0 h 90"/>
                  <a:gd name="T6" fmla="*/ 0 w 120"/>
                  <a:gd name="T7" fmla="*/ 0 h 90"/>
                  <a:gd name="T8" fmla="*/ 0 w 120"/>
                  <a:gd name="T9" fmla="*/ 0 h 9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90"/>
                  <a:gd name="T17" fmla="*/ 120 w 120"/>
                  <a:gd name="T18" fmla="*/ 90 h 9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90">
                    <a:moveTo>
                      <a:pt x="120" y="39"/>
                    </a:moveTo>
                    <a:lnTo>
                      <a:pt x="120" y="90"/>
                    </a:lnTo>
                    <a:lnTo>
                      <a:pt x="0" y="50"/>
                    </a:lnTo>
                    <a:lnTo>
                      <a:pt x="0" y="0"/>
                    </a:lnTo>
                    <a:lnTo>
                      <a:pt x="120" y="39"/>
                    </a:lnTo>
                    <a:close/>
                  </a:path>
                </a:pathLst>
              </a:custGeom>
              <a:solidFill>
                <a:srgbClr val="4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7" name="Freeform 90"/>
              <p:cNvSpPr>
                <a:spLocks/>
              </p:cNvSpPr>
              <p:nvPr/>
            </p:nvSpPr>
            <p:spPr bwMode="auto">
              <a:xfrm>
                <a:off x="2038" y="1504"/>
                <a:ext cx="15" cy="17"/>
              </a:xfrm>
              <a:custGeom>
                <a:avLst/>
                <a:gdLst>
                  <a:gd name="T0" fmla="*/ 0 w 59"/>
                  <a:gd name="T1" fmla="*/ 0 h 69"/>
                  <a:gd name="T2" fmla="*/ 0 w 59"/>
                  <a:gd name="T3" fmla="*/ 0 h 69"/>
                  <a:gd name="T4" fmla="*/ 0 w 59"/>
                  <a:gd name="T5" fmla="*/ 0 h 69"/>
                  <a:gd name="T6" fmla="*/ 0 w 59"/>
                  <a:gd name="T7" fmla="*/ 0 h 69"/>
                  <a:gd name="T8" fmla="*/ 0 w 59"/>
                  <a:gd name="T9" fmla="*/ 0 h 6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9"/>
                  <a:gd name="T16" fmla="*/ 0 h 69"/>
                  <a:gd name="T17" fmla="*/ 59 w 59"/>
                  <a:gd name="T18" fmla="*/ 69 h 6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9" h="69">
                    <a:moveTo>
                      <a:pt x="59" y="19"/>
                    </a:moveTo>
                    <a:lnTo>
                      <a:pt x="59" y="69"/>
                    </a:lnTo>
                    <a:lnTo>
                      <a:pt x="0" y="49"/>
                    </a:lnTo>
                    <a:lnTo>
                      <a:pt x="0" y="0"/>
                    </a:lnTo>
                    <a:lnTo>
                      <a:pt x="59" y="19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8" name="Freeform 91"/>
              <p:cNvSpPr>
                <a:spLocks/>
              </p:cNvSpPr>
              <p:nvPr/>
            </p:nvSpPr>
            <p:spPr bwMode="auto">
              <a:xfrm>
                <a:off x="2150" y="1574"/>
                <a:ext cx="10" cy="17"/>
              </a:xfrm>
              <a:custGeom>
                <a:avLst/>
                <a:gdLst>
                  <a:gd name="T0" fmla="*/ 0 w 39"/>
                  <a:gd name="T1" fmla="*/ 0 h 69"/>
                  <a:gd name="T2" fmla="*/ 0 w 39"/>
                  <a:gd name="T3" fmla="*/ 0 h 69"/>
                  <a:gd name="T4" fmla="*/ 0 w 39"/>
                  <a:gd name="T5" fmla="*/ 0 h 69"/>
                  <a:gd name="T6" fmla="*/ 0 w 39"/>
                  <a:gd name="T7" fmla="*/ 0 h 69"/>
                  <a:gd name="T8" fmla="*/ 0 w 39"/>
                  <a:gd name="T9" fmla="*/ 0 h 6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9"/>
                  <a:gd name="T16" fmla="*/ 0 h 69"/>
                  <a:gd name="T17" fmla="*/ 39 w 39"/>
                  <a:gd name="T18" fmla="*/ 69 h 6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9" h="69">
                    <a:moveTo>
                      <a:pt x="39" y="13"/>
                    </a:moveTo>
                    <a:lnTo>
                      <a:pt x="39" y="69"/>
                    </a:lnTo>
                    <a:lnTo>
                      <a:pt x="0" y="54"/>
                    </a:lnTo>
                    <a:lnTo>
                      <a:pt x="0" y="0"/>
                    </a:lnTo>
                    <a:lnTo>
                      <a:pt x="39" y="13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9" name="Freeform 92"/>
              <p:cNvSpPr>
                <a:spLocks/>
              </p:cNvSpPr>
              <p:nvPr/>
            </p:nvSpPr>
            <p:spPr bwMode="auto">
              <a:xfrm>
                <a:off x="2118" y="1561"/>
                <a:ext cx="30" cy="25"/>
              </a:xfrm>
              <a:custGeom>
                <a:avLst/>
                <a:gdLst>
                  <a:gd name="T0" fmla="*/ 0 w 120"/>
                  <a:gd name="T1" fmla="*/ 0 h 100"/>
                  <a:gd name="T2" fmla="*/ 0 w 120"/>
                  <a:gd name="T3" fmla="*/ 0 h 100"/>
                  <a:gd name="T4" fmla="*/ 0 w 120"/>
                  <a:gd name="T5" fmla="*/ 0 h 100"/>
                  <a:gd name="T6" fmla="*/ 0 w 120"/>
                  <a:gd name="T7" fmla="*/ 0 h 100"/>
                  <a:gd name="T8" fmla="*/ 0 w 120"/>
                  <a:gd name="T9" fmla="*/ 0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100"/>
                  <a:gd name="T17" fmla="*/ 120 w 120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100">
                    <a:moveTo>
                      <a:pt x="120" y="44"/>
                    </a:moveTo>
                    <a:lnTo>
                      <a:pt x="120" y="100"/>
                    </a:lnTo>
                    <a:lnTo>
                      <a:pt x="0" y="54"/>
                    </a:lnTo>
                    <a:lnTo>
                      <a:pt x="0" y="0"/>
                    </a:lnTo>
                    <a:lnTo>
                      <a:pt x="120" y="44"/>
                    </a:lnTo>
                    <a:close/>
                  </a:path>
                </a:pathLst>
              </a:custGeom>
              <a:solidFill>
                <a:srgbClr val="6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0" name="Freeform 93"/>
              <p:cNvSpPr>
                <a:spLocks/>
              </p:cNvSpPr>
              <p:nvPr/>
            </p:nvSpPr>
            <p:spPr bwMode="auto">
              <a:xfrm>
                <a:off x="2086" y="1549"/>
                <a:ext cx="30" cy="25"/>
              </a:xfrm>
              <a:custGeom>
                <a:avLst/>
                <a:gdLst>
                  <a:gd name="T0" fmla="*/ 0 w 120"/>
                  <a:gd name="T1" fmla="*/ 0 h 99"/>
                  <a:gd name="T2" fmla="*/ 0 w 120"/>
                  <a:gd name="T3" fmla="*/ 0 h 99"/>
                  <a:gd name="T4" fmla="*/ 0 w 120"/>
                  <a:gd name="T5" fmla="*/ 0 h 99"/>
                  <a:gd name="T6" fmla="*/ 0 w 120"/>
                  <a:gd name="T7" fmla="*/ 0 h 99"/>
                  <a:gd name="T8" fmla="*/ 0 w 120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99"/>
                  <a:gd name="T17" fmla="*/ 120 w 120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99">
                    <a:moveTo>
                      <a:pt x="120" y="47"/>
                    </a:moveTo>
                    <a:lnTo>
                      <a:pt x="120" y="99"/>
                    </a:lnTo>
                    <a:lnTo>
                      <a:pt x="0" y="52"/>
                    </a:lnTo>
                    <a:lnTo>
                      <a:pt x="0" y="0"/>
                    </a:lnTo>
                    <a:lnTo>
                      <a:pt x="120" y="47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1" name="Freeform 94"/>
              <p:cNvSpPr>
                <a:spLocks/>
              </p:cNvSpPr>
              <p:nvPr/>
            </p:nvSpPr>
            <p:spPr bwMode="auto">
              <a:xfrm>
                <a:off x="2055" y="1538"/>
                <a:ext cx="30" cy="24"/>
              </a:xfrm>
              <a:custGeom>
                <a:avLst/>
                <a:gdLst>
                  <a:gd name="T0" fmla="*/ 0 w 120"/>
                  <a:gd name="T1" fmla="*/ 0 h 96"/>
                  <a:gd name="T2" fmla="*/ 0 w 120"/>
                  <a:gd name="T3" fmla="*/ 0 h 96"/>
                  <a:gd name="T4" fmla="*/ 0 w 120"/>
                  <a:gd name="T5" fmla="*/ 0 h 96"/>
                  <a:gd name="T6" fmla="*/ 0 w 120"/>
                  <a:gd name="T7" fmla="*/ 0 h 96"/>
                  <a:gd name="T8" fmla="*/ 0 w 120"/>
                  <a:gd name="T9" fmla="*/ 0 h 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96"/>
                  <a:gd name="T17" fmla="*/ 120 w 120"/>
                  <a:gd name="T18" fmla="*/ 96 h 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96">
                    <a:moveTo>
                      <a:pt x="120" y="44"/>
                    </a:moveTo>
                    <a:lnTo>
                      <a:pt x="120" y="96"/>
                    </a:lnTo>
                    <a:lnTo>
                      <a:pt x="0" y="51"/>
                    </a:lnTo>
                    <a:lnTo>
                      <a:pt x="0" y="0"/>
                    </a:lnTo>
                    <a:lnTo>
                      <a:pt x="120" y="44"/>
                    </a:lnTo>
                    <a:close/>
                  </a:path>
                </a:pathLst>
              </a:custGeom>
              <a:solidFill>
                <a:srgbClr val="6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2" name="Freeform 95"/>
              <p:cNvSpPr>
                <a:spLocks/>
              </p:cNvSpPr>
              <p:nvPr/>
            </p:nvSpPr>
            <p:spPr bwMode="auto">
              <a:xfrm>
                <a:off x="2038" y="1532"/>
                <a:ext cx="15" cy="18"/>
              </a:xfrm>
              <a:custGeom>
                <a:avLst/>
                <a:gdLst>
                  <a:gd name="T0" fmla="*/ 0 w 59"/>
                  <a:gd name="T1" fmla="*/ 0 h 71"/>
                  <a:gd name="T2" fmla="*/ 0 w 59"/>
                  <a:gd name="T3" fmla="*/ 0 h 71"/>
                  <a:gd name="T4" fmla="*/ 0 w 59"/>
                  <a:gd name="T5" fmla="*/ 0 h 71"/>
                  <a:gd name="T6" fmla="*/ 0 w 59"/>
                  <a:gd name="T7" fmla="*/ 0 h 71"/>
                  <a:gd name="T8" fmla="*/ 0 w 59"/>
                  <a:gd name="T9" fmla="*/ 0 h 7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9"/>
                  <a:gd name="T16" fmla="*/ 0 h 71"/>
                  <a:gd name="T17" fmla="*/ 59 w 59"/>
                  <a:gd name="T18" fmla="*/ 71 h 7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9" h="71">
                    <a:moveTo>
                      <a:pt x="59" y="21"/>
                    </a:moveTo>
                    <a:lnTo>
                      <a:pt x="59" y="71"/>
                    </a:lnTo>
                    <a:lnTo>
                      <a:pt x="0" y="48"/>
                    </a:lnTo>
                    <a:lnTo>
                      <a:pt x="0" y="0"/>
                    </a:lnTo>
                    <a:lnTo>
                      <a:pt x="59" y="21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3" name="Freeform 96"/>
              <p:cNvSpPr>
                <a:spLocks/>
              </p:cNvSpPr>
              <p:nvPr/>
            </p:nvSpPr>
            <p:spPr bwMode="auto">
              <a:xfrm>
                <a:off x="2150" y="1606"/>
                <a:ext cx="9" cy="18"/>
              </a:xfrm>
              <a:custGeom>
                <a:avLst/>
                <a:gdLst>
                  <a:gd name="T0" fmla="*/ 0 w 38"/>
                  <a:gd name="T1" fmla="*/ 0 h 72"/>
                  <a:gd name="T2" fmla="*/ 0 w 38"/>
                  <a:gd name="T3" fmla="*/ 0 h 72"/>
                  <a:gd name="T4" fmla="*/ 0 w 38"/>
                  <a:gd name="T5" fmla="*/ 0 h 72"/>
                  <a:gd name="T6" fmla="*/ 0 w 38"/>
                  <a:gd name="T7" fmla="*/ 0 h 72"/>
                  <a:gd name="T8" fmla="*/ 0 w 38"/>
                  <a:gd name="T9" fmla="*/ 0 h 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8"/>
                  <a:gd name="T16" fmla="*/ 0 h 72"/>
                  <a:gd name="T17" fmla="*/ 38 w 38"/>
                  <a:gd name="T18" fmla="*/ 72 h 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8" h="72">
                    <a:moveTo>
                      <a:pt x="38" y="18"/>
                    </a:moveTo>
                    <a:lnTo>
                      <a:pt x="38" y="72"/>
                    </a:lnTo>
                    <a:lnTo>
                      <a:pt x="0" y="57"/>
                    </a:lnTo>
                    <a:lnTo>
                      <a:pt x="0" y="0"/>
                    </a:lnTo>
                    <a:lnTo>
                      <a:pt x="38" y="18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" name="Freeform 97"/>
              <p:cNvSpPr>
                <a:spLocks/>
              </p:cNvSpPr>
              <p:nvPr/>
            </p:nvSpPr>
            <p:spPr bwMode="auto">
              <a:xfrm>
                <a:off x="2118" y="1594"/>
                <a:ext cx="30" cy="25"/>
              </a:xfrm>
              <a:custGeom>
                <a:avLst/>
                <a:gdLst>
                  <a:gd name="T0" fmla="*/ 0 w 120"/>
                  <a:gd name="T1" fmla="*/ 0 h 104"/>
                  <a:gd name="T2" fmla="*/ 0 w 120"/>
                  <a:gd name="T3" fmla="*/ 0 h 104"/>
                  <a:gd name="T4" fmla="*/ 0 w 120"/>
                  <a:gd name="T5" fmla="*/ 0 h 104"/>
                  <a:gd name="T6" fmla="*/ 0 w 120"/>
                  <a:gd name="T7" fmla="*/ 0 h 104"/>
                  <a:gd name="T8" fmla="*/ 0 w 120"/>
                  <a:gd name="T9" fmla="*/ 0 h 10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104"/>
                  <a:gd name="T17" fmla="*/ 120 w 120"/>
                  <a:gd name="T18" fmla="*/ 104 h 10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104">
                    <a:moveTo>
                      <a:pt x="120" y="49"/>
                    </a:moveTo>
                    <a:lnTo>
                      <a:pt x="120" y="104"/>
                    </a:lnTo>
                    <a:lnTo>
                      <a:pt x="0" y="54"/>
                    </a:lnTo>
                    <a:lnTo>
                      <a:pt x="0" y="0"/>
                    </a:lnTo>
                    <a:lnTo>
                      <a:pt x="120" y="49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" name="Freeform 98"/>
              <p:cNvSpPr>
                <a:spLocks/>
              </p:cNvSpPr>
              <p:nvPr/>
            </p:nvSpPr>
            <p:spPr bwMode="auto">
              <a:xfrm>
                <a:off x="2086" y="1581"/>
                <a:ext cx="30" cy="25"/>
              </a:xfrm>
              <a:custGeom>
                <a:avLst/>
                <a:gdLst>
                  <a:gd name="T0" fmla="*/ 0 w 120"/>
                  <a:gd name="T1" fmla="*/ 0 h 101"/>
                  <a:gd name="T2" fmla="*/ 0 w 120"/>
                  <a:gd name="T3" fmla="*/ 0 h 101"/>
                  <a:gd name="T4" fmla="*/ 0 w 120"/>
                  <a:gd name="T5" fmla="*/ 0 h 101"/>
                  <a:gd name="T6" fmla="*/ 0 w 120"/>
                  <a:gd name="T7" fmla="*/ 0 h 101"/>
                  <a:gd name="T8" fmla="*/ 0 w 120"/>
                  <a:gd name="T9" fmla="*/ 0 h 10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101"/>
                  <a:gd name="T17" fmla="*/ 120 w 120"/>
                  <a:gd name="T18" fmla="*/ 101 h 10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101">
                    <a:moveTo>
                      <a:pt x="120" y="50"/>
                    </a:moveTo>
                    <a:lnTo>
                      <a:pt x="120" y="101"/>
                    </a:lnTo>
                    <a:lnTo>
                      <a:pt x="0" y="51"/>
                    </a:lnTo>
                    <a:lnTo>
                      <a:pt x="0" y="0"/>
                    </a:lnTo>
                    <a:lnTo>
                      <a:pt x="120" y="50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6" name="Freeform 99"/>
              <p:cNvSpPr>
                <a:spLocks/>
              </p:cNvSpPr>
              <p:nvPr/>
            </p:nvSpPr>
            <p:spPr bwMode="auto">
              <a:xfrm>
                <a:off x="2055" y="1568"/>
                <a:ext cx="30" cy="25"/>
              </a:xfrm>
              <a:custGeom>
                <a:avLst/>
                <a:gdLst>
                  <a:gd name="T0" fmla="*/ 0 w 120"/>
                  <a:gd name="T1" fmla="*/ 0 h 101"/>
                  <a:gd name="T2" fmla="*/ 0 w 120"/>
                  <a:gd name="T3" fmla="*/ 0 h 101"/>
                  <a:gd name="T4" fmla="*/ 0 w 120"/>
                  <a:gd name="T5" fmla="*/ 0 h 101"/>
                  <a:gd name="T6" fmla="*/ 0 w 120"/>
                  <a:gd name="T7" fmla="*/ 0 h 101"/>
                  <a:gd name="T8" fmla="*/ 0 w 120"/>
                  <a:gd name="T9" fmla="*/ 0 h 10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101"/>
                  <a:gd name="T17" fmla="*/ 120 w 120"/>
                  <a:gd name="T18" fmla="*/ 101 h 10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101">
                    <a:moveTo>
                      <a:pt x="120" y="50"/>
                    </a:moveTo>
                    <a:lnTo>
                      <a:pt x="120" y="101"/>
                    </a:lnTo>
                    <a:lnTo>
                      <a:pt x="0" y="51"/>
                    </a:lnTo>
                    <a:lnTo>
                      <a:pt x="0" y="0"/>
                    </a:lnTo>
                    <a:lnTo>
                      <a:pt x="120" y="50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7" name="Freeform 100"/>
              <p:cNvSpPr>
                <a:spLocks/>
              </p:cNvSpPr>
              <p:nvPr/>
            </p:nvSpPr>
            <p:spPr bwMode="auto">
              <a:xfrm>
                <a:off x="2038" y="1561"/>
                <a:ext cx="15" cy="19"/>
              </a:xfrm>
              <a:custGeom>
                <a:avLst/>
                <a:gdLst>
                  <a:gd name="T0" fmla="*/ 0 w 59"/>
                  <a:gd name="T1" fmla="*/ 0 h 74"/>
                  <a:gd name="T2" fmla="*/ 0 w 59"/>
                  <a:gd name="T3" fmla="*/ 0 h 74"/>
                  <a:gd name="T4" fmla="*/ 0 w 59"/>
                  <a:gd name="T5" fmla="*/ 0 h 74"/>
                  <a:gd name="T6" fmla="*/ 0 w 59"/>
                  <a:gd name="T7" fmla="*/ 0 h 74"/>
                  <a:gd name="T8" fmla="*/ 0 w 59"/>
                  <a:gd name="T9" fmla="*/ 0 h 7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9"/>
                  <a:gd name="T16" fmla="*/ 0 h 74"/>
                  <a:gd name="T17" fmla="*/ 59 w 59"/>
                  <a:gd name="T18" fmla="*/ 74 h 7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9" h="74">
                    <a:moveTo>
                      <a:pt x="59" y="23"/>
                    </a:moveTo>
                    <a:lnTo>
                      <a:pt x="59" y="74"/>
                    </a:lnTo>
                    <a:lnTo>
                      <a:pt x="0" y="47"/>
                    </a:lnTo>
                    <a:lnTo>
                      <a:pt x="0" y="0"/>
                    </a:lnTo>
                    <a:lnTo>
                      <a:pt x="59" y="23"/>
                    </a:lnTo>
                    <a:close/>
                  </a:path>
                </a:pathLst>
              </a:custGeom>
              <a:solidFill>
                <a:srgbClr val="4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8" name="Freeform 101"/>
              <p:cNvSpPr>
                <a:spLocks/>
              </p:cNvSpPr>
              <p:nvPr/>
            </p:nvSpPr>
            <p:spPr bwMode="auto">
              <a:xfrm>
                <a:off x="2150" y="1640"/>
                <a:ext cx="10" cy="18"/>
              </a:xfrm>
              <a:custGeom>
                <a:avLst/>
                <a:gdLst>
                  <a:gd name="T0" fmla="*/ 0 w 39"/>
                  <a:gd name="T1" fmla="*/ 0 h 72"/>
                  <a:gd name="T2" fmla="*/ 0 w 39"/>
                  <a:gd name="T3" fmla="*/ 0 h 72"/>
                  <a:gd name="T4" fmla="*/ 0 w 39"/>
                  <a:gd name="T5" fmla="*/ 0 h 72"/>
                  <a:gd name="T6" fmla="*/ 0 w 39"/>
                  <a:gd name="T7" fmla="*/ 0 h 72"/>
                  <a:gd name="T8" fmla="*/ 0 w 39"/>
                  <a:gd name="T9" fmla="*/ 0 h 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9"/>
                  <a:gd name="T16" fmla="*/ 0 h 72"/>
                  <a:gd name="T17" fmla="*/ 39 w 39"/>
                  <a:gd name="T18" fmla="*/ 72 h 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9" h="72">
                    <a:moveTo>
                      <a:pt x="39" y="18"/>
                    </a:moveTo>
                    <a:lnTo>
                      <a:pt x="39" y="72"/>
                    </a:lnTo>
                    <a:lnTo>
                      <a:pt x="0" y="53"/>
                    </a:lnTo>
                    <a:lnTo>
                      <a:pt x="0" y="0"/>
                    </a:lnTo>
                    <a:lnTo>
                      <a:pt x="39" y="18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9" name="Freeform 102"/>
              <p:cNvSpPr>
                <a:spLocks/>
              </p:cNvSpPr>
              <p:nvPr/>
            </p:nvSpPr>
            <p:spPr bwMode="auto">
              <a:xfrm>
                <a:off x="2118" y="1626"/>
                <a:ext cx="30" cy="26"/>
              </a:xfrm>
              <a:custGeom>
                <a:avLst/>
                <a:gdLst>
                  <a:gd name="T0" fmla="*/ 0 w 120"/>
                  <a:gd name="T1" fmla="*/ 0 h 107"/>
                  <a:gd name="T2" fmla="*/ 0 w 120"/>
                  <a:gd name="T3" fmla="*/ 0 h 107"/>
                  <a:gd name="T4" fmla="*/ 0 w 120"/>
                  <a:gd name="T5" fmla="*/ 0 h 107"/>
                  <a:gd name="T6" fmla="*/ 0 w 120"/>
                  <a:gd name="T7" fmla="*/ 0 h 107"/>
                  <a:gd name="T8" fmla="*/ 0 w 120"/>
                  <a:gd name="T9" fmla="*/ 0 h 10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107"/>
                  <a:gd name="T17" fmla="*/ 120 w 120"/>
                  <a:gd name="T18" fmla="*/ 107 h 10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107">
                    <a:moveTo>
                      <a:pt x="120" y="53"/>
                    </a:moveTo>
                    <a:lnTo>
                      <a:pt x="120" y="107"/>
                    </a:lnTo>
                    <a:lnTo>
                      <a:pt x="0" y="54"/>
                    </a:lnTo>
                    <a:lnTo>
                      <a:pt x="0" y="0"/>
                    </a:lnTo>
                    <a:lnTo>
                      <a:pt x="120" y="53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0" name="Freeform 103"/>
              <p:cNvSpPr>
                <a:spLocks/>
              </p:cNvSpPr>
              <p:nvPr/>
            </p:nvSpPr>
            <p:spPr bwMode="auto">
              <a:xfrm>
                <a:off x="2086" y="1612"/>
                <a:ext cx="30" cy="26"/>
              </a:xfrm>
              <a:custGeom>
                <a:avLst/>
                <a:gdLst>
                  <a:gd name="T0" fmla="*/ 0 w 120"/>
                  <a:gd name="T1" fmla="*/ 0 h 106"/>
                  <a:gd name="T2" fmla="*/ 0 w 120"/>
                  <a:gd name="T3" fmla="*/ 0 h 106"/>
                  <a:gd name="T4" fmla="*/ 0 w 120"/>
                  <a:gd name="T5" fmla="*/ 0 h 106"/>
                  <a:gd name="T6" fmla="*/ 0 w 120"/>
                  <a:gd name="T7" fmla="*/ 0 h 106"/>
                  <a:gd name="T8" fmla="*/ 0 w 120"/>
                  <a:gd name="T9" fmla="*/ 0 h 1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106"/>
                  <a:gd name="T17" fmla="*/ 120 w 120"/>
                  <a:gd name="T18" fmla="*/ 106 h 1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106">
                    <a:moveTo>
                      <a:pt x="120" y="55"/>
                    </a:moveTo>
                    <a:lnTo>
                      <a:pt x="120" y="106"/>
                    </a:lnTo>
                    <a:lnTo>
                      <a:pt x="0" y="52"/>
                    </a:lnTo>
                    <a:lnTo>
                      <a:pt x="0" y="0"/>
                    </a:lnTo>
                    <a:lnTo>
                      <a:pt x="120" y="55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1" name="Freeform 104"/>
              <p:cNvSpPr>
                <a:spLocks/>
              </p:cNvSpPr>
              <p:nvPr/>
            </p:nvSpPr>
            <p:spPr bwMode="auto">
              <a:xfrm>
                <a:off x="2055" y="1597"/>
                <a:ext cx="30" cy="27"/>
              </a:xfrm>
              <a:custGeom>
                <a:avLst/>
                <a:gdLst>
                  <a:gd name="T0" fmla="*/ 0 w 120"/>
                  <a:gd name="T1" fmla="*/ 0 h 106"/>
                  <a:gd name="T2" fmla="*/ 0 w 120"/>
                  <a:gd name="T3" fmla="*/ 0 h 106"/>
                  <a:gd name="T4" fmla="*/ 0 w 120"/>
                  <a:gd name="T5" fmla="*/ 0 h 106"/>
                  <a:gd name="T6" fmla="*/ 0 w 120"/>
                  <a:gd name="T7" fmla="*/ 0 h 106"/>
                  <a:gd name="T8" fmla="*/ 0 w 120"/>
                  <a:gd name="T9" fmla="*/ 0 h 1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106"/>
                  <a:gd name="T17" fmla="*/ 120 w 120"/>
                  <a:gd name="T18" fmla="*/ 106 h 1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106">
                    <a:moveTo>
                      <a:pt x="120" y="55"/>
                    </a:moveTo>
                    <a:lnTo>
                      <a:pt x="120" y="106"/>
                    </a:lnTo>
                    <a:lnTo>
                      <a:pt x="0" y="52"/>
                    </a:lnTo>
                    <a:lnTo>
                      <a:pt x="0" y="0"/>
                    </a:lnTo>
                    <a:lnTo>
                      <a:pt x="120" y="55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2" name="Freeform 105"/>
              <p:cNvSpPr>
                <a:spLocks/>
              </p:cNvSpPr>
              <p:nvPr/>
            </p:nvSpPr>
            <p:spPr bwMode="auto">
              <a:xfrm>
                <a:off x="2038" y="1590"/>
                <a:ext cx="15" cy="19"/>
              </a:xfrm>
              <a:custGeom>
                <a:avLst/>
                <a:gdLst>
                  <a:gd name="T0" fmla="*/ 0 w 59"/>
                  <a:gd name="T1" fmla="*/ 0 h 76"/>
                  <a:gd name="T2" fmla="*/ 0 w 59"/>
                  <a:gd name="T3" fmla="*/ 0 h 76"/>
                  <a:gd name="T4" fmla="*/ 0 w 59"/>
                  <a:gd name="T5" fmla="*/ 0 h 76"/>
                  <a:gd name="T6" fmla="*/ 0 w 59"/>
                  <a:gd name="T7" fmla="*/ 0 h 76"/>
                  <a:gd name="T8" fmla="*/ 0 w 59"/>
                  <a:gd name="T9" fmla="*/ 0 h 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9"/>
                  <a:gd name="T16" fmla="*/ 0 h 76"/>
                  <a:gd name="T17" fmla="*/ 59 w 59"/>
                  <a:gd name="T18" fmla="*/ 76 h 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9" h="76">
                    <a:moveTo>
                      <a:pt x="59" y="26"/>
                    </a:moveTo>
                    <a:lnTo>
                      <a:pt x="59" y="76"/>
                    </a:lnTo>
                    <a:lnTo>
                      <a:pt x="0" y="48"/>
                    </a:lnTo>
                    <a:lnTo>
                      <a:pt x="0" y="0"/>
                    </a:lnTo>
                    <a:lnTo>
                      <a:pt x="59" y="26"/>
                    </a:lnTo>
                    <a:close/>
                  </a:path>
                </a:pathLst>
              </a:custGeom>
              <a:solidFill>
                <a:srgbClr val="6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3" name="Freeform 106"/>
              <p:cNvSpPr>
                <a:spLocks/>
              </p:cNvSpPr>
              <p:nvPr/>
            </p:nvSpPr>
            <p:spPr bwMode="auto">
              <a:xfrm>
                <a:off x="2150" y="1675"/>
                <a:ext cx="9" cy="17"/>
              </a:xfrm>
              <a:custGeom>
                <a:avLst/>
                <a:gdLst>
                  <a:gd name="T0" fmla="*/ 0 w 39"/>
                  <a:gd name="T1" fmla="*/ 0 h 69"/>
                  <a:gd name="T2" fmla="*/ 0 w 39"/>
                  <a:gd name="T3" fmla="*/ 0 h 69"/>
                  <a:gd name="T4" fmla="*/ 0 w 39"/>
                  <a:gd name="T5" fmla="*/ 0 h 69"/>
                  <a:gd name="T6" fmla="*/ 0 w 39"/>
                  <a:gd name="T7" fmla="*/ 0 h 69"/>
                  <a:gd name="T8" fmla="*/ 0 w 39"/>
                  <a:gd name="T9" fmla="*/ 0 h 6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9"/>
                  <a:gd name="T16" fmla="*/ 0 h 69"/>
                  <a:gd name="T17" fmla="*/ 39 w 39"/>
                  <a:gd name="T18" fmla="*/ 69 h 6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9" h="69">
                    <a:moveTo>
                      <a:pt x="39" y="14"/>
                    </a:moveTo>
                    <a:lnTo>
                      <a:pt x="39" y="69"/>
                    </a:lnTo>
                    <a:lnTo>
                      <a:pt x="0" y="48"/>
                    </a:lnTo>
                    <a:lnTo>
                      <a:pt x="0" y="0"/>
                    </a:lnTo>
                    <a:lnTo>
                      <a:pt x="39" y="14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" name="Freeform 107"/>
              <p:cNvSpPr>
                <a:spLocks/>
              </p:cNvSpPr>
              <p:nvPr/>
            </p:nvSpPr>
            <p:spPr bwMode="auto">
              <a:xfrm>
                <a:off x="2118" y="1658"/>
                <a:ext cx="30" cy="29"/>
              </a:xfrm>
              <a:custGeom>
                <a:avLst/>
                <a:gdLst>
                  <a:gd name="T0" fmla="*/ 0 w 120"/>
                  <a:gd name="T1" fmla="*/ 0 h 115"/>
                  <a:gd name="T2" fmla="*/ 0 w 120"/>
                  <a:gd name="T3" fmla="*/ 0 h 115"/>
                  <a:gd name="T4" fmla="*/ 0 w 120"/>
                  <a:gd name="T5" fmla="*/ 0 h 115"/>
                  <a:gd name="T6" fmla="*/ 0 w 120"/>
                  <a:gd name="T7" fmla="*/ 0 h 115"/>
                  <a:gd name="T8" fmla="*/ 0 w 120"/>
                  <a:gd name="T9" fmla="*/ 0 h 11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115"/>
                  <a:gd name="T17" fmla="*/ 120 w 120"/>
                  <a:gd name="T18" fmla="*/ 115 h 11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115">
                    <a:moveTo>
                      <a:pt x="120" y="60"/>
                    </a:moveTo>
                    <a:lnTo>
                      <a:pt x="120" y="115"/>
                    </a:lnTo>
                    <a:lnTo>
                      <a:pt x="0" y="53"/>
                    </a:lnTo>
                    <a:lnTo>
                      <a:pt x="0" y="0"/>
                    </a:lnTo>
                    <a:lnTo>
                      <a:pt x="120" y="60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" name="Freeform 108"/>
              <p:cNvSpPr>
                <a:spLocks/>
              </p:cNvSpPr>
              <p:nvPr/>
            </p:nvSpPr>
            <p:spPr bwMode="auto">
              <a:xfrm>
                <a:off x="2086" y="1643"/>
                <a:ext cx="30" cy="27"/>
              </a:xfrm>
              <a:custGeom>
                <a:avLst/>
                <a:gdLst>
                  <a:gd name="T0" fmla="*/ 0 w 120"/>
                  <a:gd name="T1" fmla="*/ 0 h 111"/>
                  <a:gd name="T2" fmla="*/ 0 w 120"/>
                  <a:gd name="T3" fmla="*/ 0 h 111"/>
                  <a:gd name="T4" fmla="*/ 0 w 120"/>
                  <a:gd name="T5" fmla="*/ 0 h 111"/>
                  <a:gd name="T6" fmla="*/ 0 w 120"/>
                  <a:gd name="T7" fmla="*/ 0 h 111"/>
                  <a:gd name="T8" fmla="*/ 0 w 120"/>
                  <a:gd name="T9" fmla="*/ 0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111"/>
                  <a:gd name="T17" fmla="*/ 120 w 120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111">
                    <a:moveTo>
                      <a:pt x="120" y="58"/>
                    </a:moveTo>
                    <a:lnTo>
                      <a:pt x="120" y="111"/>
                    </a:lnTo>
                    <a:lnTo>
                      <a:pt x="0" y="50"/>
                    </a:lnTo>
                    <a:lnTo>
                      <a:pt x="0" y="0"/>
                    </a:lnTo>
                    <a:lnTo>
                      <a:pt x="120" y="58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6" name="Freeform 109"/>
              <p:cNvSpPr>
                <a:spLocks/>
              </p:cNvSpPr>
              <p:nvPr/>
            </p:nvSpPr>
            <p:spPr bwMode="auto">
              <a:xfrm>
                <a:off x="2054" y="1627"/>
                <a:ext cx="31" cy="28"/>
              </a:xfrm>
              <a:custGeom>
                <a:avLst/>
                <a:gdLst>
                  <a:gd name="T0" fmla="*/ 0 w 121"/>
                  <a:gd name="T1" fmla="*/ 0 h 113"/>
                  <a:gd name="T2" fmla="*/ 0 w 121"/>
                  <a:gd name="T3" fmla="*/ 0 h 113"/>
                  <a:gd name="T4" fmla="*/ 0 w 121"/>
                  <a:gd name="T5" fmla="*/ 0 h 113"/>
                  <a:gd name="T6" fmla="*/ 0 w 121"/>
                  <a:gd name="T7" fmla="*/ 0 h 113"/>
                  <a:gd name="T8" fmla="*/ 0 w 121"/>
                  <a:gd name="T9" fmla="*/ 0 h 11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1"/>
                  <a:gd name="T16" fmla="*/ 0 h 113"/>
                  <a:gd name="T17" fmla="*/ 121 w 121"/>
                  <a:gd name="T18" fmla="*/ 113 h 11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1" h="113">
                    <a:moveTo>
                      <a:pt x="121" y="62"/>
                    </a:moveTo>
                    <a:lnTo>
                      <a:pt x="121" y="113"/>
                    </a:lnTo>
                    <a:lnTo>
                      <a:pt x="0" y="51"/>
                    </a:lnTo>
                    <a:lnTo>
                      <a:pt x="0" y="0"/>
                    </a:lnTo>
                    <a:lnTo>
                      <a:pt x="121" y="62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7" name="Freeform 110"/>
              <p:cNvSpPr>
                <a:spLocks/>
              </p:cNvSpPr>
              <p:nvPr/>
            </p:nvSpPr>
            <p:spPr bwMode="auto">
              <a:xfrm>
                <a:off x="2038" y="1619"/>
                <a:ext cx="15" cy="20"/>
              </a:xfrm>
              <a:custGeom>
                <a:avLst/>
                <a:gdLst>
                  <a:gd name="T0" fmla="*/ 0 w 59"/>
                  <a:gd name="T1" fmla="*/ 0 h 77"/>
                  <a:gd name="T2" fmla="*/ 0 w 59"/>
                  <a:gd name="T3" fmla="*/ 0 h 77"/>
                  <a:gd name="T4" fmla="*/ 0 w 59"/>
                  <a:gd name="T5" fmla="*/ 0 h 77"/>
                  <a:gd name="T6" fmla="*/ 0 w 59"/>
                  <a:gd name="T7" fmla="*/ 0 h 77"/>
                  <a:gd name="T8" fmla="*/ 0 w 59"/>
                  <a:gd name="T9" fmla="*/ 0 h 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9"/>
                  <a:gd name="T16" fmla="*/ 0 h 77"/>
                  <a:gd name="T17" fmla="*/ 59 w 59"/>
                  <a:gd name="T18" fmla="*/ 77 h 7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9" h="77">
                    <a:moveTo>
                      <a:pt x="59" y="26"/>
                    </a:moveTo>
                    <a:lnTo>
                      <a:pt x="59" y="77"/>
                    </a:lnTo>
                    <a:lnTo>
                      <a:pt x="0" y="47"/>
                    </a:lnTo>
                    <a:lnTo>
                      <a:pt x="0" y="0"/>
                    </a:lnTo>
                    <a:lnTo>
                      <a:pt x="59" y="26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8" name="Freeform 111"/>
              <p:cNvSpPr>
                <a:spLocks/>
              </p:cNvSpPr>
              <p:nvPr/>
            </p:nvSpPr>
            <p:spPr bwMode="auto">
              <a:xfrm>
                <a:off x="2150" y="1707"/>
                <a:ext cx="9" cy="20"/>
              </a:xfrm>
              <a:custGeom>
                <a:avLst/>
                <a:gdLst>
                  <a:gd name="T0" fmla="*/ 0 w 38"/>
                  <a:gd name="T1" fmla="*/ 0 h 80"/>
                  <a:gd name="T2" fmla="*/ 0 w 38"/>
                  <a:gd name="T3" fmla="*/ 0 h 80"/>
                  <a:gd name="T4" fmla="*/ 0 w 38"/>
                  <a:gd name="T5" fmla="*/ 0 h 80"/>
                  <a:gd name="T6" fmla="*/ 0 w 38"/>
                  <a:gd name="T7" fmla="*/ 0 h 80"/>
                  <a:gd name="T8" fmla="*/ 0 w 38"/>
                  <a:gd name="T9" fmla="*/ 0 h 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8"/>
                  <a:gd name="T16" fmla="*/ 0 h 80"/>
                  <a:gd name="T17" fmla="*/ 38 w 38"/>
                  <a:gd name="T18" fmla="*/ 80 h 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8" h="80">
                    <a:moveTo>
                      <a:pt x="38" y="21"/>
                    </a:moveTo>
                    <a:lnTo>
                      <a:pt x="38" y="80"/>
                    </a:lnTo>
                    <a:lnTo>
                      <a:pt x="0" y="56"/>
                    </a:lnTo>
                    <a:lnTo>
                      <a:pt x="0" y="0"/>
                    </a:lnTo>
                    <a:lnTo>
                      <a:pt x="38" y="21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9" name="Freeform 112"/>
              <p:cNvSpPr>
                <a:spLocks/>
              </p:cNvSpPr>
              <p:nvPr/>
            </p:nvSpPr>
            <p:spPr bwMode="auto">
              <a:xfrm>
                <a:off x="2118" y="1690"/>
                <a:ext cx="30" cy="30"/>
              </a:xfrm>
              <a:custGeom>
                <a:avLst/>
                <a:gdLst>
                  <a:gd name="T0" fmla="*/ 0 w 120"/>
                  <a:gd name="T1" fmla="*/ 0 h 119"/>
                  <a:gd name="T2" fmla="*/ 0 w 120"/>
                  <a:gd name="T3" fmla="*/ 0 h 119"/>
                  <a:gd name="T4" fmla="*/ 0 w 120"/>
                  <a:gd name="T5" fmla="*/ 0 h 119"/>
                  <a:gd name="T6" fmla="*/ 0 w 120"/>
                  <a:gd name="T7" fmla="*/ 0 h 119"/>
                  <a:gd name="T8" fmla="*/ 0 w 120"/>
                  <a:gd name="T9" fmla="*/ 0 h 1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119"/>
                  <a:gd name="T17" fmla="*/ 120 w 120"/>
                  <a:gd name="T18" fmla="*/ 119 h 11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119">
                    <a:moveTo>
                      <a:pt x="120" y="65"/>
                    </a:moveTo>
                    <a:lnTo>
                      <a:pt x="120" y="119"/>
                    </a:lnTo>
                    <a:lnTo>
                      <a:pt x="0" y="54"/>
                    </a:lnTo>
                    <a:lnTo>
                      <a:pt x="0" y="0"/>
                    </a:lnTo>
                    <a:lnTo>
                      <a:pt x="120" y="65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0" name="Freeform 113"/>
              <p:cNvSpPr>
                <a:spLocks/>
              </p:cNvSpPr>
              <p:nvPr/>
            </p:nvSpPr>
            <p:spPr bwMode="auto">
              <a:xfrm>
                <a:off x="2086" y="1674"/>
                <a:ext cx="30" cy="29"/>
              </a:xfrm>
              <a:custGeom>
                <a:avLst/>
                <a:gdLst>
                  <a:gd name="T0" fmla="*/ 0 w 120"/>
                  <a:gd name="T1" fmla="*/ 0 h 117"/>
                  <a:gd name="T2" fmla="*/ 0 w 120"/>
                  <a:gd name="T3" fmla="*/ 0 h 117"/>
                  <a:gd name="T4" fmla="*/ 0 w 120"/>
                  <a:gd name="T5" fmla="*/ 0 h 117"/>
                  <a:gd name="T6" fmla="*/ 0 w 120"/>
                  <a:gd name="T7" fmla="*/ 0 h 117"/>
                  <a:gd name="T8" fmla="*/ 0 w 120"/>
                  <a:gd name="T9" fmla="*/ 0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117"/>
                  <a:gd name="T17" fmla="*/ 120 w 120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117">
                    <a:moveTo>
                      <a:pt x="120" y="65"/>
                    </a:moveTo>
                    <a:lnTo>
                      <a:pt x="120" y="117"/>
                    </a:lnTo>
                    <a:lnTo>
                      <a:pt x="0" y="51"/>
                    </a:lnTo>
                    <a:lnTo>
                      <a:pt x="0" y="0"/>
                    </a:lnTo>
                    <a:lnTo>
                      <a:pt x="120" y="65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1" name="Freeform 114"/>
              <p:cNvSpPr>
                <a:spLocks/>
              </p:cNvSpPr>
              <p:nvPr/>
            </p:nvSpPr>
            <p:spPr bwMode="auto">
              <a:xfrm>
                <a:off x="2055" y="1657"/>
                <a:ext cx="30" cy="29"/>
              </a:xfrm>
              <a:custGeom>
                <a:avLst/>
                <a:gdLst>
                  <a:gd name="T0" fmla="*/ 0 w 120"/>
                  <a:gd name="T1" fmla="*/ 0 h 115"/>
                  <a:gd name="T2" fmla="*/ 0 w 120"/>
                  <a:gd name="T3" fmla="*/ 0 h 115"/>
                  <a:gd name="T4" fmla="*/ 0 w 120"/>
                  <a:gd name="T5" fmla="*/ 0 h 115"/>
                  <a:gd name="T6" fmla="*/ 0 w 120"/>
                  <a:gd name="T7" fmla="*/ 0 h 115"/>
                  <a:gd name="T8" fmla="*/ 0 w 120"/>
                  <a:gd name="T9" fmla="*/ 0 h 11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115"/>
                  <a:gd name="T17" fmla="*/ 120 w 120"/>
                  <a:gd name="T18" fmla="*/ 115 h 11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115">
                    <a:moveTo>
                      <a:pt x="120" y="64"/>
                    </a:moveTo>
                    <a:lnTo>
                      <a:pt x="120" y="115"/>
                    </a:lnTo>
                    <a:lnTo>
                      <a:pt x="0" y="52"/>
                    </a:lnTo>
                    <a:lnTo>
                      <a:pt x="0" y="0"/>
                    </a:lnTo>
                    <a:lnTo>
                      <a:pt x="120" y="64"/>
                    </a:lnTo>
                    <a:close/>
                  </a:path>
                </a:pathLst>
              </a:custGeom>
              <a:solidFill>
                <a:srgbClr val="2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2" name="Freeform 115"/>
              <p:cNvSpPr>
                <a:spLocks/>
              </p:cNvSpPr>
              <p:nvPr/>
            </p:nvSpPr>
            <p:spPr bwMode="auto">
              <a:xfrm>
                <a:off x="2038" y="1649"/>
                <a:ext cx="15" cy="20"/>
              </a:xfrm>
              <a:custGeom>
                <a:avLst/>
                <a:gdLst>
                  <a:gd name="T0" fmla="*/ 0 w 59"/>
                  <a:gd name="T1" fmla="*/ 0 h 79"/>
                  <a:gd name="T2" fmla="*/ 0 w 59"/>
                  <a:gd name="T3" fmla="*/ 0 h 79"/>
                  <a:gd name="T4" fmla="*/ 0 w 59"/>
                  <a:gd name="T5" fmla="*/ 0 h 79"/>
                  <a:gd name="T6" fmla="*/ 0 w 59"/>
                  <a:gd name="T7" fmla="*/ 0 h 79"/>
                  <a:gd name="T8" fmla="*/ 0 w 59"/>
                  <a:gd name="T9" fmla="*/ 0 h 7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9"/>
                  <a:gd name="T16" fmla="*/ 0 h 79"/>
                  <a:gd name="T17" fmla="*/ 59 w 59"/>
                  <a:gd name="T18" fmla="*/ 79 h 7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9" h="79">
                    <a:moveTo>
                      <a:pt x="59" y="28"/>
                    </a:moveTo>
                    <a:lnTo>
                      <a:pt x="59" y="79"/>
                    </a:lnTo>
                    <a:lnTo>
                      <a:pt x="0" y="43"/>
                    </a:lnTo>
                    <a:lnTo>
                      <a:pt x="0" y="0"/>
                    </a:lnTo>
                    <a:lnTo>
                      <a:pt x="59" y="28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3" name="Freeform 116"/>
              <p:cNvSpPr>
                <a:spLocks/>
              </p:cNvSpPr>
              <p:nvPr/>
            </p:nvSpPr>
            <p:spPr bwMode="auto">
              <a:xfrm>
                <a:off x="2038" y="1663"/>
                <a:ext cx="25" cy="25"/>
              </a:xfrm>
              <a:custGeom>
                <a:avLst/>
                <a:gdLst>
                  <a:gd name="T0" fmla="*/ 0 w 99"/>
                  <a:gd name="T1" fmla="*/ 0 h 101"/>
                  <a:gd name="T2" fmla="*/ 0 w 99"/>
                  <a:gd name="T3" fmla="*/ 0 h 101"/>
                  <a:gd name="T4" fmla="*/ 0 w 99"/>
                  <a:gd name="T5" fmla="*/ 0 h 101"/>
                  <a:gd name="T6" fmla="*/ 0 w 99"/>
                  <a:gd name="T7" fmla="*/ 0 h 101"/>
                  <a:gd name="T8" fmla="*/ 0 w 99"/>
                  <a:gd name="T9" fmla="*/ 0 h 10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"/>
                  <a:gd name="T16" fmla="*/ 0 h 101"/>
                  <a:gd name="T17" fmla="*/ 99 w 99"/>
                  <a:gd name="T18" fmla="*/ 101 h 10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" h="101">
                    <a:moveTo>
                      <a:pt x="99" y="55"/>
                    </a:moveTo>
                    <a:lnTo>
                      <a:pt x="99" y="101"/>
                    </a:lnTo>
                    <a:lnTo>
                      <a:pt x="0" y="50"/>
                    </a:lnTo>
                    <a:lnTo>
                      <a:pt x="0" y="0"/>
                    </a:lnTo>
                    <a:lnTo>
                      <a:pt x="99" y="55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" name="Freeform 117"/>
              <p:cNvSpPr>
                <a:spLocks/>
              </p:cNvSpPr>
              <p:nvPr/>
            </p:nvSpPr>
            <p:spPr bwMode="auto">
              <a:xfrm>
                <a:off x="2125" y="1710"/>
                <a:ext cx="34" cy="33"/>
              </a:xfrm>
              <a:custGeom>
                <a:avLst/>
                <a:gdLst>
                  <a:gd name="T0" fmla="*/ 0 w 135"/>
                  <a:gd name="T1" fmla="*/ 0 h 130"/>
                  <a:gd name="T2" fmla="*/ 0 w 135"/>
                  <a:gd name="T3" fmla="*/ 0 h 130"/>
                  <a:gd name="T4" fmla="*/ 0 w 135"/>
                  <a:gd name="T5" fmla="*/ 0 h 130"/>
                  <a:gd name="T6" fmla="*/ 0 w 135"/>
                  <a:gd name="T7" fmla="*/ 0 h 130"/>
                  <a:gd name="T8" fmla="*/ 0 w 135"/>
                  <a:gd name="T9" fmla="*/ 0 h 1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5"/>
                  <a:gd name="T16" fmla="*/ 0 h 130"/>
                  <a:gd name="T17" fmla="*/ 135 w 135"/>
                  <a:gd name="T18" fmla="*/ 130 h 13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5" h="130">
                    <a:moveTo>
                      <a:pt x="135" y="78"/>
                    </a:moveTo>
                    <a:lnTo>
                      <a:pt x="135" y="130"/>
                    </a:lnTo>
                    <a:lnTo>
                      <a:pt x="0" y="56"/>
                    </a:lnTo>
                    <a:lnTo>
                      <a:pt x="0" y="0"/>
                    </a:lnTo>
                    <a:lnTo>
                      <a:pt x="135" y="78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" name="Freeform 118"/>
              <p:cNvSpPr>
                <a:spLocks/>
              </p:cNvSpPr>
              <p:nvPr/>
            </p:nvSpPr>
            <p:spPr bwMode="auto">
              <a:xfrm>
                <a:off x="2096" y="1694"/>
                <a:ext cx="28" cy="29"/>
              </a:xfrm>
              <a:custGeom>
                <a:avLst/>
                <a:gdLst>
                  <a:gd name="T0" fmla="*/ 0 w 112"/>
                  <a:gd name="T1" fmla="*/ 0 h 115"/>
                  <a:gd name="T2" fmla="*/ 0 w 112"/>
                  <a:gd name="T3" fmla="*/ 0 h 115"/>
                  <a:gd name="T4" fmla="*/ 0 w 112"/>
                  <a:gd name="T5" fmla="*/ 0 h 115"/>
                  <a:gd name="T6" fmla="*/ 0 w 112"/>
                  <a:gd name="T7" fmla="*/ 0 h 115"/>
                  <a:gd name="T8" fmla="*/ 0 w 112"/>
                  <a:gd name="T9" fmla="*/ 0 h 11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2"/>
                  <a:gd name="T16" fmla="*/ 0 h 115"/>
                  <a:gd name="T17" fmla="*/ 112 w 112"/>
                  <a:gd name="T18" fmla="*/ 115 h 11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2" h="115">
                    <a:moveTo>
                      <a:pt x="112" y="61"/>
                    </a:moveTo>
                    <a:lnTo>
                      <a:pt x="112" y="115"/>
                    </a:lnTo>
                    <a:lnTo>
                      <a:pt x="0" y="52"/>
                    </a:lnTo>
                    <a:lnTo>
                      <a:pt x="0" y="0"/>
                    </a:lnTo>
                    <a:lnTo>
                      <a:pt x="112" y="61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6" name="Freeform 119"/>
              <p:cNvSpPr>
                <a:spLocks/>
              </p:cNvSpPr>
              <p:nvPr/>
            </p:nvSpPr>
            <p:spPr bwMode="auto">
              <a:xfrm>
                <a:off x="2065" y="1678"/>
                <a:ext cx="29" cy="28"/>
              </a:xfrm>
              <a:custGeom>
                <a:avLst/>
                <a:gdLst>
                  <a:gd name="T0" fmla="*/ 0 w 118"/>
                  <a:gd name="T1" fmla="*/ 0 h 114"/>
                  <a:gd name="T2" fmla="*/ 0 w 118"/>
                  <a:gd name="T3" fmla="*/ 0 h 114"/>
                  <a:gd name="T4" fmla="*/ 0 w 118"/>
                  <a:gd name="T5" fmla="*/ 0 h 114"/>
                  <a:gd name="T6" fmla="*/ 0 w 118"/>
                  <a:gd name="T7" fmla="*/ 0 h 114"/>
                  <a:gd name="T8" fmla="*/ 0 w 118"/>
                  <a:gd name="T9" fmla="*/ 0 h 1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8"/>
                  <a:gd name="T16" fmla="*/ 0 h 114"/>
                  <a:gd name="T17" fmla="*/ 118 w 118"/>
                  <a:gd name="T18" fmla="*/ 114 h 1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8" h="114">
                    <a:moveTo>
                      <a:pt x="118" y="62"/>
                    </a:moveTo>
                    <a:lnTo>
                      <a:pt x="118" y="114"/>
                    </a:lnTo>
                    <a:lnTo>
                      <a:pt x="0" y="46"/>
                    </a:lnTo>
                    <a:lnTo>
                      <a:pt x="0" y="0"/>
                    </a:lnTo>
                    <a:lnTo>
                      <a:pt x="118" y="62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" name="Freeform 120"/>
              <p:cNvSpPr>
                <a:spLocks/>
              </p:cNvSpPr>
              <p:nvPr/>
            </p:nvSpPr>
            <p:spPr bwMode="auto">
              <a:xfrm>
                <a:off x="2038" y="1489"/>
                <a:ext cx="26" cy="20"/>
              </a:xfrm>
              <a:custGeom>
                <a:avLst/>
                <a:gdLst>
                  <a:gd name="T0" fmla="*/ 0 w 104"/>
                  <a:gd name="T1" fmla="*/ 0 h 82"/>
                  <a:gd name="T2" fmla="*/ 0 w 104"/>
                  <a:gd name="T3" fmla="*/ 0 h 82"/>
                  <a:gd name="T4" fmla="*/ 0 w 104"/>
                  <a:gd name="T5" fmla="*/ 0 h 82"/>
                  <a:gd name="T6" fmla="*/ 0 w 104"/>
                  <a:gd name="T7" fmla="*/ 0 h 82"/>
                  <a:gd name="T8" fmla="*/ 0 w 104"/>
                  <a:gd name="T9" fmla="*/ 0 h 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4"/>
                  <a:gd name="T16" fmla="*/ 0 h 82"/>
                  <a:gd name="T17" fmla="*/ 104 w 104"/>
                  <a:gd name="T18" fmla="*/ 82 h 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4" h="82">
                    <a:moveTo>
                      <a:pt x="104" y="33"/>
                    </a:moveTo>
                    <a:lnTo>
                      <a:pt x="104" y="82"/>
                    </a:lnTo>
                    <a:lnTo>
                      <a:pt x="0" y="49"/>
                    </a:lnTo>
                    <a:lnTo>
                      <a:pt x="0" y="0"/>
                    </a:lnTo>
                    <a:lnTo>
                      <a:pt x="104" y="33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8" name="Freeform 121"/>
              <p:cNvSpPr>
                <a:spLocks/>
              </p:cNvSpPr>
              <p:nvPr/>
            </p:nvSpPr>
            <p:spPr bwMode="auto">
              <a:xfrm>
                <a:off x="2097" y="1507"/>
                <a:ext cx="28" cy="22"/>
              </a:xfrm>
              <a:custGeom>
                <a:avLst/>
                <a:gdLst>
                  <a:gd name="T0" fmla="*/ 0 w 113"/>
                  <a:gd name="T1" fmla="*/ 0 h 90"/>
                  <a:gd name="T2" fmla="*/ 0 w 113"/>
                  <a:gd name="T3" fmla="*/ 0 h 90"/>
                  <a:gd name="T4" fmla="*/ 0 w 113"/>
                  <a:gd name="T5" fmla="*/ 0 h 90"/>
                  <a:gd name="T6" fmla="*/ 0 w 113"/>
                  <a:gd name="T7" fmla="*/ 0 h 90"/>
                  <a:gd name="T8" fmla="*/ 0 w 113"/>
                  <a:gd name="T9" fmla="*/ 0 h 9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3"/>
                  <a:gd name="T16" fmla="*/ 0 h 90"/>
                  <a:gd name="T17" fmla="*/ 113 w 113"/>
                  <a:gd name="T18" fmla="*/ 90 h 9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3" h="90">
                    <a:moveTo>
                      <a:pt x="113" y="35"/>
                    </a:moveTo>
                    <a:lnTo>
                      <a:pt x="113" y="90"/>
                    </a:lnTo>
                    <a:lnTo>
                      <a:pt x="0" y="54"/>
                    </a:lnTo>
                    <a:lnTo>
                      <a:pt x="0" y="0"/>
                    </a:lnTo>
                    <a:lnTo>
                      <a:pt x="113" y="35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9" name="Freeform 122"/>
              <p:cNvSpPr>
                <a:spLocks/>
              </p:cNvSpPr>
              <p:nvPr/>
            </p:nvSpPr>
            <p:spPr bwMode="auto">
              <a:xfrm>
                <a:off x="2066" y="1497"/>
                <a:ext cx="29" cy="22"/>
              </a:xfrm>
              <a:custGeom>
                <a:avLst/>
                <a:gdLst>
                  <a:gd name="T0" fmla="*/ 0 w 119"/>
                  <a:gd name="T1" fmla="*/ 0 h 88"/>
                  <a:gd name="T2" fmla="*/ 0 w 119"/>
                  <a:gd name="T3" fmla="*/ 0 h 88"/>
                  <a:gd name="T4" fmla="*/ 0 w 119"/>
                  <a:gd name="T5" fmla="*/ 0 h 88"/>
                  <a:gd name="T6" fmla="*/ 0 w 119"/>
                  <a:gd name="T7" fmla="*/ 0 h 88"/>
                  <a:gd name="T8" fmla="*/ 0 w 119"/>
                  <a:gd name="T9" fmla="*/ 0 h 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88"/>
                  <a:gd name="T17" fmla="*/ 119 w 119"/>
                  <a:gd name="T18" fmla="*/ 88 h 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88">
                    <a:moveTo>
                      <a:pt x="119" y="37"/>
                    </a:moveTo>
                    <a:lnTo>
                      <a:pt x="119" y="88"/>
                    </a:lnTo>
                    <a:lnTo>
                      <a:pt x="0" y="51"/>
                    </a:lnTo>
                    <a:lnTo>
                      <a:pt x="0" y="0"/>
                    </a:lnTo>
                    <a:lnTo>
                      <a:pt x="119" y="37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0" name="Freeform 123"/>
              <p:cNvSpPr>
                <a:spLocks/>
              </p:cNvSpPr>
              <p:nvPr/>
            </p:nvSpPr>
            <p:spPr bwMode="auto">
              <a:xfrm>
                <a:off x="2038" y="1518"/>
                <a:ext cx="26" cy="21"/>
              </a:xfrm>
              <a:custGeom>
                <a:avLst/>
                <a:gdLst>
                  <a:gd name="T0" fmla="*/ 0 w 104"/>
                  <a:gd name="T1" fmla="*/ 0 h 86"/>
                  <a:gd name="T2" fmla="*/ 0 w 104"/>
                  <a:gd name="T3" fmla="*/ 0 h 86"/>
                  <a:gd name="T4" fmla="*/ 0 w 104"/>
                  <a:gd name="T5" fmla="*/ 0 h 86"/>
                  <a:gd name="T6" fmla="*/ 0 w 104"/>
                  <a:gd name="T7" fmla="*/ 0 h 86"/>
                  <a:gd name="T8" fmla="*/ 0 w 104"/>
                  <a:gd name="T9" fmla="*/ 0 h 8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4"/>
                  <a:gd name="T16" fmla="*/ 0 h 86"/>
                  <a:gd name="T17" fmla="*/ 104 w 104"/>
                  <a:gd name="T18" fmla="*/ 86 h 8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4" h="86">
                    <a:moveTo>
                      <a:pt x="104" y="38"/>
                    </a:moveTo>
                    <a:lnTo>
                      <a:pt x="104" y="86"/>
                    </a:lnTo>
                    <a:lnTo>
                      <a:pt x="0" y="49"/>
                    </a:lnTo>
                    <a:lnTo>
                      <a:pt x="0" y="0"/>
                    </a:lnTo>
                    <a:lnTo>
                      <a:pt x="104" y="38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1" name="Freeform 124"/>
              <p:cNvSpPr>
                <a:spLocks/>
              </p:cNvSpPr>
              <p:nvPr/>
            </p:nvSpPr>
            <p:spPr bwMode="auto">
              <a:xfrm>
                <a:off x="2126" y="1549"/>
                <a:ext cx="34" cy="25"/>
              </a:xfrm>
              <a:custGeom>
                <a:avLst/>
                <a:gdLst>
                  <a:gd name="T0" fmla="*/ 0 w 132"/>
                  <a:gd name="T1" fmla="*/ 0 h 103"/>
                  <a:gd name="T2" fmla="*/ 0 w 132"/>
                  <a:gd name="T3" fmla="*/ 0 h 103"/>
                  <a:gd name="T4" fmla="*/ 0 w 132"/>
                  <a:gd name="T5" fmla="*/ 0 h 103"/>
                  <a:gd name="T6" fmla="*/ 0 w 132"/>
                  <a:gd name="T7" fmla="*/ 0 h 103"/>
                  <a:gd name="T8" fmla="*/ 0 w 132"/>
                  <a:gd name="T9" fmla="*/ 0 h 10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2"/>
                  <a:gd name="T16" fmla="*/ 0 h 103"/>
                  <a:gd name="T17" fmla="*/ 132 w 132"/>
                  <a:gd name="T18" fmla="*/ 103 h 10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2" h="103">
                    <a:moveTo>
                      <a:pt x="132" y="46"/>
                    </a:moveTo>
                    <a:lnTo>
                      <a:pt x="132" y="103"/>
                    </a:lnTo>
                    <a:lnTo>
                      <a:pt x="1" y="55"/>
                    </a:lnTo>
                    <a:lnTo>
                      <a:pt x="0" y="0"/>
                    </a:lnTo>
                    <a:lnTo>
                      <a:pt x="132" y="46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2" name="Freeform 125"/>
              <p:cNvSpPr>
                <a:spLocks/>
              </p:cNvSpPr>
              <p:nvPr/>
            </p:nvSpPr>
            <p:spPr bwMode="auto">
              <a:xfrm>
                <a:off x="2097" y="1538"/>
                <a:ext cx="28" cy="24"/>
              </a:xfrm>
              <a:custGeom>
                <a:avLst/>
                <a:gdLst>
                  <a:gd name="T0" fmla="*/ 0 w 113"/>
                  <a:gd name="T1" fmla="*/ 0 h 94"/>
                  <a:gd name="T2" fmla="*/ 0 w 113"/>
                  <a:gd name="T3" fmla="*/ 0 h 94"/>
                  <a:gd name="T4" fmla="*/ 0 w 113"/>
                  <a:gd name="T5" fmla="*/ 0 h 94"/>
                  <a:gd name="T6" fmla="*/ 0 w 113"/>
                  <a:gd name="T7" fmla="*/ 0 h 94"/>
                  <a:gd name="T8" fmla="*/ 0 w 113"/>
                  <a:gd name="T9" fmla="*/ 0 h 9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3"/>
                  <a:gd name="T16" fmla="*/ 0 h 94"/>
                  <a:gd name="T17" fmla="*/ 113 w 113"/>
                  <a:gd name="T18" fmla="*/ 94 h 9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3" h="94">
                    <a:moveTo>
                      <a:pt x="113" y="38"/>
                    </a:moveTo>
                    <a:lnTo>
                      <a:pt x="113" y="94"/>
                    </a:lnTo>
                    <a:lnTo>
                      <a:pt x="0" y="53"/>
                    </a:lnTo>
                    <a:lnTo>
                      <a:pt x="0" y="0"/>
                    </a:lnTo>
                    <a:lnTo>
                      <a:pt x="113" y="38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3" name="Freeform 126"/>
              <p:cNvSpPr>
                <a:spLocks/>
              </p:cNvSpPr>
              <p:nvPr/>
            </p:nvSpPr>
            <p:spPr bwMode="auto">
              <a:xfrm>
                <a:off x="2066" y="1528"/>
                <a:ext cx="29" cy="23"/>
              </a:xfrm>
              <a:custGeom>
                <a:avLst/>
                <a:gdLst>
                  <a:gd name="T0" fmla="*/ 0 w 119"/>
                  <a:gd name="T1" fmla="*/ 0 h 93"/>
                  <a:gd name="T2" fmla="*/ 0 w 119"/>
                  <a:gd name="T3" fmla="*/ 0 h 93"/>
                  <a:gd name="T4" fmla="*/ 0 w 119"/>
                  <a:gd name="T5" fmla="*/ 0 h 93"/>
                  <a:gd name="T6" fmla="*/ 0 w 119"/>
                  <a:gd name="T7" fmla="*/ 0 h 93"/>
                  <a:gd name="T8" fmla="*/ 0 w 119"/>
                  <a:gd name="T9" fmla="*/ 0 h 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93"/>
                  <a:gd name="T17" fmla="*/ 119 w 119"/>
                  <a:gd name="T18" fmla="*/ 93 h 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93">
                    <a:moveTo>
                      <a:pt x="119" y="42"/>
                    </a:moveTo>
                    <a:lnTo>
                      <a:pt x="119" y="93"/>
                    </a:lnTo>
                    <a:lnTo>
                      <a:pt x="0" y="49"/>
                    </a:lnTo>
                    <a:lnTo>
                      <a:pt x="0" y="0"/>
                    </a:lnTo>
                    <a:lnTo>
                      <a:pt x="119" y="42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4" name="Freeform 127"/>
              <p:cNvSpPr>
                <a:spLocks/>
              </p:cNvSpPr>
              <p:nvPr/>
            </p:nvSpPr>
            <p:spPr bwMode="auto">
              <a:xfrm>
                <a:off x="2038" y="1547"/>
                <a:ext cx="26" cy="22"/>
              </a:xfrm>
              <a:custGeom>
                <a:avLst/>
                <a:gdLst>
                  <a:gd name="T0" fmla="*/ 0 w 104"/>
                  <a:gd name="T1" fmla="*/ 0 h 89"/>
                  <a:gd name="T2" fmla="*/ 0 w 104"/>
                  <a:gd name="T3" fmla="*/ 0 h 89"/>
                  <a:gd name="T4" fmla="*/ 0 w 104"/>
                  <a:gd name="T5" fmla="*/ 0 h 89"/>
                  <a:gd name="T6" fmla="*/ 0 w 104"/>
                  <a:gd name="T7" fmla="*/ 0 h 89"/>
                  <a:gd name="T8" fmla="*/ 0 w 104"/>
                  <a:gd name="T9" fmla="*/ 0 h 8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4"/>
                  <a:gd name="T16" fmla="*/ 0 h 89"/>
                  <a:gd name="T17" fmla="*/ 104 w 104"/>
                  <a:gd name="T18" fmla="*/ 89 h 8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4" h="89">
                    <a:moveTo>
                      <a:pt x="104" y="41"/>
                    </a:moveTo>
                    <a:lnTo>
                      <a:pt x="104" y="89"/>
                    </a:lnTo>
                    <a:lnTo>
                      <a:pt x="0" y="48"/>
                    </a:lnTo>
                    <a:lnTo>
                      <a:pt x="0" y="0"/>
                    </a:lnTo>
                    <a:lnTo>
                      <a:pt x="104" y="41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" name="Freeform 128"/>
              <p:cNvSpPr>
                <a:spLocks/>
              </p:cNvSpPr>
              <p:nvPr/>
            </p:nvSpPr>
            <p:spPr bwMode="auto">
              <a:xfrm>
                <a:off x="2097" y="1570"/>
                <a:ext cx="28" cy="24"/>
              </a:xfrm>
              <a:custGeom>
                <a:avLst/>
                <a:gdLst>
                  <a:gd name="T0" fmla="*/ 0 w 113"/>
                  <a:gd name="T1" fmla="*/ 0 h 98"/>
                  <a:gd name="T2" fmla="*/ 0 w 113"/>
                  <a:gd name="T3" fmla="*/ 0 h 98"/>
                  <a:gd name="T4" fmla="*/ 0 w 113"/>
                  <a:gd name="T5" fmla="*/ 0 h 98"/>
                  <a:gd name="T6" fmla="*/ 0 w 113"/>
                  <a:gd name="T7" fmla="*/ 0 h 98"/>
                  <a:gd name="T8" fmla="*/ 0 w 113"/>
                  <a:gd name="T9" fmla="*/ 0 h 9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3"/>
                  <a:gd name="T16" fmla="*/ 0 h 98"/>
                  <a:gd name="T17" fmla="*/ 113 w 113"/>
                  <a:gd name="T18" fmla="*/ 98 h 9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3" h="98">
                    <a:moveTo>
                      <a:pt x="113" y="43"/>
                    </a:moveTo>
                    <a:lnTo>
                      <a:pt x="113" y="98"/>
                    </a:lnTo>
                    <a:lnTo>
                      <a:pt x="0" y="54"/>
                    </a:lnTo>
                    <a:lnTo>
                      <a:pt x="0" y="0"/>
                    </a:lnTo>
                    <a:lnTo>
                      <a:pt x="113" y="43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6" name="Freeform 129"/>
              <p:cNvSpPr>
                <a:spLocks/>
              </p:cNvSpPr>
              <p:nvPr/>
            </p:nvSpPr>
            <p:spPr bwMode="auto">
              <a:xfrm>
                <a:off x="2066" y="1558"/>
                <a:ext cx="29" cy="24"/>
              </a:xfrm>
              <a:custGeom>
                <a:avLst/>
                <a:gdLst>
                  <a:gd name="T0" fmla="*/ 0 w 119"/>
                  <a:gd name="T1" fmla="*/ 0 h 97"/>
                  <a:gd name="T2" fmla="*/ 0 w 119"/>
                  <a:gd name="T3" fmla="*/ 0 h 97"/>
                  <a:gd name="T4" fmla="*/ 0 w 119"/>
                  <a:gd name="T5" fmla="*/ 0 h 97"/>
                  <a:gd name="T6" fmla="*/ 0 w 119"/>
                  <a:gd name="T7" fmla="*/ 0 h 97"/>
                  <a:gd name="T8" fmla="*/ 0 w 119"/>
                  <a:gd name="T9" fmla="*/ 0 h 9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97"/>
                  <a:gd name="T17" fmla="*/ 119 w 119"/>
                  <a:gd name="T18" fmla="*/ 97 h 9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97">
                    <a:moveTo>
                      <a:pt x="119" y="46"/>
                    </a:moveTo>
                    <a:lnTo>
                      <a:pt x="119" y="97"/>
                    </a:lnTo>
                    <a:lnTo>
                      <a:pt x="0" y="50"/>
                    </a:lnTo>
                    <a:lnTo>
                      <a:pt x="0" y="0"/>
                    </a:lnTo>
                    <a:lnTo>
                      <a:pt x="119" y="46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" name="Freeform 130"/>
              <p:cNvSpPr>
                <a:spLocks/>
              </p:cNvSpPr>
              <p:nvPr/>
            </p:nvSpPr>
            <p:spPr bwMode="auto">
              <a:xfrm>
                <a:off x="2038" y="1576"/>
                <a:ext cx="25" cy="23"/>
              </a:xfrm>
              <a:custGeom>
                <a:avLst/>
                <a:gdLst>
                  <a:gd name="T0" fmla="*/ 0 w 99"/>
                  <a:gd name="T1" fmla="*/ 0 h 92"/>
                  <a:gd name="T2" fmla="*/ 0 w 99"/>
                  <a:gd name="T3" fmla="*/ 0 h 92"/>
                  <a:gd name="T4" fmla="*/ 0 w 99"/>
                  <a:gd name="T5" fmla="*/ 0 h 92"/>
                  <a:gd name="T6" fmla="*/ 0 w 99"/>
                  <a:gd name="T7" fmla="*/ 0 h 92"/>
                  <a:gd name="T8" fmla="*/ 0 w 99"/>
                  <a:gd name="T9" fmla="*/ 0 h 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"/>
                  <a:gd name="T16" fmla="*/ 0 h 92"/>
                  <a:gd name="T17" fmla="*/ 99 w 99"/>
                  <a:gd name="T18" fmla="*/ 92 h 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" h="92">
                    <a:moveTo>
                      <a:pt x="99" y="43"/>
                    </a:moveTo>
                    <a:lnTo>
                      <a:pt x="99" y="92"/>
                    </a:lnTo>
                    <a:lnTo>
                      <a:pt x="0" y="49"/>
                    </a:lnTo>
                    <a:lnTo>
                      <a:pt x="0" y="0"/>
                    </a:lnTo>
                    <a:lnTo>
                      <a:pt x="99" y="43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8" name="Freeform 131"/>
              <p:cNvSpPr>
                <a:spLocks/>
              </p:cNvSpPr>
              <p:nvPr/>
            </p:nvSpPr>
            <p:spPr bwMode="auto">
              <a:xfrm>
                <a:off x="2125" y="1613"/>
                <a:ext cx="35" cy="28"/>
              </a:xfrm>
              <a:custGeom>
                <a:avLst/>
                <a:gdLst>
                  <a:gd name="T0" fmla="*/ 0 w 136"/>
                  <a:gd name="T1" fmla="*/ 0 h 113"/>
                  <a:gd name="T2" fmla="*/ 0 w 136"/>
                  <a:gd name="T3" fmla="*/ 0 h 113"/>
                  <a:gd name="T4" fmla="*/ 0 w 136"/>
                  <a:gd name="T5" fmla="*/ 0 h 113"/>
                  <a:gd name="T6" fmla="*/ 0 w 136"/>
                  <a:gd name="T7" fmla="*/ 0 h 113"/>
                  <a:gd name="T8" fmla="*/ 0 w 136"/>
                  <a:gd name="T9" fmla="*/ 0 h 11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6"/>
                  <a:gd name="T16" fmla="*/ 0 h 113"/>
                  <a:gd name="T17" fmla="*/ 136 w 136"/>
                  <a:gd name="T18" fmla="*/ 113 h 11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6" h="113">
                    <a:moveTo>
                      <a:pt x="136" y="57"/>
                    </a:moveTo>
                    <a:lnTo>
                      <a:pt x="136" y="113"/>
                    </a:lnTo>
                    <a:lnTo>
                      <a:pt x="0" y="55"/>
                    </a:lnTo>
                    <a:lnTo>
                      <a:pt x="0" y="0"/>
                    </a:lnTo>
                    <a:lnTo>
                      <a:pt x="136" y="57"/>
                    </a:lnTo>
                    <a:close/>
                  </a:path>
                </a:pathLst>
              </a:custGeom>
              <a:solidFill>
                <a:srgbClr val="4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9" name="Freeform 132"/>
              <p:cNvSpPr>
                <a:spLocks/>
              </p:cNvSpPr>
              <p:nvPr/>
            </p:nvSpPr>
            <p:spPr bwMode="auto">
              <a:xfrm>
                <a:off x="2096" y="1600"/>
                <a:ext cx="28" cy="26"/>
              </a:xfrm>
              <a:custGeom>
                <a:avLst/>
                <a:gdLst>
                  <a:gd name="T0" fmla="*/ 0 w 112"/>
                  <a:gd name="T1" fmla="*/ 0 h 104"/>
                  <a:gd name="T2" fmla="*/ 0 w 112"/>
                  <a:gd name="T3" fmla="*/ 0 h 104"/>
                  <a:gd name="T4" fmla="*/ 0 w 112"/>
                  <a:gd name="T5" fmla="*/ 0 h 104"/>
                  <a:gd name="T6" fmla="*/ 0 w 112"/>
                  <a:gd name="T7" fmla="*/ 0 h 104"/>
                  <a:gd name="T8" fmla="*/ 0 w 112"/>
                  <a:gd name="T9" fmla="*/ 0 h 10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2"/>
                  <a:gd name="T16" fmla="*/ 0 h 104"/>
                  <a:gd name="T17" fmla="*/ 112 w 112"/>
                  <a:gd name="T18" fmla="*/ 104 h 10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2" h="104">
                    <a:moveTo>
                      <a:pt x="112" y="47"/>
                    </a:moveTo>
                    <a:lnTo>
                      <a:pt x="112" y="104"/>
                    </a:lnTo>
                    <a:lnTo>
                      <a:pt x="0" y="54"/>
                    </a:lnTo>
                    <a:lnTo>
                      <a:pt x="0" y="0"/>
                    </a:lnTo>
                    <a:lnTo>
                      <a:pt x="112" y="47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0" name="Freeform 133"/>
              <p:cNvSpPr>
                <a:spLocks/>
              </p:cNvSpPr>
              <p:nvPr/>
            </p:nvSpPr>
            <p:spPr bwMode="auto">
              <a:xfrm>
                <a:off x="2065" y="1587"/>
                <a:ext cx="29" cy="25"/>
              </a:xfrm>
              <a:custGeom>
                <a:avLst/>
                <a:gdLst>
                  <a:gd name="T0" fmla="*/ 0 w 118"/>
                  <a:gd name="T1" fmla="*/ 0 h 100"/>
                  <a:gd name="T2" fmla="*/ 0 w 118"/>
                  <a:gd name="T3" fmla="*/ 0 h 100"/>
                  <a:gd name="T4" fmla="*/ 0 w 118"/>
                  <a:gd name="T5" fmla="*/ 0 h 100"/>
                  <a:gd name="T6" fmla="*/ 0 w 118"/>
                  <a:gd name="T7" fmla="*/ 0 h 100"/>
                  <a:gd name="T8" fmla="*/ 0 w 118"/>
                  <a:gd name="T9" fmla="*/ 0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8"/>
                  <a:gd name="T16" fmla="*/ 0 h 100"/>
                  <a:gd name="T17" fmla="*/ 118 w 11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8" h="100">
                    <a:moveTo>
                      <a:pt x="118" y="50"/>
                    </a:moveTo>
                    <a:lnTo>
                      <a:pt x="118" y="100"/>
                    </a:lnTo>
                    <a:lnTo>
                      <a:pt x="0" y="51"/>
                    </a:lnTo>
                    <a:lnTo>
                      <a:pt x="0" y="0"/>
                    </a:lnTo>
                    <a:lnTo>
                      <a:pt x="118" y="50"/>
                    </a:lnTo>
                    <a:close/>
                  </a:path>
                </a:pathLst>
              </a:custGeom>
              <a:solidFill>
                <a:srgbClr val="6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1" name="Freeform 134"/>
              <p:cNvSpPr>
                <a:spLocks/>
              </p:cNvSpPr>
              <p:nvPr/>
            </p:nvSpPr>
            <p:spPr bwMode="auto">
              <a:xfrm>
                <a:off x="2038" y="1605"/>
                <a:ext cx="25" cy="23"/>
              </a:xfrm>
              <a:custGeom>
                <a:avLst/>
                <a:gdLst>
                  <a:gd name="T0" fmla="*/ 0 w 99"/>
                  <a:gd name="T1" fmla="*/ 0 h 94"/>
                  <a:gd name="T2" fmla="*/ 0 w 99"/>
                  <a:gd name="T3" fmla="*/ 0 h 94"/>
                  <a:gd name="T4" fmla="*/ 0 w 99"/>
                  <a:gd name="T5" fmla="*/ 0 h 94"/>
                  <a:gd name="T6" fmla="*/ 0 w 99"/>
                  <a:gd name="T7" fmla="*/ 0 h 94"/>
                  <a:gd name="T8" fmla="*/ 0 w 99"/>
                  <a:gd name="T9" fmla="*/ 0 h 9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"/>
                  <a:gd name="T16" fmla="*/ 0 h 94"/>
                  <a:gd name="T17" fmla="*/ 99 w 99"/>
                  <a:gd name="T18" fmla="*/ 94 h 9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" h="94">
                    <a:moveTo>
                      <a:pt x="99" y="45"/>
                    </a:moveTo>
                    <a:lnTo>
                      <a:pt x="99" y="94"/>
                    </a:lnTo>
                    <a:lnTo>
                      <a:pt x="0" y="48"/>
                    </a:lnTo>
                    <a:lnTo>
                      <a:pt x="0" y="0"/>
                    </a:lnTo>
                    <a:lnTo>
                      <a:pt x="99" y="45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2" name="Freeform 135"/>
              <p:cNvSpPr>
                <a:spLocks/>
              </p:cNvSpPr>
              <p:nvPr/>
            </p:nvSpPr>
            <p:spPr bwMode="auto">
              <a:xfrm>
                <a:off x="2125" y="1645"/>
                <a:ext cx="35" cy="30"/>
              </a:xfrm>
              <a:custGeom>
                <a:avLst/>
                <a:gdLst>
                  <a:gd name="T0" fmla="*/ 0 w 136"/>
                  <a:gd name="T1" fmla="*/ 0 h 119"/>
                  <a:gd name="T2" fmla="*/ 0 w 136"/>
                  <a:gd name="T3" fmla="*/ 0 h 119"/>
                  <a:gd name="T4" fmla="*/ 0 w 136"/>
                  <a:gd name="T5" fmla="*/ 0 h 119"/>
                  <a:gd name="T6" fmla="*/ 0 w 136"/>
                  <a:gd name="T7" fmla="*/ 0 h 119"/>
                  <a:gd name="T8" fmla="*/ 0 w 136"/>
                  <a:gd name="T9" fmla="*/ 0 h 1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6"/>
                  <a:gd name="T16" fmla="*/ 0 h 119"/>
                  <a:gd name="T17" fmla="*/ 136 w 136"/>
                  <a:gd name="T18" fmla="*/ 119 h 11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6" h="119">
                    <a:moveTo>
                      <a:pt x="136" y="66"/>
                    </a:moveTo>
                    <a:lnTo>
                      <a:pt x="136" y="119"/>
                    </a:lnTo>
                    <a:lnTo>
                      <a:pt x="0" y="56"/>
                    </a:lnTo>
                    <a:lnTo>
                      <a:pt x="0" y="0"/>
                    </a:lnTo>
                    <a:lnTo>
                      <a:pt x="136" y="66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3" name="Freeform 136"/>
              <p:cNvSpPr>
                <a:spLocks/>
              </p:cNvSpPr>
              <p:nvPr/>
            </p:nvSpPr>
            <p:spPr bwMode="auto">
              <a:xfrm>
                <a:off x="2096" y="1631"/>
                <a:ext cx="28" cy="27"/>
              </a:xfrm>
              <a:custGeom>
                <a:avLst/>
                <a:gdLst>
                  <a:gd name="T0" fmla="*/ 0 w 112"/>
                  <a:gd name="T1" fmla="*/ 0 h 108"/>
                  <a:gd name="T2" fmla="*/ 0 w 112"/>
                  <a:gd name="T3" fmla="*/ 0 h 108"/>
                  <a:gd name="T4" fmla="*/ 0 w 112"/>
                  <a:gd name="T5" fmla="*/ 0 h 108"/>
                  <a:gd name="T6" fmla="*/ 0 w 112"/>
                  <a:gd name="T7" fmla="*/ 0 h 108"/>
                  <a:gd name="T8" fmla="*/ 0 w 112"/>
                  <a:gd name="T9" fmla="*/ 0 h 1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2"/>
                  <a:gd name="T16" fmla="*/ 0 h 108"/>
                  <a:gd name="T17" fmla="*/ 112 w 112"/>
                  <a:gd name="T18" fmla="*/ 108 h 1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2" h="108">
                    <a:moveTo>
                      <a:pt x="112" y="52"/>
                    </a:moveTo>
                    <a:lnTo>
                      <a:pt x="112" y="108"/>
                    </a:lnTo>
                    <a:lnTo>
                      <a:pt x="0" y="53"/>
                    </a:lnTo>
                    <a:lnTo>
                      <a:pt x="0" y="0"/>
                    </a:lnTo>
                    <a:lnTo>
                      <a:pt x="112" y="52"/>
                    </a:lnTo>
                    <a:close/>
                  </a:path>
                </a:pathLst>
              </a:custGeom>
              <a:solidFill>
                <a:srgbClr val="6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4" name="Freeform 137"/>
              <p:cNvSpPr>
                <a:spLocks/>
              </p:cNvSpPr>
              <p:nvPr/>
            </p:nvSpPr>
            <p:spPr bwMode="auto">
              <a:xfrm>
                <a:off x="2065" y="1617"/>
                <a:ext cx="29" cy="27"/>
              </a:xfrm>
              <a:custGeom>
                <a:avLst/>
                <a:gdLst>
                  <a:gd name="T0" fmla="*/ 0 w 118"/>
                  <a:gd name="T1" fmla="*/ 0 h 108"/>
                  <a:gd name="T2" fmla="*/ 0 w 118"/>
                  <a:gd name="T3" fmla="*/ 0 h 108"/>
                  <a:gd name="T4" fmla="*/ 0 w 118"/>
                  <a:gd name="T5" fmla="*/ 0 h 108"/>
                  <a:gd name="T6" fmla="*/ 0 w 118"/>
                  <a:gd name="T7" fmla="*/ 0 h 108"/>
                  <a:gd name="T8" fmla="*/ 0 w 118"/>
                  <a:gd name="T9" fmla="*/ 0 h 1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8"/>
                  <a:gd name="T16" fmla="*/ 0 h 108"/>
                  <a:gd name="T17" fmla="*/ 118 w 118"/>
                  <a:gd name="T18" fmla="*/ 108 h 1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8" h="108">
                    <a:moveTo>
                      <a:pt x="118" y="56"/>
                    </a:moveTo>
                    <a:lnTo>
                      <a:pt x="118" y="108"/>
                    </a:lnTo>
                    <a:lnTo>
                      <a:pt x="0" y="51"/>
                    </a:lnTo>
                    <a:lnTo>
                      <a:pt x="0" y="0"/>
                    </a:lnTo>
                    <a:lnTo>
                      <a:pt x="118" y="56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" name="Freeform 138"/>
              <p:cNvSpPr>
                <a:spLocks/>
              </p:cNvSpPr>
              <p:nvPr/>
            </p:nvSpPr>
            <p:spPr bwMode="auto">
              <a:xfrm>
                <a:off x="2038" y="1634"/>
                <a:ext cx="25" cy="26"/>
              </a:xfrm>
              <a:custGeom>
                <a:avLst/>
                <a:gdLst>
                  <a:gd name="T0" fmla="*/ 0 w 99"/>
                  <a:gd name="T1" fmla="*/ 0 h 103"/>
                  <a:gd name="T2" fmla="*/ 0 w 99"/>
                  <a:gd name="T3" fmla="*/ 0 h 103"/>
                  <a:gd name="T4" fmla="*/ 0 w 99"/>
                  <a:gd name="T5" fmla="*/ 0 h 103"/>
                  <a:gd name="T6" fmla="*/ 0 w 99"/>
                  <a:gd name="T7" fmla="*/ 0 h 103"/>
                  <a:gd name="T8" fmla="*/ 0 w 99"/>
                  <a:gd name="T9" fmla="*/ 0 h 10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"/>
                  <a:gd name="T16" fmla="*/ 0 h 103"/>
                  <a:gd name="T17" fmla="*/ 99 w 99"/>
                  <a:gd name="T18" fmla="*/ 103 h 10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" h="103">
                    <a:moveTo>
                      <a:pt x="99" y="54"/>
                    </a:moveTo>
                    <a:lnTo>
                      <a:pt x="99" y="103"/>
                    </a:lnTo>
                    <a:lnTo>
                      <a:pt x="0" y="52"/>
                    </a:lnTo>
                    <a:lnTo>
                      <a:pt x="0" y="0"/>
                    </a:lnTo>
                    <a:lnTo>
                      <a:pt x="99" y="54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6" name="Freeform 139"/>
              <p:cNvSpPr>
                <a:spLocks/>
              </p:cNvSpPr>
              <p:nvPr/>
            </p:nvSpPr>
            <p:spPr bwMode="auto">
              <a:xfrm>
                <a:off x="2125" y="1678"/>
                <a:ext cx="35" cy="31"/>
              </a:xfrm>
              <a:custGeom>
                <a:avLst/>
                <a:gdLst>
                  <a:gd name="T0" fmla="*/ 0 w 136"/>
                  <a:gd name="T1" fmla="*/ 0 h 127"/>
                  <a:gd name="T2" fmla="*/ 0 w 136"/>
                  <a:gd name="T3" fmla="*/ 0 h 127"/>
                  <a:gd name="T4" fmla="*/ 0 w 136"/>
                  <a:gd name="T5" fmla="*/ 0 h 127"/>
                  <a:gd name="T6" fmla="*/ 0 w 136"/>
                  <a:gd name="T7" fmla="*/ 0 h 127"/>
                  <a:gd name="T8" fmla="*/ 0 w 136"/>
                  <a:gd name="T9" fmla="*/ 0 h 1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6"/>
                  <a:gd name="T16" fmla="*/ 0 h 127"/>
                  <a:gd name="T17" fmla="*/ 136 w 136"/>
                  <a:gd name="T18" fmla="*/ 127 h 1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6" h="127">
                    <a:moveTo>
                      <a:pt x="136" y="70"/>
                    </a:moveTo>
                    <a:lnTo>
                      <a:pt x="136" y="127"/>
                    </a:lnTo>
                    <a:lnTo>
                      <a:pt x="0" y="57"/>
                    </a:lnTo>
                    <a:lnTo>
                      <a:pt x="0" y="0"/>
                    </a:lnTo>
                    <a:lnTo>
                      <a:pt x="136" y="70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7" name="Freeform 140"/>
              <p:cNvSpPr>
                <a:spLocks/>
              </p:cNvSpPr>
              <p:nvPr/>
            </p:nvSpPr>
            <p:spPr bwMode="auto">
              <a:xfrm>
                <a:off x="2096" y="1663"/>
                <a:ext cx="28" cy="28"/>
              </a:xfrm>
              <a:custGeom>
                <a:avLst/>
                <a:gdLst>
                  <a:gd name="T0" fmla="*/ 0 w 112"/>
                  <a:gd name="T1" fmla="*/ 0 h 113"/>
                  <a:gd name="T2" fmla="*/ 0 w 112"/>
                  <a:gd name="T3" fmla="*/ 0 h 113"/>
                  <a:gd name="T4" fmla="*/ 0 w 112"/>
                  <a:gd name="T5" fmla="*/ 0 h 113"/>
                  <a:gd name="T6" fmla="*/ 0 w 112"/>
                  <a:gd name="T7" fmla="*/ 0 h 113"/>
                  <a:gd name="T8" fmla="*/ 0 w 112"/>
                  <a:gd name="T9" fmla="*/ 0 h 11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2"/>
                  <a:gd name="T16" fmla="*/ 0 h 113"/>
                  <a:gd name="T17" fmla="*/ 112 w 112"/>
                  <a:gd name="T18" fmla="*/ 113 h 11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2" h="113">
                    <a:moveTo>
                      <a:pt x="112" y="57"/>
                    </a:moveTo>
                    <a:lnTo>
                      <a:pt x="112" y="113"/>
                    </a:lnTo>
                    <a:lnTo>
                      <a:pt x="0" y="54"/>
                    </a:lnTo>
                    <a:lnTo>
                      <a:pt x="0" y="0"/>
                    </a:lnTo>
                    <a:lnTo>
                      <a:pt x="112" y="57"/>
                    </a:lnTo>
                    <a:close/>
                  </a:path>
                </a:pathLst>
              </a:custGeom>
              <a:solidFill>
                <a:srgbClr val="6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8" name="Freeform 141"/>
              <p:cNvSpPr>
                <a:spLocks/>
              </p:cNvSpPr>
              <p:nvPr/>
            </p:nvSpPr>
            <p:spPr bwMode="auto">
              <a:xfrm>
                <a:off x="2065" y="1648"/>
                <a:ext cx="29" cy="28"/>
              </a:xfrm>
              <a:custGeom>
                <a:avLst/>
                <a:gdLst>
                  <a:gd name="T0" fmla="*/ 0 w 118"/>
                  <a:gd name="T1" fmla="*/ 0 h 113"/>
                  <a:gd name="T2" fmla="*/ 0 w 118"/>
                  <a:gd name="T3" fmla="*/ 0 h 113"/>
                  <a:gd name="T4" fmla="*/ 0 w 118"/>
                  <a:gd name="T5" fmla="*/ 0 h 113"/>
                  <a:gd name="T6" fmla="*/ 0 w 118"/>
                  <a:gd name="T7" fmla="*/ 0 h 113"/>
                  <a:gd name="T8" fmla="*/ 0 w 118"/>
                  <a:gd name="T9" fmla="*/ 0 h 11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8"/>
                  <a:gd name="T16" fmla="*/ 0 h 113"/>
                  <a:gd name="T17" fmla="*/ 118 w 118"/>
                  <a:gd name="T18" fmla="*/ 113 h 11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8" h="113">
                    <a:moveTo>
                      <a:pt x="118" y="61"/>
                    </a:moveTo>
                    <a:lnTo>
                      <a:pt x="118" y="113"/>
                    </a:lnTo>
                    <a:lnTo>
                      <a:pt x="0" y="52"/>
                    </a:lnTo>
                    <a:lnTo>
                      <a:pt x="0" y="0"/>
                    </a:lnTo>
                    <a:lnTo>
                      <a:pt x="118" y="61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9" name="Freeform 142"/>
              <p:cNvSpPr>
                <a:spLocks/>
              </p:cNvSpPr>
              <p:nvPr/>
            </p:nvSpPr>
            <p:spPr bwMode="auto">
              <a:xfrm>
                <a:off x="2127" y="1516"/>
                <a:ext cx="32" cy="24"/>
              </a:xfrm>
              <a:custGeom>
                <a:avLst/>
                <a:gdLst>
                  <a:gd name="T0" fmla="*/ 0 w 130"/>
                  <a:gd name="T1" fmla="*/ 0 h 97"/>
                  <a:gd name="T2" fmla="*/ 0 w 130"/>
                  <a:gd name="T3" fmla="*/ 0 h 97"/>
                  <a:gd name="T4" fmla="*/ 0 w 130"/>
                  <a:gd name="T5" fmla="*/ 0 h 97"/>
                  <a:gd name="T6" fmla="*/ 0 w 130"/>
                  <a:gd name="T7" fmla="*/ 0 h 97"/>
                  <a:gd name="T8" fmla="*/ 0 w 130"/>
                  <a:gd name="T9" fmla="*/ 0 h 9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0"/>
                  <a:gd name="T16" fmla="*/ 0 h 97"/>
                  <a:gd name="T17" fmla="*/ 130 w 130"/>
                  <a:gd name="T18" fmla="*/ 97 h 9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0" h="97">
                    <a:moveTo>
                      <a:pt x="130" y="39"/>
                    </a:moveTo>
                    <a:lnTo>
                      <a:pt x="130" y="97"/>
                    </a:lnTo>
                    <a:lnTo>
                      <a:pt x="0" y="56"/>
                    </a:lnTo>
                    <a:lnTo>
                      <a:pt x="0" y="0"/>
                    </a:lnTo>
                    <a:lnTo>
                      <a:pt x="130" y="39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0" name="Freeform 143"/>
              <p:cNvSpPr>
                <a:spLocks/>
              </p:cNvSpPr>
              <p:nvPr/>
            </p:nvSpPr>
            <p:spPr bwMode="auto">
              <a:xfrm>
                <a:off x="2150" y="1540"/>
                <a:ext cx="10" cy="17"/>
              </a:xfrm>
              <a:custGeom>
                <a:avLst/>
                <a:gdLst>
                  <a:gd name="T0" fmla="*/ 0 w 40"/>
                  <a:gd name="T1" fmla="*/ 0 h 69"/>
                  <a:gd name="T2" fmla="*/ 0 w 40"/>
                  <a:gd name="T3" fmla="*/ 0 h 69"/>
                  <a:gd name="T4" fmla="*/ 0 w 40"/>
                  <a:gd name="T5" fmla="*/ 0 h 69"/>
                  <a:gd name="T6" fmla="*/ 0 w 40"/>
                  <a:gd name="T7" fmla="*/ 0 h 69"/>
                  <a:gd name="T8" fmla="*/ 0 w 40"/>
                  <a:gd name="T9" fmla="*/ 0 h 6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0"/>
                  <a:gd name="T16" fmla="*/ 0 h 69"/>
                  <a:gd name="T17" fmla="*/ 40 w 40"/>
                  <a:gd name="T18" fmla="*/ 69 h 6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0" h="69">
                    <a:moveTo>
                      <a:pt x="40" y="14"/>
                    </a:moveTo>
                    <a:lnTo>
                      <a:pt x="40" y="69"/>
                    </a:lnTo>
                    <a:lnTo>
                      <a:pt x="0" y="55"/>
                    </a:lnTo>
                    <a:lnTo>
                      <a:pt x="0" y="0"/>
                    </a:lnTo>
                    <a:lnTo>
                      <a:pt x="40" y="14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1" name="Freeform 144"/>
              <p:cNvSpPr>
                <a:spLocks/>
              </p:cNvSpPr>
              <p:nvPr/>
            </p:nvSpPr>
            <p:spPr bwMode="auto">
              <a:xfrm>
                <a:off x="2127" y="1581"/>
                <a:ext cx="32" cy="26"/>
              </a:xfrm>
              <a:custGeom>
                <a:avLst/>
                <a:gdLst>
                  <a:gd name="T0" fmla="*/ 0 w 130"/>
                  <a:gd name="T1" fmla="*/ 0 h 107"/>
                  <a:gd name="T2" fmla="*/ 0 w 130"/>
                  <a:gd name="T3" fmla="*/ 0 h 107"/>
                  <a:gd name="T4" fmla="*/ 0 w 130"/>
                  <a:gd name="T5" fmla="*/ 0 h 107"/>
                  <a:gd name="T6" fmla="*/ 0 w 130"/>
                  <a:gd name="T7" fmla="*/ 0 h 107"/>
                  <a:gd name="T8" fmla="*/ 0 w 130"/>
                  <a:gd name="T9" fmla="*/ 0 h 10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0"/>
                  <a:gd name="T16" fmla="*/ 0 h 107"/>
                  <a:gd name="T17" fmla="*/ 130 w 130"/>
                  <a:gd name="T18" fmla="*/ 107 h 10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0" h="107">
                    <a:moveTo>
                      <a:pt x="130" y="49"/>
                    </a:moveTo>
                    <a:lnTo>
                      <a:pt x="130" y="107"/>
                    </a:lnTo>
                    <a:lnTo>
                      <a:pt x="0" y="56"/>
                    </a:lnTo>
                    <a:lnTo>
                      <a:pt x="0" y="0"/>
                    </a:lnTo>
                    <a:lnTo>
                      <a:pt x="130" y="49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2" name="Rectangle 145"/>
              <p:cNvSpPr>
                <a:spLocks noChangeArrowheads="1"/>
              </p:cNvSpPr>
              <p:nvPr/>
            </p:nvSpPr>
            <p:spPr bwMode="auto">
              <a:xfrm>
                <a:off x="2159" y="1661"/>
                <a:ext cx="16" cy="15"/>
              </a:xfrm>
              <a:prstGeom prst="rect">
                <a:avLst/>
              </a:prstGeom>
              <a:solidFill>
                <a:srgbClr val="6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21" name="Group 146"/>
            <p:cNvGrpSpPr>
              <a:grpSpLocks/>
            </p:cNvGrpSpPr>
            <p:nvPr/>
          </p:nvGrpSpPr>
          <p:grpSpPr bwMode="auto">
            <a:xfrm>
              <a:off x="2627784" y="2145630"/>
              <a:ext cx="615950" cy="143002"/>
              <a:chOff x="2017" y="1450"/>
              <a:chExt cx="239" cy="60"/>
            </a:xfrm>
          </p:grpSpPr>
          <p:sp>
            <p:nvSpPr>
              <p:cNvPr id="122" name="Freeform 147"/>
              <p:cNvSpPr>
                <a:spLocks/>
              </p:cNvSpPr>
              <p:nvPr/>
            </p:nvSpPr>
            <p:spPr bwMode="auto">
              <a:xfrm>
                <a:off x="2017" y="1450"/>
                <a:ext cx="239" cy="35"/>
              </a:xfrm>
              <a:custGeom>
                <a:avLst/>
                <a:gdLst>
                  <a:gd name="T0" fmla="*/ 0 w 959"/>
                  <a:gd name="T1" fmla="*/ 0 h 141"/>
                  <a:gd name="T2" fmla="*/ 0 w 959"/>
                  <a:gd name="T3" fmla="*/ 0 h 141"/>
                  <a:gd name="T4" fmla="*/ 0 w 959"/>
                  <a:gd name="T5" fmla="*/ 0 h 141"/>
                  <a:gd name="T6" fmla="*/ 0 w 959"/>
                  <a:gd name="T7" fmla="*/ 0 h 141"/>
                  <a:gd name="T8" fmla="*/ 0 w 959"/>
                  <a:gd name="T9" fmla="*/ 0 h 1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9"/>
                  <a:gd name="T16" fmla="*/ 0 h 141"/>
                  <a:gd name="T17" fmla="*/ 959 w 959"/>
                  <a:gd name="T18" fmla="*/ 141 h 14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9" h="141">
                    <a:moveTo>
                      <a:pt x="0" y="0"/>
                    </a:moveTo>
                    <a:lnTo>
                      <a:pt x="412" y="11"/>
                    </a:lnTo>
                    <a:lnTo>
                      <a:pt x="959" y="136"/>
                    </a:lnTo>
                    <a:lnTo>
                      <a:pt x="579" y="1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" name="Freeform 148"/>
              <p:cNvSpPr>
                <a:spLocks/>
              </p:cNvSpPr>
              <p:nvPr/>
            </p:nvSpPr>
            <p:spPr bwMode="auto">
              <a:xfrm>
                <a:off x="2163" y="1483"/>
                <a:ext cx="93" cy="27"/>
              </a:xfrm>
              <a:custGeom>
                <a:avLst/>
                <a:gdLst>
                  <a:gd name="T0" fmla="*/ 0 w 372"/>
                  <a:gd name="T1" fmla="*/ 0 h 107"/>
                  <a:gd name="T2" fmla="*/ 0 w 372"/>
                  <a:gd name="T3" fmla="*/ 0 h 107"/>
                  <a:gd name="T4" fmla="*/ 0 w 372"/>
                  <a:gd name="T5" fmla="*/ 0 h 107"/>
                  <a:gd name="T6" fmla="*/ 0 w 372"/>
                  <a:gd name="T7" fmla="*/ 0 h 107"/>
                  <a:gd name="T8" fmla="*/ 0 w 372"/>
                  <a:gd name="T9" fmla="*/ 0 h 10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72"/>
                  <a:gd name="T16" fmla="*/ 0 h 107"/>
                  <a:gd name="T17" fmla="*/ 372 w 372"/>
                  <a:gd name="T18" fmla="*/ 107 h 10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72" h="107">
                    <a:moveTo>
                      <a:pt x="2" y="1"/>
                    </a:moveTo>
                    <a:lnTo>
                      <a:pt x="372" y="0"/>
                    </a:lnTo>
                    <a:lnTo>
                      <a:pt x="372" y="107"/>
                    </a:lnTo>
                    <a:lnTo>
                      <a:pt x="0" y="107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E0E0E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4" name="Freeform 149"/>
              <p:cNvSpPr>
                <a:spLocks/>
              </p:cNvSpPr>
              <p:nvPr/>
            </p:nvSpPr>
            <p:spPr bwMode="auto">
              <a:xfrm>
                <a:off x="2018" y="1450"/>
                <a:ext cx="148" cy="59"/>
              </a:xfrm>
              <a:custGeom>
                <a:avLst/>
                <a:gdLst>
                  <a:gd name="T0" fmla="*/ 0 w 592"/>
                  <a:gd name="T1" fmla="*/ 0 h 237"/>
                  <a:gd name="T2" fmla="*/ 0 w 592"/>
                  <a:gd name="T3" fmla="*/ 0 h 237"/>
                  <a:gd name="T4" fmla="*/ 0 w 592"/>
                  <a:gd name="T5" fmla="*/ 0 h 237"/>
                  <a:gd name="T6" fmla="*/ 0 w 592"/>
                  <a:gd name="T7" fmla="*/ 0 h 237"/>
                  <a:gd name="T8" fmla="*/ 0 w 592"/>
                  <a:gd name="T9" fmla="*/ 0 h 23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92"/>
                  <a:gd name="T16" fmla="*/ 0 h 237"/>
                  <a:gd name="T17" fmla="*/ 592 w 592"/>
                  <a:gd name="T18" fmla="*/ 237 h 23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92" h="237">
                    <a:moveTo>
                      <a:pt x="0" y="0"/>
                    </a:moveTo>
                    <a:lnTo>
                      <a:pt x="0" y="80"/>
                    </a:lnTo>
                    <a:lnTo>
                      <a:pt x="592" y="237"/>
                    </a:lnTo>
                    <a:lnTo>
                      <a:pt x="592" y="1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0A0A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33" name="矩形 232"/>
          <p:cNvSpPr/>
          <p:nvPr/>
        </p:nvSpPr>
        <p:spPr>
          <a:xfrm>
            <a:off x="2727756" y="1745520"/>
            <a:ext cx="23038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rgbClr val="FF0000"/>
                </a:solidFill>
              </a:rPr>
              <a:t>Firewall</a:t>
            </a:r>
            <a:r>
              <a:rPr lang="en-US" altLang="zh-CN" b="1" dirty="0" smtClean="0"/>
              <a:t>(USG6300)</a:t>
            </a:r>
            <a:endParaRPr lang="zh-CN" altLang="en-US" b="1" dirty="0"/>
          </a:p>
        </p:txBody>
      </p:sp>
      <p:sp>
        <p:nvSpPr>
          <p:cNvPr id="234" name="矩形 233"/>
          <p:cNvSpPr/>
          <p:nvPr/>
        </p:nvSpPr>
        <p:spPr>
          <a:xfrm>
            <a:off x="3203848" y="2217638"/>
            <a:ext cx="165942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GE 1/0/5</a:t>
            </a:r>
          </a:p>
          <a:p>
            <a:r>
              <a:rPr lang="en-US" altLang="zh-CN" b="1" dirty="0" smtClean="0"/>
              <a:t>202.100.100.1</a:t>
            </a:r>
            <a:endParaRPr lang="zh-CN" altLang="en-US" b="1" dirty="0" smtClean="0"/>
          </a:p>
        </p:txBody>
      </p:sp>
      <p:sp>
        <p:nvSpPr>
          <p:cNvPr id="235" name="矩形 234"/>
          <p:cNvSpPr/>
          <p:nvPr/>
        </p:nvSpPr>
        <p:spPr>
          <a:xfrm>
            <a:off x="1187624" y="1870372"/>
            <a:ext cx="15311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b="1" dirty="0" smtClean="0"/>
              <a:t>GE 1/0/1</a:t>
            </a:r>
          </a:p>
          <a:p>
            <a:pPr algn="r"/>
            <a:r>
              <a:rPr lang="en-US" altLang="zh-CN" b="1" dirty="0" smtClean="0"/>
              <a:t>192.168.50.1</a:t>
            </a:r>
            <a:endParaRPr lang="zh-CN" altLang="en-US" b="1" dirty="0" smtClean="0"/>
          </a:p>
        </p:txBody>
      </p:sp>
      <p:sp>
        <p:nvSpPr>
          <p:cNvPr id="236" name="computr1"/>
          <p:cNvSpPr>
            <a:spLocks noEditPoints="1" noChangeArrowheads="1"/>
          </p:cNvSpPr>
          <p:nvPr/>
        </p:nvSpPr>
        <p:spPr bwMode="auto">
          <a:xfrm>
            <a:off x="395536" y="2302420"/>
            <a:ext cx="536575" cy="422275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0 h 21600"/>
              <a:gd name="T4" fmla="*/ 2147483647 w 21600"/>
              <a:gd name="T5" fmla="*/ 0 h 21600"/>
              <a:gd name="T6" fmla="*/ 0 w 21600"/>
              <a:gd name="T7" fmla="*/ 2147483647 h 21600"/>
              <a:gd name="T8" fmla="*/ 0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2147483647 w 21600"/>
              <a:gd name="T17" fmla="*/ 2147483647 h 21600"/>
              <a:gd name="T18" fmla="*/ 2147483647 w 21600"/>
              <a:gd name="T19" fmla="*/ 2147483647 h 21600"/>
              <a:gd name="T20" fmla="*/ 2147483647 w 21600"/>
              <a:gd name="T21" fmla="*/ 2147483647 h 21600"/>
              <a:gd name="T22" fmla="*/ 2147483647 w 21600"/>
              <a:gd name="T23" fmla="*/ 2147483647 h 21600"/>
              <a:gd name="T24" fmla="*/ 0 w 21600"/>
              <a:gd name="T25" fmla="*/ 2147483647 h 21600"/>
              <a:gd name="T26" fmla="*/ 2147483647 w 21600"/>
              <a:gd name="T27" fmla="*/ 2147483647 h 216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4923 w 21600"/>
              <a:gd name="T43" fmla="*/ 2541 h 21600"/>
              <a:gd name="T44" fmla="*/ 16756 w 21600"/>
              <a:gd name="T45" fmla="*/ 11153 h 21600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21600" h="21600" extrusionOk="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 extrusionOk="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 extrusionOk="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7" name="Line 429"/>
          <p:cNvSpPr>
            <a:spLocks noChangeShapeType="1"/>
          </p:cNvSpPr>
          <p:nvPr/>
        </p:nvSpPr>
        <p:spPr bwMode="auto">
          <a:xfrm>
            <a:off x="2987824" y="2721694"/>
            <a:ext cx="0" cy="1008112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38" name="矩形 237"/>
          <p:cNvSpPr/>
          <p:nvPr/>
        </p:nvSpPr>
        <p:spPr>
          <a:xfrm>
            <a:off x="1384628" y="2662460"/>
            <a:ext cx="153118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b="1" dirty="0" smtClean="0"/>
              <a:t>GE 1/0/0</a:t>
            </a:r>
          </a:p>
          <a:p>
            <a:pPr algn="r"/>
            <a:r>
              <a:rPr lang="en-US" altLang="zh-CN" b="1" dirty="0" smtClean="0"/>
              <a:t>192.168.30.1</a:t>
            </a:r>
            <a:endParaRPr lang="zh-CN" altLang="en-US" b="1" dirty="0" smtClean="0"/>
          </a:p>
          <a:p>
            <a:pPr algn="r"/>
            <a:endParaRPr lang="zh-CN" altLang="en-US" b="1" dirty="0"/>
          </a:p>
        </p:txBody>
      </p:sp>
      <p:sp>
        <p:nvSpPr>
          <p:cNvPr id="239" name="矩形 238"/>
          <p:cNvSpPr/>
          <p:nvPr/>
        </p:nvSpPr>
        <p:spPr>
          <a:xfrm>
            <a:off x="179512" y="1870372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DMZ</a:t>
            </a:r>
            <a:endParaRPr lang="zh-CN" altLang="en-US" b="1" dirty="0"/>
          </a:p>
        </p:txBody>
      </p:sp>
      <p:sp>
        <p:nvSpPr>
          <p:cNvPr id="2" name="矩形 1"/>
          <p:cNvSpPr/>
          <p:nvPr/>
        </p:nvSpPr>
        <p:spPr>
          <a:xfrm>
            <a:off x="388238" y="2834141"/>
            <a:ext cx="582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itchFamily="18" charset="0"/>
              </a:rPr>
              <a:t>PC7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95536" y="188640"/>
            <a:ext cx="81369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400" b="1" dirty="0" smtClean="0"/>
              <a:t>Project 3.3:  Static Routing Configuration(In router</a:t>
            </a:r>
            <a:r>
              <a:rPr lang="en-US" altLang="zh-CN" sz="2800" b="1" dirty="0" smtClean="0"/>
              <a:t>)</a:t>
            </a:r>
            <a:endParaRPr lang="zh-CN" altLang="zh-CN" sz="2800" b="1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124744"/>
            <a:ext cx="7776864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03848" y="2852936"/>
            <a:ext cx="235910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smtClean="0"/>
              <a:t>Thank You !</a:t>
            </a:r>
            <a:endParaRPr lang="zh-CN" altLang="zh-CN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56278" y="313492"/>
            <a:ext cx="16834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Contents:</a:t>
            </a:r>
            <a:endParaRPr lang="en-US" altLang="zh-CN" sz="2800" dirty="0" smtClean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39552" y="835607"/>
            <a:ext cx="8280920" cy="52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1. Connecting to firewall</a:t>
            </a:r>
            <a:endParaRPr lang="en-US" altLang="zh-CN" sz="2800" b="1" dirty="0" smtClean="0">
              <a:latin typeface="Arial" pitchFamily="34" charset="0"/>
              <a:ea typeface="宋体" pitchFamily="2" charset="-122"/>
            </a:endParaRPr>
          </a:p>
          <a:p>
            <a:pPr lvl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2. Basic configuration</a:t>
            </a:r>
            <a:endParaRPr lang="en-US" altLang="zh-CN" sz="2800" b="1" dirty="0" smtClean="0">
              <a:latin typeface="Arial" pitchFamily="34" charset="0"/>
              <a:ea typeface="宋体" pitchFamily="2" charset="-122"/>
            </a:endParaRPr>
          </a:p>
          <a:p>
            <a:pPr lvl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3. 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Security </a:t>
            </a: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policy configuration</a:t>
            </a:r>
            <a:endParaRPr lang="en-US" altLang="zh-CN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lvl="1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—Packet filter configuration</a:t>
            </a:r>
            <a:endParaRPr lang="en-US" altLang="zh-CN" sz="2800" dirty="0" smtClean="0">
              <a:latin typeface="Arial" pitchFamily="34" charset="0"/>
              <a:ea typeface="宋体" pitchFamily="2" charset="-122"/>
            </a:endParaRPr>
          </a:p>
          <a:p>
            <a:pPr lvl="1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—NAT configuration</a:t>
            </a:r>
            <a:endParaRPr lang="en-US" altLang="zh-CN" sz="2800" dirty="0" smtClean="0"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8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圆角矩形 189"/>
          <p:cNvSpPr/>
          <p:nvPr/>
        </p:nvSpPr>
        <p:spPr>
          <a:xfrm>
            <a:off x="251520" y="1124744"/>
            <a:ext cx="4248472" cy="25922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67544" y="260648"/>
            <a:ext cx="25410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Project Design:</a:t>
            </a:r>
            <a:endParaRPr lang="en-US" altLang="zh-CN" sz="2800" dirty="0" smtClean="0">
              <a:latin typeface="Arial" pitchFamily="34" charset="0"/>
              <a:ea typeface="宋体" pitchFamily="2" charset="-122"/>
            </a:endParaRPr>
          </a:p>
        </p:txBody>
      </p:sp>
      <p:grpSp>
        <p:nvGrpSpPr>
          <p:cNvPr id="2" name="组合 95"/>
          <p:cNvGrpSpPr/>
          <p:nvPr/>
        </p:nvGrpSpPr>
        <p:grpSpPr>
          <a:xfrm>
            <a:off x="323528" y="1196752"/>
            <a:ext cx="3744821" cy="2520280"/>
            <a:chOff x="323123" y="980728"/>
            <a:chExt cx="3744821" cy="2520280"/>
          </a:xfrm>
        </p:grpSpPr>
        <p:sp>
          <p:nvSpPr>
            <p:cNvPr id="25" name="TextBox 24"/>
            <p:cNvSpPr txBox="1"/>
            <p:nvPr/>
          </p:nvSpPr>
          <p:spPr>
            <a:xfrm>
              <a:off x="353545" y="980728"/>
              <a:ext cx="13019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smtClean="0"/>
                <a:t>AR12-20 * 3</a:t>
              </a:r>
              <a:endParaRPr lang="zh-CN" altLang="en-US" sz="1600" dirty="0"/>
            </a:p>
          </p:txBody>
        </p:sp>
        <p:grpSp>
          <p:nvGrpSpPr>
            <p:cNvPr id="3" name="组合 27"/>
            <p:cNvGrpSpPr/>
            <p:nvPr/>
          </p:nvGrpSpPr>
          <p:grpSpPr>
            <a:xfrm>
              <a:off x="323123" y="2204864"/>
              <a:ext cx="2520685" cy="1296144"/>
              <a:chOff x="323123" y="2204864"/>
              <a:chExt cx="2520685" cy="1296144"/>
            </a:xfrm>
          </p:grpSpPr>
          <p:pic>
            <p:nvPicPr>
              <p:cNvPr id="68610" name="Picture 2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2204864"/>
                <a:ext cx="648477" cy="4585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3" name="Picture 2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994686" y="2204864"/>
                <a:ext cx="648477" cy="4585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4" name="Picture 2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1593836" y="2204864"/>
                <a:ext cx="648477" cy="4585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5" name="Picture 2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192985" y="2204864"/>
                <a:ext cx="648477" cy="4585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0" name="Picture 2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123" y="2682428"/>
                <a:ext cx="648477" cy="4585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1" name="Picture 2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971195" y="2682428"/>
                <a:ext cx="648477" cy="4585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2" name="Picture 2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1547259" y="2682428"/>
                <a:ext cx="648477" cy="4585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3" name="Picture 2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195331" y="2682428"/>
                <a:ext cx="648477" cy="4585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7" name="TextBox 26"/>
              <p:cNvSpPr txBox="1"/>
              <p:nvPr/>
            </p:nvSpPr>
            <p:spPr>
              <a:xfrm>
                <a:off x="1835696" y="3131676"/>
                <a:ext cx="9095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Team  1</a:t>
                </a:r>
                <a:endParaRPr lang="zh-CN" altLang="en-US" dirty="0"/>
              </a:p>
            </p:txBody>
          </p:sp>
        </p:grpSp>
        <p:grpSp>
          <p:nvGrpSpPr>
            <p:cNvPr id="12" name="组合 82"/>
            <p:cNvGrpSpPr/>
            <p:nvPr/>
          </p:nvGrpSpPr>
          <p:grpSpPr>
            <a:xfrm>
              <a:off x="3491880" y="2204864"/>
              <a:ext cx="576064" cy="432048"/>
              <a:chOff x="4572000" y="3645024"/>
              <a:chExt cx="1080120" cy="904437"/>
            </a:xfrm>
          </p:grpSpPr>
          <p:pic>
            <p:nvPicPr>
              <p:cNvPr id="82" name="Picture 3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602106" y="3645024"/>
                <a:ext cx="1050014" cy="9044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78" name="Picture 3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4572000" y="3861048"/>
                <a:ext cx="815267" cy="640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16" name="组合 86"/>
            <p:cNvGrpSpPr/>
            <p:nvPr/>
          </p:nvGrpSpPr>
          <p:grpSpPr>
            <a:xfrm>
              <a:off x="2915816" y="2204864"/>
              <a:ext cx="576064" cy="432048"/>
              <a:chOff x="4572000" y="3645024"/>
              <a:chExt cx="1080120" cy="904437"/>
            </a:xfrm>
          </p:grpSpPr>
          <p:pic>
            <p:nvPicPr>
              <p:cNvPr id="88" name="Picture 3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602106" y="3645024"/>
                <a:ext cx="1050014" cy="9044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89" name="Picture 3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4572000" y="3861048"/>
                <a:ext cx="815267" cy="640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17" name="组合 89"/>
            <p:cNvGrpSpPr/>
            <p:nvPr/>
          </p:nvGrpSpPr>
          <p:grpSpPr>
            <a:xfrm>
              <a:off x="2843808" y="2564904"/>
              <a:ext cx="576064" cy="432048"/>
              <a:chOff x="4572000" y="3343546"/>
              <a:chExt cx="1080120" cy="904437"/>
            </a:xfrm>
          </p:grpSpPr>
          <p:pic>
            <p:nvPicPr>
              <p:cNvPr id="91" name="Picture 3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602107" y="3343546"/>
                <a:ext cx="1050013" cy="9044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92" name="Picture 3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4572000" y="3559569"/>
                <a:ext cx="815267" cy="640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18" name="组合 92"/>
            <p:cNvGrpSpPr/>
            <p:nvPr/>
          </p:nvGrpSpPr>
          <p:grpSpPr>
            <a:xfrm>
              <a:off x="3491880" y="2564905"/>
              <a:ext cx="576064" cy="432048"/>
              <a:chOff x="4572000" y="3343546"/>
              <a:chExt cx="1080120" cy="904437"/>
            </a:xfrm>
          </p:grpSpPr>
          <p:pic>
            <p:nvPicPr>
              <p:cNvPr id="94" name="Picture 3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602107" y="3343546"/>
                <a:ext cx="1050013" cy="9044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95" name="Picture 3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4572000" y="3559569"/>
                <a:ext cx="815267" cy="640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198" name="矩形 197"/>
          <p:cNvSpPr/>
          <p:nvPr/>
        </p:nvSpPr>
        <p:spPr>
          <a:xfrm>
            <a:off x="2699792" y="3140968"/>
            <a:ext cx="1516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network cable</a:t>
            </a:r>
            <a:endParaRPr lang="zh-CN" altLang="en-US" dirty="0"/>
          </a:p>
        </p:txBody>
      </p:sp>
      <p:pic>
        <p:nvPicPr>
          <p:cNvPr id="159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71600" y="1916832"/>
            <a:ext cx="1152128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28" name="组合 127"/>
          <p:cNvGrpSpPr/>
          <p:nvPr/>
        </p:nvGrpSpPr>
        <p:grpSpPr>
          <a:xfrm>
            <a:off x="1835696" y="1556792"/>
            <a:ext cx="1602390" cy="662312"/>
            <a:chOff x="3515324" y="574345"/>
            <a:chExt cx="2133006" cy="1029645"/>
          </a:xfrm>
        </p:grpSpPr>
        <p:pic>
          <p:nvPicPr>
            <p:cNvPr id="126" name="Picture 3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923928" y="1052736"/>
              <a:ext cx="1724402" cy="5512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7" name="Picture 3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707904" y="836712"/>
              <a:ext cx="1724402" cy="5512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4" name="Picture 7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515324" y="574345"/>
              <a:ext cx="1632740" cy="4783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45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3568" y="1700808"/>
            <a:ext cx="1152128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5536" y="1484784"/>
            <a:ext cx="1152128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7" name="TextBox 196"/>
          <p:cNvSpPr txBox="1"/>
          <p:nvPr/>
        </p:nvSpPr>
        <p:spPr>
          <a:xfrm>
            <a:off x="1619672" y="1196752"/>
            <a:ext cx="1795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HUAWEI  Switch * 4</a:t>
            </a:r>
            <a:endParaRPr lang="zh-CN" altLang="en-US" sz="1400" dirty="0"/>
          </a:p>
        </p:txBody>
      </p:sp>
      <p:sp>
        <p:nvSpPr>
          <p:cNvPr id="202" name="圆角矩形 201"/>
          <p:cNvSpPr/>
          <p:nvPr/>
        </p:nvSpPr>
        <p:spPr>
          <a:xfrm>
            <a:off x="4716015" y="1124744"/>
            <a:ext cx="4136925" cy="25922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3" name="组合 95"/>
          <p:cNvGrpSpPr/>
          <p:nvPr/>
        </p:nvGrpSpPr>
        <p:grpSpPr>
          <a:xfrm>
            <a:off x="4788024" y="1196752"/>
            <a:ext cx="3744821" cy="2520280"/>
            <a:chOff x="323123" y="980728"/>
            <a:chExt cx="3744821" cy="2520280"/>
          </a:xfrm>
        </p:grpSpPr>
        <p:sp>
          <p:nvSpPr>
            <p:cNvPr id="204" name="TextBox 203"/>
            <p:cNvSpPr txBox="1"/>
            <p:nvPr/>
          </p:nvSpPr>
          <p:spPr>
            <a:xfrm>
              <a:off x="353545" y="980728"/>
              <a:ext cx="13019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smtClean="0">
                  <a:solidFill>
                    <a:srgbClr val="FF0000"/>
                  </a:solidFill>
                </a:rPr>
                <a:t>AR12-20 * 3</a:t>
              </a:r>
              <a:endParaRPr lang="zh-CN" altLang="en-US" sz="1600" dirty="0">
                <a:solidFill>
                  <a:srgbClr val="FF0000"/>
                </a:solidFill>
              </a:endParaRPr>
            </a:p>
          </p:txBody>
        </p:sp>
        <p:grpSp>
          <p:nvGrpSpPr>
            <p:cNvPr id="205" name="组合 27"/>
            <p:cNvGrpSpPr/>
            <p:nvPr/>
          </p:nvGrpSpPr>
          <p:grpSpPr>
            <a:xfrm>
              <a:off x="323123" y="2204864"/>
              <a:ext cx="2520685" cy="1296144"/>
              <a:chOff x="323123" y="2204864"/>
              <a:chExt cx="2520685" cy="1296144"/>
            </a:xfrm>
          </p:grpSpPr>
          <p:pic>
            <p:nvPicPr>
              <p:cNvPr id="218" name="Picture 2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2204864"/>
                <a:ext cx="648477" cy="4585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19" name="Picture 2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994686" y="2204864"/>
                <a:ext cx="648477" cy="4585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20" name="Picture 2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1593836" y="2204864"/>
                <a:ext cx="648477" cy="4585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21" name="Picture 2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192985" y="2204864"/>
                <a:ext cx="648477" cy="4585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22" name="Picture 2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123" y="2682428"/>
                <a:ext cx="648477" cy="4585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23" name="Picture 2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971195" y="2682428"/>
                <a:ext cx="648477" cy="4585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24" name="Picture 2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1547259" y="2682428"/>
                <a:ext cx="648477" cy="4585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25" name="Picture 2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195331" y="2682428"/>
                <a:ext cx="648477" cy="4585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26" name="TextBox 225"/>
              <p:cNvSpPr txBox="1"/>
              <p:nvPr/>
            </p:nvSpPr>
            <p:spPr>
              <a:xfrm>
                <a:off x="1835696" y="3131676"/>
                <a:ext cx="10054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Team  2</a:t>
                </a:r>
                <a:endParaRPr lang="zh-CN" altLang="en-US" dirty="0"/>
              </a:p>
            </p:txBody>
          </p:sp>
        </p:grpSp>
        <p:grpSp>
          <p:nvGrpSpPr>
            <p:cNvPr id="206" name="组合 82"/>
            <p:cNvGrpSpPr/>
            <p:nvPr/>
          </p:nvGrpSpPr>
          <p:grpSpPr>
            <a:xfrm>
              <a:off x="3491880" y="2204864"/>
              <a:ext cx="576064" cy="432048"/>
              <a:chOff x="4572000" y="3645024"/>
              <a:chExt cx="1080120" cy="904437"/>
            </a:xfrm>
          </p:grpSpPr>
          <p:pic>
            <p:nvPicPr>
              <p:cNvPr id="216" name="Picture 3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602106" y="3645024"/>
                <a:ext cx="1050014" cy="9044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17" name="Picture 3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4572000" y="3861048"/>
                <a:ext cx="815267" cy="640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207" name="组合 86"/>
            <p:cNvGrpSpPr/>
            <p:nvPr/>
          </p:nvGrpSpPr>
          <p:grpSpPr>
            <a:xfrm>
              <a:off x="2915816" y="2204864"/>
              <a:ext cx="576064" cy="432048"/>
              <a:chOff x="4572000" y="3645024"/>
              <a:chExt cx="1080120" cy="904437"/>
            </a:xfrm>
          </p:grpSpPr>
          <p:pic>
            <p:nvPicPr>
              <p:cNvPr id="214" name="Picture 3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602106" y="3645024"/>
                <a:ext cx="1050014" cy="9044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15" name="Picture 3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4572000" y="3861048"/>
                <a:ext cx="815267" cy="640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208" name="组合 89"/>
            <p:cNvGrpSpPr/>
            <p:nvPr/>
          </p:nvGrpSpPr>
          <p:grpSpPr>
            <a:xfrm>
              <a:off x="2843808" y="2564904"/>
              <a:ext cx="576064" cy="432048"/>
              <a:chOff x="4572000" y="3343546"/>
              <a:chExt cx="1080120" cy="904437"/>
            </a:xfrm>
          </p:grpSpPr>
          <p:pic>
            <p:nvPicPr>
              <p:cNvPr id="212" name="Picture 3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602107" y="3343546"/>
                <a:ext cx="1050013" cy="9044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13" name="Picture 3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4572000" y="3559569"/>
                <a:ext cx="815267" cy="640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209" name="组合 92"/>
            <p:cNvGrpSpPr/>
            <p:nvPr/>
          </p:nvGrpSpPr>
          <p:grpSpPr>
            <a:xfrm>
              <a:off x="3491880" y="2564905"/>
              <a:ext cx="576064" cy="432048"/>
              <a:chOff x="4572000" y="3343546"/>
              <a:chExt cx="1080120" cy="904437"/>
            </a:xfrm>
          </p:grpSpPr>
          <p:pic>
            <p:nvPicPr>
              <p:cNvPr id="210" name="Picture 3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602107" y="3343546"/>
                <a:ext cx="1050013" cy="9044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11" name="Picture 3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4572000" y="3559569"/>
                <a:ext cx="815267" cy="640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227" name="矩形 226"/>
          <p:cNvSpPr/>
          <p:nvPr/>
        </p:nvSpPr>
        <p:spPr>
          <a:xfrm>
            <a:off x="7164288" y="3140968"/>
            <a:ext cx="1516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network cable</a:t>
            </a:r>
            <a:endParaRPr lang="zh-CN" altLang="en-US" dirty="0"/>
          </a:p>
        </p:txBody>
      </p:sp>
      <p:pic>
        <p:nvPicPr>
          <p:cNvPr id="22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36096" y="1916832"/>
            <a:ext cx="1152128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48064" y="1700808"/>
            <a:ext cx="1152128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60032" y="1484784"/>
            <a:ext cx="1152128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6" name="TextBox 235"/>
          <p:cNvSpPr txBox="1"/>
          <p:nvPr/>
        </p:nvSpPr>
        <p:spPr>
          <a:xfrm>
            <a:off x="6073627" y="1185204"/>
            <a:ext cx="1795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HUAWEI  Switch * 4</a:t>
            </a:r>
            <a:endParaRPr lang="zh-CN" altLang="en-US" sz="1400" dirty="0"/>
          </a:p>
        </p:txBody>
      </p:sp>
      <p:sp>
        <p:nvSpPr>
          <p:cNvPr id="237" name="圆角矩形 236"/>
          <p:cNvSpPr/>
          <p:nvPr/>
        </p:nvSpPr>
        <p:spPr>
          <a:xfrm>
            <a:off x="323528" y="4005064"/>
            <a:ext cx="4176464" cy="25922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38" name="组合 95"/>
          <p:cNvGrpSpPr/>
          <p:nvPr/>
        </p:nvGrpSpPr>
        <p:grpSpPr>
          <a:xfrm>
            <a:off x="395536" y="4077072"/>
            <a:ext cx="3744821" cy="2520280"/>
            <a:chOff x="323123" y="980728"/>
            <a:chExt cx="3744821" cy="2520280"/>
          </a:xfrm>
        </p:grpSpPr>
        <p:sp>
          <p:nvSpPr>
            <p:cNvPr id="239" name="TextBox 238"/>
            <p:cNvSpPr txBox="1"/>
            <p:nvPr/>
          </p:nvSpPr>
          <p:spPr>
            <a:xfrm>
              <a:off x="353545" y="980728"/>
              <a:ext cx="13019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smtClean="0">
                  <a:solidFill>
                    <a:srgbClr val="FF0000"/>
                  </a:solidFill>
                </a:rPr>
                <a:t>AR12-20 * 3</a:t>
              </a:r>
              <a:endParaRPr lang="zh-CN" altLang="en-US" sz="1600" dirty="0">
                <a:solidFill>
                  <a:srgbClr val="FF0000"/>
                </a:solidFill>
              </a:endParaRPr>
            </a:p>
          </p:txBody>
        </p:sp>
        <p:grpSp>
          <p:nvGrpSpPr>
            <p:cNvPr id="240" name="组合 27"/>
            <p:cNvGrpSpPr/>
            <p:nvPr/>
          </p:nvGrpSpPr>
          <p:grpSpPr>
            <a:xfrm>
              <a:off x="323123" y="2204864"/>
              <a:ext cx="2520685" cy="1296144"/>
              <a:chOff x="323123" y="2204864"/>
              <a:chExt cx="2520685" cy="1296144"/>
            </a:xfrm>
          </p:grpSpPr>
          <p:pic>
            <p:nvPicPr>
              <p:cNvPr id="253" name="Picture 2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2204864"/>
                <a:ext cx="648477" cy="4585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54" name="Picture 2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994686" y="2204864"/>
                <a:ext cx="648477" cy="4585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55" name="Picture 2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1593836" y="2204864"/>
                <a:ext cx="648477" cy="4585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56" name="Picture 2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192985" y="2204864"/>
                <a:ext cx="648477" cy="4585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57" name="Picture 2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123" y="2682428"/>
                <a:ext cx="648477" cy="4585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58" name="Picture 2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971195" y="2682428"/>
                <a:ext cx="648477" cy="4585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59" name="Picture 2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1547259" y="2682428"/>
                <a:ext cx="648477" cy="4585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60" name="Picture 2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195331" y="2682428"/>
                <a:ext cx="648477" cy="4585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61" name="TextBox 260"/>
              <p:cNvSpPr txBox="1"/>
              <p:nvPr/>
            </p:nvSpPr>
            <p:spPr>
              <a:xfrm>
                <a:off x="1835696" y="3131676"/>
                <a:ext cx="10054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Team  3</a:t>
                </a:r>
                <a:endParaRPr lang="zh-CN" altLang="en-US" dirty="0"/>
              </a:p>
            </p:txBody>
          </p:sp>
        </p:grpSp>
        <p:grpSp>
          <p:nvGrpSpPr>
            <p:cNvPr id="241" name="组合 82"/>
            <p:cNvGrpSpPr/>
            <p:nvPr/>
          </p:nvGrpSpPr>
          <p:grpSpPr>
            <a:xfrm>
              <a:off x="3491880" y="2204864"/>
              <a:ext cx="576064" cy="432048"/>
              <a:chOff x="4572000" y="3645024"/>
              <a:chExt cx="1080120" cy="904437"/>
            </a:xfrm>
          </p:grpSpPr>
          <p:pic>
            <p:nvPicPr>
              <p:cNvPr id="251" name="Picture 3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602106" y="3645024"/>
                <a:ext cx="1050014" cy="9044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52" name="Picture 3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4572000" y="3861048"/>
                <a:ext cx="815267" cy="640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242" name="组合 86"/>
            <p:cNvGrpSpPr/>
            <p:nvPr/>
          </p:nvGrpSpPr>
          <p:grpSpPr>
            <a:xfrm>
              <a:off x="2915816" y="2204864"/>
              <a:ext cx="576064" cy="432048"/>
              <a:chOff x="4572000" y="3645024"/>
              <a:chExt cx="1080120" cy="904437"/>
            </a:xfrm>
          </p:grpSpPr>
          <p:pic>
            <p:nvPicPr>
              <p:cNvPr id="249" name="Picture 3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602106" y="3645024"/>
                <a:ext cx="1050014" cy="9044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50" name="Picture 3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4572000" y="3861048"/>
                <a:ext cx="815267" cy="640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243" name="组合 89"/>
            <p:cNvGrpSpPr/>
            <p:nvPr/>
          </p:nvGrpSpPr>
          <p:grpSpPr>
            <a:xfrm>
              <a:off x="2843808" y="2564904"/>
              <a:ext cx="576064" cy="432048"/>
              <a:chOff x="4572000" y="3343546"/>
              <a:chExt cx="1080120" cy="904437"/>
            </a:xfrm>
          </p:grpSpPr>
          <p:pic>
            <p:nvPicPr>
              <p:cNvPr id="247" name="Picture 3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602107" y="3343546"/>
                <a:ext cx="1050013" cy="9044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48" name="Picture 3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4572000" y="3559569"/>
                <a:ext cx="815267" cy="640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244" name="组合 92"/>
            <p:cNvGrpSpPr/>
            <p:nvPr/>
          </p:nvGrpSpPr>
          <p:grpSpPr>
            <a:xfrm>
              <a:off x="3491880" y="2564905"/>
              <a:ext cx="576064" cy="432048"/>
              <a:chOff x="4572000" y="3343546"/>
              <a:chExt cx="1080120" cy="904437"/>
            </a:xfrm>
          </p:grpSpPr>
          <p:pic>
            <p:nvPicPr>
              <p:cNvPr id="245" name="Picture 3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602107" y="3343546"/>
                <a:ext cx="1050013" cy="9044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46" name="Picture 3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4572000" y="3559569"/>
                <a:ext cx="815267" cy="640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262" name="矩形 261"/>
          <p:cNvSpPr/>
          <p:nvPr/>
        </p:nvSpPr>
        <p:spPr>
          <a:xfrm>
            <a:off x="2771800" y="6021288"/>
            <a:ext cx="1516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network cable</a:t>
            </a:r>
            <a:endParaRPr lang="zh-CN" altLang="en-US" dirty="0"/>
          </a:p>
        </p:txBody>
      </p:sp>
      <p:pic>
        <p:nvPicPr>
          <p:cNvPr id="263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43608" y="4797152"/>
            <a:ext cx="1152128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9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5576" y="4581128"/>
            <a:ext cx="1152128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7544" y="4365104"/>
            <a:ext cx="1152128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1" name="TextBox 270"/>
          <p:cNvSpPr txBox="1"/>
          <p:nvPr/>
        </p:nvSpPr>
        <p:spPr>
          <a:xfrm>
            <a:off x="1619672" y="4077072"/>
            <a:ext cx="1795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HUAWEI  Switch * 4</a:t>
            </a:r>
            <a:endParaRPr lang="zh-CN" altLang="en-US" sz="1400" dirty="0"/>
          </a:p>
        </p:txBody>
      </p:sp>
      <p:sp>
        <p:nvSpPr>
          <p:cNvPr id="272" name="圆角矩形 271"/>
          <p:cNvSpPr/>
          <p:nvPr/>
        </p:nvSpPr>
        <p:spPr>
          <a:xfrm>
            <a:off x="4788023" y="4005064"/>
            <a:ext cx="4129101" cy="25922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3" name="组合 95"/>
          <p:cNvGrpSpPr/>
          <p:nvPr/>
        </p:nvGrpSpPr>
        <p:grpSpPr>
          <a:xfrm>
            <a:off x="4860032" y="4077072"/>
            <a:ext cx="3744821" cy="2520280"/>
            <a:chOff x="323123" y="980728"/>
            <a:chExt cx="3744821" cy="2520280"/>
          </a:xfrm>
        </p:grpSpPr>
        <p:sp>
          <p:nvSpPr>
            <p:cNvPr id="274" name="TextBox 273"/>
            <p:cNvSpPr txBox="1"/>
            <p:nvPr/>
          </p:nvSpPr>
          <p:spPr>
            <a:xfrm>
              <a:off x="353545" y="980728"/>
              <a:ext cx="13019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smtClean="0">
                  <a:solidFill>
                    <a:srgbClr val="FF0000"/>
                  </a:solidFill>
                </a:rPr>
                <a:t>AR12-20 * 3</a:t>
              </a:r>
              <a:endParaRPr lang="zh-CN" altLang="en-US" sz="1600" dirty="0">
                <a:solidFill>
                  <a:srgbClr val="FF0000"/>
                </a:solidFill>
              </a:endParaRPr>
            </a:p>
          </p:txBody>
        </p:sp>
        <p:grpSp>
          <p:nvGrpSpPr>
            <p:cNvPr id="275" name="组合 27"/>
            <p:cNvGrpSpPr/>
            <p:nvPr/>
          </p:nvGrpSpPr>
          <p:grpSpPr>
            <a:xfrm>
              <a:off x="323123" y="2204864"/>
              <a:ext cx="2520685" cy="1296144"/>
              <a:chOff x="323123" y="2204864"/>
              <a:chExt cx="2520685" cy="1296144"/>
            </a:xfrm>
          </p:grpSpPr>
          <p:pic>
            <p:nvPicPr>
              <p:cNvPr id="288" name="Picture 2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2204864"/>
                <a:ext cx="648477" cy="4585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89" name="Picture 2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994686" y="2204864"/>
                <a:ext cx="648477" cy="4585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90" name="Picture 2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1593836" y="2204864"/>
                <a:ext cx="648477" cy="4585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91" name="Picture 2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192985" y="2204864"/>
                <a:ext cx="648477" cy="4585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92" name="Picture 2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123" y="2682428"/>
                <a:ext cx="648477" cy="4585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93" name="Picture 2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971195" y="2682428"/>
                <a:ext cx="648477" cy="4585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94" name="Picture 2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1547259" y="2682428"/>
                <a:ext cx="648477" cy="4585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95" name="Picture 2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195331" y="2682428"/>
                <a:ext cx="648477" cy="4585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96" name="TextBox 295"/>
              <p:cNvSpPr txBox="1"/>
              <p:nvPr/>
            </p:nvSpPr>
            <p:spPr>
              <a:xfrm>
                <a:off x="1835696" y="3131676"/>
                <a:ext cx="10054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Team  4</a:t>
                </a:r>
                <a:endParaRPr lang="zh-CN" altLang="en-US" dirty="0"/>
              </a:p>
            </p:txBody>
          </p:sp>
        </p:grpSp>
        <p:grpSp>
          <p:nvGrpSpPr>
            <p:cNvPr id="276" name="组合 82"/>
            <p:cNvGrpSpPr/>
            <p:nvPr/>
          </p:nvGrpSpPr>
          <p:grpSpPr>
            <a:xfrm>
              <a:off x="3491880" y="2204864"/>
              <a:ext cx="576064" cy="432048"/>
              <a:chOff x="4572000" y="3645024"/>
              <a:chExt cx="1080120" cy="904437"/>
            </a:xfrm>
          </p:grpSpPr>
          <p:pic>
            <p:nvPicPr>
              <p:cNvPr id="286" name="Picture 3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602106" y="3645024"/>
                <a:ext cx="1050014" cy="9044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87" name="Picture 3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4572000" y="3861048"/>
                <a:ext cx="815267" cy="640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277" name="组合 86"/>
            <p:cNvGrpSpPr/>
            <p:nvPr/>
          </p:nvGrpSpPr>
          <p:grpSpPr>
            <a:xfrm>
              <a:off x="2915816" y="2204864"/>
              <a:ext cx="576064" cy="432048"/>
              <a:chOff x="4572000" y="3645024"/>
              <a:chExt cx="1080120" cy="904437"/>
            </a:xfrm>
          </p:grpSpPr>
          <p:pic>
            <p:nvPicPr>
              <p:cNvPr id="284" name="Picture 3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602106" y="3645024"/>
                <a:ext cx="1050014" cy="9044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85" name="Picture 3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4572000" y="3861048"/>
                <a:ext cx="815267" cy="640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278" name="组合 89"/>
            <p:cNvGrpSpPr/>
            <p:nvPr/>
          </p:nvGrpSpPr>
          <p:grpSpPr>
            <a:xfrm>
              <a:off x="2843808" y="2564904"/>
              <a:ext cx="576064" cy="432048"/>
              <a:chOff x="4572000" y="3343546"/>
              <a:chExt cx="1080120" cy="904437"/>
            </a:xfrm>
          </p:grpSpPr>
          <p:pic>
            <p:nvPicPr>
              <p:cNvPr id="282" name="Picture 3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602107" y="3343546"/>
                <a:ext cx="1050013" cy="9044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83" name="Picture 3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4572000" y="3559569"/>
                <a:ext cx="815267" cy="640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279" name="组合 92"/>
            <p:cNvGrpSpPr/>
            <p:nvPr/>
          </p:nvGrpSpPr>
          <p:grpSpPr>
            <a:xfrm>
              <a:off x="3491880" y="2564905"/>
              <a:ext cx="576064" cy="432048"/>
              <a:chOff x="4572000" y="3343546"/>
              <a:chExt cx="1080120" cy="904437"/>
            </a:xfrm>
          </p:grpSpPr>
          <p:pic>
            <p:nvPicPr>
              <p:cNvPr id="280" name="Picture 3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602107" y="3343546"/>
                <a:ext cx="1050013" cy="9044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81" name="Picture 3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4572000" y="3559569"/>
                <a:ext cx="815267" cy="640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297" name="矩形 296"/>
          <p:cNvSpPr/>
          <p:nvPr/>
        </p:nvSpPr>
        <p:spPr>
          <a:xfrm>
            <a:off x="7236296" y="6021288"/>
            <a:ext cx="1516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network cable</a:t>
            </a:r>
            <a:endParaRPr lang="zh-CN" altLang="en-US" dirty="0"/>
          </a:p>
        </p:txBody>
      </p:sp>
      <p:pic>
        <p:nvPicPr>
          <p:cNvPr id="29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08104" y="4797152"/>
            <a:ext cx="1152128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20072" y="4581128"/>
            <a:ext cx="1152128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5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32040" y="4365104"/>
            <a:ext cx="1152128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6" name="TextBox 305"/>
          <p:cNvSpPr txBox="1"/>
          <p:nvPr/>
        </p:nvSpPr>
        <p:spPr>
          <a:xfrm>
            <a:off x="6161353" y="4075359"/>
            <a:ext cx="1795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HUAWEI  Switch * 4</a:t>
            </a:r>
            <a:endParaRPr lang="zh-CN" altLang="en-US" sz="1400" dirty="0"/>
          </a:p>
        </p:txBody>
      </p:sp>
      <p:pic>
        <p:nvPicPr>
          <p:cNvPr id="143" name="图片 14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14729" y="1509223"/>
            <a:ext cx="1112543" cy="437216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351030" y="1193794"/>
            <a:ext cx="9717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USG6300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46" name="矩形 145"/>
          <p:cNvSpPr/>
          <p:nvPr/>
        </p:nvSpPr>
        <p:spPr>
          <a:xfrm>
            <a:off x="7760322" y="1180124"/>
            <a:ext cx="9717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USG6300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47" name="矩形 146"/>
          <p:cNvSpPr/>
          <p:nvPr/>
        </p:nvSpPr>
        <p:spPr>
          <a:xfrm>
            <a:off x="7838978" y="4052333"/>
            <a:ext cx="9717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USG6300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48" name="矩形 147"/>
          <p:cNvSpPr/>
          <p:nvPr/>
        </p:nvSpPr>
        <p:spPr>
          <a:xfrm>
            <a:off x="3373637" y="4075359"/>
            <a:ext cx="9717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USG6300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grpSp>
        <p:nvGrpSpPr>
          <p:cNvPr id="150" name="组合 149"/>
          <p:cNvGrpSpPr/>
          <p:nvPr/>
        </p:nvGrpSpPr>
        <p:grpSpPr>
          <a:xfrm>
            <a:off x="6228184" y="1556792"/>
            <a:ext cx="1602390" cy="662312"/>
            <a:chOff x="3515324" y="574345"/>
            <a:chExt cx="2133006" cy="1029645"/>
          </a:xfrm>
        </p:grpSpPr>
        <p:pic>
          <p:nvPicPr>
            <p:cNvPr id="151" name="Picture 3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923928" y="1052736"/>
              <a:ext cx="1724402" cy="5512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2" name="Picture 3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707904" y="836712"/>
              <a:ext cx="1724402" cy="5512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3" name="Picture 7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515324" y="574345"/>
              <a:ext cx="1632740" cy="4783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49" name="图片 14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35921" y="1530560"/>
            <a:ext cx="1112543" cy="437216"/>
          </a:xfrm>
          <a:prstGeom prst="rect">
            <a:avLst/>
          </a:prstGeom>
        </p:spPr>
      </p:pic>
      <p:grpSp>
        <p:nvGrpSpPr>
          <p:cNvPr id="155" name="组合 154"/>
          <p:cNvGrpSpPr/>
          <p:nvPr/>
        </p:nvGrpSpPr>
        <p:grpSpPr>
          <a:xfrm>
            <a:off x="1835696" y="4437112"/>
            <a:ext cx="1602390" cy="662312"/>
            <a:chOff x="3515324" y="574345"/>
            <a:chExt cx="2133006" cy="1029645"/>
          </a:xfrm>
        </p:grpSpPr>
        <p:pic>
          <p:nvPicPr>
            <p:cNvPr id="156" name="Picture 3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923928" y="1052736"/>
              <a:ext cx="1724402" cy="5512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7" name="Picture 3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707904" y="836712"/>
              <a:ext cx="1724402" cy="5512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8" name="Picture 7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515324" y="574345"/>
              <a:ext cx="1632740" cy="4783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61" name="图片 16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75027" y="4426659"/>
            <a:ext cx="1112543" cy="437216"/>
          </a:xfrm>
          <a:prstGeom prst="rect">
            <a:avLst/>
          </a:prstGeom>
        </p:spPr>
      </p:pic>
      <p:grpSp>
        <p:nvGrpSpPr>
          <p:cNvPr id="162" name="组合 161"/>
          <p:cNvGrpSpPr/>
          <p:nvPr/>
        </p:nvGrpSpPr>
        <p:grpSpPr>
          <a:xfrm>
            <a:off x="6300192" y="4422872"/>
            <a:ext cx="1602390" cy="662312"/>
            <a:chOff x="3515324" y="574345"/>
            <a:chExt cx="2133006" cy="1029645"/>
          </a:xfrm>
        </p:grpSpPr>
        <p:pic>
          <p:nvPicPr>
            <p:cNvPr id="163" name="Picture 3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923928" y="1052736"/>
              <a:ext cx="1724402" cy="5512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4" name="Picture 3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707904" y="836712"/>
              <a:ext cx="1724402" cy="5512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5" name="Picture 7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515324" y="574345"/>
              <a:ext cx="1632740" cy="4783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67" name="图片 16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40398" y="4426659"/>
            <a:ext cx="1112543" cy="4372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539552" y="707207"/>
            <a:ext cx="8280920" cy="550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6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1. Connecting to firewall</a:t>
            </a:r>
            <a:endParaRPr lang="en-US" altLang="zh-CN" sz="3600" b="1" dirty="0" smtClean="0">
              <a:latin typeface="Arial" pitchFamily="34" charset="0"/>
              <a:ea typeface="宋体" pitchFamily="2" charset="-122"/>
            </a:endParaRPr>
          </a:p>
          <a:p>
            <a:pPr lvl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2. Basic configuration</a:t>
            </a:r>
            <a:endParaRPr lang="en-US" altLang="zh-CN" sz="2800" b="1" dirty="0" smtClean="0">
              <a:solidFill>
                <a:schemeClr val="bg1">
                  <a:lumMod val="85000"/>
                </a:schemeClr>
              </a:solidFill>
              <a:latin typeface="Arial" pitchFamily="34" charset="0"/>
              <a:ea typeface="宋体" pitchFamily="2" charset="-122"/>
            </a:endParaRPr>
          </a:p>
          <a:p>
            <a:pPr lvl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3. Policy configuration</a:t>
            </a:r>
            <a:endParaRPr lang="en-US" altLang="zh-CN" sz="2800" b="1" dirty="0" smtClean="0">
              <a:solidFill>
                <a:schemeClr val="bg1">
                  <a:lumMod val="8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1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—Packet filter configuration</a:t>
            </a:r>
            <a:endParaRPr lang="en-US" altLang="zh-CN" sz="2800" dirty="0" smtClean="0">
              <a:solidFill>
                <a:schemeClr val="bg1">
                  <a:lumMod val="85000"/>
                </a:schemeClr>
              </a:solidFill>
              <a:latin typeface="Arial" pitchFamily="34" charset="0"/>
              <a:ea typeface="宋体" pitchFamily="2" charset="-122"/>
            </a:endParaRPr>
          </a:p>
          <a:p>
            <a:pPr lvl="1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—NAT configuration</a:t>
            </a:r>
            <a:endParaRPr lang="en-US" altLang="zh-CN" sz="2800" dirty="0" smtClean="0">
              <a:solidFill>
                <a:schemeClr val="bg1">
                  <a:lumMod val="85000"/>
                </a:schemeClr>
              </a:solidFill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56278" y="313492"/>
            <a:ext cx="16834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Contents:</a:t>
            </a:r>
            <a:endParaRPr lang="en-US" altLang="zh-CN" sz="2800" dirty="0" smtClean="0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755576" y="1412776"/>
            <a:ext cx="81369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800" b="1" dirty="0" smtClean="0"/>
              <a:t>Project 3.1: Basic configuration of Firewall </a:t>
            </a:r>
            <a:endParaRPr lang="zh-CN" altLang="zh-CN" sz="2800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784" y="3208933"/>
            <a:ext cx="4104456" cy="1056714"/>
          </a:xfrm>
          <a:prstGeom prst="rect">
            <a:avLst/>
          </a:prstGeom>
        </p:spPr>
      </p:pic>
      <p:sp>
        <p:nvSpPr>
          <p:cNvPr id="4" name="圆角矩形标注 3"/>
          <p:cNvSpPr/>
          <p:nvPr/>
        </p:nvSpPr>
        <p:spPr bwMode="auto">
          <a:xfrm>
            <a:off x="3635896" y="5095691"/>
            <a:ext cx="1296144" cy="936104"/>
          </a:xfrm>
          <a:prstGeom prst="wedgeRoundRectCallout">
            <a:avLst>
              <a:gd name="adj1" fmla="val -18050"/>
              <a:gd name="adj2" fmla="val -159161"/>
              <a:gd name="adj3" fmla="val 16667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 smtClean="0">
                <a:solidFill>
                  <a:srgbClr val="575F6D"/>
                </a:solidFill>
                <a:latin typeface="Arial" charset="0"/>
                <a:ea typeface="宋体" pitchFamily="2" charset="-122"/>
              </a:rPr>
              <a:t>8 *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 smtClean="0">
                <a:solidFill>
                  <a:srgbClr val="575F6D"/>
                </a:solidFill>
                <a:latin typeface="Arial" charset="0"/>
                <a:ea typeface="宋体" pitchFamily="2" charset="-122"/>
              </a:rPr>
              <a:t>1 GE RJ45</a:t>
            </a:r>
          </a:p>
        </p:txBody>
      </p:sp>
      <p:sp>
        <p:nvSpPr>
          <p:cNvPr id="5" name="圆角矩形标注 4"/>
          <p:cNvSpPr/>
          <p:nvPr/>
        </p:nvSpPr>
        <p:spPr bwMode="auto">
          <a:xfrm>
            <a:off x="2195736" y="5095691"/>
            <a:ext cx="1296144" cy="936104"/>
          </a:xfrm>
          <a:prstGeom prst="wedgeRoundRectCallout">
            <a:avLst>
              <a:gd name="adj1" fmla="val 41645"/>
              <a:gd name="adj2" fmla="val -155403"/>
              <a:gd name="adj3" fmla="val 16667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 smtClean="0">
                <a:solidFill>
                  <a:srgbClr val="575F6D"/>
                </a:solidFill>
                <a:latin typeface="Arial" charset="0"/>
                <a:ea typeface="宋体" pitchFamily="2" charset="-122"/>
              </a:rPr>
              <a:t>2 *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 smtClean="0">
                <a:solidFill>
                  <a:srgbClr val="575F6D"/>
                </a:solidFill>
                <a:latin typeface="Arial" charset="0"/>
                <a:ea typeface="宋体" pitchFamily="2" charset="-122"/>
              </a:rPr>
              <a:t>10 </a:t>
            </a:r>
            <a:r>
              <a:rPr lang="en-US" altLang="zh-CN" sz="1400" b="1" dirty="0">
                <a:solidFill>
                  <a:srgbClr val="575F6D"/>
                </a:solidFill>
                <a:latin typeface="Arial" charset="0"/>
                <a:ea typeface="宋体" pitchFamily="2" charset="-122"/>
              </a:rPr>
              <a:t>GE  SFP+</a:t>
            </a:r>
            <a:endParaRPr lang="zh-CN" altLang="en-US" sz="1400" b="1" dirty="0">
              <a:solidFill>
                <a:srgbClr val="575F6D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7" name="圆角矩形标注 6"/>
          <p:cNvSpPr/>
          <p:nvPr/>
        </p:nvSpPr>
        <p:spPr bwMode="auto">
          <a:xfrm>
            <a:off x="5076056" y="5095691"/>
            <a:ext cx="1296144" cy="936104"/>
          </a:xfrm>
          <a:prstGeom prst="wedgeRoundRectCallout">
            <a:avLst>
              <a:gd name="adj1" fmla="val -103974"/>
              <a:gd name="adj2" fmla="val -152899"/>
              <a:gd name="adj3" fmla="val 16667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>
                <a:solidFill>
                  <a:srgbClr val="575F6D"/>
                </a:solidFill>
                <a:latin typeface="Arial" charset="0"/>
                <a:ea typeface="宋体" pitchFamily="2" charset="-122"/>
              </a:rPr>
              <a:t>4</a:t>
            </a:r>
            <a:r>
              <a:rPr lang="en-US" altLang="zh-CN" sz="1400" b="1" dirty="0" smtClean="0">
                <a:solidFill>
                  <a:srgbClr val="575F6D"/>
                </a:solidFill>
                <a:latin typeface="Arial" charset="0"/>
                <a:ea typeface="宋体" pitchFamily="2" charset="-122"/>
              </a:rPr>
              <a:t> *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 smtClean="0">
                <a:solidFill>
                  <a:srgbClr val="575F6D"/>
                </a:solidFill>
                <a:latin typeface="Arial" charset="0"/>
                <a:ea typeface="宋体" pitchFamily="2" charset="-122"/>
              </a:rPr>
              <a:t>1 GE RJ45</a:t>
            </a:r>
          </a:p>
        </p:txBody>
      </p:sp>
      <p:sp>
        <p:nvSpPr>
          <p:cNvPr id="6" name="矩形 5"/>
          <p:cNvSpPr/>
          <p:nvPr/>
        </p:nvSpPr>
        <p:spPr>
          <a:xfrm>
            <a:off x="4153138" y="2762850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USG6300</a:t>
            </a:r>
            <a:endParaRPr lang="zh-CN" altLang="en-US" dirty="0"/>
          </a:p>
        </p:txBody>
      </p:sp>
      <p:grpSp>
        <p:nvGrpSpPr>
          <p:cNvPr id="9" name="组合 8"/>
          <p:cNvGrpSpPr/>
          <p:nvPr/>
        </p:nvGrpSpPr>
        <p:grpSpPr>
          <a:xfrm>
            <a:off x="7667348" y="3737290"/>
            <a:ext cx="615950" cy="706760"/>
            <a:chOff x="2627784" y="2145630"/>
            <a:chExt cx="615950" cy="706760"/>
          </a:xfrm>
        </p:grpSpPr>
        <p:grpSp>
          <p:nvGrpSpPr>
            <p:cNvPr id="10" name="Group 37"/>
            <p:cNvGrpSpPr>
              <a:grpSpLocks/>
            </p:cNvGrpSpPr>
            <p:nvPr/>
          </p:nvGrpSpPr>
          <p:grpSpPr bwMode="auto">
            <a:xfrm>
              <a:off x="2693002" y="2163505"/>
              <a:ext cx="508702" cy="688885"/>
              <a:chOff x="2038" y="1473"/>
              <a:chExt cx="197" cy="290"/>
            </a:xfrm>
          </p:grpSpPr>
          <p:sp>
            <p:nvSpPr>
              <p:cNvPr id="15" name="Rectangle 38"/>
              <p:cNvSpPr>
                <a:spLocks noChangeArrowheads="1"/>
              </p:cNvSpPr>
              <p:nvPr/>
            </p:nvSpPr>
            <p:spPr bwMode="auto">
              <a:xfrm>
                <a:off x="2160" y="1505"/>
                <a:ext cx="72" cy="258"/>
              </a:xfrm>
              <a:prstGeom prst="rect">
                <a:avLst/>
              </a:prstGeom>
              <a:solidFill>
                <a:srgbClr val="E0E0E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" name="Freeform 39"/>
              <p:cNvSpPr>
                <a:spLocks/>
              </p:cNvSpPr>
              <p:nvPr/>
            </p:nvSpPr>
            <p:spPr bwMode="auto">
              <a:xfrm>
                <a:off x="2041" y="1473"/>
                <a:ext cx="119" cy="289"/>
              </a:xfrm>
              <a:custGeom>
                <a:avLst/>
                <a:gdLst>
                  <a:gd name="T0" fmla="*/ 0 w 475"/>
                  <a:gd name="T1" fmla="*/ 0 h 1157"/>
                  <a:gd name="T2" fmla="*/ 0 w 475"/>
                  <a:gd name="T3" fmla="*/ 0 h 1157"/>
                  <a:gd name="T4" fmla="*/ 0 w 475"/>
                  <a:gd name="T5" fmla="*/ 0 h 1157"/>
                  <a:gd name="T6" fmla="*/ 0 w 475"/>
                  <a:gd name="T7" fmla="*/ 0 h 1157"/>
                  <a:gd name="T8" fmla="*/ 0 w 475"/>
                  <a:gd name="T9" fmla="*/ 0 h 1157"/>
                  <a:gd name="T10" fmla="*/ 0 w 475"/>
                  <a:gd name="T11" fmla="*/ 0 h 115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75"/>
                  <a:gd name="T19" fmla="*/ 0 h 1157"/>
                  <a:gd name="T20" fmla="*/ 475 w 475"/>
                  <a:gd name="T21" fmla="*/ 1157 h 115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75" h="1157">
                    <a:moveTo>
                      <a:pt x="0" y="880"/>
                    </a:moveTo>
                    <a:lnTo>
                      <a:pt x="475" y="1157"/>
                    </a:lnTo>
                    <a:lnTo>
                      <a:pt x="475" y="138"/>
                    </a:lnTo>
                    <a:lnTo>
                      <a:pt x="399" y="89"/>
                    </a:lnTo>
                    <a:lnTo>
                      <a:pt x="0" y="0"/>
                    </a:lnTo>
                    <a:lnTo>
                      <a:pt x="0" y="880"/>
                    </a:lnTo>
                    <a:close/>
                  </a:path>
                </a:pathLst>
              </a:custGeom>
              <a:solidFill>
                <a:srgbClr val="60606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" name="Freeform 40"/>
              <p:cNvSpPr>
                <a:spLocks/>
              </p:cNvSpPr>
              <p:nvPr/>
            </p:nvSpPr>
            <p:spPr bwMode="auto">
              <a:xfrm>
                <a:off x="2158" y="1505"/>
                <a:ext cx="73" cy="30"/>
              </a:xfrm>
              <a:custGeom>
                <a:avLst/>
                <a:gdLst>
                  <a:gd name="T0" fmla="*/ 0 w 291"/>
                  <a:gd name="T1" fmla="*/ 0 h 117"/>
                  <a:gd name="T2" fmla="*/ 0 w 291"/>
                  <a:gd name="T3" fmla="*/ 0 h 117"/>
                  <a:gd name="T4" fmla="*/ 0 w 291"/>
                  <a:gd name="T5" fmla="*/ 0 h 117"/>
                  <a:gd name="T6" fmla="*/ 0 w 291"/>
                  <a:gd name="T7" fmla="*/ 0 h 117"/>
                  <a:gd name="T8" fmla="*/ 0 w 291"/>
                  <a:gd name="T9" fmla="*/ 0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1"/>
                  <a:gd name="T16" fmla="*/ 0 h 117"/>
                  <a:gd name="T17" fmla="*/ 291 w 291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1" h="117">
                    <a:moveTo>
                      <a:pt x="0" y="0"/>
                    </a:moveTo>
                    <a:lnTo>
                      <a:pt x="291" y="0"/>
                    </a:lnTo>
                    <a:lnTo>
                      <a:pt x="291" y="117"/>
                    </a:lnTo>
                    <a:lnTo>
                      <a:pt x="0" y="5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" name="Rectangle 41"/>
              <p:cNvSpPr>
                <a:spLocks noChangeArrowheads="1"/>
              </p:cNvSpPr>
              <p:nvPr/>
            </p:nvSpPr>
            <p:spPr bwMode="auto">
              <a:xfrm>
                <a:off x="2160" y="1543"/>
                <a:ext cx="35" cy="15"/>
              </a:xfrm>
              <a:prstGeom prst="rect">
                <a:avLst/>
              </a:prstGeom>
              <a:solidFill>
                <a:srgbClr val="E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" name="Rectangle 42"/>
              <p:cNvSpPr>
                <a:spLocks noChangeArrowheads="1"/>
              </p:cNvSpPr>
              <p:nvPr/>
            </p:nvSpPr>
            <p:spPr bwMode="auto">
              <a:xfrm>
                <a:off x="2198" y="1543"/>
                <a:ext cx="36" cy="15"/>
              </a:xfrm>
              <a:prstGeom prst="rect">
                <a:avLst/>
              </a:prstGeom>
              <a:solidFill>
                <a:srgbClr val="E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" name="Rectangle 43"/>
              <p:cNvSpPr>
                <a:spLocks noChangeArrowheads="1"/>
              </p:cNvSpPr>
              <p:nvPr/>
            </p:nvSpPr>
            <p:spPr bwMode="auto">
              <a:xfrm>
                <a:off x="2178" y="1526"/>
                <a:ext cx="37" cy="14"/>
              </a:xfrm>
              <a:prstGeom prst="rect">
                <a:avLst/>
              </a:prstGeom>
              <a:solidFill>
                <a:srgbClr val="6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" name="Rectangle 44"/>
              <p:cNvSpPr>
                <a:spLocks noChangeArrowheads="1"/>
              </p:cNvSpPr>
              <p:nvPr/>
            </p:nvSpPr>
            <p:spPr bwMode="auto">
              <a:xfrm>
                <a:off x="2216" y="1526"/>
                <a:ext cx="19" cy="14"/>
              </a:xfrm>
              <a:prstGeom prst="rect">
                <a:avLst/>
              </a:prstGeom>
              <a:solidFill>
                <a:srgbClr val="E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" name="Rectangle 45"/>
              <p:cNvSpPr>
                <a:spLocks noChangeArrowheads="1"/>
              </p:cNvSpPr>
              <p:nvPr/>
            </p:nvSpPr>
            <p:spPr bwMode="auto">
              <a:xfrm>
                <a:off x="2157" y="1526"/>
                <a:ext cx="19" cy="14"/>
              </a:xfrm>
              <a:prstGeom prst="rect">
                <a:avLst/>
              </a:prstGeom>
              <a:solidFill>
                <a:srgbClr val="E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" name="Rectangle 46"/>
              <p:cNvSpPr>
                <a:spLocks noChangeArrowheads="1"/>
              </p:cNvSpPr>
              <p:nvPr/>
            </p:nvSpPr>
            <p:spPr bwMode="auto">
              <a:xfrm>
                <a:off x="2159" y="1508"/>
                <a:ext cx="37" cy="15"/>
              </a:xfrm>
              <a:prstGeom prst="rect">
                <a:avLst/>
              </a:prstGeom>
              <a:solidFill>
                <a:srgbClr val="E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" name="Rectangle 47"/>
              <p:cNvSpPr>
                <a:spLocks noChangeArrowheads="1"/>
              </p:cNvSpPr>
              <p:nvPr/>
            </p:nvSpPr>
            <p:spPr bwMode="auto">
              <a:xfrm>
                <a:off x="2198" y="1508"/>
                <a:ext cx="37" cy="16"/>
              </a:xfrm>
              <a:prstGeom prst="rect">
                <a:avLst/>
              </a:prstGeom>
              <a:solidFill>
                <a:srgbClr val="E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" name="Rectangle 48"/>
              <p:cNvSpPr>
                <a:spLocks noChangeArrowheads="1"/>
              </p:cNvSpPr>
              <p:nvPr/>
            </p:nvSpPr>
            <p:spPr bwMode="auto">
              <a:xfrm>
                <a:off x="2159" y="1577"/>
                <a:ext cx="36" cy="15"/>
              </a:xfrm>
              <a:prstGeom prst="rect">
                <a:avLst/>
              </a:prstGeom>
              <a:solidFill>
                <a:srgbClr val="E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Rectangle 49"/>
              <p:cNvSpPr>
                <a:spLocks noChangeArrowheads="1"/>
              </p:cNvSpPr>
              <p:nvPr/>
            </p:nvSpPr>
            <p:spPr bwMode="auto">
              <a:xfrm>
                <a:off x="2197" y="1577"/>
                <a:ext cx="37" cy="15"/>
              </a:xfrm>
              <a:prstGeom prst="rect">
                <a:avLst/>
              </a:prstGeom>
              <a:solidFill>
                <a:srgbClr val="E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" name="Rectangle 50"/>
              <p:cNvSpPr>
                <a:spLocks noChangeArrowheads="1"/>
              </p:cNvSpPr>
              <p:nvPr/>
            </p:nvSpPr>
            <p:spPr bwMode="auto">
              <a:xfrm>
                <a:off x="2178" y="1560"/>
                <a:ext cx="36" cy="14"/>
              </a:xfrm>
              <a:prstGeom prst="rect">
                <a:avLst/>
              </a:prstGeom>
              <a:solidFill>
                <a:srgbClr val="6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" name="Rectangle 51"/>
              <p:cNvSpPr>
                <a:spLocks noChangeArrowheads="1"/>
              </p:cNvSpPr>
              <p:nvPr/>
            </p:nvSpPr>
            <p:spPr bwMode="auto">
              <a:xfrm>
                <a:off x="2216" y="1560"/>
                <a:ext cx="18" cy="14"/>
              </a:xfrm>
              <a:prstGeom prst="rect">
                <a:avLst/>
              </a:prstGeom>
              <a:solidFill>
                <a:srgbClr val="E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" name="Rectangle 52"/>
              <p:cNvSpPr>
                <a:spLocks noChangeArrowheads="1"/>
              </p:cNvSpPr>
              <p:nvPr/>
            </p:nvSpPr>
            <p:spPr bwMode="auto">
              <a:xfrm>
                <a:off x="2160" y="1560"/>
                <a:ext cx="15" cy="14"/>
              </a:xfrm>
              <a:prstGeom prst="rect">
                <a:avLst/>
              </a:prstGeom>
              <a:solidFill>
                <a:srgbClr val="E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" name="Rectangle 53"/>
              <p:cNvSpPr>
                <a:spLocks noChangeArrowheads="1"/>
              </p:cNvSpPr>
              <p:nvPr/>
            </p:nvSpPr>
            <p:spPr bwMode="auto">
              <a:xfrm>
                <a:off x="2159" y="1611"/>
                <a:ext cx="36" cy="14"/>
              </a:xfrm>
              <a:prstGeom prst="rect">
                <a:avLst/>
              </a:prstGeom>
              <a:solidFill>
                <a:srgbClr val="E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" name="Rectangle 54"/>
              <p:cNvSpPr>
                <a:spLocks noChangeArrowheads="1"/>
              </p:cNvSpPr>
              <p:nvPr/>
            </p:nvSpPr>
            <p:spPr bwMode="auto">
              <a:xfrm>
                <a:off x="2197" y="1610"/>
                <a:ext cx="37" cy="15"/>
              </a:xfrm>
              <a:prstGeom prst="rect">
                <a:avLst/>
              </a:prstGeom>
              <a:solidFill>
                <a:srgbClr val="E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" name="Rectangle 55"/>
              <p:cNvSpPr>
                <a:spLocks noChangeArrowheads="1"/>
              </p:cNvSpPr>
              <p:nvPr/>
            </p:nvSpPr>
            <p:spPr bwMode="auto">
              <a:xfrm>
                <a:off x="2178" y="1594"/>
                <a:ext cx="36" cy="14"/>
              </a:xfrm>
              <a:prstGeom prst="rect">
                <a:avLst/>
              </a:prstGeom>
              <a:solidFill>
                <a:srgbClr val="E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" name="Rectangle 56"/>
              <p:cNvSpPr>
                <a:spLocks noChangeArrowheads="1"/>
              </p:cNvSpPr>
              <p:nvPr/>
            </p:nvSpPr>
            <p:spPr bwMode="auto">
              <a:xfrm>
                <a:off x="2216" y="1593"/>
                <a:ext cx="18" cy="15"/>
              </a:xfrm>
              <a:prstGeom prst="rect">
                <a:avLst/>
              </a:prstGeom>
              <a:solidFill>
                <a:srgbClr val="6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" name="Rectangle 57"/>
              <p:cNvSpPr>
                <a:spLocks noChangeArrowheads="1"/>
              </p:cNvSpPr>
              <p:nvPr/>
            </p:nvSpPr>
            <p:spPr bwMode="auto">
              <a:xfrm>
                <a:off x="2159" y="1593"/>
                <a:ext cx="16" cy="15"/>
              </a:xfrm>
              <a:prstGeom prst="rect">
                <a:avLst/>
              </a:prstGeom>
              <a:solidFill>
                <a:srgbClr val="E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" name="Rectangle 58"/>
              <p:cNvSpPr>
                <a:spLocks noChangeArrowheads="1"/>
              </p:cNvSpPr>
              <p:nvPr/>
            </p:nvSpPr>
            <p:spPr bwMode="auto">
              <a:xfrm>
                <a:off x="2159" y="1645"/>
                <a:ext cx="35" cy="15"/>
              </a:xfrm>
              <a:prstGeom prst="rect">
                <a:avLst/>
              </a:prstGeom>
              <a:solidFill>
                <a:srgbClr val="E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" name="Rectangle 59"/>
              <p:cNvSpPr>
                <a:spLocks noChangeArrowheads="1"/>
              </p:cNvSpPr>
              <p:nvPr/>
            </p:nvSpPr>
            <p:spPr bwMode="auto">
              <a:xfrm>
                <a:off x="2197" y="1645"/>
                <a:ext cx="37" cy="15"/>
              </a:xfrm>
              <a:prstGeom prst="rect">
                <a:avLst/>
              </a:prstGeom>
              <a:solidFill>
                <a:srgbClr val="E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" name="Rectangle 60"/>
              <p:cNvSpPr>
                <a:spLocks noChangeArrowheads="1"/>
              </p:cNvSpPr>
              <p:nvPr/>
            </p:nvSpPr>
            <p:spPr bwMode="auto">
              <a:xfrm>
                <a:off x="2177" y="1628"/>
                <a:ext cx="37" cy="14"/>
              </a:xfrm>
              <a:prstGeom prst="rect">
                <a:avLst/>
              </a:prstGeom>
              <a:solidFill>
                <a:srgbClr val="6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" name="Rectangle 61"/>
              <p:cNvSpPr>
                <a:spLocks noChangeArrowheads="1"/>
              </p:cNvSpPr>
              <p:nvPr/>
            </p:nvSpPr>
            <p:spPr bwMode="auto">
              <a:xfrm>
                <a:off x="2215" y="1628"/>
                <a:ext cx="19" cy="14"/>
              </a:xfrm>
              <a:prstGeom prst="rect">
                <a:avLst/>
              </a:prstGeom>
              <a:solidFill>
                <a:srgbClr val="E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" name="Rectangle 62"/>
              <p:cNvSpPr>
                <a:spLocks noChangeArrowheads="1"/>
              </p:cNvSpPr>
              <p:nvPr/>
            </p:nvSpPr>
            <p:spPr bwMode="auto">
              <a:xfrm>
                <a:off x="2160" y="1628"/>
                <a:ext cx="15" cy="14"/>
              </a:xfrm>
              <a:prstGeom prst="rect">
                <a:avLst/>
              </a:prstGeom>
              <a:solidFill>
                <a:srgbClr val="E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" name="Rectangle 63"/>
              <p:cNvSpPr>
                <a:spLocks noChangeArrowheads="1"/>
              </p:cNvSpPr>
              <p:nvPr/>
            </p:nvSpPr>
            <p:spPr bwMode="auto">
              <a:xfrm>
                <a:off x="2159" y="1679"/>
                <a:ext cx="36" cy="14"/>
              </a:xfrm>
              <a:prstGeom prst="rect">
                <a:avLst/>
              </a:prstGeom>
              <a:solidFill>
                <a:srgbClr val="E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" name="Rectangle 64"/>
              <p:cNvSpPr>
                <a:spLocks noChangeArrowheads="1"/>
              </p:cNvSpPr>
              <p:nvPr/>
            </p:nvSpPr>
            <p:spPr bwMode="auto">
              <a:xfrm>
                <a:off x="2198" y="1678"/>
                <a:ext cx="36" cy="16"/>
              </a:xfrm>
              <a:prstGeom prst="rect">
                <a:avLst/>
              </a:prstGeom>
              <a:solidFill>
                <a:srgbClr val="E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" name="Rectangle 65"/>
              <p:cNvSpPr>
                <a:spLocks noChangeArrowheads="1"/>
              </p:cNvSpPr>
              <p:nvPr/>
            </p:nvSpPr>
            <p:spPr bwMode="auto">
              <a:xfrm>
                <a:off x="2178" y="1661"/>
                <a:ext cx="37" cy="15"/>
              </a:xfrm>
              <a:prstGeom prst="rect">
                <a:avLst/>
              </a:prstGeom>
              <a:solidFill>
                <a:srgbClr val="E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" name="Rectangle 66"/>
              <p:cNvSpPr>
                <a:spLocks noChangeArrowheads="1"/>
              </p:cNvSpPr>
              <p:nvPr/>
            </p:nvSpPr>
            <p:spPr bwMode="auto">
              <a:xfrm>
                <a:off x="2216" y="1661"/>
                <a:ext cx="19" cy="15"/>
              </a:xfrm>
              <a:prstGeom prst="rect">
                <a:avLst/>
              </a:prstGeom>
              <a:solidFill>
                <a:srgbClr val="E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" name="Rectangle 67"/>
              <p:cNvSpPr>
                <a:spLocks noChangeArrowheads="1"/>
              </p:cNvSpPr>
              <p:nvPr/>
            </p:nvSpPr>
            <p:spPr bwMode="auto">
              <a:xfrm>
                <a:off x="2159" y="1713"/>
                <a:ext cx="36" cy="15"/>
              </a:xfrm>
              <a:prstGeom prst="rect">
                <a:avLst/>
              </a:prstGeom>
              <a:solidFill>
                <a:srgbClr val="6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" name="Rectangle 68"/>
              <p:cNvSpPr>
                <a:spLocks noChangeArrowheads="1"/>
              </p:cNvSpPr>
              <p:nvPr/>
            </p:nvSpPr>
            <p:spPr bwMode="auto">
              <a:xfrm>
                <a:off x="2197" y="1713"/>
                <a:ext cx="37" cy="15"/>
              </a:xfrm>
              <a:prstGeom prst="rect">
                <a:avLst/>
              </a:prstGeom>
              <a:solidFill>
                <a:srgbClr val="E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" name="Rectangle 69"/>
              <p:cNvSpPr>
                <a:spLocks noChangeArrowheads="1"/>
              </p:cNvSpPr>
              <p:nvPr/>
            </p:nvSpPr>
            <p:spPr bwMode="auto">
              <a:xfrm>
                <a:off x="2178" y="1696"/>
                <a:ext cx="36" cy="14"/>
              </a:xfrm>
              <a:prstGeom prst="rect">
                <a:avLst/>
              </a:prstGeom>
              <a:solidFill>
                <a:srgbClr val="6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" name="Rectangle 70"/>
              <p:cNvSpPr>
                <a:spLocks noChangeArrowheads="1"/>
              </p:cNvSpPr>
              <p:nvPr/>
            </p:nvSpPr>
            <p:spPr bwMode="auto">
              <a:xfrm>
                <a:off x="2216" y="1696"/>
                <a:ext cx="18" cy="14"/>
              </a:xfrm>
              <a:prstGeom prst="rect">
                <a:avLst/>
              </a:prstGeom>
              <a:solidFill>
                <a:srgbClr val="E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" name="Rectangle 71"/>
              <p:cNvSpPr>
                <a:spLocks noChangeArrowheads="1"/>
              </p:cNvSpPr>
              <p:nvPr/>
            </p:nvSpPr>
            <p:spPr bwMode="auto">
              <a:xfrm>
                <a:off x="2160" y="1696"/>
                <a:ext cx="15" cy="14"/>
              </a:xfrm>
              <a:prstGeom prst="rect">
                <a:avLst/>
              </a:prstGeom>
              <a:solidFill>
                <a:srgbClr val="E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" name="Rectangle 72"/>
              <p:cNvSpPr>
                <a:spLocks noChangeArrowheads="1"/>
              </p:cNvSpPr>
              <p:nvPr/>
            </p:nvSpPr>
            <p:spPr bwMode="auto">
              <a:xfrm>
                <a:off x="2159" y="1747"/>
                <a:ext cx="36" cy="14"/>
              </a:xfrm>
              <a:prstGeom prst="rect">
                <a:avLst/>
              </a:prstGeom>
              <a:solidFill>
                <a:srgbClr val="E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" name="Rectangle 73"/>
              <p:cNvSpPr>
                <a:spLocks noChangeArrowheads="1"/>
              </p:cNvSpPr>
              <p:nvPr/>
            </p:nvSpPr>
            <p:spPr bwMode="auto">
              <a:xfrm>
                <a:off x="2197" y="1746"/>
                <a:ext cx="37" cy="15"/>
              </a:xfrm>
              <a:prstGeom prst="rect">
                <a:avLst/>
              </a:prstGeom>
              <a:solidFill>
                <a:srgbClr val="4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" name="Rectangle 74"/>
              <p:cNvSpPr>
                <a:spLocks noChangeArrowheads="1"/>
              </p:cNvSpPr>
              <p:nvPr/>
            </p:nvSpPr>
            <p:spPr bwMode="auto">
              <a:xfrm>
                <a:off x="2178" y="1729"/>
                <a:ext cx="36" cy="15"/>
              </a:xfrm>
              <a:prstGeom prst="rect">
                <a:avLst/>
              </a:prstGeom>
              <a:solidFill>
                <a:srgbClr val="6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" name="Rectangle 75"/>
              <p:cNvSpPr>
                <a:spLocks noChangeArrowheads="1"/>
              </p:cNvSpPr>
              <p:nvPr/>
            </p:nvSpPr>
            <p:spPr bwMode="auto">
              <a:xfrm>
                <a:off x="2216" y="1729"/>
                <a:ext cx="18" cy="15"/>
              </a:xfrm>
              <a:prstGeom prst="rect">
                <a:avLst/>
              </a:prstGeom>
              <a:solidFill>
                <a:srgbClr val="E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" name="Rectangle 76"/>
              <p:cNvSpPr>
                <a:spLocks noChangeArrowheads="1"/>
              </p:cNvSpPr>
              <p:nvPr/>
            </p:nvSpPr>
            <p:spPr bwMode="auto">
              <a:xfrm>
                <a:off x="2159" y="1729"/>
                <a:ext cx="16" cy="15"/>
              </a:xfrm>
              <a:prstGeom prst="rect">
                <a:avLst/>
              </a:prstGeom>
              <a:solidFill>
                <a:srgbClr val="E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" name="Freeform 77"/>
              <p:cNvSpPr>
                <a:spLocks/>
              </p:cNvSpPr>
              <p:nvPr/>
            </p:nvSpPr>
            <p:spPr bwMode="auto">
              <a:xfrm>
                <a:off x="2150" y="1742"/>
                <a:ext cx="10" cy="18"/>
              </a:xfrm>
              <a:custGeom>
                <a:avLst/>
                <a:gdLst>
                  <a:gd name="T0" fmla="*/ 0 w 39"/>
                  <a:gd name="T1" fmla="*/ 0 h 74"/>
                  <a:gd name="T2" fmla="*/ 0 w 39"/>
                  <a:gd name="T3" fmla="*/ 0 h 74"/>
                  <a:gd name="T4" fmla="*/ 0 w 39"/>
                  <a:gd name="T5" fmla="*/ 0 h 74"/>
                  <a:gd name="T6" fmla="*/ 0 w 39"/>
                  <a:gd name="T7" fmla="*/ 0 h 74"/>
                  <a:gd name="T8" fmla="*/ 0 w 39"/>
                  <a:gd name="T9" fmla="*/ 0 h 7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9"/>
                  <a:gd name="T16" fmla="*/ 0 h 74"/>
                  <a:gd name="T17" fmla="*/ 39 w 39"/>
                  <a:gd name="T18" fmla="*/ 74 h 7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9" h="74">
                    <a:moveTo>
                      <a:pt x="39" y="19"/>
                    </a:moveTo>
                    <a:lnTo>
                      <a:pt x="39" y="74"/>
                    </a:lnTo>
                    <a:lnTo>
                      <a:pt x="0" y="52"/>
                    </a:lnTo>
                    <a:lnTo>
                      <a:pt x="0" y="0"/>
                    </a:lnTo>
                    <a:lnTo>
                      <a:pt x="39" y="19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" name="Freeform 78"/>
              <p:cNvSpPr>
                <a:spLocks/>
              </p:cNvSpPr>
              <p:nvPr/>
            </p:nvSpPr>
            <p:spPr bwMode="auto">
              <a:xfrm>
                <a:off x="2118" y="1723"/>
                <a:ext cx="30" cy="31"/>
              </a:xfrm>
              <a:custGeom>
                <a:avLst/>
                <a:gdLst>
                  <a:gd name="T0" fmla="*/ 0 w 120"/>
                  <a:gd name="T1" fmla="*/ 0 h 127"/>
                  <a:gd name="T2" fmla="*/ 0 w 120"/>
                  <a:gd name="T3" fmla="*/ 0 h 127"/>
                  <a:gd name="T4" fmla="*/ 0 w 120"/>
                  <a:gd name="T5" fmla="*/ 0 h 127"/>
                  <a:gd name="T6" fmla="*/ 0 w 120"/>
                  <a:gd name="T7" fmla="*/ 0 h 127"/>
                  <a:gd name="T8" fmla="*/ 0 w 120"/>
                  <a:gd name="T9" fmla="*/ 0 h 1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127"/>
                  <a:gd name="T17" fmla="*/ 120 w 120"/>
                  <a:gd name="T18" fmla="*/ 127 h 1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127">
                    <a:moveTo>
                      <a:pt x="120" y="71"/>
                    </a:moveTo>
                    <a:lnTo>
                      <a:pt x="120" y="127"/>
                    </a:lnTo>
                    <a:lnTo>
                      <a:pt x="0" y="54"/>
                    </a:lnTo>
                    <a:lnTo>
                      <a:pt x="0" y="0"/>
                    </a:lnTo>
                    <a:lnTo>
                      <a:pt x="120" y="71"/>
                    </a:lnTo>
                    <a:close/>
                  </a:path>
                </a:pathLst>
              </a:custGeom>
              <a:solidFill>
                <a:srgbClr val="4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" name="Freeform 79"/>
              <p:cNvSpPr>
                <a:spLocks/>
              </p:cNvSpPr>
              <p:nvPr/>
            </p:nvSpPr>
            <p:spPr bwMode="auto">
              <a:xfrm>
                <a:off x="2086" y="1705"/>
                <a:ext cx="30" cy="30"/>
              </a:xfrm>
              <a:custGeom>
                <a:avLst/>
                <a:gdLst>
                  <a:gd name="T0" fmla="*/ 0 w 120"/>
                  <a:gd name="T1" fmla="*/ 0 h 121"/>
                  <a:gd name="T2" fmla="*/ 0 w 120"/>
                  <a:gd name="T3" fmla="*/ 0 h 121"/>
                  <a:gd name="T4" fmla="*/ 0 w 120"/>
                  <a:gd name="T5" fmla="*/ 0 h 121"/>
                  <a:gd name="T6" fmla="*/ 0 w 120"/>
                  <a:gd name="T7" fmla="*/ 0 h 121"/>
                  <a:gd name="T8" fmla="*/ 0 w 120"/>
                  <a:gd name="T9" fmla="*/ 0 h 1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121"/>
                  <a:gd name="T17" fmla="*/ 120 w 120"/>
                  <a:gd name="T18" fmla="*/ 121 h 12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121">
                    <a:moveTo>
                      <a:pt x="120" y="70"/>
                    </a:moveTo>
                    <a:lnTo>
                      <a:pt x="120" y="121"/>
                    </a:lnTo>
                    <a:lnTo>
                      <a:pt x="0" y="52"/>
                    </a:lnTo>
                    <a:lnTo>
                      <a:pt x="0" y="0"/>
                    </a:lnTo>
                    <a:lnTo>
                      <a:pt x="120" y="70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" name="Freeform 80"/>
              <p:cNvSpPr>
                <a:spLocks/>
              </p:cNvSpPr>
              <p:nvPr/>
            </p:nvSpPr>
            <p:spPr bwMode="auto">
              <a:xfrm>
                <a:off x="2055" y="1687"/>
                <a:ext cx="30" cy="30"/>
              </a:xfrm>
              <a:custGeom>
                <a:avLst/>
                <a:gdLst>
                  <a:gd name="T0" fmla="*/ 0 w 120"/>
                  <a:gd name="T1" fmla="*/ 0 h 119"/>
                  <a:gd name="T2" fmla="*/ 0 w 120"/>
                  <a:gd name="T3" fmla="*/ 0 h 119"/>
                  <a:gd name="T4" fmla="*/ 0 w 120"/>
                  <a:gd name="T5" fmla="*/ 0 h 119"/>
                  <a:gd name="T6" fmla="*/ 0 w 120"/>
                  <a:gd name="T7" fmla="*/ 0 h 119"/>
                  <a:gd name="T8" fmla="*/ 0 w 120"/>
                  <a:gd name="T9" fmla="*/ 0 h 1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119"/>
                  <a:gd name="T17" fmla="*/ 120 w 120"/>
                  <a:gd name="T18" fmla="*/ 119 h 11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119">
                    <a:moveTo>
                      <a:pt x="120" y="68"/>
                    </a:moveTo>
                    <a:lnTo>
                      <a:pt x="120" y="119"/>
                    </a:lnTo>
                    <a:lnTo>
                      <a:pt x="0" y="50"/>
                    </a:lnTo>
                    <a:lnTo>
                      <a:pt x="0" y="0"/>
                    </a:lnTo>
                    <a:lnTo>
                      <a:pt x="120" y="68"/>
                    </a:lnTo>
                    <a:close/>
                  </a:path>
                </a:pathLst>
              </a:custGeom>
              <a:solidFill>
                <a:srgbClr val="6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" name="Freeform 81"/>
              <p:cNvSpPr>
                <a:spLocks/>
              </p:cNvSpPr>
              <p:nvPr/>
            </p:nvSpPr>
            <p:spPr bwMode="auto">
              <a:xfrm>
                <a:off x="2038" y="1677"/>
                <a:ext cx="15" cy="21"/>
              </a:xfrm>
              <a:custGeom>
                <a:avLst/>
                <a:gdLst>
                  <a:gd name="T0" fmla="*/ 0 w 59"/>
                  <a:gd name="T1" fmla="*/ 0 h 84"/>
                  <a:gd name="T2" fmla="*/ 0 w 59"/>
                  <a:gd name="T3" fmla="*/ 0 h 84"/>
                  <a:gd name="T4" fmla="*/ 0 w 59"/>
                  <a:gd name="T5" fmla="*/ 0 h 84"/>
                  <a:gd name="T6" fmla="*/ 0 w 59"/>
                  <a:gd name="T7" fmla="*/ 0 h 84"/>
                  <a:gd name="T8" fmla="*/ 0 w 59"/>
                  <a:gd name="T9" fmla="*/ 0 h 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9"/>
                  <a:gd name="T16" fmla="*/ 0 h 84"/>
                  <a:gd name="T17" fmla="*/ 59 w 59"/>
                  <a:gd name="T18" fmla="*/ 84 h 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9" h="84">
                    <a:moveTo>
                      <a:pt x="59" y="34"/>
                    </a:moveTo>
                    <a:lnTo>
                      <a:pt x="59" y="84"/>
                    </a:lnTo>
                    <a:lnTo>
                      <a:pt x="0" y="48"/>
                    </a:lnTo>
                    <a:lnTo>
                      <a:pt x="0" y="0"/>
                    </a:lnTo>
                    <a:lnTo>
                      <a:pt x="59" y="34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" name="Freeform 82"/>
              <p:cNvSpPr>
                <a:spLocks/>
              </p:cNvSpPr>
              <p:nvPr/>
            </p:nvSpPr>
            <p:spPr bwMode="auto">
              <a:xfrm>
                <a:off x="2150" y="1506"/>
                <a:ext cx="10" cy="17"/>
              </a:xfrm>
              <a:custGeom>
                <a:avLst/>
                <a:gdLst>
                  <a:gd name="T0" fmla="*/ 0 w 39"/>
                  <a:gd name="T1" fmla="*/ 0 h 66"/>
                  <a:gd name="T2" fmla="*/ 0 w 39"/>
                  <a:gd name="T3" fmla="*/ 0 h 66"/>
                  <a:gd name="T4" fmla="*/ 0 w 39"/>
                  <a:gd name="T5" fmla="*/ 0 h 66"/>
                  <a:gd name="T6" fmla="*/ 0 w 39"/>
                  <a:gd name="T7" fmla="*/ 0 h 66"/>
                  <a:gd name="T8" fmla="*/ 0 w 39"/>
                  <a:gd name="T9" fmla="*/ 0 h 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9"/>
                  <a:gd name="T16" fmla="*/ 0 h 66"/>
                  <a:gd name="T17" fmla="*/ 39 w 39"/>
                  <a:gd name="T18" fmla="*/ 66 h 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9" h="66">
                    <a:moveTo>
                      <a:pt x="39" y="8"/>
                    </a:moveTo>
                    <a:lnTo>
                      <a:pt x="39" y="66"/>
                    </a:lnTo>
                    <a:lnTo>
                      <a:pt x="0" y="54"/>
                    </a:lnTo>
                    <a:lnTo>
                      <a:pt x="0" y="0"/>
                    </a:lnTo>
                    <a:lnTo>
                      <a:pt x="39" y="8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" name="Freeform 83"/>
              <p:cNvSpPr>
                <a:spLocks/>
              </p:cNvSpPr>
              <p:nvPr/>
            </p:nvSpPr>
            <p:spPr bwMode="auto">
              <a:xfrm>
                <a:off x="2118" y="1497"/>
                <a:ext cx="30" cy="22"/>
              </a:xfrm>
              <a:custGeom>
                <a:avLst/>
                <a:gdLst>
                  <a:gd name="T0" fmla="*/ 0 w 120"/>
                  <a:gd name="T1" fmla="*/ 0 h 88"/>
                  <a:gd name="T2" fmla="*/ 0 w 120"/>
                  <a:gd name="T3" fmla="*/ 0 h 88"/>
                  <a:gd name="T4" fmla="*/ 0 w 120"/>
                  <a:gd name="T5" fmla="*/ 0 h 88"/>
                  <a:gd name="T6" fmla="*/ 0 w 120"/>
                  <a:gd name="T7" fmla="*/ 0 h 88"/>
                  <a:gd name="T8" fmla="*/ 0 w 120"/>
                  <a:gd name="T9" fmla="*/ 0 h 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88"/>
                  <a:gd name="T17" fmla="*/ 120 w 120"/>
                  <a:gd name="T18" fmla="*/ 88 h 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88">
                    <a:moveTo>
                      <a:pt x="120" y="34"/>
                    </a:moveTo>
                    <a:lnTo>
                      <a:pt x="120" y="88"/>
                    </a:lnTo>
                    <a:lnTo>
                      <a:pt x="0" y="53"/>
                    </a:lnTo>
                    <a:lnTo>
                      <a:pt x="0" y="0"/>
                    </a:lnTo>
                    <a:lnTo>
                      <a:pt x="120" y="34"/>
                    </a:lnTo>
                    <a:close/>
                  </a:path>
                </a:pathLst>
              </a:custGeom>
              <a:solidFill>
                <a:srgbClr val="6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" name="Freeform 84"/>
              <p:cNvSpPr>
                <a:spLocks/>
              </p:cNvSpPr>
              <p:nvPr/>
            </p:nvSpPr>
            <p:spPr bwMode="auto">
              <a:xfrm>
                <a:off x="2086" y="1488"/>
                <a:ext cx="30" cy="21"/>
              </a:xfrm>
              <a:custGeom>
                <a:avLst/>
                <a:gdLst>
                  <a:gd name="T0" fmla="*/ 0 w 120"/>
                  <a:gd name="T1" fmla="*/ 0 h 86"/>
                  <a:gd name="T2" fmla="*/ 0 w 120"/>
                  <a:gd name="T3" fmla="*/ 0 h 86"/>
                  <a:gd name="T4" fmla="*/ 0 w 120"/>
                  <a:gd name="T5" fmla="*/ 0 h 86"/>
                  <a:gd name="T6" fmla="*/ 0 w 120"/>
                  <a:gd name="T7" fmla="*/ 0 h 86"/>
                  <a:gd name="T8" fmla="*/ 0 w 120"/>
                  <a:gd name="T9" fmla="*/ 0 h 8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86"/>
                  <a:gd name="T17" fmla="*/ 120 w 120"/>
                  <a:gd name="T18" fmla="*/ 86 h 8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86">
                    <a:moveTo>
                      <a:pt x="120" y="35"/>
                    </a:moveTo>
                    <a:lnTo>
                      <a:pt x="120" y="86"/>
                    </a:lnTo>
                    <a:lnTo>
                      <a:pt x="0" y="51"/>
                    </a:lnTo>
                    <a:lnTo>
                      <a:pt x="0" y="0"/>
                    </a:lnTo>
                    <a:lnTo>
                      <a:pt x="120" y="35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" name="Freeform 85"/>
              <p:cNvSpPr>
                <a:spLocks/>
              </p:cNvSpPr>
              <p:nvPr/>
            </p:nvSpPr>
            <p:spPr bwMode="auto">
              <a:xfrm>
                <a:off x="2055" y="1479"/>
                <a:ext cx="30" cy="21"/>
              </a:xfrm>
              <a:custGeom>
                <a:avLst/>
                <a:gdLst>
                  <a:gd name="T0" fmla="*/ 0 w 120"/>
                  <a:gd name="T1" fmla="*/ 0 h 85"/>
                  <a:gd name="T2" fmla="*/ 0 w 120"/>
                  <a:gd name="T3" fmla="*/ 0 h 85"/>
                  <a:gd name="T4" fmla="*/ 0 w 120"/>
                  <a:gd name="T5" fmla="*/ 0 h 85"/>
                  <a:gd name="T6" fmla="*/ 0 w 120"/>
                  <a:gd name="T7" fmla="*/ 0 h 85"/>
                  <a:gd name="T8" fmla="*/ 0 w 120"/>
                  <a:gd name="T9" fmla="*/ 0 h 8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85"/>
                  <a:gd name="T17" fmla="*/ 120 w 120"/>
                  <a:gd name="T18" fmla="*/ 85 h 8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85">
                    <a:moveTo>
                      <a:pt x="120" y="34"/>
                    </a:moveTo>
                    <a:lnTo>
                      <a:pt x="120" y="85"/>
                    </a:lnTo>
                    <a:lnTo>
                      <a:pt x="0" y="51"/>
                    </a:lnTo>
                    <a:lnTo>
                      <a:pt x="0" y="0"/>
                    </a:lnTo>
                    <a:lnTo>
                      <a:pt x="120" y="34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" name="Freeform 86"/>
              <p:cNvSpPr>
                <a:spLocks/>
              </p:cNvSpPr>
              <p:nvPr/>
            </p:nvSpPr>
            <p:spPr bwMode="auto">
              <a:xfrm>
                <a:off x="2038" y="1474"/>
                <a:ext cx="15" cy="17"/>
              </a:xfrm>
              <a:custGeom>
                <a:avLst/>
                <a:gdLst>
                  <a:gd name="T0" fmla="*/ 0 w 59"/>
                  <a:gd name="T1" fmla="*/ 0 h 67"/>
                  <a:gd name="T2" fmla="*/ 0 w 59"/>
                  <a:gd name="T3" fmla="*/ 0 h 67"/>
                  <a:gd name="T4" fmla="*/ 0 w 59"/>
                  <a:gd name="T5" fmla="*/ 0 h 67"/>
                  <a:gd name="T6" fmla="*/ 0 w 59"/>
                  <a:gd name="T7" fmla="*/ 0 h 67"/>
                  <a:gd name="T8" fmla="*/ 0 w 59"/>
                  <a:gd name="T9" fmla="*/ 0 h 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9"/>
                  <a:gd name="T16" fmla="*/ 0 h 67"/>
                  <a:gd name="T17" fmla="*/ 59 w 59"/>
                  <a:gd name="T18" fmla="*/ 67 h 6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9" h="67">
                    <a:moveTo>
                      <a:pt x="59" y="16"/>
                    </a:moveTo>
                    <a:lnTo>
                      <a:pt x="59" y="67"/>
                    </a:lnTo>
                    <a:lnTo>
                      <a:pt x="0" y="50"/>
                    </a:lnTo>
                    <a:lnTo>
                      <a:pt x="0" y="0"/>
                    </a:lnTo>
                    <a:lnTo>
                      <a:pt x="59" y="16"/>
                    </a:lnTo>
                    <a:close/>
                  </a:path>
                </a:pathLst>
              </a:custGeom>
              <a:solidFill>
                <a:srgbClr val="4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" name="Freeform 87"/>
              <p:cNvSpPr>
                <a:spLocks/>
              </p:cNvSpPr>
              <p:nvPr/>
            </p:nvSpPr>
            <p:spPr bwMode="auto">
              <a:xfrm>
                <a:off x="2118" y="1529"/>
                <a:ext cx="30" cy="24"/>
              </a:xfrm>
              <a:custGeom>
                <a:avLst/>
                <a:gdLst>
                  <a:gd name="T0" fmla="*/ 0 w 120"/>
                  <a:gd name="T1" fmla="*/ 0 h 95"/>
                  <a:gd name="T2" fmla="*/ 0 w 120"/>
                  <a:gd name="T3" fmla="*/ 0 h 95"/>
                  <a:gd name="T4" fmla="*/ 0 w 120"/>
                  <a:gd name="T5" fmla="*/ 0 h 95"/>
                  <a:gd name="T6" fmla="*/ 0 w 120"/>
                  <a:gd name="T7" fmla="*/ 0 h 95"/>
                  <a:gd name="T8" fmla="*/ 0 w 120"/>
                  <a:gd name="T9" fmla="*/ 0 h 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95"/>
                  <a:gd name="T17" fmla="*/ 120 w 120"/>
                  <a:gd name="T18" fmla="*/ 95 h 9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95">
                    <a:moveTo>
                      <a:pt x="120" y="40"/>
                    </a:moveTo>
                    <a:lnTo>
                      <a:pt x="120" y="95"/>
                    </a:lnTo>
                    <a:lnTo>
                      <a:pt x="0" y="53"/>
                    </a:lnTo>
                    <a:lnTo>
                      <a:pt x="0" y="0"/>
                    </a:lnTo>
                    <a:lnTo>
                      <a:pt x="120" y="40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" name="Freeform 88"/>
              <p:cNvSpPr>
                <a:spLocks/>
              </p:cNvSpPr>
              <p:nvPr/>
            </p:nvSpPr>
            <p:spPr bwMode="auto">
              <a:xfrm>
                <a:off x="2086" y="1519"/>
                <a:ext cx="30" cy="23"/>
              </a:xfrm>
              <a:custGeom>
                <a:avLst/>
                <a:gdLst>
                  <a:gd name="T0" fmla="*/ 0 w 120"/>
                  <a:gd name="T1" fmla="*/ 0 h 92"/>
                  <a:gd name="T2" fmla="*/ 0 w 120"/>
                  <a:gd name="T3" fmla="*/ 0 h 92"/>
                  <a:gd name="T4" fmla="*/ 0 w 120"/>
                  <a:gd name="T5" fmla="*/ 0 h 92"/>
                  <a:gd name="T6" fmla="*/ 0 w 120"/>
                  <a:gd name="T7" fmla="*/ 0 h 92"/>
                  <a:gd name="T8" fmla="*/ 0 w 120"/>
                  <a:gd name="T9" fmla="*/ 0 h 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92"/>
                  <a:gd name="T17" fmla="*/ 120 w 120"/>
                  <a:gd name="T18" fmla="*/ 92 h 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92">
                    <a:moveTo>
                      <a:pt x="120" y="41"/>
                    </a:moveTo>
                    <a:lnTo>
                      <a:pt x="120" y="92"/>
                    </a:lnTo>
                    <a:lnTo>
                      <a:pt x="0" y="53"/>
                    </a:lnTo>
                    <a:lnTo>
                      <a:pt x="0" y="0"/>
                    </a:lnTo>
                    <a:lnTo>
                      <a:pt x="120" y="41"/>
                    </a:lnTo>
                    <a:close/>
                  </a:path>
                </a:pathLst>
              </a:custGeom>
              <a:solidFill>
                <a:srgbClr val="6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" name="Freeform 89"/>
              <p:cNvSpPr>
                <a:spLocks/>
              </p:cNvSpPr>
              <p:nvPr/>
            </p:nvSpPr>
            <p:spPr bwMode="auto">
              <a:xfrm>
                <a:off x="2055" y="1508"/>
                <a:ext cx="30" cy="23"/>
              </a:xfrm>
              <a:custGeom>
                <a:avLst/>
                <a:gdLst>
                  <a:gd name="T0" fmla="*/ 0 w 120"/>
                  <a:gd name="T1" fmla="*/ 0 h 90"/>
                  <a:gd name="T2" fmla="*/ 0 w 120"/>
                  <a:gd name="T3" fmla="*/ 0 h 90"/>
                  <a:gd name="T4" fmla="*/ 0 w 120"/>
                  <a:gd name="T5" fmla="*/ 0 h 90"/>
                  <a:gd name="T6" fmla="*/ 0 w 120"/>
                  <a:gd name="T7" fmla="*/ 0 h 90"/>
                  <a:gd name="T8" fmla="*/ 0 w 120"/>
                  <a:gd name="T9" fmla="*/ 0 h 9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90"/>
                  <a:gd name="T17" fmla="*/ 120 w 120"/>
                  <a:gd name="T18" fmla="*/ 90 h 9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90">
                    <a:moveTo>
                      <a:pt x="120" y="39"/>
                    </a:moveTo>
                    <a:lnTo>
                      <a:pt x="120" y="90"/>
                    </a:lnTo>
                    <a:lnTo>
                      <a:pt x="0" y="50"/>
                    </a:lnTo>
                    <a:lnTo>
                      <a:pt x="0" y="0"/>
                    </a:lnTo>
                    <a:lnTo>
                      <a:pt x="120" y="39"/>
                    </a:lnTo>
                    <a:close/>
                  </a:path>
                </a:pathLst>
              </a:custGeom>
              <a:solidFill>
                <a:srgbClr val="4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" name="Freeform 90"/>
              <p:cNvSpPr>
                <a:spLocks/>
              </p:cNvSpPr>
              <p:nvPr/>
            </p:nvSpPr>
            <p:spPr bwMode="auto">
              <a:xfrm>
                <a:off x="2038" y="1504"/>
                <a:ext cx="15" cy="17"/>
              </a:xfrm>
              <a:custGeom>
                <a:avLst/>
                <a:gdLst>
                  <a:gd name="T0" fmla="*/ 0 w 59"/>
                  <a:gd name="T1" fmla="*/ 0 h 69"/>
                  <a:gd name="T2" fmla="*/ 0 w 59"/>
                  <a:gd name="T3" fmla="*/ 0 h 69"/>
                  <a:gd name="T4" fmla="*/ 0 w 59"/>
                  <a:gd name="T5" fmla="*/ 0 h 69"/>
                  <a:gd name="T6" fmla="*/ 0 w 59"/>
                  <a:gd name="T7" fmla="*/ 0 h 69"/>
                  <a:gd name="T8" fmla="*/ 0 w 59"/>
                  <a:gd name="T9" fmla="*/ 0 h 6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9"/>
                  <a:gd name="T16" fmla="*/ 0 h 69"/>
                  <a:gd name="T17" fmla="*/ 59 w 59"/>
                  <a:gd name="T18" fmla="*/ 69 h 6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9" h="69">
                    <a:moveTo>
                      <a:pt x="59" y="19"/>
                    </a:moveTo>
                    <a:lnTo>
                      <a:pt x="59" y="69"/>
                    </a:lnTo>
                    <a:lnTo>
                      <a:pt x="0" y="49"/>
                    </a:lnTo>
                    <a:lnTo>
                      <a:pt x="0" y="0"/>
                    </a:lnTo>
                    <a:lnTo>
                      <a:pt x="59" y="19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9" name="Freeform 91"/>
              <p:cNvSpPr>
                <a:spLocks/>
              </p:cNvSpPr>
              <p:nvPr/>
            </p:nvSpPr>
            <p:spPr bwMode="auto">
              <a:xfrm>
                <a:off x="2150" y="1574"/>
                <a:ext cx="10" cy="17"/>
              </a:xfrm>
              <a:custGeom>
                <a:avLst/>
                <a:gdLst>
                  <a:gd name="T0" fmla="*/ 0 w 39"/>
                  <a:gd name="T1" fmla="*/ 0 h 69"/>
                  <a:gd name="T2" fmla="*/ 0 w 39"/>
                  <a:gd name="T3" fmla="*/ 0 h 69"/>
                  <a:gd name="T4" fmla="*/ 0 w 39"/>
                  <a:gd name="T5" fmla="*/ 0 h 69"/>
                  <a:gd name="T6" fmla="*/ 0 w 39"/>
                  <a:gd name="T7" fmla="*/ 0 h 69"/>
                  <a:gd name="T8" fmla="*/ 0 w 39"/>
                  <a:gd name="T9" fmla="*/ 0 h 6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9"/>
                  <a:gd name="T16" fmla="*/ 0 h 69"/>
                  <a:gd name="T17" fmla="*/ 39 w 39"/>
                  <a:gd name="T18" fmla="*/ 69 h 6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9" h="69">
                    <a:moveTo>
                      <a:pt x="39" y="13"/>
                    </a:moveTo>
                    <a:lnTo>
                      <a:pt x="39" y="69"/>
                    </a:lnTo>
                    <a:lnTo>
                      <a:pt x="0" y="54"/>
                    </a:lnTo>
                    <a:lnTo>
                      <a:pt x="0" y="0"/>
                    </a:lnTo>
                    <a:lnTo>
                      <a:pt x="39" y="13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" name="Freeform 92"/>
              <p:cNvSpPr>
                <a:spLocks/>
              </p:cNvSpPr>
              <p:nvPr/>
            </p:nvSpPr>
            <p:spPr bwMode="auto">
              <a:xfrm>
                <a:off x="2118" y="1561"/>
                <a:ext cx="30" cy="25"/>
              </a:xfrm>
              <a:custGeom>
                <a:avLst/>
                <a:gdLst>
                  <a:gd name="T0" fmla="*/ 0 w 120"/>
                  <a:gd name="T1" fmla="*/ 0 h 100"/>
                  <a:gd name="T2" fmla="*/ 0 w 120"/>
                  <a:gd name="T3" fmla="*/ 0 h 100"/>
                  <a:gd name="T4" fmla="*/ 0 w 120"/>
                  <a:gd name="T5" fmla="*/ 0 h 100"/>
                  <a:gd name="T6" fmla="*/ 0 w 120"/>
                  <a:gd name="T7" fmla="*/ 0 h 100"/>
                  <a:gd name="T8" fmla="*/ 0 w 120"/>
                  <a:gd name="T9" fmla="*/ 0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100"/>
                  <a:gd name="T17" fmla="*/ 120 w 120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100">
                    <a:moveTo>
                      <a:pt x="120" y="44"/>
                    </a:moveTo>
                    <a:lnTo>
                      <a:pt x="120" y="100"/>
                    </a:lnTo>
                    <a:lnTo>
                      <a:pt x="0" y="54"/>
                    </a:lnTo>
                    <a:lnTo>
                      <a:pt x="0" y="0"/>
                    </a:lnTo>
                    <a:lnTo>
                      <a:pt x="120" y="44"/>
                    </a:lnTo>
                    <a:close/>
                  </a:path>
                </a:pathLst>
              </a:custGeom>
              <a:solidFill>
                <a:srgbClr val="6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" name="Freeform 93"/>
              <p:cNvSpPr>
                <a:spLocks/>
              </p:cNvSpPr>
              <p:nvPr/>
            </p:nvSpPr>
            <p:spPr bwMode="auto">
              <a:xfrm>
                <a:off x="2086" y="1549"/>
                <a:ext cx="30" cy="25"/>
              </a:xfrm>
              <a:custGeom>
                <a:avLst/>
                <a:gdLst>
                  <a:gd name="T0" fmla="*/ 0 w 120"/>
                  <a:gd name="T1" fmla="*/ 0 h 99"/>
                  <a:gd name="T2" fmla="*/ 0 w 120"/>
                  <a:gd name="T3" fmla="*/ 0 h 99"/>
                  <a:gd name="T4" fmla="*/ 0 w 120"/>
                  <a:gd name="T5" fmla="*/ 0 h 99"/>
                  <a:gd name="T6" fmla="*/ 0 w 120"/>
                  <a:gd name="T7" fmla="*/ 0 h 99"/>
                  <a:gd name="T8" fmla="*/ 0 w 120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99"/>
                  <a:gd name="T17" fmla="*/ 120 w 120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99">
                    <a:moveTo>
                      <a:pt x="120" y="47"/>
                    </a:moveTo>
                    <a:lnTo>
                      <a:pt x="120" y="99"/>
                    </a:lnTo>
                    <a:lnTo>
                      <a:pt x="0" y="52"/>
                    </a:lnTo>
                    <a:lnTo>
                      <a:pt x="0" y="0"/>
                    </a:lnTo>
                    <a:lnTo>
                      <a:pt x="120" y="47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" name="Freeform 94"/>
              <p:cNvSpPr>
                <a:spLocks/>
              </p:cNvSpPr>
              <p:nvPr/>
            </p:nvSpPr>
            <p:spPr bwMode="auto">
              <a:xfrm>
                <a:off x="2055" y="1538"/>
                <a:ext cx="30" cy="24"/>
              </a:xfrm>
              <a:custGeom>
                <a:avLst/>
                <a:gdLst>
                  <a:gd name="T0" fmla="*/ 0 w 120"/>
                  <a:gd name="T1" fmla="*/ 0 h 96"/>
                  <a:gd name="T2" fmla="*/ 0 w 120"/>
                  <a:gd name="T3" fmla="*/ 0 h 96"/>
                  <a:gd name="T4" fmla="*/ 0 w 120"/>
                  <a:gd name="T5" fmla="*/ 0 h 96"/>
                  <a:gd name="T6" fmla="*/ 0 w 120"/>
                  <a:gd name="T7" fmla="*/ 0 h 96"/>
                  <a:gd name="T8" fmla="*/ 0 w 120"/>
                  <a:gd name="T9" fmla="*/ 0 h 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96"/>
                  <a:gd name="T17" fmla="*/ 120 w 120"/>
                  <a:gd name="T18" fmla="*/ 96 h 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96">
                    <a:moveTo>
                      <a:pt x="120" y="44"/>
                    </a:moveTo>
                    <a:lnTo>
                      <a:pt x="120" y="96"/>
                    </a:lnTo>
                    <a:lnTo>
                      <a:pt x="0" y="51"/>
                    </a:lnTo>
                    <a:lnTo>
                      <a:pt x="0" y="0"/>
                    </a:lnTo>
                    <a:lnTo>
                      <a:pt x="120" y="44"/>
                    </a:lnTo>
                    <a:close/>
                  </a:path>
                </a:pathLst>
              </a:custGeom>
              <a:solidFill>
                <a:srgbClr val="6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" name="Freeform 95"/>
              <p:cNvSpPr>
                <a:spLocks/>
              </p:cNvSpPr>
              <p:nvPr/>
            </p:nvSpPr>
            <p:spPr bwMode="auto">
              <a:xfrm>
                <a:off x="2038" y="1532"/>
                <a:ext cx="15" cy="18"/>
              </a:xfrm>
              <a:custGeom>
                <a:avLst/>
                <a:gdLst>
                  <a:gd name="T0" fmla="*/ 0 w 59"/>
                  <a:gd name="T1" fmla="*/ 0 h 71"/>
                  <a:gd name="T2" fmla="*/ 0 w 59"/>
                  <a:gd name="T3" fmla="*/ 0 h 71"/>
                  <a:gd name="T4" fmla="*/ 0 w 59"/>
                  <a:gd name="T5" fmla="*/ 0 h 71"/>
                  <a:gd name="T6" fmla="*/ 0 w 59"/>
                  <a:gd name="T7" fmla="*/ 0 h 71"/>
                  <a:gd name="T8" fmla="*/ 0 w 59"/>
                  <a:gd name="T9" fmla="*/ 0 h 7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9"/>
                  <a:gd name="T16" fmla="*/ 0 h 71"/>
                  <a:gd name="T17" fmla="*/ 59 w 59"/>
                  <a:gd name="T18" fmla="*/ 71 h 7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9" h="71">
                    <a:moveTo>
                      <a:pt x="59" y="21"/>
                    </a:moveTo>
                    <a:lnTo>
                      <a:pt x="59" y="71"/>
                    </a:lnTo>
                    <a:lnTo>
                      <a:pt x="0" y="48"/>
                    </a:lnTo>
                    <a:lnTo>
                      <a:pt x="0" y="0"/>
                    </a:lnTo>
                    <a:lnTo>
                      <a:pt x="59" y="21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" name="Freeform 96"/>
              <p:cNvSpPr>
                <a:spLocks/>
              </p:cNvSpPr>
              <p:nvPr/>
            </p:nvSpPr>
            <p:spPr bwMode="auto">
              <a:xfrm>
                <a:off x="2150" y="1606"/>
                <a:ext cx="9" cy="18"/>
              </a:xfrm>
              <a:custGeom>
                <a:avLst/>
                <a:gdLst>
                  <a:gd name="T0" fmla="*/ 0 w 38"/>
                  <a:gd name="T1" fmla="*/ 0 h 72"/>
                  <a:gd name="T2" fmla="*/ 0 w 38"/>
                  <a:gd name="T3" fmla="*/ 0 h 72"/>
                  <a:gd name="T4" fmla="*/ 0 w 38"/>
                  <a:gd name="T5" fmla="*/ 0 h 72"/>
                  <a:gd name="T6" fmla="*/ 0 w 38"/>
                  <a:gd name="T7" fmla="*/ 0 h 72"/>
                  <a:gd name="T8" fmla="*/ 0 w 38"/>
                  <a:gd name="T9" fmla="*/ 0 h 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8"/>
                  <a:gd name="T16" fmla="*/ 0 h 72"/>
                  <a:gd name="T17" fmla="*/ 38 w 38"/>
                  <a:gd name="T18" fmla="*/ 72 h 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8" h="72">
                    <a:moveTo>
                      <a:pt x="38" y="18"/>
                    </a:moveTo>
                    <a:lnTo>
                      <a:pt x="38" y="72"/>
                    </a:lnTo>
                    <a:lnTo>
                      <a:pt x="0" y="57"/>
                    </a:lnTo>
                    <a:lnTo>
                      <a:pt x="0" y="0"/>
                    </a:lnTo>
                    <a:lnTo>
                      <a:pt x="38" y="18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" name="Freeform 97"/>
              <p:cNvSpPr>
                <a:spLocks/>
              </p:cNvSpPr>
              <p:nvPr/>
            </p:nvSpPr>
            <p:spPr bwMode="auto">
              <a:xfrm>
                <a:off x="2118" y="1594"/>
                <a:ext cx="30" cy="25"/>
              </a:xfrm>
              <a:custGeom>
                <a:avLst/>
                <a:gdLst>
                  <a:gd name="T0" fmla="*/ 0 w 120"/>
                  <a:gd name="T1" fmla="*/ 0 h 104"/>
                  <a:gd name="T2" fmla="*/ 0 w 120"/>
                  <a:gd name="T3" fmla="*/ 0 h 104"/>
                  <a:gd name="T4" fmla="*/ 0 w 120"/>
                  <a:gd name="T5" fmla="*/ 0 h 104"/>
                  <a:gd name="T6" fmla="*/ 0 w 120"/>
                  <a:gd name="T7" fmla="*/ 0 h 104"/>
                  <a:gd name="T8" fmla="*/ 0 w 120"/>
                  <a:gd name="T9" fmla="*/ 0 h 10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104"/>
                  <a:gd name="T17" fmla="*/ 120 w 120"/>
                  <a:gd name="T18" fmla="*/ 104 h 10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104">
                    <a:moveTo>
                      <a:pt x="120" y="49"/>
                    </a:moveTo>
                    <a:lnTo>
                      <a:pt x="120" y="104"/>
                    </a:lnTo>
                    <a:lnTo>
                      <a:pt x="0" y="54"/>
                    </a:lnTo>
                    <a:lnTo>
                      <a:pt x="0" y="0"/>
                    </a:lnTo>
                    <a:lnTo>
                      <a:pt x="120" y="49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" name="Freeform 98"/>
              <p:cNvSpPr>
                <a:spLocks/>
              </p:cNvSpPr>
              <p:nvPr/>
            </p:nvSpPr>
            <p:spPr bwMode="auto">
              <a:xfrm>
                <a:off x="2086" y="1581"/>
                <a:ext cx="30" cy="25"/>
              </a:xfrm>
              <a:custGeom>
                <a:avLst/>
                <a:gdLst>
                  <a:gd name="T0" fmla="*/ 0 w 120"/>
                  <a:gd name="T1" fmla="*/ 0 h 101"/>
                  <a:gd name="T2" fmla="*/ 0 w 120"/>
                  <a:gd name="T3" fmla="*/ 0 h 101"/>
                  <a:gd name="T4" fmla="*/ 0 w 120"/>
                  <a:gd name="T5" fmla="*/ 0 h 101"/>
                  <a:gd name="T6" fmla="*/ 0 w 120"/>
                  <a:gd name="T7" fmla="*/ 0 h 101"/>
                  <a:gd name="T8" fmla="*/ 0 w 120"/>
                  <a:gd name="T9" fmla="*/ 0 h 10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101"/>
                  <a:gd name="T17" fmla="*/ 120 w 120"/>
                  <a:gd name="T18" fmla="*/ 101 h 10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101">
                    <a:moveTo>
                      <a:pt x="120" y="50"/>
                    </a:moveTo>
                    <a:lnTo>
                      <a:pt x="120" y="101"/>
                    </a:lnTo>
                    <a:lnTo>
                      <a:pt x="0" y="51"/>
                    </a:lnTo>
                    <a:lnTo>
                      <a:pt x="0" y="0"/>
                    </a:lnTo>
                    <a:lnTo>
                      <a:pt x="120" y="50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" name="Freeform 99"/>
              <p:cNvSpPr>
                <a:spLocks/>
              </p:cNvSpPr>
              <p:nvPr/>
            </p:nvSpPr>
            <p:spPr bwMode="auto">
              <a:xfrm>
                <a:off x="2055" y="1568"/>
                <a:ext cx="30" cy="25"/>
              </a:xfrm>
              <a:custGeom>
                <a:avLst/>
                <a:gdLst>
                  <a:gd name="T0" fmla="*/ 0 w 120"/>
                  <a:gd name="T1" fmla="*/ 0 h 101"/>
                  <a:gd name="T2" fmla="*/ 0 w 120"/>
                  <a:gd name="T3" fmla="*/ 0 h 101"/>
                  <a:gd name="T4" fmla="*/ 0 w 120"/>
                  <a:gd name="T5" fmla="*/ 0 h 101"/>
                  <a:gd name="T6" fmla="*/ 0 w 120"/>
                  <a:gd name="T7" fmla="*/ 0 h 101"/>
                  <a:gd name="T8" fmla="*/ 0 w 120"/>
                  <a:gd name="T9" fmla="*/ 0 h 10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101"/>
                  <a:gd name="T17" fmla="*/ 120 w 120"/>
                  <a:gd name="T18" fmla="*/ 101 h 10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101">
                    <a:moveTo>
                      <a:pt x="120" y="50"/>
                    </a:moveTo>
                    <a:lnTo>
                      <a:pt x="120" y="101"/>
                    </a:lnTo>
                    <a:lnTo>
                      <a:pt x="0" y="51"/>
                    </a:lnTo>
                    <a:lnTo>
                      <a:pt x="0" y="0"/>
                    </a:lnTo>
                    <a:lnTo>
                      <a:pt x="120" y="50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" name="Freeform 100"/>
              <p:cNvSpPr>
                <a:spLocks/>
              </p:cNvSpPr>
              <p:nvPr/>
            </p:nvSpPr>
            <p:spPr bwMode="auto">
              <a:xfrm>
                <a:off x="2038" y="1561"/>
                <a:ext cx="15" cy="19"/>
              </a:xfrm>
              <a:custGeom>
                <a:avLst/>
                <a:gdLst>
                  <a:gd name="T0" fmla="*/ 0 w 59"/>
                  <a:gd name="T1" fmla="*/ 0 h 74"/>
                  <a:gd name="T2" fmla="*/ 0 w 59"/>
                  <a:gd name="T3" fmla="*/ 0 h 74"/>
                  <a:gd name="T4" fmla="*/ 0 w 59"/>
                  <a:gd name="T5" fmla="*/ 0 h 74"/>
                  <a:gd name="T6" fmla="*/ 0 w 59"/>
                  <a:gd name="T7" fmla="*/ 0 h 74"/>
                  <a:gd name="T8" fmla="*/ 0 w 59"/>
                  <a:gd name="T9" fmla="*/ 0 h 7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9"/>
                  <a:gd name="T16" fmla="*/ 0 h 74"/>
                  <a:gd name="T17" fmla="*/ 59 w 59"/>
                  <a:gd name="T18" fmla="*/ 74 h 7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9" h="74">
                    <a:moveTo>
                      <a:pt x="59" y="23"/>
                    </a:moveTo>
                    <a:lnTo>
                      <a:pt x="59" y="74"/>
                    </a:lnTo>
                    <a:lnTo>
                      <a:pt x="0" y="47"/>
                    </a:lnTo>
                    <a:lnTo>
                      <a:pt x="0" y="0"/>
                    </a:lnTo>
                    <a:lnTo>
                      <a:pt x="59" y="23"/>
                    </a:lnTo>
                    <a:close/>
                  </a:path>
                </a:pathLst>
              </a:custGeom>
              <a:solidFill>
                <a:srgbClr val="4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" name="Freeform 101"/>
              <p:cNvSpPr>
                <a:spLocks/>
              </p:cNvSpPr>
              <p:nvPr/>
            </p:nvSpPr>
            <p:spPr bwMode="auto">
              <a:xfrm>
                <a:off x="2150" y="1640"/>
                <a:ext cx="10" cy="18"/>
              </a:xfrm>
              <a:custGeom>
                <a:avLst/>
                <a:gdLst>
                  <a:gd name="T0" fmla="*/ 0 w 39"/>
                  <a:gd name="T1" fmla="*/ 0 h 72"/>
                  <a:gd name="T2" fmla="*/ 0 w 39"/>
                  <a:gd name="T3" fmla="*/ 0 h 72"/>
                  <a:gd name="T4" fmla="*/ 0 w 39"/>
                  <a:gd name="T5" fmla="*/ 0 h 72"/>
                  <a:gd name="T6" fmla="*/ 0 w 39"/>
                  <a:gd name="T7" fmla="*/ 0 h 72"/>
                  <a:gd name="T8" fmla="*/ 0 w 39"/>
                  <a:gd name="T9" fmla="*/ 0 h 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9"/>
                  <a:gd name="T16" fmla="*/ 0 h 72"/>
                  <a:gd name="T17" fmla="*/ 39 w 39"/>
                  <a:gd name="T18" fmla="*/ 72 h 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9" h="72">
                    <a:moveTo>
                      <a:pt x="39" y="18"/>
                    </a:moveTo>
                    <a:lnTo>
                      <a:pt x="39" y="72"/>
                    </a:lnTo>
                    <a:lnTo>
                      <a:pt x="0" y="53"/>
                    </a:lnTo>
                    <a:lnTo>
                      <a:pt x="0" y="0"/>
                    </a:lnTo>
                    <a:lnTo>
                      <a:pt x="39" y="18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" name="Freeform 102"/>
              <p:cNvSpPr>
                <a:spLocks/>
              </p:cNvSpPr>
              <p:nvPr/>
            </p:nvSpPr>
            <p:spPr bwMode="auto">
              <a:xfrm>
                <a:off x="2118" y="1626"/>
                <a:ext cx="30" cy="26"/>
              </a:xfrm>
              <a:custGeom>
                <a:avLst/>
                <a:gdLst>
                  <a:gd name="T0" fmla="*/ 0 w 120"/>
                  <a:gd name="T1" fmla="*/ 0 h 107"/>
                  <a:gd name="T2" fmla="*/ 0 w 120"/>
                  <a:gd name="T3" fmla="*/ 0 h 107"/>
                  <a:gd name="T4" fmla="*/ 0 w 120"/>
                  <a:gd name="T5" fmla="*/ 0 h 107"/>
                  <a:gd name="T6" fmla="*/ 0 w 120"/>
                  <a:gd name="T7" fmla="*/ 0 h 107"/>
                  <a:gd name="T8" fmla="*/ 0 w 120"/>
                  <a:gd name="T9" fmla="*/ 0 h 10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107"/>
                  <a:gd name="T17" fmla="*/ 120 w 120"/>
                  <a:gd name="T18" fmla="*/ 107 h 10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107">
                    <a:moveTo>
                      <a:pt x="120" y="53"/>
                    </a:moveTo>
                    <a:lnTo>
                      <a:pt x="120" y="107"/>
                    </a:lnTo>
                    <a:lnTo>
                      <a:pt x="0" y="54"/>
                    </a:lnTo>
                    <a:lnTo>
                      <a:pt x="0" y="0"/>
                    </a:lnTo>
                    <a:lnTo>
                      <a:pt x="120" y="53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1" name="Freeform 103"/>
              <p:cNvSpPr>
                <a:spLocks/>
              </p:cNvSpPr>
              <p:nvPr/>
            </p:nvSpPr>
            <p:spPr bwMode="auto">
              <a:xfrm>
                <a:off x="2086" y="1612"/>
                <a:ext cx="30" cy="26"/>
              </a:xfrm>
              <a:custGeom>
                <a:avLst/>
                <a:gdLst>
                  <a:gd name="T0" fmla="*/ 0 w 120"/>
                  <a:gd name="T1" fmla="*/ 0 h 106"/>
                  <a:gd name="T2" fmla="*/ 0 w 120"/>
                  <a:gd name="T3" fmla="*/ 0 h 106"/>
                  <a:gd name="T4" fmla="*/ 0 w 120"/>
                  <a:gd name="T5" fmla="*/ 0 h 106"/>
                  <a:gd name="T6" fmla="*/ 0 w 120"/>
                  <a:gd name="T7" fmla="*/ 0 h 106"/>
                  <a:gd name="T8" fmla="*/ 0 w 120"/>
                  <a:gd name="T9" fmla="*/ 0 h 1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106"/>
                  <a:gd name="T17" fmla="*/ 120 w 120"/>
                  <a:gd name="T18" fmla="*/ 106 h 1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106">
                    <a:moveTo>
                      <a:pt x="120" y="55"/>
                    </a:moveTo>
                    <a:lnTo>
                      <a:pt x="120" y="106"/>
                    </a:lnTo>
                    <a:lnTo>
                      <a:pt x="0" y="52"/>
                    </a:lnTo>
                    <a:lnTo>
                      <a:pt x="0" y="0"/>
                    </a:lnTo>
                    <a:lnTo>
                      <a:pt x="120" y="55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" name="Freeform 104"/>
              <p:cNvSpPr>
                <a:spLocks/>
              </p:cNvSpPr>
              <p:nvPr/>
            </p:nvSpPr>
            <p:spPr bwMode="auto">
              <a:xfrm>
                <a:off x="2055" y="1597"/>
                <a:ext cx="30" cy="27"/>
              </a:xfrm>
              <a:custGeom>
                <a:avLst/>
                <a:gdLst>
                  <a:gd name="T0" fmla="*/ 0 w 120"/>
                  <a:gd name="T1" fmla="*/ 0 h 106"/>
                  <a:gd name="T2" fmla="*/ 0 w 120"/>
                  <a:gd name="T3" fmla="*/ 0 h 106"/>
                  <a:gd name="T4" fmla="*/ 0 w 120"/>
                  <a:gd name="T5" fmla="*/ 0 h 106"/>
                  <a:gd name="T6" fmla="*/ 0 w 120"/>
                  <a:gd name="T7" fmla="*/ 0 h 106"/>
                  <a:gd name="T8" fmla="*/ 0 w 120"/>
                  <a:gd name="T9" fmla="*/ 0 h 1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106"/>
                  <a:gd name="T17" fmla="*/ 120 w 120"/>
                  <a:gd name="T18" fmla="*/ 106 h 1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106">
                    <a:moveTo>
                      <a:pt x="120" y="55"/>
                    </a:moveTo>
                    <a:lnTo>
                      <a:pt x="120" y="106"/>
                    </a:lnTo>
                    <a:lnTo>
                      <a:pt x="0" y="52"/>
                    </a:lnTo>
                    <a:lnTo>
                      <a:pt x="0" y="0"/>
                    </a:lnTo>
                    <a:lnTo>
                      <a:pt x="120" y="55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" name="Freeform 105"/>
              <p:cNvSpPr>
                <a:spLocks/>
              </p:cNvSpPr>
              <p:nvPr/>
            </p:nvSpPr>
            <p:spPr bwMode="auto">
              <a:xfrm>
                <a:off x="2038" y="1590"/>
                <a:ext cx="15" cy="19"/>
              </a:xfrm>
              <a:custGeom>
                <a:avLst/>
                <a:gdLst>
                  <a:gd name="T0" fmla="*/ 0 w 59"/>
                  <a:gd name="T1" fmla="*/ 0 h 76"/>
                  <a:gd name="T2" fmla="*/ 0 w 59"/>
                  <a:gd name="T3" fmla="*/ 0 h 76"/>
                  <a:gd name="T4" fmla="*/ 0 w 59"/>
                  <a:gd name="T5" fmla="*/ 0 h 76"/>
                  <a:gd name="T6" fmla="*/ 0 w 59"/>
                  <a:gd name="T7" fmla="*/ 0 h 76"/>
                  <a:gd name="T8" fmla="*/ 0 w 59"/>
                  <a:gd name="T9" fmla="*/ 0 h 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9"/>
                  <a:gd name="T16" fmla="*/ 0 h 76"/>
                  <a:gd name="T17" fmla="*/ 59 w 59"/>
                  <a:gd name="T18" fmla="*/ 76 h 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9" h="76">
                    <a:moveTo>
                      <a:pt x="59" y="26"/>
                    </a:moveTo>
                    <a:lnTo>
                      <a:pt x="59" y="76"/>
                    </a:lnTo>
                    <a:lnTo>
                      <a:pt x="0" y="48"/>
                    </a:lnTo>
                    <a:lnTo>
                      <a:pt x="0" y="0"/>
                    </a:lnTo>
                    <a:lnTo>
                      <a:pt x="59" y="26"/>
                    </a:lnTo>
                    <a:close/>
                  </a:path>
                </a:pathLst>
              </a:custGeom>
              <a:solidFill>
                <a:srgbClr val="6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4" name="Freeform 106"/>
              <p:cNvSpPr>
                <a:spLocks/>
              </p:cNvSpPr>
              <p:nvPr/>
            </p:nvSpPr>
            <p:spPr bwMode="auto">
              <a:xfrm>
                <a:off x="2150" y="1675"/>
                <a:ext cx="9" cy="17"/>
              </a:xfrm>
              <a:custGeom>
                <a:avLst/>
                <a:gdLst>
                  <a:gd name="T0" fmla="*/ 0 w 39"/>
                  <a:gd name="T1" fmla="*/ 0 h 69"/>
                  <a:gd name="T2" fmla="*/ 0 w 39"/>
                  <a:gd name="T3" fmla="*/ 0 h 69"/>
                  <a:gd name="T4" fmla="*/ 0 w 39"/>
                  <a:gd name="T5" fmla="*/ 0 h 69"/>
                  <a:gd name="T6" fmla="*/ 0 w 39"/>
                  <a:gd name="T7" fmla="*/ 0 h 69"/>
                  <a:gd name="T8" fmla="*/ 0 w 39"/>
                  <a:gd name="T9" fmla="*/ 0 h 6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9"/>
                  <a:gd name="T16" fmla="*/ 0 h 69"/>
                  <a:gd name="T17" fmla="*/ 39 w 39"/>
                  <a:gd name="T18" fmla="*/ 69 h 6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9" h="69">
                    <a:moveTo>
                      <a:pt x="39" y="14"/>
                    </a:moveTo>
                    <a:lnTo>
                      <a:pt x="39" y="69"/>
                    </a:lnTo>
                    <a:lnTo>
                      <a:pt x="0" y="48"/>
                    </a:lnTo>
                    <a:lnTo>
                      <a:pt x="0" y="0"/>
                    </a:lnTo>
                    <a:lnTo>
                      <a:pt x="39" y="14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5" name="Freeform 107"/>
              <p:cNvSpPr>
                <a:spLocks/>
              </p:cNvSpPr>
              <p:nvPr/>
            </p:nvSpPr>
            <p:spPr bwMode="auto">
              <a:xfrm>
                <a:off x="2118" y="1658"/>
                <a:ext cx="30" cy="29"/>
              </a:xfrm>
              <a:custGeom>
                <a:avLst/>
                <a:gdLst>
                  <a:gd name="T0" fmla="*/ 0 w 120"/>
                  <a:gd name="T1" fmla="*/ 0 h 115"/>
                  <a:gd name="T2" fmla="*/ 0 w 120"/>
                  <a:gd name="T3" fmla="*/ 0 h 115"/>
                  <a:gd name="T4" fmla="*/ 0 w 120"/>
                  <a:gd name="T5" fmla="*/ 0 h 115"/>
                  <a:gd name="T6" fmla="*/ 0 w 120"/>
                  <a:gd name="T7" fmla="*/ 0 h 115"/>
                  <a:gd name="T8" fmla="*/ 0 w 120"/>
                  <a:gd name="T9" fmla="*/ 0 h 11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115"/>
                  <a:gd name="T17" fmla="*/ 120 w 120"/>
                  <a:gd name="T18" fmla="*/ 115 h 11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115">
                    <a:moveTo>
                      <a:pt x="120" y="60"/>
                    </a:moveTo>
                    <a:lnTo>
                      <a:pt x="120" y="115"/>
                    </a:lnTo>
                    <a:lnTo>
                      <a:pt x="0" y="53"/>
                    </a:lnTo>
                    <a:lnTo>
                      <a:pt x="0" y="0"/>
                    </a:lnTo>
                    <a:lnTo>
                      <a:pt x="120" y="60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" name="Freeform 108"/>
              <p:cNvSpPr>
                <a:spLocks/>
              </p:cNvSpPr>
              <p:nvPr/>
            </p:nvSpPr>
            <p:spPr bwMode="auto">
              <a:xfrm>
                <a:off x="2086" y="1643"/>
                <a:ext cx="30" cy="27"/>
              </a:xfrm>
              <a:custGeom>
                <a:avLst/>
                <a:gdLst>
                  <a:gd name="T0" fmla="*/ 0 w 120"/>
                  <a:gd name="T1" fmla="*/ 0 h 111"/>
                  <a:gd name="T2" fmla="*/ 0 w 120"/>
                  <a:gd name="T3" fmla="*/ 0 h 111"/>
                  <a:gd name="T4" fmla="*/ 0 w 120"/>
                  <a:gd name="T5" fmla="*/ 0 h 111"/>
                  <a:gd name="T6" fmla="*/ 0 w 120"/>
                  <a:gd name="T7" fmla="*/ 0 h 111"/>
                  <a:gd name="T8" fmla="*/ 0 w 120"/>
                  <a:gd name="T9" fmla="*/ 0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111"/>
                  <a:gd name="T17" fmla="*/ 120 w 120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111">
                    <a:moveTo>
                      <a:pt x="120" y="58"/>
                    </a:moveTo>
                    <a:lnTo>
                      <a:pt x="120" y="111"/>
                    </a:lnTo>
                    <a:lnTo>
                      <a:pt x="0" y="50"/>
                    </a:lnTo>
                    <a:lnTo>
                      <a:pt x="0" y="0"/>
                    </a:lnTo>
                    <a:lnTo>
                      <a:pt x="120" y="58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" name="Freeform 109"/>
              <p:cNvSpPr>
                <a:spLocks/>
              </p:cNvSpPr>
              <p:nvPr/>
            </p:nvSpPr>
            <p:spPr bwMode="auto">
              <a:xfrm>
                <a:off x="2054" y="1627"/>
                <a:ext cx="31" cy="28"/>
              </a:xfrm>
              <a:custGeom>
                <a:avLst/>
                <a:gdLst>
                  <a:gd name="T0" fmla="*/ 0 w 121"/>
                  <a:gd name="T1" fmla="*/ 0 h 113"/>
                  <a:gd name="T2" fmla="*/ 0 w 121"/>
                  <a:gd name="T3" fmla="*/ 0 h 113"/>
                  <a:gd name="T4" fmla="*/ 0 w 121"/>
                  <a:gd name="T5" fmla="*/ 0 h 113"/>
                  <a:gd name="T6" fmla="*/ 0 w 121"/>
                  <a:gd name="T7" fmla="*/ 0 h 113"/>
                  <a:gd name="T8" fmla="*/ 0 w 121"/>
                  <a:gd name="T9" fmla="*/ 0 h 11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1"/>
                  <a:gd name="T16" fmla="*/ 0 h 113"/>
                  <a:gd name="T17" fmla="*/ 121 w 121"/>
                  <a:gd name="T18" fmla="*/ 113 h 11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1" h="113">
                    <a:moveTo>
                      <a:pt x="121" y="62"/>
                    </a:moveTo>
                    <a:lnTo>
                      <a:pt x="121" y="113"/>
                    </a:lnTo>
                    <a:lnTo>
                      <a:pt x="0" y="51"/>
                    </a:lnTo>
                    <a:lnTo>
                      <a:pt x="0" y="0"/>
                    </a:lnTo>
                    <a:lnTo>
                      <a:pt x="121" y="62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" name="Freeform 110"/>
              <p:cNvSpPr>
                <a:spLocks/>
              </p:cNvSpPr>
              <p:nvPr/>
            </p:nvSpPr>
            <p:spPr bwMode="auto">
              <a:xfrm>
                <a:off x="2038" y="1619"/>
                <a:ext cx="15" cy="20"/>
              </a:xfrm>
              <a:custGeom>
                <a:avLst/>
                <a:gdLst>
                  <a:gd name="T0" fmla="*/ 0 w 59"/>
                  <a:gd name="T1" fmla="*/ 0 h 77"/>
                  <a:gd name="T2" fmla="*/ 0 w 59"/>
                  <a:gd name="T3" fmla="*/ 0 h 77"/>
                  <a:gd name="T4" fmla="*/ 0 w 59"/>
                  <a:gd name="T5" fmla="*/ 0 h 77"/>
                  <a:gd name="T6" fmla="*/ 0 w 59"/>
                  <a:gd name="T7" fmla="*/ 0 h 77"/>
                  <a:gd name="T8" fmla="*/ 0 w 59"/>
                  <a:gd name="T9" fmla="*/ 0 h 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9"/>
                  <a:gd name="T16" fmla="*/ 0 h 77"/>
                  <a:gd name="T17" fmla="*/ 59 w 59"/>
                  <a:gd name="T18" fmla="*/ 77 h 7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9" h="77">
                    <a:moveTo>
                      <a:pt x="59" y="26"/>
                    </a:moveTo>
                    <a:lnTo>
                      <a:pt x="59" y="77"/>
                    </a:lnTo>
                    <a:lnTo>
                      <a:pt x="0" y="47"/>
                    </a:lnTo>
                    <a:lnTo>
                      <a:pt x="0" y="0"/>
                    </a:lnTo>
                    <a:lnTo>
                      <a:pt x="59" y="26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" name="Freeform 111"/>
              <p:cNvSpPr>
                <a:spLocks/>
              </p:cNvSpPr>
              <p:nvPr/>
            </p:nvSpPr>
            <p:spPr bwMode="auto">
              <a:xfrm>
                <a:off x="2150" y="1707"/>
                <a:ext cx="9" cy="20"/>
              </a:xfrm>
              <a:custGeom>
                <a:avLst/>
                <a:gdLst>
                  <a:gd name="T0" fmla="*/ 0 w 38"/>
                  <a:gd name="T1" fmla="*/ 0 h 80"/>
                  <a:gd name="T2" fmla="*/ 0 w 38"/>
                  <a:gd name="T3" fmla="*/ 0 h 80"/>
                  <a:gd name="T4" fmla="*/ 0 w 38"/>
                  <a:gd name="T5" fmla="*/ 0 h 80"/>
                  <a:gd name="T6" fmla="*/ 0 w 38"/>
                  <a:gd name="T7" fmla="*/ 0 h 80"/>
                  <a:gd name="T8" fmla="*/ 0 w 38"/>
                  <a:gd name="T9" fmla="*/ 0 h 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8"/>
                  <a:gd name="T16" fmla="*/ 0 h 80"/>
                  <a:gd name="T17" fmla="*/ 38 w 38"/>
                  <a:gd name="T18" fmla="*/ 80 h 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8" h="80">
                    <a:moveTo>
                      <a:pt x="38" y="21"/>
                    </a:moveTo>
                    <a:lnTo>
                      <a:pt x="38" y="80"/>
                    </a:lnTo>
                    <a:lnTo>
                      <a:pt x="0" y="56"/>
                    </a:lnTo>
                    <a:lnTo>
                      <a:pt x="0" y="0"/>
                    </a:lnTo>
                    <a:lnTo>
                      <a:pt x="38" y="21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0" name="Freeform 112"/>
              <p:cNvSpPr>
                <a:spLocks/>
              </p:cNvSpPr>
              <p:nvPr/>
            </p:nvSpPr>
            <p:spPr bwMode="auto">
              <a:xfrm>
                <a:off x="2118" y="1690"/>
                <a:ext cx="30" cy="30"/>
              </a:xfrm>
              <a:custGeom>
                <a:avLst/>
                <a:gdLst>
                  <a:gd name="T0" fmla="*/ 0 w 120"/>
                  <a:gd name="T1" fmla="*/ 0 h 119"/>
                  <a:gd name="T2" fmla="*/ 0 w 120"/>
                  <a:gd name="T3" fmla="*/ 0 h 119"/>
                  <a:gd name="T4" fmla="*/ 0 w 120"/>
                  <a:gd name="T5" fmla="*/ 0 h 119"/>
                  <a:gd name="T6" fmla="*/ 0 w 120"/>
                  <a:gd name="T7" fmla="*/ 0 h 119"/>
                  <a:gd name="T8" fmla="*/ 0 w 120"/>
                  <a:gd name="T9" fmla="*/ 0 h 1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119"/>
                  <a:gd name="T17" fmla="*/ 120 w 120"/>
                  <a:gd name="T18" fmla="*/ 119 h 11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119">
                    <a:moveTo>
                      <a:pt x="120" y="65"/>
                    </a:moveTo>
                    <a:lnTo>
                      <a:pt x="120" y="119"/>
                    </a:lnTo>
                    <a:lnTo>
                      <a:pt x="0" y="54"/>
                    </a:lnTo>
                    <a:lnTo>
                      <a:pt x="0" y="0"/>
                    </a:lnTo>
                    <a:lnTo>
                      <a:pt x="120" y="65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1" name="Freeform 113"/>
              <p:cNvSpPr>
                <a:spLocks/>
              </p:cNvSpPr>
              <p:nvPr/>
            </p:nvSpPr>
            <p:spPr bwMode="auto">
              <a:xfrm>
                <a:off x="2086" y="1674"/>
                <a:ext cx="30" cy="29"/>
              </a:xfrm>
              <a:custGeom>
                <a:avLst/>
                <a:gdLst>
                  <a:gd name="T0" fmla="*/ 0 w 120"/>
                  <a:gd name="T1" fmla="*/ 0 h 117"/>
                  <a:gd name="T2" fmla="*/ 0 w 120"/>
                  <a:gd name="T3" fmla="*/ 0 h 117"/>
                  <a:gd name="T4" fmla="*/ 0 w 120"/>
                  <a:gd name="T5" fmla="*/ 0 h 117"/>
                  <a:gd name="T6" fmla="*/ 0 w 120"/>
                  <a:gd name="T7" fmla="*/ 0 h 117"/>
                  <a:gd name="T8" fmla="*/ 0 w 120"/>
                  <a:gd name="T9" fmla="*/ 0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117"/>
                  <a:gd name="T17" fmla="*/ 120 w 120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117">
                    <a:moveTo>
                      <a:pt x="120" y="65"/>
                    </a:moveTo>
                    <a:lnTo>
                      <a:pt x="120" y="117"/>
                    </a:lnTo>
                    <a:lnTo>
                      <a:pt x="0" y="51"/>
                    </a:lnTo>
                    <a:lnTo>
                      <a:pt x="0" y="0"/>
                    </a:lnTo>
                    <a:lnTo>
                      <a:pt x="120" y="65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" name="Freeform 114"/>
              <p:cNvSpPr>
                <a:spLocks/>
              </p:cNvSpPr>
              <p:nvPr/>
            </p:nvSpPr>
            <p:spPr bwMode="auto">
              <a:xfrm>
                <a:off x="2055" y="1657"/>
                <a:ext cx="30" cy="29"/>
              </a:xfrm>
              <a:custGeom>
                <a:avLst/>
                <a:gdLst>
                  <a:gd name="T0" fmla="*/ 0 w 120"/>
                  <a:gd name="T1" fmla="*/ 0 h 115"/>
                  <a:gd name="T2" fmla="*/ 0 w 120"/>
                  <a:gd name="T3" fmla="*/ 0 h 115"/>
                  <a:gd name="T4" fmla="*/ 0 w 120"/>
                  <a:gd name="T5" fmla="*/ 0 h 115"/>
                  <a:gd name="T6" fmla="*/ 0 w 120"/>
                  <a:gd name="T7" fmla="*/ 0 h 115"/>
                  <a:gd name="T8" fmla="*/ 0 w 120"/>
                  <a:gd name="T9" fmla="*/ 0 h 11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115"/>
                  <a:gd name="T17" fmla="*/ 120 w 120"/>
                  <a:gd name="T18" fmla="*/ 115 h 11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115">
                    <a:moveTo>
                      <a:pt x="120" y="64"/>
                    </a:moveTo>
                    <a:lnTo>
                      <a:pt x="120" y="115"/>
                    </a:lnTo>
                    <a:lnTo>
                      <a:pt x="0" y="52"/>
                    </a:lnTo>
                    <a:lnTo>
                      <a:pt x="0" y="0"/>
                    </a:lnTo>
                    <a:lnTo>
                      <a:pt x="120" y="64"/>
                    </a:lnTo>
                    <a:close/>
                  </a:path>
                </a:pathLst>
              </a:custGeom>
              <a:solidFill>
                <a:srgbClr val="2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" name="Freeform 115"/>
              <p:cNvSpPr>
                <a:spLocks/>
              </p:cNvSpPr>
              <p:nvPr/>
            </p:nvSpPr>
            <p:spPr bwMode="auto">
              <a:xfrm>
                <a:off x="2038" y="1649"/>
                <a:ext cx="15" cy="20"/>
              </a:xfrm>
              <a:custGeom>
                <a:avLst/>
                <a:gdLst>
                  <a:gd name="T0" fmla="*/ 0 w 59"/>
                  <a:gd name="T1" fmla="*/ 0 h 79"/>
                  <a:gd name="T2" fmla="*/ 0 w 59"/>
                  <a:gd name="T3" fmla="*/ 0 h 79"/>
                  <a:gd name="T4" fmla="*/ 0 w 59"/>
                  <a:gd name="T5" fmla="*/ 0 h 79"/>
                  <a:gd name="T6" fmla="*/ 0 w 59"/>
                  <a:gd name="T7" fmla="*/ 0 h 79"/>
                  <a:gd name="T8" fmla="*/ 0 w 59"/>
                  <a:gd name="T9" fmla="*/ 0 h 7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9"/>
                  <a:gd name="T16" fmla="*/ 0 h 79"/>
                  <a:gd name="T17" fmla="*/ 59 w 59"/>
                  <a:gd name="T18" fmla="*/ 79 h 7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9" h="79">
                    <a:moveTo>
                      <a:pt x="59" y="28"/>
                    </a:moveTo>
                    <a:lnTo>
                      <a:pt x="59" y="79"/>
                    </a:lnTo>
                    <a:lnTo>
                      <a:pt x="0" y="43"/>
                    </a:lnTo>
                    <a:lnTo>
                      <a:pt x="0" y="0"/>
                    </a:lnTo>
                    <a:lnTo>
                      <a:pt x="59" y="28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4" name="Freeform 116"/>
              <p:cNvSpPr>
                <a:spLocks/>
              </p:cNvSpPr>
              <p:nvPr/>
            </p:nvSpPr>
            <p:spPr bwMode="auto">
              <a:xfrm>
                <a:off x="2038" y="1663"/>
                <a:ext cx="25" cy="25"/>
              </a:xfrm>
              <a:custGeom>
                <a:avLst/>
                <a:gdLst>
                  <a:gd name="T0" fmla="*/ 0 w 99"/>
                  <a:gd name="T1" fmla="*/ 0 h 101"/>
                  <a:gd name="T2" fmla="*/ 0 w 99"/>
                  <a:gd name="T3" fmla="*/ 0 h 101"/>
                  <a:gd name="T4" fmla="*/ 0 w 99"/>
                  <a:gd name="T5" fmla="*/ 0 h 101"/>
                  <a:gd name="T6" fmla="*/ 0 w 99"/>
                  <a:gd name="T7" fmla="*/ 0 h 101"/>
                  <a:gd name="T8" fmla="*/ 0 w 99"/>
                  <a:gd name="T9" fmla="*/ 0 h 10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"/>
                  <a:gd name="T16" fmla="*/ 0 h 101"/>
                  <a:gd name="T17" fmla="*/ 99 w 99"/>
                  <a:gd name="T18" fmla="*/ 101 h 10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" h="101">
                    <a:moveTo>
                      <a:pt x="99" y="55"/>
                    </a:moveTo>
                    <a:lnTo>
                      <a:pt x="99" y="101"/>
                    </a:lnTo>
                    <a:lnTo>
                      <a:pt x="0" y="50"/>
                    </a:lnTo>
                    <a:lnTo>
                      <a:pt x="0" y="0"/>
                    </a:lnTo>
                    <a:lnTo>
                      <a:pt x="99" y="55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5" name="Freeform 117"/>
              <p:cNvSpPr>
                <a:spLocks/>
              </p:cNvSpPr>
              <p:nvPr/>
            </p:nvSpPr>
            <p:spPr bwMode="auto">
              <a:xfrm>
                <a:off x="2125" y="1710"/>
                <a:ext cx="34" cy="33"/>
              </a:xfrm>
              <a:custGeom>
                <a:avLst/>
                <a:gdLst>
                  <a:gd name="T0" fmla="*/ 0 w 135"/>
                  <a:gd name="T1" fmla="*/ 0 h 130"/>
                  <a:gd name="T2" fmla="*/ 0 w 135"/>
                  <a:gd name="T3" fmla="*/ 0 h 130"/>
                  <a:gd name="T4" fmla="*/ 0 w 135"/>
                  <a:gd name="T5" fmla="*/ 0 h 130"/>
                  <a:gd name="T6" fmla="*/ 0 w 135"/>
                  <a:gd name="T7" fmla="*/ 0 h 130"/>
                  <a:gd name="T8" fmla="*/ 0 w 135"/>
                  <a:gd name="T9" fmla="*/ 0 h 1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5"/>
                  <a:gd name="T16" fmla="*/ 0 h 130"/>
                  <a:gd name="T17" fmla="*/ 135 w 135"/>
                  <a:gd name="T18" fmla="*/ 130 h 13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5" h="130">
                    <a:moveTo>
                      <a:pt x="135" y="78"/>
                    </a:moveTo>
                    <a:lnTo>
                      <a:pt x="135" y="130"/>
                    </a:lnTo>
                    <a:lnTo>
                      <a:pt x="0" y="56"/>
                    </a:lnTo>
                    <a:lnTo>
                      <a:pt x="0" y="0"/>
                    </a:lnTo>
                    <a:lnTo>
                      <a:pt x="135" y="78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6" name="Freeform 118"/>
              <p:cNvSpPr>
                <a:spLocks/>
              </p:cNvSpPr>
              <p:nvPr/>
            </p:nvSpPr>
            <p:spPr bwMode="auto">
              <a:xfrm>
                <a:off x="2096" y="1694"/>
                <a:ext cx="28" cy="29"/>
              </a:xfrm>
              <a:custGeom>
                <a:avLst/>
                <a:gdLst>
                  <a:gd name="T0" fmla="*/ 0 w 112"/>
                  <a:gd name="T1" fmla="*/ 0 h 115"/>
                  <a:gd name="T2" fmla="*/ 0 w 112"/>
                  <a:gd name="T3" fmla="*/ 0 h 115"/>
                  <a:gd name="T4" fmla="*/ 0 w 112"/>
                  <a:gd name="T5" fmla="*/ 0 h 115"/>
                  <a:gd name="T6" fmla="*/ 0 w 112"/>
                  <a:gd name="T7" fmla="*/ 0 h 115"/>
                  <a:gd name="T8" fmla="*/ 0 w 112"/>
                  <a:gd name="T9" fmla="*/ 0 h 11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2"/>
                  <a:gd name="T16" fmla="*/ 0 h 115"/>
                  <a:gd name="T17" fmla="*/ 112 w 112"/>
                  <a:gd name="T18" fmla="*/ 115 h 11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2" h="115">
                    <a:moveTo>
                      <a:pt x="112" y="61"/>
                    </a:moveTo>
                    <a:lnTo>
                      <a:pt x="112" y="115"/>
                    </a:lnTo>
                    <a:lnTo>
                      <a:pt x="0" y="52"/>
                    </a:lnTo>
                    <a:lnTo>
                      <a:pt x="0" y="0"/>
                    </a:lnTo>
                    <a:lnTo>
                      <a:pt x="112" y="61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7" name="Freeform 119"/>
              <p:cNvSpPr>
                <a:spLocks/>
              </p:cNvSpPr>
              <p:nvPr/>
            </p:nvSpPr>
            <p:spPr bwMode="auto">
              <a:xfrm>
                <a:off x="2065" y="1678"/>
                <a:ext cx="29" cy="28"/>
              </a:xfrm>
              <a:custGeom>
                <a:avLst/>
                <a:gdLst>
                  <a:gd name="T0" fmla="*/ 0 w 118"/>
                  <a:gd name="T1" fmla="*/ 0 h 114"/>
                  <a:gd name="T2" fmla="*/ 0 w 118"/>
                  <a:gd name="T3" fmla="*/ 0 h 114"/>
                  <a:gd name="T4" fmla="*/ 0 w 118"/>
                  <a:gd name="T5" fmla="*/ 0 h 114"/>
                  <a:gd name="T6" fmla="*/ 0 w 118"/>
                  <a:gd name="T7" fmla="*/ 0 h 114"/>
                  <a:gd name="T8" fmla="*/ 0 w 118"/>
                  <a:gd name="T9" fmla="*/ 0 h 1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8"/>
                  <a:gd name="T16" fmla="*/ 0 h 114"/>
                  <a:gd name="T17" fmla="*/ 118 w 118"/>
                  <a:gd name="T18" fmla="*/ 114 h 1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8" h="114">
                    <a:moveTo>
                      <a:pt x="118" y="62"/>
                    </a:moveTo>
                    <a:lnTo>
                      <a:pt x="118" y="114"/>
                    </a:lnTo>
                    <a:lnTo>
                      <a:pt x="0" y="46"/>
                    </a:lnTo>
                    <a:lnTo>
                      <a:pt x="0" y="0"/>
                    </a:lnTo>
                    <a:lnTo>
                      <a:pt x="118" y="62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8" name="Freeform 120"/>
              <p:cNvSpPr>
                <a:spLocks/>
              </p:cNvSpPr>
              <p:nvPr/>
            </p:nvSpPr>
            <p:spPr bwMode="auto">
              <a:xfrm>
                <a:off x="2038" y="1489"/>
                <a:ext cx="26" cy="20"/>
              </a:xfrm>
              <a:custGeom>
                <a:avLst/>
                <a:gdLst>
                  <a:gd name="T0" fmla="*/ 0 w 104"/>
                  <a:gd name="T1" fmla="*/ 0 h 82"/>
                  <a:gd name="T2" fmla="*/ 0 w 104"/>
                  <a:gd name="T3" fmla="*/ 0 h 82"/>
                  <a:gd name="T4" fmla="*/ 0 w 104"/>
                  <a:gd name="T5" fmla="*/ 0 h 82"/>
                  <a:gd name="T6" fmla="*/ 0 w 104"/>
                  <a:gd name="T7" fmla="*/ 0 h 82"/>
                  <a:gd name="T8" fmla="*/ 0 w 104"/>
                  <a:gd name="T9" fmla="*/ 0 h 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4"/>
                  <a:gd name="T16" fmla="*/ 0 h 82"/>
                  <a:gd name="T17" fmla="*/ 104 w 104"/>
                  <a:gd name="T18" fmla="*/ 82 h 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4" h="82">
                    <a:moveTo>
                      <a:pt x="104" y="33"/>
                    </a:moveTo>
                    <a:lnTo>
                      <a:pt x="104" y="82"/>
                    </a:lnTo>
                    <a:lnTo>
                      <a:pt x="0" y="49"/>
                    </a:lnTo>
                    <a:lnTo>
                      <a:pt x="0" y="0"/>
                    </a:lnTo>
                    <a:lnTo>
                      <a:pt x="104" y="33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9" name="Freeform 121"/>
              <p:cNvSpPr>
                <a:spLocks/>
              </p:cNvSpPr>
              <p:nvPr/>
            </p:nvSpPr>
            <p:spPr bwMode="auto">
              <a:xfrm>
                <a:off x="2097" y="1507"/>
                <a:ext cx="28" cy="22"/>
              </a:xfrm>
              <a:custGeom>
                <a:avLst/>
                <a:gdLst>
                  <a:gd name="T0" fmla="*/ 0 w 113"/>
                  <a:gd name="T1" fmla="*/ 0 h 90"/>
                  <a:gd name="T2" fmla="*/ 0 w 113"/>
                  <a:gd name="T3" fmla="*/ 0 h 90"/>
                  <a:gd name="T4" fmla="*/ 0 w 113"/>
                  <a:gd name="T5" fmla="*/ 0 h 90"/>
                  <a:gd name="T6" fmla="*/ 0 w 113"/>
                  <a:gd name="T7" fmla="*/ 0 h 90"/>
                  <a:gd name="T8" fmla="*/ 0 w 113"/>
                  <a:gd name="T9" fmla="*/ 0 h 9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3"/>
                  <a:gd name="T16" fmla="*/ 0 h 90"/>
                  <a:gd name="T17" fmla="*/ 113 w 113"/>
                  <a:gd name="T18" fmla="*/ 90 h 9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3" h="90">
                    <a:moveTo>
                      <a:pt x="113" y="35"/>
                    </a:moveTo>
                    <a:lnTo>
                      <a:pt x="113" y="90"/>
                    </a:lnTo>
                    <a:lnTo>
                      <a:pt x="0" y="54"/>
                    </a:lnTo>
                    <a:lnTo>
                      <a:pt x="0" y="0"/>
                    </a:lnTo>
                    <a:lnTo>
                      <a:pt x="113" y="35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0" name="Freeform 122"/>
              <p:cNvSpPr>
                <a:spLocks/>
              </p:cNvSpPr>
              <p:nvPr/>
            </p:nvSpPr>
            <p:spPr bwMode="auto">
              <a:xfrm>
                <a:off x="2066" y="1497"/>
                <a:ext cx="29" cy="22"/>
              </a:xfrm>
              <a:custGeom>
                <a:avLst/>
                <a:gdLst>
                  <a:gd name="T0" fmla="*/ 0 w 119"/>
                  <a:gd name="T1" fmla="*/ 0 h 88"/>
                  <a:gd name="T2" fmla="*/ 0 w 119"/>
                  <a:gd name="T3" fmla="*/ 0 h 88"/>
                  <a:gd name="T4" fmla="*/ 0 w 119"/>
                  <a:gd name="T5" fmla="*/ 0 h 88"/>
                  <a:gd name="T6" fmla="*/ 0 w 119"/>
                  <a:gd name="T7" fmla="*/ 0 h 88"/>
                  <a:gd name="T8" fmla="*/ 0 w 119"/>
                  <a:gd name="T9" fmla="*/ 0 h 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88"/>
                  <a:gd name="T17" fmla="*/ 119 w 119"/>
                  <a:gd name="T18" fmla="*/ 88 h 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88">
                    <a:moveTo>
                      <a:pt x="119" y="37"/>
                    </a:moveTo>
                    <a:lnTo>
                      <a:pt x="119" y="88"/>
                    </a:lnTo>
                    <a:lnTo>
                      <a:pt x="0" y="51"/>
                    </a:lnTo>
                    <a:lnTo>
                      <a:pt x="0" y="0"/>
                    </a:lnTo>
                    <a:lnTo>
                      <a:pt x="119" y="37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1" name="Freeform 123"/>
              <p:cNvSpPr>
                <a:spLocks/>
              </p:cNvSpPr>
              <p:nvPr/>
            </p:nvSpPr>
            <p:spPr bwMode="auto">
              <a:xfrm>
                <a:off x="2038" y="1518"/>
                <a:ext cx="26" cy="21"/>
              </a:xfrm>
              <a:custGeom>
                <a:avLst/>
                <a:gdLst>
                  <a:gd name="T0" fmla="*/ 0 w 104"/>
                  <a:gd name="T1" fmla="*/ 0 h 86"/>
                  <a:gd name="T2" fmla="*/ 0 w 104"/>
                  <a:gd name="T3" fmla="*/ 0 h 86"/>
                  <a:gd name="T4" fmla="*/ 0 w 104"/>
                  <a:gd name="T5" fmla="*/ 0 h 86"/>
                  <a:gd name="T6" fmla="*/ 0 w 104"/>
                  <a:gd name="T7" fmla="*/ 0 h 86"/>
                  <a:gd name="T8" fmla="*/ 0 w 104"/>
                  <a:gd name="T9" fmla="*/ 0 h 8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4"/>
                  <a:gd name="T16" fmla="*/ 0 h 86"/>
                  <a:gd name="T17" fmla="*/ 104 w 104"/>
                  <a:gd name="T18" fmla="*/ 86 h 8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4" h="86">
                    <a:moveTo>
                      <a:pt x="104" y="38"/>
                    </a:moveTo>
                    <a:lnTo>
                      <a:pt x="104" y="86"/>
                    </a:lnTo>
                    <a:lnTo>
                      <a:pt x="0" y="49"/>
                    </a:lnTo>
                    <a:lnTo>
                      <a:pt x="0" y="0"/>
                    </a:lnTo>
                    <a:lnTo>
                      <a:pt x="104" y="38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" name="Freeform 124"/>
              <p:cNvSpPr>
                <a:spLocks/>
              </p:cNvSpPr>
              <p:nvPr/>
            </p:nvSpPr>
            <p:spPr bwMode="auto">
              <a:xfrm>
                <a:off x="2126" y="1549"/>
                <a:ext cx="34" cy="25"/>
              </a:xfrm>
              <a:custGeom>
                <a:avLst/>
                <a:gdLst>
                  <a:gd name="T0" fmla="*/ 0 w 132"/>
                  <a:gd name="T1" fmla="*/ 0 h 103"/>
                  <a:gd name="T2" fmla="*/ 0 w 132"/>
                  <a:gd name="T3" fmla="*/ 0 h 103"/>
                  <a:gd name="T4" fmla="*/ 0 w 132"/>
                  <a:gd name="T5" fmla="*/ 0 h 103"/>
                  <a:gd name="T6" fmla="*/ 0 w 132"/>
                  <a:gd name="T7" fmla="*/ 0 h 103"/>
                  <a:gd name="T8" fmla="*/ 0 w 132"/>
                  <a:gd name="T9" fmla="*/ 0 h 10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2"/>
                  <a:gd name="T16" fmla="*/ 0 h 103"/>
                  <a:gd name="T17" fmla="*/ 132 w 132"/>
                  <a:gd name="T18" fmla="*/ 103 h 10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2" h="103">
                    <a:moveTo>
                      <a:pt x="132" y="46"/>
                    </a:moveTo>
                    <a:lnTo>
                      <a:pt x="132" y="103"/>
                    </a:lnTo>
                    <a:lnTo>
                      <a:pt x="1" y="55"/>
                    </a:lnTo>
                    <a:lnTo>
                      <a:pt x="0" y="0"/>
                    </a:lnTo>
                    <a:lnTo>
                      <a:pt x="132" y="46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" name="Freeform 125"/>
              <p:cNvSpPr>
                <a:spLocks/>
              </p:cNvSpPr>
              <p:nvPr/>
            </p:nvSpPr>
            <p:spPr bwMode="auto">
              <a:xfrm>
                <a:off x="2097" y="1538"/>
                <a:ext cx="28" cy="24"/>
              </a:xfrm>
              <a:custGeom>
                <a:avLst/>
                <a:gdLst>
                  <a:gd name="T0" fmla="*/ 0 w 113"/>
                  <a:gd name="T1" fmla="*/ 0 h 94"/>
                  <a:gd name="T2" fmla="*/ 0 w 113"/>
                  <a:gd name="T3" fmla="*/ 0 h 94"/>
                  <a:gd name="T4" fmla="*/ 0 w 113"/>
                  <a:gd name="T5" fmla="*/ 0 h 94"/>
                  <a:gd name="T6" fmla="*/ 0 w 113"/>
                  <a:gd name="T7" fmla="*/ 0 h 94"/>
                  <a:gd name="T8" fmla="*/ 0 w 113"/>
                  <a:gd name="T9" fmla="*/ 0 h 9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3"/>
                  <a:gd name="T16" fmla="*/ 0 h 94"/>
                  <a:gd name="T17" fmla="*/ 113 w 113"/>
                  <a:gd name="T18" fmla="*/ 94 h 9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3" h="94">
                    <a:moveTo>
                      <a:pt x="113" y="38"/>
                    </a:moveTo>
                    <a:lnTo>
                      <a:pt x="113" y="94"/>
                    </a:lnTo>
                    <a:lnTo>
                      <a:pt x="0" y="53"/>
                    </a:lnTo>
                    <a:lnTo>
                      <a:pt x="0" y="0"/>
                    </a:lnTo>
                    <a:lnTo>
                      <a:pt x="113" y="38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" name="Freeform 126"/>
              <p:cNvSpPr>
                <a:spLocks/>
              </p:cNvSpPr>
              <p:nvPr/>
            </p:nvSpPr>
            <p:spPr bwMode="auto">
              <a:xfrm>
                <a:off x="2066" y="1528"/>
                <a:ext cx="29" cy="23"/>
              </a:xfrm>
              <a:custGeom>
                <a:avLst/>
                <a:gdLst>
                  <a:gd name="T0" fmla="*/ 0 w 119"/>
                  <a:gd name="T1" fmla="*/ 0 h 93"/>
                  <a:gd name="T2" fmla="*/ 0 w 119"/>
                  <a:gd name="T3" fmla="*/ 0 h 93"/>
                  <a:gd name="T4" fmla="*/ 0 w 119"/>
                  <a:gd name="T5" fmla="*/ 0 h 93"/>
                  <a:gd name="T6" fmla="*/ 0 w 119"/>
                  <a:gd name="T7" fmla="*/ 0 h 93"/>
                  <a:gd name="T8" fmla="*/ 0 w 119"/>
                  <a:gd name="T9" fmla="*/ 0 h 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93"/>
                  <a:gd name="T17" fmla="*/ 119 w 119"/>
                  <a:gd name="T18" fmla="*/ 93 h 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93">
                    <a:moveTo>
                      <a:pt x="119" y="42"/>
                    </a:moveTo>
                    <a:lnTo>
                      <a:pt x="119" y="93"/>
                    </a:lnTo>
                    <a:lnTo>
                      <a:pt x="0" y="49"/>
                    </a:lnTo>
                    <a:lnTo>
                      <a:pt x="0" y="0"/>
                    </a:lnTo>
                    <a:lnTo>
                      <a:pt x="119" y="42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" name="Freeform 127"/>
              <p:cNvSpPr>
                <a:spLocks/>
              </p:cNvSpPr>
              <p:nvPr/>
            </p:nvSpPr>
            <p:spPr bwMode="auto">
              <a:xfrm>
                <a:off x="2038" y="1547"/>
                <a:ext cx="26" cy="22"/>
              </a:xfrm>
              <a:custGeom>
                <a:avLst/>
                <a:gdLst>
                  <a:gd name="T0" fmla="*/ 0 w 104"/>
                  <a:gd name="T1" fmla="*/ 0 h 89"/>
                  <a:gd name="T2" fmla="*/ 0 w 104"/>
                  <a:gd name="T3" fmla="*/ 0 h 89"/>
                  <a:gd name="T4" fmla="*/ 0 w 104"/>
                  <a:gd name="T5" fmla="*/ 0 h 89"/>
                  <a:gd name="T6" fmla="*/ 0 w 104"/>
                  <a:gd name="T7" fmla="*/ 0 h 89"/>
                  <a:gd name="T8" fmla="*/ 0 w 104"/>
                  <a:gd name="T9" fmla="*/ 0 h 8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4"/>
                  <a:gd name="T16" fmla="*/ 0 h 89"/>
                  <a:gd name="T17" fmla="*/ 104 w 104"/>
                  <a:gd name="T18" fmla="*/ 89 h 8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4" h="89">
                    <a:moveTo>
                      <a:pt x="104" y="41"/>
                    </a:moveTo>
                    <a:lnTo>
                      <a:pt x="104" y="89"/>
                    </a:lnTo>
                    <a:lnTo>
                      <a:pt x="0" y="48"/>
                    </a:lnTo>
                    <a:lnTo>
                      <a:pt x="0" y="0"/>
                    </a:lnTo>
                    <a:lnTo>
                      <a:pt x="104" y="41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" name="Freeform 128"/>
              <p:cNvSpPr>
                <a:spLocks/>
              </p:cNvSpPr>
              <p:nvPr/>
            </p:nvSpPr>
            <p:spPr bwMode="auto">
              <a:xfrm>
                <a:off x="2097" y="1570"/>
                <a:ext cx="28" cy="24"/>
              </a:xfrm>
              <a:custGeom>
                <a:avLst/>
                <a:gdLst>
                  <a:gd name="T0" fmla="*/ 0 w 113"/>
                  <a:gd name="T1" fmla="*/ 0 h 98"/>
                  <a:gd name="T2" fmla="*/ 0 w 113"/>
                  <a:gd name="T3" fmla="*/ 0 h 98"/>
                  <a:gd name="T4" fmla="*/ 0 w 113"/>
                  <a:gd name="T5" fmla="*/ 0 h 98"/>
                  <a:gd name="T6" fmla="*/ 0 w 113"/>
                  <a:gd name="T7" fmla="*/ 0 h 98"/>
                  <a:gd name="T8" fmla="*/ 0 w 113"/>
                  <a:gd name="T9" fmla="*/ 0 h 9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3"/>
                  <a:gd name="T16" fmla="*/ 0 h 98"/>
                  <a:gd name="T17" fmla="*/ 113 w 113"/>
                  <a:gd name="T18" fmla="*/ 98 h 9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3" h="98">
                    <a:moveTo>
                      <a:pt x="113" y="43"/>
                    </a:moveTo>
                    <a:lnTo>
                      <a:pt x="113" y="98"/>
                    </a:lnTo>
                    <a:lnTo>
                      <a:pt x="0" y="54"/>
                    </a:lnTo>
                    <a:lnTo>
                      <a:pt x="0" y="0"/>
                    </a:lnTo>
                    <a:lnTo>
                      <a:pt x="113" y="43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" name="Freeform 129"/>
              <p:cNvSpPr>
                <a:spLocks/>
              </p:cNvSpPr>
              <p:nvPr/>
            </p:nvSpPr>
            <p:spPr bwMode="auto">
              <a:xfrm>
                <a:off x="2066" y="1558"/>
                <a:ext cx="29" cy="24"/>
              </a:xfrm>
              <a:custGeom>
                <a:avLst/>
                <a:gdLst>
                  <a:gd name="T0" fmla="*/ 0 w 119"/>
                  <a:gd name="T1" fmla="*/ 0 h 97"/>
                  <a:gd name="T2" fmla="*/ 0 w 119"/>
                  <a:gd name="T3" fmla="*/ 0 h 97"/>
                  <a:gd name="T4" fmla="*/ 0 w 119"/>
                  <a:gd name="T5" fmla="*/ 0 h 97"/>
                  <a:gd name="T6" fmla="*/ 0 w 119"/>
                  <a:gd name="T7" fmla="*/ 0 h 97"/>
                  <a:gd name="T8" fmla="*/ 0 w 119"/>
                  <a:gd name="T9" fmla="*/ 0 h 9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97"/>
                  <a:gd name="T17" fmla="*/ 119 w 119"/>
                  <a:gd name="T18" fmla="*/ 97 h 9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97">
                    <a:moveTo>
                      <a:pt x="119" y="46"/>
                    </a:moveTo>
                    <a:lnTo>
                      <a:pt x="119" y="97"/>
                    </a:lnTo>
                    <a:lnTo>
                      <a:pt x="0" y="50"/>
                    </a:lnTo>
                    <a:lnTo>
                      <a:pt x="0" y="0"/>
                    </a:lnTo>
                    <a:lnTo>
                      <a:pt x="119" y="46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8" name="Freeform 130"/>
              <p:cNvSpPr>
                <a:spLocks/>
              </p:cNvSpPr>
              <p:nvPr/>
            </p:nvSpPr>
            <p:spPr bwMode="auto">
              <a:xfrm>
                <a:off x="2038" y="1576"/>
                <a:ext cx="25" cy="23"/>
              </a:xfrm>
              <a:custGeom>
                <a:avLst/>
                <a:gdLst>
                  <a:gd name="T0" fmla="*/ 0 w 99"/>
                  <a:gd name="T1" fmla="*/ 0 h 92"/>
                  <a:gd name="T2" fmla="*/ 0 w 99"/>
                  <a:gd name="T3" fmla="*/ 0 h 92"/>
                  <a:gd name="T4" fmla="*/ 0 w 99"/>
                  <a:gd name="T5" fmla="*/ 0 h 92"/>
                  <a:gd name="T6" fmla="*/ 0 w 99"/>
                  <a:gd name="T7" fmla="*/ 0 h 92"/>
                  <a:gd name="T8" fmla="*/ 0 w 99"/>
                  <a:gd name="T9" fmla="*/ 0 h 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"/>
                  <a:gd name="T16" fmla="*/ 0 h 92"/>
                  <a:gd name="T17" fmla="*/ 99 w 99"/>
                  <a:gd name="T18" fmla="*/ 92 h 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" h="92">
                    <a:moveTo>
                      <a:pt x="99" y="43"/>
                    </a:moveTo>
                    <a:lnTo>
                      <a:pt x="99" y="92"/>
                    </a:lnTo>
                    <a:lnTo>
                      <a:pt x="0" y="49"/>
                    </a:lnTo>
                    <a:lnTo>
                      <a:pt x="0" y="0"/>
                    </a:lnTo>
                    <a:lnTo>
                      <a:pt x="99" y="43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" name="Freeform 131"/>
              <p:cNvSpPr>
                <a:spLocks/>
              </p:cNvSpPr>
              <p:nvPr/>
            </p:nvSpPr>
            <p:spPr bwMode="auto">
              <a:xfrm>
                <a:off x="2125" y="1613"/>
                <a:ext cx="35" cy="28"/>
              </a:xfrm>
              <a:custGeom>
                <a:avLst/>
                <a:gdLst>
                  <a:gd name="T0" fmla="*/ 0 w 136"/>
                  <a:gd name="T1" fmla="*/ 0 h 113"/>
                  <a:gd name="T2" fmla="*/ 0 w 136"/>
                  <a:gd name="T3" fmla="*/ 0 h 113"/>
                  <a:gd name="T4" fmla="*/ 0 w 136"/>
                  <a:gd name="T5" fmla="*/ 0 h 113"/>
                  <a:gd name="T6" fmla="*/ 0 w 136"/>
                  <a:gd name="T7" fmla="*/ 0 h 113"/>
                  <a:gd name="T8" fmla="*/ 0 w 136"/>
                  <a:gd name="T9" fmla="*/ 0 h 11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6"/>
                  <a:gd name="T16" fmla="*/ 0 h 113"/>
                  <a:gd name="T17" fmla="*/ 136 w 136"/>
                  <a:gd name="T18" fmla="*/ 113 h 11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6" h="113">
                    <a:moveTo>
                      <a:pt x="136" y="57"/>
                    </a:moveTo>
                    <a:lnTo>
                      <a:pt x="136" y="113"/>
                    </a:lnTo>
                    <a:lnTo>
                      <a:pt x="0" y="55"/>
                    </a:lnTo>
                    <a:lnTo>
                      <a:pt x="0" y="0"/>
                    </a:lnTo>
                    <a:lnTo>
                      <a:pt x="136" y="57"/>
                    </a:lnTo>
                    <a:close/>
                  </a:path>
                </a:pathLst>
              </a:custGeom>
              <a:solidFill>
                <a:srgbClr val="4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" name="Freeform 132"/>
              <p:cNvSpPr>
                <a:spLocks/>
              </p:cNvSpPr>
              <p:nvPr/>
            </p:nvSpPr>
            <p:spPr bwMode="auto">
              <a:xfrm>
                <a:off x="2096" y="1600"/>
                <a:ext cx="28" cy="26"/>
              </a:xfrm>
              <a:custGeom>
                <a:avLst/>
                <a:gdLst>
                  <a:gd name="T0" fmla="*/ 0 w 112"/>
                  <a:gd name="T1" fmla="*/ 0 h 104"/>
                  <a:gd name="T2" fmla="*/ 0 w 112"/>
                  <a:gd name="T3" fmla="*/ 0 h 104"/>
                  <a:gd name="T4" fmla="*/ 0 w 112"/>
                  <a:gd name="T5" fmla="*/ 0 h 104"/>
                  <a:gd name="T6" fmla="*/ 0 w 112"/>
                  <a:gd name="T7" fmla="*/ 0 h 104"/>
                  <a:gd name="T8" fmla="*/ 0 w 112"/>
                  <a:gd name="T9" fmla="*/ 0 h 10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2"/>
                  <a:gd name="T16" fmla="*/ 0 h 104"/>
                  <a:gd name="T17" fmla="*/ 112 w 112"/>
                  <a:gd name="T18" fmla="*/ 104 h 10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2" h="104">
                    <a:moveTo>
                      <a:pt x="112" y="47"/>
                    </a:moveTo>
                    <a:lnTo>
                      <a:pt x="112" y="104"/>
                    </a:lnTo>
                    <a:lnTo>
                      <a:pt x="0" y="54"/>
                    </a:lnTo>
                    <a:lnTo>
                      <a:pt x="0" y="0"/>
                    </a:lnTo>
                    <a:lnTo>
                      <a:pt x="112" y="47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1" name="Freeform 133"/>
              <p:cNvSpPr>
                <a:spLocks/>
              </p:cNvSpPr>
              <p:nvPr/>
            </p:nvSpPr>
            <p:spPr bwMode="auto">
              <a:xfrm>
                <a:off x="2065" y="1587"/>
                <a:ext cx="29" cy="25"/>
              </a:xfrm>
              <a:custGeom>
                <a:avLst/>
                <a:gdLst>
                  <a:gd name="T0" fmla="*/ 0 w 118"/>
                  <a:gd name="T1" fmla="*/ 0 h 100"/>
                  <a:gd name="T2" fmla="*/ 0 w 118"/>
                  <a:gd name="T3" fmla="*/ 0 h 100"/>
                  <a:gd name="T4" fmla="*/ 0 w 118"/>
                  <a:gd name="T5" fmla="*/ 0 h 100"/>
                  <a:gd name="T6" fmla="*/ 0 w 118"/>
                  <a:gd name="T7" fmla="*/ 0 h 100"/>
                  <a:gd name="T8" fmla="*/ 0 w 118"/>
                  <a:gd name="T9" fmla="*/ 0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8"/>
                  <a:gd name="T16" fmla="*/ 0 h 100"/>
                  <a:gd name="T17" fmla="*/ 118 w 11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8" h="100">
                    <a:moveTo>
                      <a:pt x="118" y="50"/>
                    </a:moveTo>
                    <a:lnTo>
                      <a:pt x="118" y="100"/>
                    </a:lnTo>
                    <a:lnTo>
                      <a:pt x="0" y="51"/>
                    </a:lnTo>
                    <a:lnTo>
                      <a:pt x="0" y="0"/>
                    </a:lnTo>
                    <a:lnTo>
                      <a:pt x="118" y="50"/>
                    </a:lnTo>
                    <a:close/>
                  </a:path>
                </a:pathLst>
              </a:custGeom>
              <a:solidFill>
                <a:srgbClr val="6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" name="Freeform 134"/>
              <p:cNvSpPr>
                <a:spLocks/>
              </p:cNvSpPr>
              <p:nvPr/>
            </p:nvSpPr>
            <p:spPr bwMode="auto">
              <a:xfrm>
                <a:off x="2038" y="1605"/>
                <a:ext cx="25" cy="23"/>
              </a:xfrm>
              <a:custGeom>
                <a:avLst/>
                <a:gdLst>
                  <a:gd name="T0" fmla="*/ 0 w 99"/>
                  <a:gd name="T1" fmla="*/ 0 h 94"/>
                  <a:gd name="T2" fmla="*/ 0 w 99"/>
                  <a:gd name="T3" fmla="*/ 0 h 94"/>
                  <a:gd name="T4" fmla="*/ 0 w 99"/>
                  <a:gd name="T5" fmla="*/ 0 h 94"/>
                  <a:gd name="T6" fmla="*/ 0 w 99"/>
                  <a:gd name="T7" fmla="*/ 0 h 94"/>
                  <a:gd name="T8" fmla="*/ 0 w 99"/>
                  <a:gd name="T9" fmla="*/ 0 h 9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"/>
                  <a:gd name="T16" fmla="*/ 0 h 94"/>
                  <a:gd name="T17" fmla="*/ 99 w 99"/>
                  <a:gd name="T18" fmla="*/ 94 h 9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" h="94">
                    <a:moveTo>
                      <a:pt x="99" y="45"/>
                    </a:moveTo>
                    <a:lnTo>
                      <a:pt x="99" y="94"/>
                    </a:lnTo>
                    <a:lnTo>
                      <a:pt x="0" y="48"/>
                    </a:lnTo>
                    <a:lnTo>
                      <a:pt x="0" y="0"/>
                    </a:lnTo>
                    <a:lnTo>
                      <a:pt x="99" y="45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" name="Freeform 135"/>
              <p:cNvSpPr>
                <a:spLocks/>
              </p:cNvSpPr>
              <p:nvPr/>
            </p:nvSpPr>
            <p:spPr bwMode="auto">
              <a:xfrm>
                <a:off x="2125" y="1645"/>
                <a:ext cx="35" cy="30"/>
              </a:xfrm>
              <a:custGeom>
                <a:avLst/>
                <a:gdLst>
                  <a:gd name="T0" fmla="*/ 0 w 136"/>
                  <a:gd name="T1" fmla="*/ 0 h 119"/>
                  <a:gd name="T2" fmla="*/ 0 w 136"/>
                  <a:gd name="T3" fmla="*/ 0 h 119"/>
                  <a:gd name="T4" fmla="*/ 0 w 136"/>
                  <a:gd name="T5" fmla="*/ 0 h 119"/>
                  <a:gd name="T6" fmla="*/ 0 w 136"/>
                  <a:gd name="T7" fmla="*/ 0 h 119"/>
                  <a:gd name="T8" fmla="*/ 0 w 136"/>
                  <a:gd name="T9" fmla="*/ 0 h 1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6"/>
                  <a:gd name="T16" fmla="*/ 0 h 119"/>
                  <a:gd name="T17" fmla="*/ 136 w 136"/>
                  <a:gd name="T18" fmla="*/ 119 h 11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6" h="119">
                    <a:moveTo>
                      <a:pt x="136" y="66"/>
                    </a:moveTo>
                    <a:lnTo>
                      <a:pt x="136" y="119"/>
                    </a:lnTo>
                    <a:lnTo>
                      <a:pt x="0" y="56"/>
                    </a:lnTo>
                    <a:lnTo>
                      <a:pt x="0" y="0"/>
                    </a:lnTo>
                    <a:lnTo>
                      <a:pt x="136" y="66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4" name="Freeform 136"/>
              <p:cNvSpPr>
                <a:spLocks/>
              </p:cNvSpPr>
              <p:nvPr/>
            </p:nvSpPr>
            <p:spPr bwMode="auto">
              <a:xfrm>
                <a:off x="2096" y="1631"/>
                <a:ext cx="28" cy="27"/>
              </a:xfrm>
              <a:custGeom>
                <a:avLst/>
                <a:gdLst>
                  <a:gd name="T0" fmla="*/ 0 w 112"/>
                  <a:gd name="T1" fmla="*/ 0 h 108"/>
                  <a:gd name="T2" fmla="*/ 0 w 112"/>
                  <a:gd name="T3" fmla="*/ 0 h 108"/>
                  <a:gd name="T4" fmla="*/ 0 w 112"/>
                  <a:gd name="T5" fmla="*/ 0 h 108"/>
                  <a:gd name="T6" fmla="*/ 0 w 112"/>
                  <a:gd name="T7" fmla="*/ 0 h 108"/>
                  <a:gd name="T8" fmla="*/ 0 w 112"/>
                  <a:gd name="T9" fmla="*/ 0 h 1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2"/>
                  <a:gd name="T16" fmla="*/ 0 h 108"/>
                  <a:gd name="T17" fmla="*/ 112 w 112"/>
                  <a:gd name="T18" fmla="*/ 108 h 1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2" h="108">
                    <a:moveTo>
                      <a:pt x="112" y="52"/>
                    </a:moveTo>
                    <a:lnTo>
                      <a:pt x="112" y="108"/>
                    </a:lnTo>
                    <a:lnTo>
                      <a:pt x="0" y="53"/>
                    </a:lnTo>
                    <a:lnTo>
                      <a:pt x="0" y="0"/>
                    </a:lnTo>
                    <a:lnTo>
                      <a:pt x="112" y="52"/>
                    </a:lnTo>
                    <a:close/>
                  </a:path>
                </a:pathLst>
              </a:custGeom>
              <a:solidFill>
                <a:srgbClr val="6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5" name="Freeform 137"/>
              <p:cNvSpPr>
                <a:spLocks/>
              </p:cNvSpPr>
              <p:nvPr/>
            </p:nvSpPr>
            <p:spPr bwMode="auto">
              <a:xfrm>
                <a:off x="2065" y="1617"/>
                <a:ext cx="29" cy="27"/>
              </a:xfrm>
              <a:custGeom>
                <a:avLst/>
                <a:gdLst>
                  <a:gd name="T0" fmla="*/ 0 w 118"/>
                  <a:gd name="T1" fmla="*/ 0 h 108"/>
                  <a:gd name="T2" fmla="*/ 0 w 118"/>
                  <a:gd name="T3" fmla="*/ 0 h 108"/>
                  <a:gd name="T4" fmla="*/ 0 w 118"/>
                  <a:gd name="T5" fmla="*/ 0 h 108"/>
                  <a:gd name="T6" fmla="*/ 0 w 118"/>
                  <a:gd name="T7" fmla="*/ 0 h 108"/>
                  <a:gd name="T8" fmla="*/ 0 w 118"/>
                  <a:gd name="T9" fmla="*/ 0 h 1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8"/>
                  <a:gd name="T16" fmla="*/ 0 h 108"/>
                  <a:gd name="T17" fmla="*/ 118 w 118"/>
                  <a:gd name="T18" fmla="*/ 108 h 1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8" h="108">
                    <a:moveTo>
                      <a:pt x="118" y="56"/>
                    </a:moveTo>
                    <a:lnTo>
                      <a:pt x="118" y="108"/>
                    </a:lnTo>
                    <a:lnTo>
                      <a:pt x="0" y="51"/>
                    </a:lnTo>
                    <a:lnTo>
                      <a:pt x="0" y="0"/>
                    </a:lnTo>
                    <a:lnTo>
                      <a:pt x="118" y="56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6" name="Freeform 138"/>
              <p:cNvSpPr>
                <a:spLocks/>
              </p:cNvSpPr>
              <p:nvPr/>
            </p:nvSpPr>
            <p:spPr bwMode="auto">
              <a:xfrm>
                <a:off x="2038" y="1634"/>
                <a:ext cx="25" cy="26"/>
              </a:xfrm>
              <a:custGeom>
                <a:avLst/>
                <a:gdLst>
                  <a:gd name="T0" fmla="*/ 0 w 99"/>
                  <a:gd name="T1" fmla="*/ 0 h 103"/>
                  <a:gd name="T2" fmla="*/ 0 w 99"/>
                  <a:gd name="T3" fmla="*/ 0 h 103"/>
                  <a:gd name="T4" fmla="*/ 0 w 99"/>
                  <a:gd name="T5" fmla="*/ 0 h 103"/>
                  <a:gd name="T6" fmla="*/ 0 w 99"/>
                  <a:gd name="T7" fmla="*/ 0 h 103"/>
                  <a:gd name="T8" fmla="*/ 0 w 99"/>
                  <a:gd name="T9" fmla="*/ 0 h 10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"/>
                  <a:gd name="T16" fmla="*/ 0 h 103"/>
                  <a:gd name="T17" fmla="*/ 99 w 99"/>
                  <a:gd name="T18" fmla="*/ 103 h 10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" h="103">
                    <a:moveTo>
                      <a:pt x="99" y="54"/>
                    </a:moveTo>
                    <a:lnTo>
                      <a:pt x="99" y="103"/>
                    </a:lnTo>
                    <a:lnTo>
                      <a:pt x="0" y="52"/>
                    </a:lnTo>
                    <a:lnTo>
                      <a:pt x="0" y="0"/>
                    </a:lnTo>
                    <a:lnTo>
                      <a:pt x="99" y="54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7" name="Freeform 139"/>
              <p:cNvSpPr>
                <a:spLocks/>
              </p:cNvSpPr>
              <p:nvPr/>
            </p:nvSpPr>
            <p:spPr bwMode="auto">
              <a:xfrm>
                <a:off x="2125" y="1678"/>
                <a:ext cx="35" cy="31"/>
              </a:xfrm>
              <a:custGeom>
                <a:avLst/>
                <a:gdLst>
                  <a:gd name="T0" fmla="*/ 0 w 136"/>
                  <a:gd name="T1" fmla="*/ 0 h 127"/>
                  <a:gd name="T2" fmla="*/ 0 w 136"/>
                  <a:gd name="T3" fmla="*/ 0 h 127"/>
                  <a:gd name="T4" fmla="*/ 0 w 136"/>
                  <a:gd name="T5" fmla="*/ 0 h 127"/>
                  <a:gd name="T6" fmla="*/ 0 w 136"/>
                  <a:gd name="T7" fmla="*/ 0 h 127"/>
                  <a:gd name="T8" fmla="*/ 0 w 136"/>
                  <a:gd name="T9" fmla="*/ 0 h 1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6"/>
                  <a:gd name="T16" fmla="*/ 0 h 127"/>
                  <a:gd name="T17" fmla="*/ 136 w 136"/>
                  <a:gd name="T18" fmla="*/ 127 h 1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6" h="127">
                    <a:moveTo>
                      <a:pt x="136" y="70"/>
                    </a:moveTo>
                    <a:lnTo>
                      <a:pt x="136" y="127"/>
                    </a:lnTo>
                    <a:lnTo>
                      <a:pt x="0" y="57"/>
                    </a:lnTo>
                    <a:lnTo>
                      <a:pt x="0" y="0"/>
                    </a:lnTo>
                    <a:lnTo>
                      <a:pt x="136" y="70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8" name="Freeform 140"/>
              <p:cNvSpPr>
                <a:spLocks/>
              </p:cNvSpPr>
              <p:nvPr/>
            </p:nvSpPr>
            <p:spPr bwMode="auto">
              <a:xfrm>
                <a:off x="2096" y="1663"/>
                <a:ext cx="28" cy="28"/>
              </a:xfrm>
              <a:custGeom>
                <a:avLst/>
                <a:gdLst>
                  <a:gd name="T0" fmla="*/ 0 w 112"/>
                  <a:gd name="T1" fmla="*/ 0 h 113"/>
                  <a:gd name="T2" fmla="*/ 0 w 112"/>
                  <a:gd name="T3" fmla="*/ 0 h 113"/>
                  <a:gd name="T4" fmla="*/ 0 w 112"/>
                  <a:gd name="T5" fmla="*/ 0 h 113"/>
                  <a:gd name="T6" fmla="*/ 0 w 112"/>
                  <a:gd name="T7" fmla="*/ 0 h 113"/>
                  <a:gd name="T8" fmla="*/ 0 w 112"/>
                  <a:gd name="T9" fmla="*/ 0 h 11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2"/>
                  <a:gd name="T16" fmla="*/ 0 h 113"/>
                  <a:gd name="T17" fmla="*/ 112 w 112"/>
                  <a:gd name="T18" fmla="*/ 113 h 11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2" h="113">
                    <a:moveTo>
                      <a:pt x="112" y="57"/>
                    </a:moveTo>
                    <a:lnTo>
                      <a:pt x="112" y="113"/>
                    </a:lnTo>
                    <a:lnTo>
                      <a:pt x="0" y="54"/>
                    </a:lnTo>
                    <a:lnTo>
                      <a:pt x="0" y="0"/>
                    </a:lnTo>
                    <a:lnTo>
                      <a:pt x="112" y="57"/>
                    </a:lnTo>
                    <a:close/>
                  </a:path>
                </a:pathLst>
              </a:custGeom>
              <a:solidFill>
                <a:srgbClr val="6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9" name="Freeform 141"/>
              <p:cNvSpPr>
                <a:spLocks/>
              </p:cNvSpPr>
              <p:nvPr/>
            </p:nvSpPr>
            <p:spPr bwMode="auto">
              <a:xfrm>
                <a:off x="2065" y="1648"/>
                <a:ext cx="29" cy="28"/>
              </a:xfrm>
              <a:custGeom>
                <a:avLst/>
                <a:gdLst>
                  <a:gd name="T0" fmla="*/ 0 w 118"/>
                  <a:gd name="T1" fmla="*/ 0 h 113"/>
                  <a:gd name="T2" fmla="*/ 0 w 118"/>
                  <a:gd name="T3" fmla="*/ 0 h 113"/>
                  <a:gd name="T4" fmla="*/ 0 w 118"/>
                  <a:gd name="T5" fmla="*/ 0 h 113"/>
                  <a:gd name="T6" fmla="*/ 0 w 118"/>
                  <a:gd name="T7" fmla="*/ 0 h 113"/>
                  <a:gd name="T8" fmla="*/ 0 w 118"/>
                  <a:gd name="T9" fmla="*/ 0 h 11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8"/>
                  <a:gd name="T16" fmla="*/ 0 h 113"/>
                  <a:gd name="T17" fmla="*/ 118 w 118"/>
                  <a:gd name="T18" fmla="*/ 113 h 11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8" h="113">
                    <a:moveTo>
                      <a:pt x="118" y="61"/>
                    </a:moveTo>
                    <a:lnTo>
                      <a:pt x="118" y="113"/>
                    </a:lnTo>
                    <a:lnTo>
                      <a:pt x="0" y="52"/>
                    </a:lnTo>
                    <a:lnTo>
                      <a:pt x="0" y="0"/>
                    </a:lnTo>
                    <a:lnTo>
                      <a:pt x="118" y="61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0" name="Freeform 142"/>
              <p:cNvSpPr>
                <a:spLocks/>
              </p:cNvSpPr>
              <p:nvPr/>
            </p:nvSpPr>
            <p:spPr bwMode="auto">
              <a:xfrm>
                <a:off x="2127" y="1516"/>
                <a:ext cx="32" cy="24"/>
              </a:xfrm>
              <a:custGeom>
                <a:avLst/>
                <a:gdLst>
                  <a:gd name="T0" fmla="*/ 0 w 130"/>
                  <a:gd name="T1" fmla="*/ 0 h 97"/>
                  <a:gd name="T2" fmla="*/ 0 w 130"/>
                  <a:gd name="T3" fmla="*/ 0 h 97"/>
                  <a:gd name="T4" fmla="*/ 0 w 130"/>
                  <a:gd name="T5" fmla="*/ 0 h 97"/>
                  <a:gd name="T6" fmla="*/ 0 w 130"/>
                  <a:gd name="T7" fmla="*/ 0 h 97"/>
                  <a:gd name="T8" fmla="*/ 0 w 130"/>
                  <a:gd name="T9" fmla="*/ 0 h 9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0"/>
                  <a:gd name="T16" fmla="*/ 0 h 97"/>
                  <a:gd name="T17" fmla="*/ 130 w 130"/>
                  <a:gd name="T18" fmla="*/ 97 h 9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0" h="97">
                    <a:moveTo>
                      <a:pt x="130" y="39"/>
                    </a:moveTo>
                    <a:lnTo>
                      <a:pt x="130" y="97"/>
                    </a:lnTo>
                    <a:lnTo>
                      <a:pt x="0" y="56"/>
                    </a:lnTo>
                    <a:lnTo>
                      <a:pt x="0" y="0"/>
                    </a:lnTo>
                    <a:lnTo>
                      <a:pt x="130" y="39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1" name="Freeform 143"/>
              <p:cNvSpPr>
                <a:spLocks/>
              </p:cNvSpPr>
              <p:nvPr/>
            </p:nvSpPr>
            <p:spPr bwMode="auto">
              <a:xfrm>
                <a:off x="2150" y="1540"/>
                <a:ext cx="10" cy="17"/>
              </a:xfrm>
              <a:custGeom>
                <a:avLst/>
                <a:gdLst>
                  <a:gd name="T0" fmla="*/ 0 w 40"/>
                  <a:gd name="T1" fmla="*/ 0 h 69"/>
                  <a:gd name="T2" fmla="*/ 0 w 40"/>
                  <a:gd name="T3" fmla="*/ 0 h 69"/>
                  <a:gd name="T4" fmla="*/ 0 w 40"/>
                  <a:gd name="T5" fmla="*/ 0 h 69"/>
                  <a:gd name="T6" fmla="*/ 0 w 40"/>
                  <a:gd name="T7" fmla="*/ 0 h 69"/>
                  <a:gd name="T8" fmla="*/ 0 w 40"/>
                  <a:gd name="T9" fmla="*/ 0 h 6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0"/>
                  <a:gd name="T16" fmla="*/ 0 h 69"/>
                  <a:gd name="T17" fmla="*/ 40 w 40"/>
                  <a:gd name="T18" fmla="*/ 69 h 6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0" h="69">
                    <a:moveTo>
                      <a:pt x="40" y="14"/>
                    </a:moveTo>
                    <a:lnTo>
                      <a:pt x="40" y="69"/>
                    </a:lnTo>
                    <a:lnTo>
                      <a:pt x="0" y="55"/>
                    </a:lnTo>
                    <a:lnTo>
                      <a:pt x="0" y="0"/>
                    </a:lnTo>
                    <a:lnTo>
                      <a:pt x="40" y="14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" name="Freeform 144"/>
              <p:cNvSpPr>
                <a:spLocks/>
              </p:cNvSpPr>
              <p:nvPr/>
            </p:nvSpPr>
            <p:spPr bwMode="auto">
              <a:xfrm>
                <a:off x="2127" y="1581"/>
                <a:ext cx="32" cy="26"/>
              </a:xfrm>
              <a:custGeom>
                <a:avLst/>
                <a:gdLst>
                  <a:gd name="T0" fmla="*/ 0 w 130"/>
                  <a:gd name="T1" fmla="*/ 0 h 107"/>
                  <a:gd name="T2" fmla="*/ 0 w 130"/>
                  <a:gd name="T3" fmla="*/ 0 h 107"/>
                  <a:gd name="T4" fmla="*/ 0 w 130"/>
                  <a:gd name="T5" fmla="*/ 0 h 107"/>
                  <a:gd name="T6" fmla="*/ 0 w 130"/>
                  <a:gd name="T7" fmla="*/ 0 h 107"/>
                  <a:gd name="T8" fmla="*/ 0 w 130"/>
                  <a:gd name="T9" fmla="*/ 0 h 10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0"/>
                  <a:gd name="T16" fmla="*/ 0 h 107"/>
                  <a:gd name="T17" fmla="*/ 130 w 130"/>
                  <a:gd name="T18" fmla="*/ 107 h 10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0" h="107">
                    <a:moveTo>
                      <a:pt x="130" y="49"/>
                    </a:moveTo>
                    <a:lnTo>
                      <a:pt x="130" y="107"/>
                    </a:lnTo>
                    <a:lnTo>
                      <a:pt x="0" y="56"/>
                    </a:lnTo>
                    <a:lnTo>
                      <a:pt x="0" y="0"/>
                    </a:lnTo>
                    <a:lnTo>
                      <a:pt x="130" y="49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" name="Rectangle 145"/>
              <p:cNvSpPr>
                <a:spLocks noChangeArrowheads="1"/>
              </p:cNvSpPr>
              <p:nvPr/>
            </p:nvSpPr>
            <p:spPr bwMode="auto">
              <a:xfrm>
                <a:off x="2159" y="1661"/>
                <a:ext cx="16" cy="15"/>
              </a:xfrm>
              <a:prstGeom prst="rect">
                <a:avLst/>
              </a:prstGeom>
              <a:solidFill>
                <a:srgbClr val="6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1" name="Group 146"/>
            <p:cNvGrpSpPr>
              <a:grpSpLocks/>
            </p:cNvGrpSpPr>
            <p:nvPr/>
          </p:nvGrpSpPr>
          <p:grpSpPr bwMode="auto">
            <a:xfrm>
              <a:off x="2627784" y="2145630"/>
              <a:ext cx="615950" cy="143002"/>
              <a:chOff x="2017" y="1450"/>
              <a:chExt cx="239" cy="60"/>
            </a:xfrm>
          </p:grpSpPr>
          <p:sp>
            <p:nvSpPr>
              <p:cNvPr id="12" name="Freeform 147"/>
              <p:cNvSpPr>
                <a:spLocks/>
              </p:cNvSpPr>
              <p:nvPr/>
            </p:nvSpPr>
            <p:spPr bwMode="auto">
              <a:xfrm>
                <a:off x="2017" y="1450"/>
                <a:ext cx="239" cy="35"/>
              </a:xfrm>
              <a:custGeom>
                <a:avLst/>
                <a:gdLst>
                  <a:gd name="T0" fmla="*/ 0 w 959"/>
                  <a:gd name="T1" fmla="*/ 0 h 141"/>
                  <a:gd name="T2" fmla="*/ 0 w 959"/>
                  <a:gd name="T3" fmla="*/ 0 h 141"/>
                  <a:gd name="T4" fmla="*/ 0 w 959"/>
                  <a:gd name="T5" fmla="*/ 0 h 141"/>
                  <a:gd name="T6" fmla="*/ 0 w 959"/>
                  <a:gd name="T7" fmla="*/ 0 h 141"/>
                  <a:gd name="T8" fmla="*/ 0 w 959"/>
                  <a:gd name="T9" fmla="*/ 0 h 1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9"/>
                  <a:gd name="T16" fmla="*/ 0 h 141"/>
                  <a:gd name="T17" fmla="*/ 959 w 959"/>
                  <a:gd name="T18" fmla="*/ 141 h 14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9" h="141">
                    <a:moveTo>
                      <a:pt x="0" y="0"/>
                    </a:moveTo>
                    <a:lnTo>
                      <a:pt x="412" y="11"/>
                    </a:lnTo>
                    <a:lnTo>
                      <a:pt x="959" y="136"/>
                    </a:lnTo>
                    <a:lnTo>
                      <a:pt x="579" y="1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" name="Freeform 148"/>
              <p:cNvSpPr>
                <a:spLocks/>
              </p:cNvSpPr>
              <p:nvPr/>
            </p:nvSpPr>
            <p:spPr bwMode="auto">
              <a:xfrm>
                <a:off x="2163" y="1483"/>
                <a:ext cx="93" cy="27"/>
              </a:xfrm>
              <a:custGeom>
                <a:avLst/>
                <a:gdLst>
                  <a:gd name="T0" fmla="*/ 0 w 372"/>
                  <a:gd name="T1" fmla="*/ 0 h 107"/>
                  <a:gd name="T2" fmla="*/ 0 w 372"/>
                  <a:gd name="T3" fmla="*/ 0 h 107"/>
                  <a:gd name="T4" fmla="*/ 0 w 372"/>
                  <a:gd name="T5" fmla="*/ 0 h 107"/>
                  <a:gd name="T6" fmla="*/ 0 w 372"/>
                  <a:gd name="T7" fmla="*/ 0 h 107"/>
                  <a:gd name="T8" fmla="*/ 0 w 372"/>
                  <a:gd name="T9" fmla="*/ 0 h 10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72"/>
                  <a:gd name="T16" fmla="*/ 0 h 107"/>
                  <a:gd name="T17" fmla="*/ 372 w 372"/>
                  <a:gd name="T18" fmla="*/ 107 h 10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72" h="107">
                    <a:moveTo>
                      <a:pt x="2" y="1"/>
                    </a:moveTo>
                    <a:lnTo>
                      <a:pt x="372" y="0"/>
                    </a:lnTo>
                    <a:lnTo>
                      <a:pt x="372" y="107"/>
                    </a:lnTo>
                    <a:lnTo>
                      <a:pt x="0" y="107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E0E0E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" name="Freeform 149"/>
              <p:cNvSpPr>
                <a:spLocks/>
              </p:cNvSpPr>
              <p:nvPr/>
            </p:nvSpPr>
            <p:spPr bwMode="auto">
              <a:xfrm>
                <a:off x="2018" y="1450"/>
                <a:ext cx="148" cy="59"/>
              </a:xfrm>
              <a:custGeom>
                <a:avLst/>
                <a:gdLst>
                  <a:gd name="T0" fmla="*/ 0 w 592"/>
                  <a:gd name="T1" fmla="*/ 0 h 237"/>
                  <a:gd name="T2" fmla="*/ 0 w 592"/>
                  <a:gd name="T3" fmla="*/ 0 h 237"/>
                  <a:gd name="T4" fmla="*/ 0 w 592"/>
                  <a:gd name="T5" fmla="*/ 0 h 237"/>
                  <a:gd name="T6" fmla="*/ 0 w 592"/>
                  <a:gd name="T7" fmla="*/ 0 h 237"/>
                  <a:gd name="T8" fmla="*/ 0 w 592"/>
                  <a:gd name="T9" fmla="*/ 0 h 23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92"/>
                  <a:gd name="T16" fmla="*/ 0 h 237"/>
                  <a:gd name="T17" fmla="*/ 592 w 592"/>
                  <a:gd name="T18" fmla="*/ 237 h 23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92" h="237">
                    <a:moveTo>
                      <a:pt x="0" y="0"/>
                    </a:moveTo>
                    <a:lnTo>
                      <a:pt x="0" y="80"/>
                    </a:lnTo>
                    <a:lnTo>
                      <a:pt x="592" y="237"/>
                    </a:lnTo>
                    <a:lnTo>
                      <a:pt x="592" y="1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0A0A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24" name="圆角矩形标注 123"/>
          <p:cNvSpPr/>
          <p:nvPr/>
        </p:nvSpPr>
        <p:spPr bwMode="auto">
          <a:xfrm>
            <a:off x="7668343" y="5091844"/>
            <a:ext cx="1043227" cy="641412"/>
          </a:xfrm>
          <a:prstGeom prst="wedgeRoundRectCallout">
            <a:avLst>
              <a:gd name="adj1" fmla="val 1793"/>
              <a:gd name="adj2" fmla="val -142779"/>
              <a:gd name="adj3" fmla="val 16667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 smtClean="0">
                <a:solidFill>
                  <a:srgbClr val="575F6D"/>
                </a:solidFill>
                <a:latin typeface="Arial" charset="0"/>
                <a:ea typeface="宋体" pitchFamily="2" charset="-122"/>
              </a:rPr>
              <a:t>Firewall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 smtClean="0">
                <a:solidFill>
                  <a:srgbClr val="575F6D"/>
                </a:solidFill>
                <a:latin typeface="Arial" charset="0"/>
                <a:ea typeface="宋体" pitchFamily="2" charset="-122"/>
              </a:rPr>
              <a:t>LOGO</a:t>
            </a:r>
            <a:endParaRPr kumimoji="0" lang="en-US" altLang="zh-CN" sz="1400" b="1" i="0" u="none" strike="noStrike" cap="none" normalizeH="0" baseline="0" dirty="0" smtClean="0">
              <a:ln>
                <a:noFill/>
              </a:ln>
              <a:solidFill>
                <a:srgbClr val="575F6D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25" name="圆角矩形标注 124"/>
          <p:cNvSpPr/>
          <p:nvPr/>
        </p:nvSpPr>
        <p:spPr bwMode="auto">
          <a:xfrm>
            <a:off x="1315162" y="2492896"/>
            <a:ext cx="1296144" cy="740298"/>
          </a:xfrm>
          <a:prstGeom prst="wedgeRoundRectCallout">
            <a:avLst>
              <a:gd name="adj1" fmla="val 124025"/>
              <a:gd name="adj2" fmla="val 154174"/>
              <a:gd name="adj3" fmla="val 16667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 smtClean="0">
                <a:solidFill>
                  <a:srgbClr val="575F6D"/>
                </a:solidFill>
                <a:latin typeface="Arial" charset="0"/>
                <a:ea typeface="宋体" pitchFamily="2" charset="-122"/>
              </a:rPr>
              <a:t>1 console</a:t>
            </a:r>
            <a:endParaRPr kumimoji="0" lang="en-US" altLang="zh-CN" sz="1400" b="1" i="0" u="none" strike="noStrike" cap="none" normalizeH="0" baseline="0" dirty="0" smtClean="0">
              <a:ln>
                <a:noFill/>
              </a:ln>
              <a:solidFill>
                <a:srgbClr val="575F6D"/>
              </a:solidFill>
              <a:effectLst/>
              <a:latin typeface="Arial" charset="0"/>
              <a:ea typeface="宋体" pitchFamily="2" charset="-122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 smtClean="0">
                <a:solidFill>
                  <a:srgbClr val="575F6D"/>
                </a:solidFill>
                <a:latin typeface="Arial" charset="0"/>
                <a:ea typeface="宋体" pitchFamily="2" charset="-122"/>
              </a:rPr>
              <a:t>port</a:t>
            </a:r>
            <a:endParaRPr kumimoji="0" lang="zh-CN" altLang="en-US" sz="1400" b="1" i="0" u="none" strike="noStrike" cap="none" normalizeH="0" baseline="0" dirty="0" smtClean="0">
              <a:ln>
                <a:noFill/>
              </a:ln>
              <a:solidFill>
                <a:srgbClr val="575F6D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26" name="圆角矩形标注 125"/>
          <p:cNvSpPr/>
          <p:nvPr/>
        </p:nvSpPr>
        <p:spPr bwMode="auto">
          <a:xfrm>
            <a:off x="2856994" y="2378888"/>
            <a:ext cx="1296144" cy="676327"/>
          </a:xfrm>
          <a:prstGeom prst="wedgeRoundRectCallout">
            <a:avLst>
              <a:gd name="adj1" fmla="val 9160"/>
              <a:gd name="adj2" fmla="val 210502"/>
              <a:gd name="adj3" fmla="val 16667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1400" dirty="0" smtClean="0"/>
              <a:t>1 MGM </a:t>
            </a:r>
            <a:r>
              <a:rPr lang="en-US" altLang="zh-CN" sz="1400" dirty="0"/>
              <a:t>port 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圆角矩形 176"/>
          <p:cNvSpPr/>
          <p:nvPr/>
        </p:nvSpPr>
        <p:spPr bwMode="auto">
          <a:xfrm>
            <a:off x="6876256" y="4365104"/>
            <a:ext cx="2195736" cy="201622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rgbClr val="575F6D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3" name="云形标注 2"/>
          <p:cNvSpPr/>
          <p:nvPr/>
        </p:nvSpPr>
        <p:spPr bwMode="auto">
          <a:xfrm>
            <a:off x="7184706" y="4717533"/>
            <a:ext cx="1707773" cy="912304"/>
          </a:xfrm>
          <a:prstGeom prst="cloudCallout">
            <a:avLst>
              <a:gd name="adj1" fmla="val -2518"/>
              <a:gd name="adj2" fmla="val 27805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rgbClr val="575F6D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75" name="圆角矩形 174"/>
          <p:cNvSpPr/>
          <p:nvPr/>
        </p:nvSpPr>
        <p:spPr bwMode="auto">
          <a:xfrm>
            <a:off x="107504" y="1844824"/>
            <a:ext cx="1080120" cy="1008112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rgbClr val="575F6D"/>
              </a:solidFill>
              <a:effectLst/>
              <a:latin typeface="Arial" charset="0"/>
              <a:ea typeface="宋体" pitchFamily="2" charset="-122"/>
            </a:endParaRPr>
          </a:p>
        </p:txBody>
      </p:sp>
      <p:grpSp>
        <p:nvGrpSpPr>
          <p:cNvPr id="179" name="组合 178"/>
          <p:cNvGrpSpPr/>
          <p:nvPr/>
        </p:nvGrpSpPr>
        <p:grpSpPr>
          <a:xfrm>
            <a:off x="395536" y="3284984"/>
            <a:ext cx="5112568" cy="3227586"/>
            <a:chOff x="395536" y="3297758"/>
            <a:chExt cx="5112568" cy="3227586"/>
          </a:xfrm>
        </p:grpSpPr>
        <p:sp>
          <p:nvSpPr>
            <p:cNvPr id="51" name="圆角矩形 50"/>
            <p:cNvSpPr/>
            <p:nvPr/>
          </p:nvSpPr>
          <p:spPr bwMode="auto">
            <a:xfrm>
              <a:off x="395536" y="3370772"/>
              <a:ext cx="5112568" cy="3154572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rgbClr val="575F6D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73" name="Oval 10"/>
            <p:cNvSpPr>
              <a:spLocks noChangeArrowheads="1"/>
            </p:cNvSpPr>
            <p:nvPr/>
          </p:nvSpPr>
          <p:spPr bwMode="auto">
            <a:xfrm>
              <a:off x="2267744" y="3370772"/>
              <a:ext cx="1584176" cy="854363"/>
            </a:xfrm>
            <a:prstGeom prst="ellipse">
              <a:avLst/>
            </a:prstGeom>
            <a:solidFill>
              <a:srgbClr val="92D050"/>
            </a:solidFill>
            <a:ln>
              <a:prstDash val="sysDash"/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763688" y="3567932"/>
              <a:ext cx="1104676" cy="2664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b="1" dirty="0" smtClean="0">
                  <a:solidFill>
                    <a:srgbClr val="FF0000"/>
                  </a:solidFill>
                </a:rPr>
                <a:t>Switch A </a:t>
              </a:r>
            </a:p>
          </p:txBody>
        </p:sp>
        <p:sp>
          <p:nvSpPr>
            <p:cNvPr id="19" name="Oval 10"/>
            <p:cNvSpPr>
              <a:spLocks noChangeArrowheads="1"/>
            </p:cNvSpPr>
            <p:nvPr/>
          </p:nvSpPr>
          <p:spPr bwMode="auto">
            <a:xfrm>
              <a:off x="3045488" y="4915197"/>
              <a:ext cx="2137453" cy="1246815"/>
            </a:xfrm>
            <a:prstGeom prst="ellipse">
              <a:avLst/>
            </a:prstGeom>
            <a:solidFill>
              <a:srgbClr val="FFC000"/>
            </a:solidFill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0" name="Oval 10"/>
            <p:cNvSpPr>
              <a:spLocks noChangeArrowheads="1"/>
            </p:cNvSpPr>
            <p:nvPr/>
          </p:nvSpPr>
          <p:spPr bwMode="auto">
            <a:xfrm>
              <a:off x="539552" y="4811567"/>
              <a:ext cx="2467181" cy="1350445"/>
            </a:xfrm>
            <a:prstGeom prst="ellipse">
              <a:avLst/>
            </a:prstGeom>
            <a:solidFill>
              <a:srgbClr val="00B0F0"/>
            </a:solidFill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6" name="computr1"/>
            <p:cNvSpPr>
              <a:spLocks noEditPoints="1" noChangeArrowheads="1"/>
            </p:cNvSpPr>
            <p:nvPr/>
          </p:nvSpPr>
          <p:spPr bwMode="auto">
            <a:xfrm>
              <a:off x="1216773" y="5227090"/>
              <a:ext cx="471047" cy="304591"/>
            </a:xfrm>
            <a:custGeom>
              <a:avLst/>
              <a:gdLst>
                <a:gd name="T0" fmla="*/ 2147483647 w 21600"/>
                <a:gd name="T1" fmla="*/ 0 h 21600"/>
                <a:gd name="T2" fmla="*/ 2147483647 w 21600"/>
                <a:gd name="T3" fmla="*/ 0 h 21600"/>
                <a:gd name="T4" fmla="*/ 2147483647 w 21600"/>
                <a:gd name="T5" fmla="*/ 0 h 21600"/>
                <a:gd name="T6" fmla="*/ 0 w 21600"/>
                <a:gd name="T7" fmla="*/ 2147483647 h 21600"/>
                <a:gd name="T8" fmla="*/ 0 w 21600"/>
                <a:gd name="T9" fmla="*/ 2147483647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2147483647 w 21600"/>
                <a:gd name="T15" fmla="*/ 2147483647 h 21600"/>
                <a:gd name="T16" fmla="*/ 2147483647 w 21600"/>
                <a:gd name="T17" fmla="*/ 2147483647 h 21600"/>
                <a:gd name="T18" fmla="*/ 2147483647 w 21600"/>
                <a:gd name="T19" fmla="*/ 2147483647 h 21600"/>
                <a:gd name="T20" fmla="*/ 2147483647 w 21600"/>
                <a:gd name="T21" fmla="*/ 2147483647 h 21600"/>
                <a:gd name="T22" fmla="*/ 2147483647 w 21600"/>
                <a:gd name="T23" fmla="*/ 2147483647 h 21600"/>
                <a:gd name="T24" fmla="*/ 0 w 21600"/>
                <a:gd name="T25" fmla="*/ 2147483647 h 21600"/>
                <a:gd name="T26" fmla="*/ 2147483647 w 21600"/>
                <a:gd name="T27" fmla="*/ 2147483647 h 2160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4923 w 21600"/>
                <a:gd name="T43" fmla="*/ 2541 h 21600"/>
                <a:gd name="T44" fmla="*/ 16756 w 21600"/>
                <a:gd name="T45" fmla="*/ 11153 h 2160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ln>
              <a:headEnd/>
              <a:tailEnd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7" name="computr1"/>
            <p:cNvSpPr>
              <a:spLocks noEditPoints="1" noChangeArrowheads="1"/>
            </p:cNvSpPr>
            <p:nvPr/>
          </p:nvSpPr>
          <p:spPr bwMode="auto">
            <a:xfrm>
              <a:off x="3534299" y="5279029"/>
              <a:ext cx="491401" cy="304591"/>
            </a:xfrm>
            <a:custGeom>
              <a:avLst/>
              <a:gdLst>
                <a:gd name="T0" fmla="*/ 2147483647 w 21600"/>
                <a:gd name="T1" fmla="*/ 0 h 21600"/>
                <a:gd name="T2" fmla="*/ 2147483647 w 21600"/>
                <a:gd name="T3" fmla="*/ 0 h 21600"/>
                <a:gd name="T4" fmla="*/ 2147483647 w 21600"/>
                <a:gd name="T5" fmla="*/ 0 h 21600"/>
                <a:gd name="T6" fmla="*/ 0 w 21600"/>
                <a:gd name="T7" fmla="*/ 2147483647 h 21600"/>
                <a:gd name="T8" fmla="*/ 0 w 21600"/>
                <a:gd name="T9" fmla="*/ 2147483647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2147483647 w 21600"/>
                <a:gd name="T15" fmla="*/ 2147483647 h 21600"/>
                <a:gd name="T16" fmla="*/ 2147483647 w 21600"/>
                <a:gd name="T17" fmla="*/ 2147483647 h 21600"/>
                <a:gd name="T18" fmla="*/ 2147483647 w 21600"/>
                <a:gd name="T19" fmla="*/ 2147483647 h 21600"/>
                <a:gd name="T20" fmla="*/ 2147483647 w 21600"/>
                <a:gd name="T21" fmla="*/ 2147483647 h 21600"/>
                <a:gd name="T22" fmla="*/ 2147483647 w 21600"/>
                <a:gd name="T23" fmla="*/ 2147483647 h 21600"/>
                <a:gd name="T24" fmla="*/ 0 w 21600"/>
                <a:gd name="T25" fmla="*/ 2147483647 h 21600"/>
                <a:gd name="T26" fmla="*/ 2147483647 w 21600"/>
                <a:gd name="T27" fmla="*/ 2147483647 h 2160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4923 w 21600"/>
                <a:gd name="T43" fmla="*/ 2541 h 21600"/>
                <a:gd name="T44" fmla="*/ 16756 w 21600"/>
                <a:gd name="T45" fmla="*/ 11153 h 2160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2771800" y="4377878"/>
              <a:ext cx="1795861" cy="285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1600" b="1" dirty="0" smtClean="0">
                  <a:latin typeface="Times New Roman" pitchFamily="18" charset="0"/>
                </a:rPr>
                <a:t>GE1/0/5~GE1/0/6</a:t>
              </a:r>
              <a:endParaRPr lang="en-US" altLang="zh-CN" sz="4400" b="1" dirty="0"/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1067117" y="4206428"/>
              <a:ext cx="1373592" cy="285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b="1" dirty="0" smtClean="0">
                  <a:latin typeface="Times New Roman" pitchFamily="18" charset="0"/>
                </a:rPr>
                <a:t>GE1/0/1~</a:t>
              </a:r>
            </a:p>
            <a:p>
              <a:pPr algn="just"/>
              <a:r>
                <a:rPr lang="en-US" altLang="zh-CN" b="1" dirty="0" smtClean="0">
                  <a:latin typeface="Times New Roman" pitchFamily="18" charset="0"/>
                </a:rPr>
                <a:t>GE1/0/4</a:t>
              </a:r>
              <a:endParaRPr lang="en-US" altLang="zh-CN" sz="4800" b="1" dirty="0"/>
            </a:p>
          </p:txBody>
        </p:sp>
        <p:pic>
          <p:nvPicPr>
            <p:cNvPr id="11" name="Picture 10" descr="20070918000027910"/>
            <p:cNvPicPr>
              <a:picLocks noChangeAspect="1" noChangeArrowheads="1"/>
            </p:cNvPicPr>
            <p:nvPr/>
          </p:nvPicPr>
          <p:blipFill>
            <a:blip r:embed="rId2" cstate="print">
              <a:lum bright="-6000" contrast="30000"/>
              <a:grayscl/>
            </a:blip>
            <a:srcRect l="6236" t="33260" r="8598" b="36284"/>
            <a:stretch>
              <a:fillRect/>
            </a:stretch>
          </p:blipFill>
          <p:spPr bwMode="auto">
            <a:xfrm>
              <a:off x="2083494" y="3876394"/>
              <a:ext cx="1621450" cy="5196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" name="computr1"/>
            <p:cNvSpPr>
              <a:spLocks noEditPoints="1" noChangeArrowheads="1"/>
            </p:cNvSpPr>
            <p:nvPr/>
          </p:nvSpPr>
          <p:spPr bwMode="auto">
            <a:xfrm>
              <a:off x="1753765" y="5227090"/>
              <a:ext cx="471047" cy="304591"/>
            </a:xfrm>
            <a:custGeom>
              <a:avLst/>
              <a:gdLst>
                <a:gd name="T0" fmla="*/ 2147483647 w 21600"/>
                <a:gd name="T1" fmla="*/ 0 h 21600"/>
                <a:gd name="T2" fmla="*/ 2147483647 w 21600"/>
                <a:gd name="T3" fmla="*/ 0 h 21600"/>
                <a:gd name="T4" fmla="*/ 2147483647 w 21600"/>
                <a:gd name="T5" fmla="*/ 0 h 21600"/>
                <a:gd name="T6" fmla="*/ 0 w 21600"/>
                <a:gd name="T7" fmla="*/ 2147483647 h 21600"/>
                <a:gd name="T8" fmla="*/ 0 w 21600"/>
                <a:gd name="T9" fmla="*/ 2147483647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2147483647 w 21600"/>
                <a:gd name="T15" fmla="*/ 2147483647 h 21600"/>
                <a:gd name="T16" fmla="*/ 2147483647 w 21600"/>
                <a:gd name="T17" fmla="*/ 2147483647 h 21600"/>
                <a:gd name="T18" fmla="*/ 2147483647 w 21600"/>
                <a:gd name="T19" fmla="*/ 2147483647 h 21600"/>
                <a:gd name="T20" fmla="*/ 2147483647 w 21600"/>
                <a:gd name="T21" fmla="*/ 2147483647 h 21600"/>
                <a:gd name="T22" fmla="*/ 2147483647 w 21600"/>
                <a:gd name="T23" fmla="*/ 2147483647 h 21600"/>
                <a:gd name="T24" fmla="*/ 0 w 21600"/>
                <a:gd name="T25" fmla="*/ 2147483647 h 21600"/>
                <a:gd name="T26" fmla="*/ 2147483647 w 21600"/>
                <a:gd name="T27" fmla="*/ 2147483647 h 2160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4923 w 21600"/>
                <a:gd name="T43" fmla="*/ 2541 h 21600"/>
                <a:gd name="T44" fmla="*/ 16756 w 21600"/>
                <a:gd name="T45" fmla="*/ 11153 h 2160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ln>
              <a:headEnd/>
              <a:tailEnd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13" name="computr1"/>
            <p:cNvSpPr>
              <a:spLocks noEditPoints="1" noChangeArrowheads="1"/>
            </p:cNvSpPr>
            <p:nvPr/>
          </p:nvSpPr>
          <p:spPr bwMode="auto">
            <a:xfrm>
              <a:off x="689207" y="5227090"/>
              <a:ext cx="471047" cy="304591"/>
            </a:xfrm>
            <a:custGeom>
              <a:avLst/>
              <a:gdLst>
                <a:gd name="T0" fmla="*/ 2147483647 w 21600"/>
                <a:gd name="T1" fmla="*/ 0 h 21600"/>
                <a:gd name="T2" fmla="*/ 2147483647 w 21600"/>
                <a:gd name="T3" fmla="*/ 0 h 21600"/>
                <a:gd name="T4" fmla="*/ 2147483647 w 21600"/>
                <a:gd name="T5" fmla="*/ 0 h 21600"/>
                <a:gd name="T6" fmla="*/ 0 w 21600"/>
                <a:gd name="T7" fmla="*/ 2147483647 h 21600"/>
                <a:gd name="T8" fmla="*/ 0 w 21600"/>
                <a:gd name="T9" fmla="*/ 2147483647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2147483647 w 21600"/>
                <a:gd name="T15" fmla="*/ 2147483647 h 21600"/>
                <a:gd name="T16" fmla="*/ 2147483647 w 21600"/>
                <a:gd name="T17" fmla="*/ 2147483647 h 21600"/>
                <a:gd name="T18" fmla="*/ 2147483647 w 21600"/>
                <a:gd name="T19" fmla="*/ 2147483647 h 21600"/>
                <a:gd name="T20" fmla="*/ 2147483647 w 21600"/>
                <a:gd name="T21" fmla="*/ 2147483647 h 21600"/>
                <a:gd name="T22" fmla="*/ 2147483647 w 21600"/>
                <a:gd name="T23" fmla="*/ 2147483647 h 21600"/>
                <a:gd name="T24" fmla="*/ 0 w 21600"/>
                <a:gd name="T25" fmla="*/ 2147483647 h 21600"/>
                <a:gd name="T26" fmla="*/ 2147483647 w 21600"/>
                <a:gd name="T27" fmla="*/ 2147483647 h 2160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4923 w 21600"/>
                <a:gd name="T43" fmla="*/ 2541 h 21600"/>
                <a:gd name="T44" fmla="*/ 16756 w 21600"/>
                <a:gd name="T45" fmla="*/ 11153 h 2160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computr1"/>
            <p:cNvSpPr>
              <a:spLocks noEditPoints="1" noChangeArrowheads="1"/>
            </p:cNvSpPr>
            <p:nvPr/>
          </p:nvSpPr>
          <p:spPr bwMode="auto">
            <a:xfrm>
              <a:off x="2281331" y="5227090"/>
              <a:ext cx="471047" cy="304591"/>
            </a:xfrm>
            <a:custGeom>
              <a:avLst/>
              <a:gdLst>
                <a:gd name="T0" fmla="*/ 2147483647 w 21600"/>
                <a:gd name="T1" fmla="*/ 0 h 21600"/>
                <a:gd name="T2" fmla="*/ 2147483647 w 21600"/>
                <a:gd name="T3" fmla="*/ 0 h 21600"/>
                <a:gd name="T4" fmla="*/ 2147483647 w 21600"/>
                <a:gd name="T5" fmla="*/ 0 h 21600"/>
                <a:gd name="T6" fmla="*/ 0 w 21600"/>
                <a:gd name="T7" fmla="*/ 2147483647 h 21600"/>
                <a:gd name="T8" fmla="*/ 0 w 21600"/>
                <a:gd name="T9" fmla="*/ 2147483647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2147483647 w 21600"/>
                <a:gd name="T15" fmla="*/ 2147483647 h 21600"/>
                <a:gd name="T16" fmla="*/ 2147483647 w 21600"/>
                <a:gd name="T17" fmla="*/ 2147483647 h 21600"/>
                <a:gd name="T18" fmla="*/ 2147483647 w 21600"/>
                <a:gd name="T19" fmla="*/ 2147483647 h 21600"/>
                <a:gd name="T20" fmla="*/ 2147483647 w 21600"/>
                <a:gd name="T21" fmla="*/ 2147483647 h 21600"/>
                <a:gd name="T22" fmla="*/ 2147483647 w 21600"/>
                <a:gd name="T23" fmla="*/ 2147483647 h 21600"/>
                <a:gd name="T24" fmla="*/ 0 w 21600"/>
                <a:gd name="T25" fmla="*/ 2147483647 h 21600"/>
                <a:gd name="T26" fmla="*/ 2147483647 w 21600"/>
                <a:gd name="T27" fmla="*/ 2147483647 h 2160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4923 w 21600"/>
                <a:gd name="T43" fmla="*/ 2541 h 21600"/>
                <a:gd name="T44" fmla="*/ 16756 w 21600"/>
                <a:gd name="T45" fmla="*/ 11153 h 2160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ln>
              <a:headEnd/>
              <a:tailEnd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428"/>
            <p:cNvSpPr>
              <a:spLocks noChangeShapeType="1"/>
            </p:cNvSpPr>
            <p:nvPr/>
          </p:nvSpPr>
          <p:spPr bwMode="auto">
            <a:xfrm flipH="1">
              <a:off x="1489983" y="4188286"/>
              <a:ext cx="1318913" cy="103880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" name="Line 428"/>
            <p:cNvSpPr>
              <a:spLocks noChangeShapeType="1"/>
            </p:cNvSpPr>
            <p:nvPr/>
          </p:nvSpPr>
          <p:spPr bwMode="auto">
            <a:xfrm flipH="1">
              <a:off x="962417" y="4188286"/>
              <a:ext cx="1781531" cy="103880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" name="Line 428"/>
            <p:cNvSpPr>
              <a:spLocks noChangeShapeType="1"/>
            </p:cNvSpPr>
            <p:nvPr/>
          </p:nvSpPr>
          <p:spPr bwMode="auto">
            <a:xfrm flipH="1">
              <a:off x="2017548" y="4188286"/>
              <a:ext cx="857294" cy="103880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" name="Line 428"/>
            <p:cNvSpPr>
              <a:spLocks noChangeShapeType="1"/>
            </p:cNvSpPr>
            <p:nvPr/>
          </p:nvSpPr>
          <p:spPr bwMode="auto">
            <a:xfrm flipH="1">
              <a:off x="2479168" y="4188286"/>
              <a:ext cx="461620" cy="103880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" name="computr1"/>
            <p:cNvSpPr>
              <a:spLocks noEditPoints="1" noChangeArrowheads="1"/>
            </p:cNvSpPr>
            <p:nvPr/>
          </p:nvSpPr>
          <p:spPr bwMode="auto">
            <a:xfrm>
              <a:off x="4061864" y="5279029"/>
              <a:ext cx="491401" cy="304591"/>
            </a:xfrm>
            <a:custGeom>
              <a:avLst/>
              <a:gdLst>
                <a:gd name="T0" fmla="*/ 2147483647 w 21600"/>
                <a:gd name="T1" fmla="*/ 0 h 21600"/>
                <a:gd name="T2" fmla="*/ 2147483647 w 21600"/>
                <a:gd name="T3" fmla="*/ 0 h 21600"/>
                <a:gd name="T4" fmla="*/ 2147483647 w 21600"/>
                <a:gd name="T5" fmla="*/ 0 h 21600"/>
                <a:gd name="T6" fmla="*/ 0 w 21600"/>
                <a:gd name="T7" fmla="*/ 2147483647 h 21600"/>
                <a:gd name="T8" fmla="*/ 0 w 21600"/>
                <a:gd name="T9" fmla="*/ 2147483647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2147483647 w 21600"/>
                <a:gd name="T15" fmla="*/ 2147483647 h 21600"/>
                <a:gd name="T16" fmla="*/ 2147483647 w 21600"/>
                <a:gd name="T17" fmla="*/ 2147483647 h 21600"/>
                <a:gd name="T18" fmla="*/ 2147483647 w 21600"/>
                <a:gd name="T19" fmla="*/ 2147483647 h 21600"/>
                <a:gd name="T20" fmla="*/ 2147483647 w 21600"/>
                <a:gd name="T21" fmla="*/ 2147483647 h 21600"/>
                <a:gd name="T22" fmla="*/ 2147483647 w 21600"/>
                <a:gd name="T23" fmla="*/ 2147483647 h 21600"/>
                <a:gd name="T24" fmla="*/ 0 w 21600"/>
                <a:gd name="T25" fmla="*/ 2147483647 h 21600"/>
                <a:gd name="T26" fmla="*/ 2147483647 w 21600"/>
                <a:gd name="T27" fmla="*/ 2147483647 h 2160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4923 w 21600"/>
                <a:gd name="T43" fmla="*/ 2541 h 21600"/>
                <a:gd name="T44" fmla="*/ 16756 w 21600"/>
                <a:gd name="T45" fmla="*/ 11153 h 2160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ln>
              <a:headEnd/>
              <a:tailEnd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23" name="Line 429"/>
            <p:cNvSpPr>
              <a:spLocks noChangeShapeType="1"/>
            </p:cNvSpPr>
            <p:nvPr/>
          </p:nvSpPr>
          <p:spPr bwMode="auto">
            <a:xfrm>
              <a:off x="3138625" y="4188286"/>
              <a:ext cx="1121076" cy="109074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" name="Line 429"/>
            <p:cNvSpPr>
              <a:spLocks noChangeShapeType="1"/>
            </p:cNvSpPr>
            <p:nvPr/>
          </p:nvSpPr>
          <p:spPr bwMode="auto">
            <a:xfrm>
              <a:off x="3072679" y="4136345"/>
              <a:ext cx="659457" cy="114268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632689" y="5590670"/>
              <a:ext cx="2206768" cy="26640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latin typeface="Times New Roman" pitchFamily="18" charset="0"/>
                </a:rPr>
                <a:t>PC1    PC2    PC3   PC4</a:t>
              </a:r>
              <a:endParaRPr lang="zh-CN" altLang="en-US" dirty="0"/>
            </a:p>
          </p:txBody>
        </p:sp>
        <p:sp>
          <p:nvSpPr>
            <p:cNvPr id="28" name="矩形 27"/>
            <p:cNvSpPr/>
            <p:nvPr/>
          </p:nvSpPr>
          <p:spPr>
            <a:xfrm>
              <a:off x="3468353" y="5642611"/>
              <a:ext cx="12682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latin typeface="Times New Roman" pitchFamily="18" charset="0"/>
                </a:rPr>
                <a:t>PC5    PC6 </a:t>
              </a:r>
              <a:endParaRPr lang="zh-CN" altLang="en-US" dirty="0"/>
            </a:p>
          </p:txBody>
        </p:sp>
        <p:sp>
          <p:nvSpPr>
            <p:cNvPr id="31" name="矩形 30"/>
            <p:cNvSpPr/>
            <p:nvPr/>
          </p:nvSpPr>
          <p:spPr>
            <a:xfrm>
              <a:off x="915172" y="5954002"/>
              <a:ext cx="1695888" cy="4662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dirty="0" smtClean="0"/>
                <a:t>VLAN 10</a:t>
              </a:r>
            </a:p>
            <a:p>
              <a:pPr algn="ctr"/>
              <a:r>
                <a:rPr lang="en-US" altLang="zh-CN" b="1" dirty="0" smtClean="0"/>
                <a:t>192.168.10.0/24</a:t>
              </a:r>
              <a:endParaRPr lang="zh-CN" altLang="en-US" b="1" dirty="0"/>
            </a:p>
          </p:txBody>
        </p:sp>
        <p:sp>
          <p:nvSpPr>
            <p:cNvPr id="45" name="矩形 44"/>
            <p:cNvSpPr/>
            <p:nvPr/>
          </p:nvSpPr>
          <p:spPr>
            <a:xfrm>
              <a:off x="3779912" y="3436492"/>
              <a:ext cx="1675459" cy="53371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 smtClean="0"/>
                <a:t>VLAN 30</a:t>
              </a:r>
            </a:p>
            <a:p>
              <a:r>
                <a:rPr lang="en-US" altLang="zh-CN" sz="1400" b="1" dirty="0" smtClean="0"/>
                <a:t>192.168.30.254/24</a:t>
              </a:r>
              <a:endParaRPr lang="zh-CN" altLang="en-US" sz="1400" b="1" dirty="0"/>
            </a:p>
          </p:txBody>
        </p:sp>
        <p:sp>
          <p:nvSpPr>
            <p:cNvPr id="50" name="矩形 49"/>
            <p:cNvSpPr/>
            <p:nvPr/>
          </p:nvSpPr>
          <p:spPr>
            <a:xfrm>
              <a:off x="3402407" y="5954002"/>
              <a:ext cx="1754609" cy="4662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dirty="0" smtClean="0"/>
                <a:t>VLAN 20</a:t>
              </a:r>
            </a:p>
            <a:p>
              <a:pPr algn="ctr"/>
              <a:r>
                <a:rPr lang="en-US" altLang="zh-CN" b="1" dirty="0" smtClean="0"/>
                <a:t>192.168.20.0/24 </a:t>
              </a:r>
              <a:endParaRPr lang="zh-CN" altLang="en-US" dirty="0"/>
            </a:p>
          </p:txBody>
        </p:sp>
        <p:sp>
          <p:nvSpPr>
            <p:cNvPr id="53" name="矩形 52"/>
            <p:cNvSpPr/>
            <p:nvPr/>
          </p:nvSpPr>
          <p:spPr>
            <a:xfrm>
              <a:off x="671443" y="3356992"/>
              <a:ext cx="88139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 smtClean="0"/>
                <a:t>LAN A</a:t>
              </a:r>
              <a:endParaRPr lang="zh-CN" altLang="en-US" b="1" dirty="0"/>
            </a:p>
          </p:txBody>
        </p:sp>
        <p:sp>
          <p:nvSpPr>
            <p:cNvPr id="43" name="矩形 42"/>
            <p:cNvSpPr/>
            <p:nvPr/>
          </p:nvSpPr>
          <p:spPr>
            <a:xfrm>
              <a:off x="2954045" y="3297758"/>
              <a:ext cx="825867" cy="5898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 smtClean="0"/>
                <a:t>GE </a:t>
              </a:r>
            </a:p>
            <a:p>
              <a:r>
                <a:rPr lang="en-US" altLang="zh-CN" b="1" dirty="0" smtClean="0"/>
                <a:t>1/0/24</a:t>
              </a:r>
              <a:endParaRPr lang="zh-CN" altLang="en-US" b="1" dirty="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323528" y="764704"/>
            <a:ext cx="85689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/>
              <a:t>In </a:t>
            </a:r>
            <a:r>
              <a:rPr lang="en-US" altLang="zh-CN" sz="2000" dirty="0"/>
              <a:t>the </a:t>
            </a:r>
            <a:r>
              <a:rPr lang="en-US" altLang="zh-CN" sz="2000" dirty="0" smtClean="0"/>
              <a:t>following networking </a:t>
            </a:r>
            <a:r>
              <a:rPr lang="en-US" altLang="zh-CN" sz="2000" dirty="0"/>
              <a:t>diagram, </a:t>
            </a:r>
            <a:r>
              <a:rPr lang="en-US" altLang="zh-CN" sz="2000" dirty="0" smtClean="0"/>
              <a:t>LAN A connects to Internet  through </a:t>
            </a:r>
            <a:r>
              <a:rPr lang="en-US" altLang="zh-CN" sz="2000" b="1" dirty="0" smtClean="0">
                <a:solidFill>
                  <a:srgbClr val="00B0F0"/>
                </a:solidFill>
              </a:rPr>
              <a:t>GE1/0/24 </a:t>
            </a:r>
            <a:r>
              <a:rPr lang="en-US" altLang="zh-CN" sz="2000" dirty="0" smtClean="0"/>
              <a:t>of </a:t>
            </a:r>
            <a:r>
              <a:rPr lang="en-US" altLang="zh-CN" sz="2000" dirty="0" smtClean="0">
                <a:solidFill>
                  <a:srgbClr val="FF0000"/>
                </a:solidFill>
              </a:rPr>
              <a:t>switch A</a:t>
            </a:r>
            <a:r>
              <a:rPr lang="en-US" altLang="zh-CN" sz="2000" dirty="0" smtClean="0"/>
              <a:t>  and </a:t>
            </a:r>
            <a:r>
              <a:rPr lang="en-US" altLang="zh-CN" sz="2000" b="1" dirty="0" smtClean="0">
                <a:solidFill>
                  <a:srgbClr val="0070C0"/>
                </a:solidFill>
              </a:rPr>
              <a:t>GE 1/0/0</a:t>
            </a:r>
            <a:r>
              <a:rPr lang="en-US" altLang="zh-CN" sz="2000" dirty="0" smtClean="0"/>
              <a:t> of firewall.</a:t>
            </a:r>
            <a:endParaRPr lang="zh-CN" altLang="en-US" sz="2000" b="1" dirty="0" smtClean="0">
              <a:solidFill>
                <a:srgbClr val="0070C0"/>
              </a:solidFill>
            </a:endParaRPr>
          </a:p>
        </p:txBody>
      </p:sp>
      <p:sp>
        <p:nvSpPr>
          <p:cNvPr id="25" name="Line 429"/>
          <p:cNvSpPr>
            <a:spLocks noChangeShapeType="1"/>
          </p:cNvSpPr>
          <p:nvPr/>
        </p:nvSpPr>
        <p:spPr bwMode="auto">
          <a:xfrm>
            <a:off x="899592" y="2505671"/>
            <a:ext cx="6624736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pic>
        <p:nvPicPr>
          <p:cNvPr id="35" name="Picture 78" descr="中低端路由器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24328" y="2127782"/>
            <a:ext cx="1080120" cy="812382"/>
          </a:xfrm>
          <a:noFill/>
          <a:ln>
            <a:miter lim="800000"/>
            <a:headEnd/>
            <a:tailEnd/>
          </a:ln>
        </p:spPr>
      </p:pic>
      <p:sp>
        <p:nvSpPr>
          <p:cNvPr id="36" name="矩形 35"/>
          <p:cNvSpPr/>
          <p:nvPr/>
        </p:nvSpPr>
        <p:spPr>
          <a:xfrm>
            <a:off x="7467472" y="1628800"/>
            <a:ext cx="12089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rgbClr val="FF0000"/>
                </a:solidFill>
              </a:rPr>
              <a:t>router 1 </a:t>
            </a:r>
          </a:p>
        </p:txBody>
      </p:sp>
      <p:sp>
        <p:nvSpPr>
          <p:cNvPr id="37" name="computr1"/>
          <p:cNvSpPr>
            <a:spLocks noEditPoints="1" noChangeArrowheads="1"/>
          </p:cNvSpPr>
          <p:nvPr/>
        </p:nvSpPr>
        <p:spPr bwMode="auto">
          <a:xfrm>
            <a:off x="7779841" y="4869160"/>
            <a:ext cx="536575" cy="422275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0 h 21600"/>
              <a:gd name="T4" fmla="*/ 2147483647 w 21600"/>
              <a:gd name="T5" fmla="*/ 0 h 21600"/>
              <a:gd name="T6" fmla="*/ 0 w 21600"/>
              <a:gd name="T7" fmla="*/ 2147483647 h 21600"/>
              <a:gd name="T8" fmla="*/ 0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2147483647 w 21600"/>
              <a:gd name="T17" fmla="*/ 2147483647 h 21600"/>
              <a:gd name="T18" fmla="*/ 2147483647 w 21600"/>
              <a:gd name="T19" fmla="*/ 2147483647 h 21600"/>
              <a:gd name="T20" fmla="*/ 2147483647 w 21600"/>
              <a:gd name="T21" fmla="*/ 2147483647 h 21600"/>
              <a:gd name="T22" fmla="*/ 2147483647 w 21600"/>
              <a:gd name="T23" fmla="*/ 2147483647 h 21600"/>
              <a:gd name="T24" fmla="*/ 0 w 21600"/>
              <a:gd name="T25" fmla="*/ 2147483647 h 21600"/>
              <a:gd name="T26" fmla="*/ 2147483647 w 21600"/>
              <a:gd name="T27" fmla="*/ 2147483647 h 216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4923 w 21600"/>
              <a:gd name="T43" fmla="*/ 2541 h 21600"/>
              <a:gd name="T44" fmla="*/ 16756 w 21600"/>
              <a:gd name="T45" fmla="*/ 11153 h 21600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21600" h="21600" extrusionOk="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 extrusionOk="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 extrusionOk="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solidFill>
            <a:srgbClr val="00B0F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" name="Line 429"/>
          <p:cNvSpPr>
            <a:spLocks noChangeShapeType="1"/>
          </p:cNvSpPr>
          <p:nvPr/>
        </p:nvSpPr>
        <p:spPr bwMode="auto">
          <a:xfrm>
            <a:off x="8100392" y="2852936"/>
            <a:ext cx="0" cy="2016224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7734205" y="5229200"/>
            <a:ext cx="582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Times New Roman" pitchFamily="18" charset="0"/>
              </a:rPr>
              <a:t>PC8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6928227" y="2996952"/>
            <a:ext cx="21082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GE 0/0/7</a:t>
            </a:r>
          </a:p>
          <a:p>
            <a:r>
              <a:rPr lang="en-US" altLang="zh-CN" b="1" dirty="0" smtClean="0"/>
              <a:t>192.168.40.254/24</a:t>
            </a:r>
            <a:endParaRPr lang="zh-CN" altLang="en-US" b="1" dirty="0"/>
          </a:p>
        </p:txBody>
      </p:sp>
      <p:sp>
        <p:nvSpPr>
          <p:cNvPr id="42" name="矩形 41"/>
          <p:cNvSpPr/>
          <p:nvPr/>
        </p:nvSpPr>
        <p:spPr>
          <a:xfrm>
            <a:off x="5680363" y="2135178"/>
            <a:ext cx="1915973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b="1" dirty="0" smtClean="0"/>
              <a:t>GE 0/0/0</a:t>
            </a:r>
          </a:p>
          <a:p>
            <a:pPr algn="r"/>
            <a:endParaRPr lang="en-US" altLang="zh-CN" sz="1200" b="1" dirty="0" smtClean="0"/>
          </a:p>
          <a:p>
            <a:pPr algn="r"/>
            <a:r>
              <a:rPr lang="en-US" altLang="zh-CN" b="1" dirty="0" smtClean="0"/>
              <a:t>202.100.100.254</a:t>
            </a:r>
            <a:endParaRPr lang="zh-CN" altLang="en-US" b="1" dirty="0" smtClean="0"/>
          </a:p>
        </p:txBody>
      </p:sp>
      <p:sp>
        <p:nvSpPr>
          <p:cNvPr id="49" name="矩形 48"/>
          <p:cNvSpPr/>
          <p:nvPr/>
        </p:nvSpPr>
        <p:spPr>
          <a:xfrm>
            <a:off x="7184707" y="5723964"/>
            <a:ext cx="18517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 smtClean="0"/>
              <a:t>192.168.40.0/24</a:t>
            </a:r>
            <a:endParaRPr lang="zh-CN" altLang="en-US" b="1" dirty="0"/>
          </a:p>
        </p:txBody>
      </p:sp>
      <p:grpSp>
        <p:nvGrpSpPr>
          <p:cNvPr id="180" name="组合 179"/>
          <p:cNvGrpSpPr/>
          <p:nvPr/>
        </p:nvGrpSpPr>
        <p:grpSpPr>
          <a:xfrm>
            <a:off x="2627784" y="2132856"/>
            <a:ext cx="615950" cy="706760"/>
            <a:chOff x="2627784" y="2145630"/>
            <a:chExt cx="615950" cy="706760"/>
          </a:xfrm>
        </p:grpSpPr>
        <p:grpSp>
          <p:nvGrpSpPr>
            <p:cNvPr id="47" name="Group 37"/>
            <p:cNvGrpSpPr>
              <a:grpSpLocks/>
            </p:cNvGrpSpPr>
            <p:nvPr/>
          </p:nvGrpSpPr>
          <p:grpSpPr bwMode="auto">
            <a:xfrm>
              <a:off x="2693002" y="2163505"/>
              <a:ext cx="508702" cy="688885"/>
              <a:chOff x="2038" y="1473"/>
              <a:chExt cx="197" cy="290"/>
            </a:xfrm>
          </p:grpSpPr>
          <p:sp>
            <p:nvSpPr>
              <p:cNvPr id="58" name="Rectangle 38"/>
              <p:cNvSpPr>
                <a:spLocks noChangeArrowheads="1"/>
              </p:cNvSpPr>
              <p:nvPr/>
            </p:nvSpPr>
            <p:spPr bwMode="auto">
              <a:xfrm>
                <a:off x="2160" y="1505"/>
                <a:ext cx="72" cy="258"/>
              </a:xfrm>
              <a:prstGeom prst="rect">
                <a:avLst/>
              </a:prstGeom>
              <a:solidFill>
                <a:srgbClr val="E0E0E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" name="Freeform 39"/>
              <p:cNvSpPr>
                <a:spLocks/>
              </p:cNvSpPr>
              <p:nvPr/>
            </p:nvSpPr>
            <p:spPr bwMode="auto">
              <a:xfrm>
                <a:off x="2041" y="1473"/>
                <a:ext cx="119" cy="289"/>
              </a:xfrm>
              <a:custGeom>
                <a:avLst/>
                <a:gdLst>
                  <a:gd name="T0" fmla="*/ 0 w 475"/>
                  <a:gd name="T1" fmla="*/ 0 h 1157"/>
                  <a:gd name="T2" fmla="*/ 0 w 475"/>
                  <a:gd name="T3" fmla="*/ 0 h 1157"/>
                  <a:gd name="T4" fmla="*/ 0 w 475"/>
                  <a:gd name="T5" fmla="*/ 0 h 1157"/>
                  <a:gd name="T6" fmla="*/ 0 w 475"/>
                  <a:gd name="T7" fmla="*/ 0 h 1157"/>
                  <a:gd name="T8" fmla="*/ 0 w 475"/>
                  <a:gd name="T9" fmla="*/ 0 h 1157"/>
                  <a:gd name="T10" fmla="*/ 0 w 475"/>
                  <a:gd name="T11" fmla="*/ 0 h 115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75"/>
                  <a:gd name="T19" fmla="*/ 0 h 1157"/>
                  <a:gd name="T20" fmla="*/ 475 w 475"/>
                  <a:gd name="T21" fmla="*/ 1157 h 115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75" h="1157">
                    <a:moveTo>
                      <a:pt x="0" y="880"/>
                    </a:moveTo>
                    <a:lnTo>
                      <a:pt x="475" y="1157"/>
                    </a:lnTo>
                    <a:lnTo>
                      <a:pt x="475" y="138"/>
                    </a:lnTo>
                    <a:lnTo>
                      <a:pt x="399" y="89"/>
                    </a:lnTo>
                    <a:lnTo>
                      <a:pt x="0" y="0"/>
                    </a:lnTo>
                    <a:lnTo>
                      <a:pt x="0" y="880"/>
                    </a:lnTo>
                    <a:close/>
                  </a:path>
                </a:pathLst>
              </a:custGeom>
              <a:solidFill>
                <a:srgbClr val="60606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" name="Freeform 40"/>
              <p:cNvSpPr>
                <a:spLocks/>
              </p:cNvSpPr>
              <p:nvPr/>
            </p:nvSpPr>
            <p:spPr bwMode="auto">
              <a:xfrm>
                <a:off x="2158" y="1505"/>
                <a:ext cx="73" cy="30"/>
              </a:xfrm>
              <a:custGeom>
                <a:avLst/>
                <a:gdLst>
                  <a:gd name="T0" fmla="*/ 0 w 291"/>
                  <a:gd name="T1" fmla="*/ 0 h 117"/>
                  <a:gd name="T2" fmla="*/ 0 w 291"/>
                  <a:gd name="T3" fmla="*/ 0 h 117"/>
                  <a:gd name="T4" fmla="*/ 0 w 291"/>
                  <a:gd name="T5" fmla="*/ 0 h 117"/>
                  <a:gd name="T6" fmla="*/ 0 w 291"/>
                  <a:gd name="T7" fmla="*/ 0 h 117"/>
                  <a:gd name="T8" fmla="*/ 0 w 291"/>
                  <a:gd name="T9" fmla="*/ 0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1"/>
                  <a:gd name="T16" fmla="*/ 0 h 117"/>
                  <a:gd name="T17" fmla="*/ 291 w 291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1" h="117">
                    <a:moveTo>
                      <a:pt x="0" y="0"/>
                    </a:moveTo>
                    <a:lnTo>
                      <a:pt x="291" y="0"/>
                    </a:lnTo>
                    <a:lnTo>
                      <a:pt x="291" y="117"/>
                    </a:lnTo>
                    <a:lnTo>
                      <a:pt x="0" y="5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" name="Rectangle 41"/>
              <p:cNvSpPr>
                <a:spLocks noChangeArrowheads="1"/>
              </p:cNvSpPr>
              <p:nvPr/>
            </p:nvSpPr>
            <p:spPr bwMode="auto">
              <a:xfrm>
                <a:off x="2160" y="1543"/>
                <a:ext cx="35" cy="15"/>
              </a:xfrm>
              <a:prstGeom prst="rect">
                <a:avLst/>
              </a:prstGeom>
              <a:solidFill>
                <a:srgbClr val="E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" name="Rectangle 42"/>
              <p:cNvSpPr>
                <a:spLocks noChangeArrowheads="1"/>
              </p:cNvSpPr>
              <p:nvPr/>
            </p:nvSpPr>
            <p:spPr bwMode="auto">
              <a:xfrm>
                <a:off x="2198" y="1543"/>
                <a:ext cx="36" cy="15"/>
              </a:xfrm>
              <a:prstGeom prst="rect">
                <a:avLst/>
              </a:prstGeom>
              <a:solidFill>
                <a:srgbClr val="E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" name="Rectangle 43"/>
              <p:cNvSpPr>
                <a:spLocks noChangeArrowheads="1"/>
              </p:cNvSpPr>
              <p:nvPr/>
            </p:nvSpPr>
            <p:spPr bwMode="auto">
              <a:xfrm>
                <a:off x="2178" y="1526"/>
                <a:ext cx="37" cy="14"/>
              </a:xfrm>
              <a:prstGeom prst="rect">
                <a:avLst/>
              </a:prstGeom>
              <a:solidFill>
                <a:srgbClr val="6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" name="Rectangle 44"/>
              <p:cNvSpPr>
                <a:spLocks noChangeArrowheads="1"/>
              </p:cNvSpPr>
              <p:nvPr/>
            </p:nvSpPr>
            <p:spPr bwMode="auto">
              <a:xfrm>
                <a:off x="2216" y="1526"/>
                <a:ext cx="19" cy="14"/>
              </a:xfrm>
              <a:prstGeom prst="rect">
                <a:avLst/>
              </a:prstGeom>
              <a:solidFill>
                <a:srgbClr val="E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" name="Rectangle 45"/>
              <p:cNvSpPr>
                <a:spLocks noChangeArrowheads="1"/>
              </p:cNvSpPr>
              <p:nvPr/>
            </p:nvSpPr>
            <p:spPr bwMode="auto">
              <a:xfrm>
                <a:off x="2157" y="1526"/>
                <a:ext cx="19" cy="14"/>
              </a:xfrm>
              <a:prstGeom prst="rect">
                <a:avLst/>
              </a:prstGeom>
              <a:solidFill>
                <a:srgbClr val="E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" name="Rectangle 46"/>
              <p:cNvSpPr>
                <a:spLocks noChangeArrowheads="1"/>
              </p:cNvSpPr>
              <p:nvPr/>
            </p:nvSpPr>
            <p:spPr bwMode="auto">
              <a:xfrm>
                <a:off x="2159" y="1508"/>
                <a:ext cx="37" cy="15"/>
              </a:xfrm>
              <a:prstGeom prst="rect">
                <a:avLst/>
              </a:prstGeom>
              <a:solidFill>
                <a:srgbClr val="E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" name="Rectangle 47"/>
              <p:cNvSpPr>
                <a:spLocks noChangeArrowheads="1"/>
              </p:cNvSpPr>
              <p:nvPr/>
            </p:nvSpPr>
            <p:spPr bwMode="auto">
              <a:xfrm>
                <a:off x="2198" y="1508"/>
                <a:ext cx="37" cy="16"/>
              </a:xfrm>
              <a:prstGeom prst="rect">
                <a:avLst/>
              </a:prstGeom>
              <a:solidFill>
                <a:srgbClr val="E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" name="Rectangle 48"/>
              <p:cNvSpPr>
                <a:spLocks noChangeArrowheads="1"/>
              </p:cNvSpPr>
              <p:nvPr/>
            </p:nvSpPr>
            <p:spPr bwMode="auto">
              <a:xfrm>
                <a:off x="2159" y="1577"/>
                <a:ext cx="36" cy="15"/>
              </a:xfrm>
              <a:prstGeom prst="rect">
                <a:avLst/>
              </a:prstGeom>
              <a:solidFill>
                <a:srgbClr val="E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9" name="Rectangle 49"/>
              <p:cNvSpPr>
                <a:spLocks noChangeArrowheads="1"/>
              </p:cNvSpPr>
              <p:nvPr/>
            </p:nvSpPr>
            <p:spPr bwMode="auto">
              <a:xfrm>
                <a:off x="2197" y="1577"/>
                <a:ext cx="37" cy="15"/>
              </a:xfrm>
              <a:prstGeom prst="rect">
                <a:avLst/>
              </a:prstGeom>
              <a:solidFill>
                <a:srgbClr val="E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" name="Rectangle 50"/>
              <p:cNvSpPr>
                <a:spLocks noChangeArrowheads="1"/>
              </p:cNvSpPr>
              <p:nvPr/>
            </p:nvSpPr>
            <p:spPr bwMode="auto">
              <a:xfrm>
                <a:off x="2178" y="1560"/>
                <a:ext cx="36" cy="14"/>
              </a:xfrm>
              <a:prstGeom prst="rect">
                <a:avLst/>
              </a:prstGeom>
              <a:solidFill>
                <a:srgbClr val="6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" name="Rectangle 51"/>
              <p:cNvSpPr>
                <a:spLocks noChangeArrowheads="1"/>
              </p:cNvSpPr>
              <p:nvPr/>
            </p:nvSpPr>
            <p:spPr bwMode="auto">
              <a:xfrm>
                <a:off x="2216" y="1560"/>
                <a:ext cx="18" cy="14"/>
              </a:xfrm>
              <a:prstGeom prst="rect">
                <a:avLst/>
              </a:prstGeom>
              <a:solidFill>
                <a:srgbClr val="E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" name="Rectangle 52"/>
              <p:cNvSpPr>
                <a:spLocks noChangeArrowheads="1"/>
              </p:cNvSpPr>
              <p:nvPr/>
            </p:nvSpPr>
            <p:spPr bwMode="auto">
              <a:xfrm>
                <a:off x="2160" y="1560"/>
                <a:ext cx="15" cy="14"/>
              </a:xfrm>
              <a:prstGeom prst="rect">
                <a:avLst/>
              </a:prstGeom>
              <a:solidFill>
                <a:srgbClr val="E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" name="Rectangle 53"/>
              <p:cNvSpPr>
                <a:spLocks noChangeArrowheads="1"/>
              </p:cNvSpPr>
              <p:nvPr/>
            </p:nvSpPr>
            <p:spPr bwMode="auto">
              <a:xfrm>
                <a:off x="2159" y="1611"/>
                <a:ext cx="36" cy="14"/>
              </a:xfrm>
              <a:prstGeom prst="rect">
                <a:avLst/>
              </a:prstGeom>
              <a:solidFill>
                <a:srgbClr val="E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" name="Rectangle 54"/>
              <p:cNvSpPr>
                <a:spLocks noChangeArrowheads="1"/>
              </p:cNvSpPr>
              <p:nvPr/>
            </p:nvSpPr>
            <p:spPr bwMode="auto">
              <a:xfrm>
                <a:off x="2197" y="1610"/>
                <a:ext cx="37" cy="15"/>
              </a:xfrm>
              <a:prstGeom prst="rect">
                <a:avLst/>
              </a:prstGeom>
              <a:solidFill>
                <a:srgbClr val="E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" name="Rectangle 55"/>
              <p:cNvSpPr>
                <a:spLocks noChangeArrowheads="1"/>
              </p:cNvSpPr>
              <p:nvPr/>
            </p:nvSpPr>
            <p:spPr bwMode="auto">
              <a:xfrm>
                <a:off x="2178" y="1594"/>
                <a:ext cx="36" cy="14"/>
              </a:xfrm>
              <a:prstGeom prst="rect">
                <a:avLst/>
              </a:prstGeom>
              <a:solidFill>
                <a:srgbClr val="E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" name="Rectangle 56"/>
              <p:cNvSpPr>
                <a:spLocks noChangeArrowheads="1"/>
              </p:cNvSpPr>
              <p:nvPr/>
            </p:nvSpPr>
            <p:spPr bwMode="auto">
              <a:xfrm>
                <a:off x="2216" y="1593"/>
                <a:ext cx="18" cy="15"/>
              </a:xfrm>
              <a:prstGeom prst="rect">
                <a:avLst/>
              </a:prstGeom>
              <a:solidFill>
                <a:srgbClr val="6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" name="Rectangle 57"/>
              <p:cNvSpPr>
                <a:spLocks noChangeArrowheads="1"/>
              </p:cNvSpPr>
              <p:nvPr/>
            </p:nvSpPr>
            <p:spPr bwMode="auto">
              <a:xfrm>
                <a:off x="2159" y="1593"/>
                <a:ext cx="16" cy="15"/>
              </a:xfrm>
              <a:prstGeom prst="rect">
                <a:avLst/>
              </a:prstGeom>
              <a:solidFill>
                <a:srgbClr val="E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" name="Rectangle 58"/>
              <p:cNvSpPr>
                <a:spLocks noChangeArrowheads="1"/>
              </p:cNvSpPr>
              <p:nvPr/>
            </p:nvSpPr>
            <p:spPr bwMode="auto">
              <a:xfrm>
                <a:off x="2159" y="1645"/>
                <a:ext cx="35" cy="15"/>
              </a:xfrm>
              <a:prstGeom prst="rect">
                <a:avLst/>
              </a:prstGeom>
              <a:solidFill>
                <a:srgbClr val="E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" name="Rectangle 59"/>
              <p:cNvSpPr>
                <a:spLocks noChangeArrowheads="1"/>
              </p:cNvSpPr>
              <p:nvPr/>
            </p:nvSpPr>
            <p:spPr bwMode="auto">
              <a:xfrm>
                <a:off x="2197" y="1645"/>
                <a:ext cx="37" cy="15"/>
              </a:xfrm>
              <a:prstGeom prst="rect">
                <a:avLst/>
              </a:prstGeom>
              <a:solidFill>
                <a:srgbClr val="E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" name="Rectangle 60"/>
              <p:cNvSpPr>
                <a:spLocks noChangeArrowheads="1"/>
              </p:cNvSpPr>
              <p:nvPr/>
            </p:nvSpPr>
            <p:spPr bwMode="auto">
              <a:xfrm>
                <a:off x="2177" y="1628"/>
                <a:ext cx="37" cy="14"/>
              </a:xfrm>
              <a:prstGeom prst="rect">
                <a:avLst/>
              </a:prstGeom>
              <a:solidFill>
                <a:srgbClr val="6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1" name="Rectangle 61"/>
              <p:cNvSpPr>
                <a:spLocks noChangeArrowheads="1"/>
              </p:cNvSpPr>
              <p:nvPr/>
            </p:nvSpPr>
            <p:spPr bwMode="auto">
              <a:xfrm>
                <a:off x="2215" y="1628"/>
                <a:ext cx="19" cy="14"/>
              </a:xfrm>
              <a:prstGeom prst="rect">
                <a:avLst/>
              </a:prstGeom>
              <a:solidFill>
                <a:srgbClr val="E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" name="Rectangle 62"/>
              <p:cNvSpPr>
                <a:spLocks noChangeArrowheads="1"/>
              </p:cNvSpPr>
              <p:nvPr/>
            </p:nvSpPr>
            <p:spPr bwMode="auto">
              <a:xfrm>
                <a:off x="2160" y="1628"/>
                <a:ext cx="15" cy="14"/>
              </a:xfrm>
              <a:prstGeom prst="rect">
                <a:avLst/>
              </a:prstGeom>
              <a:solidFill>
                <a:srgbClr val="E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" name="Rectangle 63"/>
              <p:cNvSpPr>
                <a:spLocks noChangeArrowheads="1"/>
              </p:cNvSpPr>
              <p:nvPr/>
            </p:nvSpPr>
            <p:spPr bwMode="auto">
              <a:xfrm>
                <a:off x="2159" y="1679"/>
                <a:ext cx="36" cy="14"/>
              </a:xfrm>
              <a:prstGeom prst="rect">
                <a:avLst/>
              </a:prstGeom>
              <a:solidFill>
                <a:srgbClr val="E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4" name="Rectangle 64"/>
              <p:cNvSpPr>
                <a:spLocks noChangeArrowheads="1"/>
              </p:cNvSpPr>
              <p:nvPr/>
            </p:nvSpPr>
            <p:spPr bwMode="auto">
              <a:xfrm>
                <a:off x="2198" y="1678"/>
                <a:ext cx="36" cy="16"/>
              </a:xfrm>
              <a:prstGeom prst="rect">
                <a:avLst/>
              </a:prstGeom>
              <a:solidFill>
                <a:srgbClr val="E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5" name="Rectangle 65"/>
              <p:cNvSpPr>
                <a:spLocks noChangeArrowheads="1"/>
              </p:cNvSpPr>
              <p:nvPr/>
            </p:nvSpPr>
            <p:spPr bwMode="auto">
              <a:xfrm>
                <a:off x="2178" y="1661"/>
                <a:ext cx="37" cy="15"/>
              </a:xfrm>
              <a:prstGeom prst="rect">
                <a:avLst/>
              </a:prstGeom>
              <a:solidFill>
                <a:srgbClr val="E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" name="Rectangle 66"/>
              <p:cNvSpPr>
                <a:spLocks noChangeArrowheads="1"/>
              </p:cNvSpPr>
              <p:nvPr/>
            </p:nvSpPr>
            <p:spPr bwMode="auto">
              <a:xfrm>
                <a:off x="2216" y="1661"/>
                <a:ext cx="19" cy="15"/>
              </a:xfrm>
              <a:prstGeom prst="rect">
                <a:avLst/>
              </a:prstGeom>
              <a:solidFill>
                <a:srgbClr val="E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" name="Rectangle 67"/>
              <p:cNvSpPr>
                <a:spLocks noChangeArrowheads="1"/>
              </p:cNvSpPr>
              <p:nvPr/>
            </p:nvSpPr>
            <p:spPr bwMode="auto">
              <a:xfrm>
                <a:off x="2159" y="1713"/>
                <a:ext cx="36" cy="15"/>
              </a:xfrm>
              <a:prstGeom prst="rect">
                <a:avLst/>
              </a:prstGeom>
              <a:solidFill>
                <a:srgbClr val="6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" name="Rectangle 68"/>
              <p:cNvSpPr>
                <a:spLocks noChangeArrowheads="1"/>
              </p:cNvSpPr>
              <p:nvPr/>
            </p:nvSpPr>
            <p:spPr bwMode="auto">
              <a:xfrm>
                <a:off x="2197" y="1713"/>
                <a:ext cx="37" cy="15"/>
              </a:xfrm>
              <a:prstGeom prst="rect">
                <a:avLst/>
              </a:prstGeom>
              <a:solidFill>
                <a:srgbClr val="E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" name="Rectangle 69"/>
              <p:cNvSpPr>
                <a:spLocks noChangeArrowheads="1"/>
              </p:cNvSpPr>
              <p:nvPr/>
            </p:nvSpPr>
            <p:spPr bwMode="auto">
              <a:xfrm>
                <a:off x="2178" y="1696"/>
                <a:ext cx="36" cy="14"/>
              </a:xfrm>
              <a:prstGeom prst="rect">
                <a:avLst/>
              </a:prstGeom>
              <a:solidFill>
                <a:srgbClr val="6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0" name="Rectangle 70"/>
              <p:cNvSpPr>
                <a:spLocks noChangeArrowheads="1"/>
              </p:cNvSpPr>
              <p:nvPr/>
            </p:nvSpPr>
            <p:spPr bwMode="auto">
              <a:xfrm>
                <a:off x="2216" y="1696"/>
                <a:ext cx="18" cy="14"/>
              </a:xfrm>
              <a:prstGeom prst="rect">
                <a:avLst/>
              </a:prstGeom>
              <a:solidFill>
                <a:srgbClr val="E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1" name="Rectangle 71"/>
              <p:cNvSpPr>
                <a:spLocks noChangeArrowheads="1"/>
              </p:cNvSpPr>
              <p:nvPr/>
            </p:nvSpPr>
            <p:spPr bwMode="auto">
              <a:xfrm>
                <a:off x="2160" y="1696"/>
                <a:ext cx="15" cy="14"/>
              </a:xfrm>
              <a:prstGeom prst="rect">
                <a:avLst/>
              </a:prstGeom>
              <a:solidFill>
                <a:srgbClr val="E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" name="Rectangle 72"/>
              <p:cNvSpPr>
                <a:spLocks noChangeArrowheads="1"/>
              </p:cNvSpPr>
              <p:nvPr/>
            </p:nvSpPr>
            <p:spPr bwMode="auto">
              <a:xfrm>
                <a:off x="2159" y="1747"/>
                <a:ext cx="36" cy="14"/>
              </a:xfrm>
              <a:prstGeom prst="rect">
                <a:avLst/>
              </a:prstGeom>
              <a:solidFill>
                <a:srgbClr val="E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" name="Rectangle 73"/>
              <p:cNvSpPr>
                <a:spLocks noChangeArrowheads="1"/>
              </p:cNvSpPr>
              <p:nvPr/>
            </p:nvSpPr>
            <p:spPr bwMode="auto">
              <a:xfrm>
                <a:off x="2197" y="1746"/>
                <a:ext cx="37" cy="15"/>
              </a:xfrm>
              <a:prstGeom prst="rect">
                <a:avLst/>
              </a:prstGeom>
              <a:solidFill>
                <a:srgbClr val="4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4" name="Rectangle 74"/>
              <p:cNvSpPr>
                <a:spLocks noChangeArrowheads="1"/>
              </p:cNvSpPr>
              <p:nvPr/>
            </p:nvSpPr>
            <p:spPr bwMode="auto">
              <a:xfrm>
                <a:off x="2178" y="1729"/>
                <a:ext cx="36" cy="15"/>
              </a:xfrm>
              <a:prstGeom prst="rect">
                <a:avLst/>
              </a:prstGeom>
              <a:solidFill>
                <a:srgbClr val="6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5" name="Rectangle 75"/>
              <p:cNvSpPr>
                <a:spLocks noChangeArrowheads="1"/>
              </p:cNvSpPr>
              <p:nvPr/>
            </p:nvSpPr>
            <p:spPr bwMode="auto">
              <a:xfrm>
                <a:off x="2216" y="1729"/>
                <a:ext cx="18" cy="15"/>
              </a:xfrm>
              <a:prstGeom prst="rect">
                <a:avLst/>
              </a:prstGeom>
              <a:solidFill>
                <a:srgbClr val="E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6" name="Rectangle 76"/>
              <p:cNvSpPr>
                <a:spLocks noChangeArrowheads="1"/>
              </p:cNvSpPr>
              <p:nvPr/>
            </p:nvSpPr>
            <p:spPr bwMode="auto">
              <a:xfrm>
                <a:off x="2159" y="1729"/>
                <a:ext cx="16" cy="15"/>
              </a:xfrm>
              <a:prstGeom prst="rect">
                <a:avLst/>
              </a:prstGeom>
              <a:solidFill>
                <a:srgbClr val="E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7" name="Freeform 77"/>
              <p:cNvSpPr>
                <a:spLocks/>
              </p:cNvSpPr>
              <p:nvPr/>
            </p:nvSpPr>
            <p:spPr bwMode="auto">
              <a:xfrm>
                <a:off x="2150" y="1742"/>
                <a:ext cx="10" cy="18"/>
              </a:xfrm>
              <a:custGeom>
                <a:avLst/>
                <a:gdLst>
                  <a:gd name="T0" fmla="*/ 0 w 39"/>
                  <a:gd name="T1" fmla="*/ 0 h 74"/>
                  <a:gd name="T2" fmla="*/ 0 w 39"/>
                  <a:gd name="T3" fmla="*/ 0 h 74"/>
                  <a:gd name="T4" fmla="*/ 0 w 39"/>
                  <a:gd name="T5" fmla="*/ 0 h 74"/>
                  <a:gd name="T6" fmla="*/ 0 w 39"/>
                  <a:gd name="T7" fmla="*/ 0 h 74"/>
                  <a:gd name="T8" fmla="*/ 0 w 39"/>
                  <a:gd name="T9" fmla="*/ 0 h 7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9"/>
                  <a:gd name="T16" fmla="*/ 0 h 74"/>
                  <a:gd name="T17" fmla="*/ 39 w 39"/>
                  <a:gd name="T18" fmla="*/ 74 h 7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9" h="74">
                    <a:moveTo>
                      <a:pt x="39" y="19"/>
                    </a:moveTo>
                    <a:lnTo>
                      <a:pt x="39" y="74"/>
                    </a:lnTo>
                    <a:lnTo>
                      <a:pt x="0" y="52"/>
                    </a:lnTo>
                    <a:lnTo>
                      <a:pt x="0" y="0"/>
                    </a:lnTo>
                    <a:lnTo>
                      <a:pt x="39" y="19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8" name="Freeform 78"/>
              <p:cNvSpPr>
                <a:spLocks/>
              </p:cNvSpPr>
              <p:nvPr/>
            </p:nvSpPr>
            <p:spPr bwMode="auto">
              <a:xfrm>
                <a:off x="2118" y="1723"/>
                <a:ext cx="30" cy="31"/>
              </a:xfrm>
              <a:custGeom>
                <a:avLst/>
                <a:gdLst>
                  <a:gd name="T0" fmla="*/ 0 w 120"/>
                  <a:gd name="T1" fmla="*/ 0 h 127"/>
                  <a:gd name="T2" fmla="*/ 0 w 120"/>
                  <a:gd name="T3" fmla="*/ 0 h 127"/>
                  <a:gd name="T4" fmla="*/ 0 w 120"/>
                  <a:gd name="T5" fmla="*/ 0 h 127"/>
                  <a:gd name="T6" fmla="*/ 0 w 120"/>
                  <a:gd name="T7" fmla="*/ 0 h 127"/>
                  <a:gd name="T8" fmla="*/ 0 w 120"/>
                  <a:gd name="T9" fmla="*/ 0 h 1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127"/>
                  <a:gd name="T17" fmla="*/ 120 w 120"/>
                  <a:gd name="T18" fmla="*/ 127 h 1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127">
                    <a:moveTo>
                      <a:pt x="120" y="71"/>
                    </a:moveTo>
                    <a:lnTo>
                      <a:pt x="120" y="127"/>
                    </a:lnTo>
                    <a:lnTo>
                      <a:pt x="0" y="54"/>
                    </a:lnTo>
                    <a:lnTo>
                      <a:pt x="0" y="0"/>
                    </a:lnTo>
                    <a:lnTo>
                      <a:pt x="120" y="71"/>
                    </a:lnTo>
                    <a:close/>
                  </a:path>
                </a:pathLst>
              </a:custGeom>
              <a:solidFill>
                <a:srgbClr val="4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9" name="Freeform 79"/>
              <p:cNvSpPr>
                <a:spLocks/>
              </p:cNvSpPr>
              <p:nvPr/>
            </p:nvSpPr>
            <p:spPr bwMode="auto">
              <a:xfrm>
                <a:off x="2086" y="1705"/>
                <a:ext cx="30" cy="30"/>
              </a:xfrm>
              <a:custGeom>
                <a:avLst/>
                <a:gdLst>
                  <a:gd name="T0" fmla="*/ 0 w 120"/>
                  <a:gd name="T1" fmla="*/ 0 h 121"/>
                  <a:gd name="T2" fmla="*/ 0 w 120"/>
                  <a:gd name="T3" fmla="*/ 0 h 121"/>
                  <a:gd name="T4" fmla="*/ 0 w 120"/>
                  <a:gd name="T5" fmla="*/ 0 h 121"/>
                  <a:gd name="T6" fmla="*/ 0 w 120"/>
                  <a:gd name="T7" fmla="*/ 0 h 121"/>
                  <a:gd name="T8" fmla="*/ 0 w 120"/>
                  <a:gd name="T9" fmla="*/ 0 h 1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121"/>
                  <a:gd name="T17" fmla="*/ 120 w 120"/>
                  <a:gd name="T18" fmla="*/ 121 h 12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121">
                    <a:moveTo>
                      <a:pt x="120" y="70"/>
                    </a:moveTo>
                    <a:lnTo>
                      <a:pt x="120" y="121"/>
                    </a:lnTo>
                    <a:lnTo>
                      <a:pt x="0" y="52"/>
                    </a:lnTo>
                    <a:lnTo>
                      <a:pt x="0" y="0"/>
                    </a:lnTo>
                    <a:lnTo>
                      <a:pt x="120" y="70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0" name="Freeform 80"/>
              <p:cNvSpPr>
                <a:spLocks/>
              </p:cNvSpPr>
              <p:nvPr/>
            </p:nvSpPr>
            <p:spPr bwMode="auto">
              <a:xfrm>
                <a:off x="2055" y="1687"/>
                <a:ext cx="30" cy="30"/>
              </a:xfrm>
              <a:custGeom>
                <a:avLst/>
                <a:gdLst>
                  <a:gd name="T0" fmla="*/ 0 w 120"/>
                  <a:gd name="T1" fmla="*/ 0 h 119"/>
                  <a:gd name="T2" fmla="*/ 0 w 120"/>
                  <a:gd name="T3" fmla="*/ 0 h 119"/>
                  <a:gd name="T4" fmla="*/ 0 w 120"/>
                  <a:gd name="T5" fmla="*/ 0 h 119"/>
                  <a:gd name="T6" fmla="*/ 0 w 120"/>
                  <a:gd name="T7" fmla="*/ 0 h 119"/>
                  <a:gd name="T8" fmla="*/ 0 w 120"/>
                  <a:gd name="T9" fmla="*/ 0 h 1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119"/>
                  <a:gd name="T17" fmla="*/ 120 w 120"/>
                  <a:gd name="T18" fmla="*/ 119 h 11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119">
                    <a:moveTo>
                      <a:pt x="120" y="68"/>
                    </a:moveTo>
                    <a:lnTo>
                      <a:pt x="120" y="119"/>
                    </a:lnTo>
                    <a:lnTo>
                      <a:pt x="0" y="50"/>
                    </a:lnTo>
                    <a:lnTo>
                      <a:pt x="0" y="0"/>
                    </a:lnTo>
                    <a:lnTo>
                      <a:pt x="120" y="68"/>
                    </a:lnTo>
                    <a:close/>
                  </a:path>
                </a:pathLst>
              </a:custGeom>
              <a:solidFill>
                <a:srgbClr val="6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1" name="Freeform 81"/>
              <p:cNvSpPr>
                <a:spLocks/>
              </p:cNvSpPr>
              <p:nvPr/>
            </p:nvSpPr>
            <p:spPr bwMode="auto">
              <a:xfrm>
                <a:off x="2038" y="1677"/>
                <a:ext cx="15" cy="21"/>
              </a:xfrm>
              <a:custGeom>
                <a:avLst/>
                <a:gdLst>
                  <a:gd name="T0" fmla="*/ 0 w 59"/>
                  <a:gd name="T1" fmla="*/ 0 h 84"/>
                  <a:gd name="T2" fmla="*/ 0 w 59"/>
                  <a:gd name="T3" fmla="*/ 0 h 84"/>
                  <a:gd name="T4" fmla="*/ 0 w 59"/>
                  <a:gd name="T5" fmla="*/ 0 h 84"/>
                  <a:gd name="T6" fmla="*/ 0 w 59"/>
                  <a:gd name="T7" fmla="*/ 0 h 84"/>
                  <a:gd name="T8" fmla="*/ 0 w 59"/>
                  <a:gd name="T9" fmla="*/ 0 h 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9"/>
                  <a:gd name="T16" fmla="*/ 0 h 84"/>
                  <a:gd name="T17" fmla="*/ 59 w 59"/>
                  <a:gd name="T18" fmla="*/ 84 h 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9" h="84">
                    <a:moveTo>
                      <a:pt x="59" y="34"/>
                    </a:moveTo>
                    <a:lnTo>
                      <a:pt x="59" y="84"/>
                    </a:lnTo>
                    <a:lnTo>
                      <a:pt x="0" y="48"/>
                    </a:lnTo>
                    <a:lnTo>
                      <a:pt x="0" y="0"/>
                    </a:lnTo>
                    <a:lnTo>
                      <a:pt x="59" y="34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" name="Freeform 82"/>
              <p:cNvSpPr>
                <a:spLocks/>
              </p:cNvSpPr>
              <p:nvPr/>
            </p:nvSpPr>
            <p:spPr bwMode="auto">
              <a:xfrm>
                <a:off x="2150" y="1506"/>
                <a:ext cx="10" cy="17"/>
              </a:xfrm>
              <a:custGeom>
                <a:avLst/>
                <a:gdLst>
                  <a:gd name="T0" fmla="*/ 0 w 39"/>
                  <a:gd name="T1" fmla="*/ 0 h 66"/>
                  <a:gd name="T2" fmla="*/ 0 w 39"/>
                  <a:gd name="T3" fmla="*/ 0 h 66"/>
                  <a:gd name="T4" fmla="*/ 0 w 39"/>
                  <a:gd name="T5" fmla="*/ 0 h 66"/>
                  <a:gd name="T6" fmla="*/ 0 w 39"/>
                  <a:gd name="T7" fmla="*/ 0 h 66"/>
                  <a:gd name="T8" fmla="*/ 0 w 39"/>
                  <a:gd name="T9" fmla="*/ 0 h 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9"/>
                  <a:gd name="T16" fmla="*/ 0 h 66"/>
                  <a:gd name="T17" fmla="*/ 39 w 39"/>
                  <a:gd name="T18" fmla="*/ 66 h 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9" h="66">
                    <a:moveTo>
                      <a:pt x="39" y="8"/>
                    </a:moveTo>
                    <a:lnTo>
                      <a:pt x="39" y="66"/>
                    </a:lnTo>
                    <a:lnTo>
                      <a:pt x="0" y="54"/>
                    </a:lnTo>
                    <a:lnTo>
                      <a:pt x="0" y="0"/>
                    </a:lnTo>
                    <a:lnTo>
                      <a:pt x="39" y="8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" name="Freeform 83"/>
              <p:cNvSpPr>
                <a:spLocks/>
              </p:cNvSpPr>
              <p:nvPr/>
            </p:nvSpPr>
            <p:spPr bwMode="auto">
              <a:xfrm>
                <a:off x="2118" y="1497"/>
                <a:ext cx="30" cy="22"/>
              </a:xfrm>
              <a:custGeom>
                <a:avLst/>
                <a:gdLst>
                  <a:gd name="T0" fmla="*/ 0 w 120"/>
                  <a:gd name="T1" fmla="*/ 0 h 88"/>
                  <a:gd name="T2" fmla="*/ 0 w 120"/>
                  <a:gd name="T3" fmla="*/ 0 h 88"/>
                  <a:gd name="T4" fmla="*/ 0 w 120"/>
                  <a:gd name="T5" fmla="*/ 0 h 88"/>
                  <a:gd name="T6" fmla="*/ 0 w 120"/>
                  <a:gd name="T7" fmla="*/ 0 h 88"/>
                  <a:gd name="T8" fmla="*/ 0 w 120"/>
                  <a:gd name="T9" fmla="*/ 0 h 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88"/>
                  <a:gd name="T17" fmla="*/ 120 w 120"/>
                  <a:gd name="T18" fmla="*/ 88 h 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88">
                    <a:moveTo>
                      <a:pt x="120" y="34"/>
                    </a:moveTo>
                    <a:lnTo>
                      <a:pt x="120" y="88"/>
                    </a:lnTo>
                    <a:lnTo>
                      <a:pt x="0" y="53"/>
                    </a:lnTo>
                    <a:lnTo>
                      <a:pt x="0" y="0"/>
                    </a:lnTo>
                    <a:lnTo>
                      <a:pt x="120" y="34"/>
                    </a:lnTo>
                    <a:close/>
                  </a:path>
                </a:pathLst>
              </a:custGeom>
              <a:solidFill>
                <a:srgbClr val="6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" name="Freeform 84"/>
              <p:cNvSpPr>
                <a:spLocks/>
              </p:cNvSpPr>
              <p:nvPr/>
            </p:nvSpPr>
            <p:spPr bwMode="auto">
              <a:xfrm>
                <a:off x="2086" y="1488"/>
                <a:ext cx="30" cy="21"/>
              </a:xfrm>
              <a:custGeom>
                <a:avLst/>
                <a:gdLst>
                  <a:gd name="T0" fmla="*/ 0 w 120"/>
                  <a:gd name="T1" fmla="*/ 0 h 86"/>
                  <a:gd name="T2" fmla="*/ 0 w 120"/>
                  <a:gd name="T3" fmla="*/ 0 h 86"/>
                  <a:gd name="T4" fmla="*/ 0 w 120"/>
                  <a:gd name="T5" fmla="*/ 0 h 86"/>
                  <a:gd name="T6" fmla="*/ 0 w 120"/>
                  <a:gd name="T7" fmla="*/ 0 h 86"/>
                  <a:gd name="T8" fmla="*/ 0 w 120"/>
                  <a:gd name="T9" fmla="*/ 0 h 8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86"/>
                  <a:gd name="T17" fmla="*/ 120 w 120"/>
                  <a:gd name="T18" fmla="*/ 86 h 8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86">
                    <a:moveTo>
                      <a:pt x="120" y="35"/>
                    </a:moveTo>
                    <a:lnTo>
                      <a:pt x="120" y="86"/>
                    </a:lnTo>
                    <a:lnTo>
                      <a:pt x="0" y="51"/>
                    </a:lnTo>
                    <a:lnTo>
                      <a:pt x="0" y="0"/>
                    </a:lnTo>
                    <a:lnTo>
                      <a:pt x="120" y="35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" name="Freeform 85"/>
              <p:cNvSpPr>
                <a:spLocks/>
              </p:cNvSpPr>
              <p:nvPr/>
            </p:nvSpPr>
            <p:spPr bwMode="auto">
              <a:xfrm>
                <a:off x="2055" y="1479"/>
                <a:ext cx="30" cy="21"/>
              </a:xfrm>
              <a:custGeom>
                <a:avLst/>
                <a:gdLst>
                  <a:gd name="T0" fmla="*/ 0 w 120"/>
                  <a:gd name="T1" fmla="*/ 0 h 85"/>
                  <a:gd name="T2" fmla="*/ 0 w 120"/>
                  <a:gd name="T3" fmla="*/ 0 h 85"/>
                  <a:gd name="T4" fmla="*/ 0 w 120"/>
                  <a:gd name="T5" fmla="*/ 0 h 85"/>
                  <a:gd name="T6" fmla="*/ 0 w 120"/>
                  <a:gd name="T7" fmla="*/ 0 h 85"/>
                  <a:gd name="T8" fmla="*/ 0 w 120"/>
                  <a:gd name="T9" fmla="*/ 0 h 8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85"/>
                  <a:gd name="T17" fmla="*/ 120 w 120"/>
                  <a:gd name="T18" fmla="*/ 85 h 8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85">
                    <a:moveTo>
                      <a:pt x="120" y="34"/>
                    </a:moveTo>
                    <a:lnTo>
                      <a:pt x="120" y="85"/>
                    </a:lnTo>
                    <a:lnTo>
                      <a:pt x="0" y="51"/>
                    </a:lnTo>
                    <a:lnTo>
                      <a:pt x="0" y="0"/>
                    </a:lnTo>
                    <a:lnTo>
                      <a:pt x="120" y="34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" name="Freeform 86"/>
              <p:cNvSpPr>
                <a:spLocks/>
              </p:cNvSpPr>
              <p:nvPr/>
            </p:nvSpPr>
            <p:spPr bwMode="auto">
              <a:xfrm>
                <a:off x="2038" y="1474"/>
                <a:ext cx="15" cy="17"/>
              </a:xfrm>
              <a:custGeom>
                <a:avLst/>
                <a:gdLst>
                  <a:gd name="T0" fmla="*/ 0 w 59"/>
                  <a:gd name="T1" fmla="*/ 0 h 67"/>
                  <a:gd name="T2" fmla="*/ 0 w 59"/>
                  <a:gd name="T3" fmla="*/ 0 h 67"/>
                  <a:gd name="T4" fmla="*/ 0 w 59"/>
                  <a:gd name="T5" fmla="*/ 0 h 67"/>
                  <a:gd name="T6" fmla="*/ 0 w 59"/>
                  <a:gd name="T7" fmla="*/ 0 h 67"/>
                  <a:gd name="T8" fmla="*/ 0 w 59"/>
                  <a:gd name="T9" fmla="*/ 0 h 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9"/>
                  <a:gd name="T16" fmla="*/ 0 h 67"/>
                  <a:gd name="T17" fmla="*/ 59 w 59"/>
                  <a:gd name="T18" fmla="*/ 67 h 6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9" h="67">
                    <a:moveTo>
                      <a:pt x="59" y="16"/>
                    </a:moveTo>
                    <a:lnTo>
                      <a:pt x="59" y="67"/>
                    </a:lnTo>
                    <a:lnTo>
                      <a:pt x="0" y="50"/>
                    </a:lnTo>
                    <a:lnTo>
                      <a:pt x="0" y="0"/>
                    </a:lnTo>
                    <a:lnTo>
                      <a:pt x="59" y="16"/>
                    </a:lnTo>
                    <a:close/>
                  </a:path>
                </a:pathLst>
              </a:custGeom>
              <a:solidFill>
                <a:srgbClr val="4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" name="Freeform 87"/>
              <p:cNvSpPr>
                <a:spLocks/>
              </p:cNvSpPr>
              <p:nvPr/>
            </p:nvSpPr>
            <p:spPr bwMode="auto">
              <a:xfrm>
                <a:off x="2118" y="1529"/>
                <a:ext cx="30" cy="24"/>
              </a:xfrm>
              <a:custGeom>
                <a:avLst/>
                <a:gdLst>
                  <a:gd name="T0" fmla="*/ 0 w 120"/>
                  <a:gd name="T1" fmla="*/ 0 h 95"/>
                  <a:gd name="T2" fmla="*/ 0 w 120"/>
                  <a:gd name="T3" fmla="*/ 0 h 95"/>
                  <a:gd name="T4" fmla="*/ 0 w 120"/>
                  <a:gd name="T5" fmla="*/ 0 h 95"/>
                  <a:gd name="T6" fmla="*/ 0 w 120"/>
                  <a:gd name="T7" fmla="*/ 0 h 95"/>
                  <a:gd name="T8" fmla="*/ 0 w 120"/>
                  <a:gd name="T9" fmla="*/ 0 h 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95"/>
                  <a:gd name="T17" fmla="*/ 120 w 120"/>
                  <a:gd name="T18" fmla="*/ 95 h 9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95">
                    <a:moveTo>
                      <a:pt x="120" y="40"/>
                    </a:moveTo>
                    <a:lnTo>
                      <a:pt x="120" y="95"/>
                    </a:lnTo>
                    <a:lnTo>
                      <a:pt x="0" y="53"/>
                    </a:lnTo>
                    <a:lnTo>
                      <a:pt x="0" y="0"/>
                    </a:lnTo>
                    <a:lnTo>
                      <a:pt x="120" y="40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8" name="Freeform 88"/>
              <p:cNvSpPr>
                <a:spLocks/>
              </p:cNvSpPr>
              <p:nvPr/>
            </p:nvSpPr>
            <p:spPr bwMode="auto">
              <a:xfrm>
                <a:off x="2086" y="1519"/>
                <a:ext cx="30" cy="23"/>
              </a:xfrm>
              <a:custGeom>
                <a:avLst/>
                <a:gdLst>
                  <a:gd name="T0" fmla="*/ 0 w 120"/>
                  <a:gd name="T1" fmla="*/ 0 h 92"/>
                  <a:gd name="T2" fmla="*/ 0 w 120"/>
                  <a:gd name="T3" fmla="*/ 0 h 92"/>
                  <a:gd name="T4" fmla="*/ 0 w 120"/>
                  <a:gd name="T5" fmla="*/ 0 h 92"/>
                  <a:gd name="T6" fmla="*/ 0 w 120"/>
                  <a:gd name="T7" fmla="*/ 0 h 92"/>
                  <a:gd name="T8" fmla="*/ 0 w 120"/>
                  <a:gd name="T9" fmla="*/ 0 h 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92"/>
                  <a:gd name="T17" fmla="*/ 120 w 120"/>
                  <a:gd name="T18" fmla="*/ 92 h 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92">
                    <a:moveTo>
                      <a:pt x="120" y="41"/>
                    </a:moveTo>
                    <a:lnTo>
                      <a:pt x="120" y="92"/>
                    </a:lnTo>
                    <a:lnTo>
                      <a:pt x="0" y="53"/>
                    </a:lnTo>
                    <a:lnTo>
                      <a:pt x="0" y="0"/>
                    </a:lnTo>
                    <a:lnTo>
                      <a:pt x="120" y="41"/>
                    </a:lnTo>
                    <a:close/>
                  </a:path>
                </a:pathLst>
              </a:custGeom>
              <a:solidFill>
                <a:srgbClr val="6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" name="Freeform 89"/>
              <p:cNvSpPr>
                <a:spLocks/>
              </p:cNvSpPr>
              <p:nvPr/>
            </p:nvSpPr>
            <p:spPr bwMode="auto">
              <a:xfrm>
                <a:off x="2055" y="1508"/>
                <a:ext cx="30" cy="23"/>
              </a:xfrm>
              <a:custGeom>
                <a:avLst/>
                <a:gdLst>
                  <a:gd name="T0" fmla="*/ 0 w 120"/>
                  <a:gd name="T1" fmla="*/ 0 h 90"/>
                  <a:gd name="T2" fmla="*/ 0 w 120"/>
                  <a:gd name="T3" fmla="*/ 0 h 90"/>
                  <a:gd name="T4" fmla="*/ 0 w 120"/>
                  <a:gd name="T5" fmla="*/ 0 h 90"/>
                  <a:gd name="T6" fmla="*/ 0 w 120"/>
                  <a:gd name="T7" fmla="*/ 0 h 90"/>
                  <a:gd name="T8" fmla="*/ 0 w 120"/>
                  <a:gd name="T9" fmla="*/ 0 h 9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90"/>
                  <a:gd name="T17" fmla="*/ 120 w 120"/>
                  <a:gd name="T18" fmla="*/ 90 h 9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90">
                    <a:moveTo>
                      <a:pt x="120" y="39"/>
                    </a:moveTo>
                    <a:lnTo>
                      <a:pt x="120" y="90"/>
                    </a:lnTo>
                    <a:lnTo>
                      <a:pt x="0" y="50"/>
                    </a:lnTo>
                    <a:lnTo>
                      <a:pt x="0" y="0"/>
                    </a:lnTo>
                    <a:lnTo>
                      <a:pt x="120" y="39"/>
                    </a:lnTo>
                    <a:close/>
                  </a:path>
                </a:pathLst>
              </a:custGeom>
              <a:solidFill>
                <a:srgbClr val="4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" name="Freeform 90"/>
              <p:cNvSpPr>
                <a:spLocks/>
              </p:cNvSpPr>
              <p:nvPr/>
            </p:nvSpPr>
            <p:spPr bwMode="auto">
              <a:xfrm>
                <a:off x="2038" y="1504"/>
                <a:ext cx="15" cy="17"/>
              </a:xfrm>
              <a:custGeom>
                <a:avLst/>
                <a:gdLst>
                  <a:gd name="T0" fmla="*/ 0 w 59"/>
                  <a:gd name="T1" fmla="*/ 0 h 69"/>
                  <a:gd name="T2" fmla="*/ 0 w 59"/>
                  <a:gd name="T3" fmla="*/ 0 h 69"/>
                  <a:gd name="T4" fmla="*/ 0 w 59"/>
                  <a:gd name="T5" fmla="*/ 0 h 69"/>
                  <a:gd name="T6" fmla="*/ 0 w 59"/>
                  <a:gd name="T7" fmla="*/ 0 h 69"/>
                  <a:gd name="T8" fmla="*/ 0 w 59"/>
                  <a:gd name="T9" fmla="*/ 0 h 6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9"/>
                  <a:gd name="T16" fmla="*/ 0 h 69"/>
                  <a:gd name="T17" fmla="*/ 59 w 59"/>
                  <a:gd name="T18" fmla="*/ 69 h 6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9" h="69">
                    <a:moveTo>
                      <a:pt x="59" y="19"/>
                    </a:moveTo>
                    <a:lnTo>
                      <a:pt x="59" y="69"/>
                    </a:lnTo>
                    <a:lnTo>
                      <a:pt x="0" y="49"/>
                    </a:lnTo>
                    <a:lnTo>
                      <a:pt x="0" y="0"/>
                    </a:lnTo>
                    <a:lnTo>
                      <a:pt x="59" y="19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1" name="Freeform 91"/>
              <p:cNvSpPr>
                <a:spLocks/>
              </p:cNvSpPr>
              <p:nvPr/>
            </p:nvSpPr>
            <p:spPr bwMode="auto">
              <a:xfrm>
                <a:off x="2150" y="1574"/>
                <a:ext cx="10" cy="17"/>
              </a:xfrm>
              <a:custGeom>
                <a:avLst/>
                <a:gdLst>
                  <a:gd name="T0" fmla="*/ 0 w 39"/>
                  <a:gd name="T1" fmla="*/ 0 h 69"/>
                  <a:gd name="T2" fmla="*/ 0 w 39"/>
                  <a:gd name="T3" fmla="*/ 0 h 69"/>
                  <a:gd name="T4" fmla="*/ 0 w 39"/>
                  <a:gd name="T5" fmla="*/ 0 h 69"/>
                  <a:gd name="T6" fmla="*/ 0 w 39"/>
                  <a:gd name="T7" fmla="*/ 0 h 69"/>
                  <a:gd name="T8" fmla="*/ 0 w 39"/>
                  <a:gd name="T9" fmla="*/ 0 h 6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9"/>
                  <a:gd name="T16" fmla="*/ 0 h 69"/>
                  <a:gd name="T17" fmla="*/ 39 w 39"/>
                  <a:gd name="T18" fmla="*/ 69 h 6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9" h="69">
                    <a:moveTo>
                      <a:pt x="39" y="13"/>
                    </a:moveTo>
                    <a:lnTo>
                      <a:pt x="39" y="69"/>
                    </a:lnTo>
                    <a:lnTo>
                      <a:pt x="0" y="54"/>
                    </a:lnTo>
                    <a:lnTo>
                      <a:pt x="0" y="0"/>
                    </a:lnTo>
                    <a:lnTo>
                      <a:pt x="39" y="13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" name="Freeform 92"/>
              <p:cNvSpPr>
                <a:spLocks/>
              </p:cNvSpPr>
              <p:nvPr/>
            </p:nvSpPr>
            <p:spPr bwMode="auto">
              <a:xfrm>
                <a:off x="2118" y="1561"/>
                <a:ext cx="30" cy="25"/>
              </a:xfrm>
              <a:custGeom>
                <a:avLst/>
                <a:gdLst>
                  <a:gd name="T0" fmla="*/ 0 w 120"/>
                  <a:gd name="T1" fmla="*/ 0 h 100"/>
                  <a:gd name="T2" fmla="*/ 0 w 120"/>
                  <a:gd name="T3" fmla="*/ 0 h 100"/>
                  <a:gd name="T4" fmla="*/ 0 w 120"/>
                  <a:gd name="T5" fmla="*/ 0 h 100"/>
                  <a:gd name="T6" fmla="*/ 0 w 120"/>
                  <a:gd name="T7" fmla="*/ 0 h 100"/>
                  <a:gd name="T8" fmla="*/ 0 w 120"/>
                  <a:gd name="T9" fmla="*/ 0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100"/>
                  <a:gd name="T17" fmla="*/ 120 w 120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100">
                    <a:moveTo>
                      <a:pt x="120" y="44"/>
                    </a:moveTo>
                    <a:lnTo>
                      <a:pt x="120" y="100"/>
                    </a:lnTo>
                    <a:lnTo>
                      <a:pt x="0" y="54"/>
                    </a:lnTo>
                    <a:lnTo>
                      <a:pt x="0" y="0"/>
                    </a:lnTo>
                    <a:lnTo>
                      <a:pt x="120" y="44"/>
                    </a:lnTo>
                    <a:close/>
                  </a:path>
                </a:pathLst>
              </a:custGeom>
              <a:solidFill>
                <a:srgbClr val="6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" name="Freeform 93"/>
              <p:cNvSpPr>
                <a:spLocks/>
              </p:cNvSpPr>
              <p:nvPr/>
            </p:nvSpPr>
            <p:spPr bwMode="auto">
              <a:xfrm>
                <a:off x="2086" y="1549"/>
                <a:ext cx="30" cy="25"/>
              </a:xfrm>
              <a:custGeom>
                <a:avLst/>
                <a:gdLst>
                  <a:gd name="T0" fmla="*/ 0 w 120"/>
                  <a:gd name="T1" fmla="*/ 0 h 99"/>
                  <a:gd name="T2" fmla="*/ 0 w 120"/>
                  <a:gd name="T3" fmla="*/ 0 h 99"/>
                  <a:gd name="T4" fmla="*/ 0 w 120"/>
                  <a:gd name="T5" fmla="*/ 0 h 99"/>
                  <a:gd name="T6" fmla="*/ 0 w 120"/>
                  <a:gd name="T7" fmla="*/ 0 h 99"/>
                  <a:gd name="T8" fmla="*/ 0 w 120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99"/>
                  <a:gd name="T17" fmla="*/ 120 w 120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99">
                    <a:moveTo>
                      <a:pt x="120" y="47"/>
                    </a:moveTo>
                    <a:lnTo>
                      <a:pt x="120" y="99"/>
                    </a:lnTo>
                    <a:lnTo>
                      <a:pt x="0" y="52"/>
                    </a:lnTo>
                    <a:lnTo>
                      <a:pt x="0" y="0"/>
                    </a:lnTo>
                    <a:lnTo>
                      <a:pt x="120" y="47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4" name="Freeform 94"/>
              <p:cNvSpPr>
                <a:spLocks/>
              </p:cNvSpPr>
              <p:nvPr/>
            </p:nvSpPr>
            <p:spPr bwMode="auto">
              <a:xfrm>
                <a:off x="2055" y="1538"/>
                <a:ext cx="30" cy="24"/>
              </a:xfrm>
              <a:custGeom>
                <a:avLst/>
                <a:gdLst>
                  <a:gd name="T0" fmla="*/ 0 w 120"/>
                  <a:gd name="T1" fmla="*/ 0 h 96"/>
                  <a:gd name="T2" fmla="*/ 0 w 120"/>
                  <a:gd name="T3" fmla="*/ 0 h 96"/>
                  <a:gd name="T4" fmla="*/ 0 w 120"/>
                  <a:gd name="T5" fmla="*/ 0 h 96"/>
                  <a:gd name="T6" fmla="*/ 0 w 120"/>
                  <a:gd name="T7" fmla="*/ 0 h 96"/>
                  <a:gd name="T8" fmla="*/ 0 w 120"/>
                  <a:gd name="T9" fmla="*/ 0 h 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96"/>
                  <a:gd name="T17" fmla="*/ 120 w 120"/>
                  <a:gd name="T18" fmla="*/ 96 h 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96">
                    <a:moveTo>
                      <a:pt x="120" y="44"/>
                    </a:moveTo>
                    <a:lnTo>
                      <a:pt x="120" y="96"/>
                    </a:lnTo>
                    <a:lnTo>
                      <a:pt x="0" y="51"/>
                    </a:lnTo>
                    <a:lnTo>
                      <a:pt x="0" y="0"/>
                    </a:lnTo>
                    <a:lnTo>
                      <a:pt x="120" y="44"/>
                    </a:lnTo>
                    <a:close/>
                  </a:path>
                </a:pathLst>
              </a:custGeom>
              <a:solidFill>
                <a:srgbClr val="6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5" name="Freeform 95"/>
              <p:cNvSpPr>
                <a:spLocks/>
              </p:cNvSpPr>
              <p:nvPr/>
            </p:nvSpPr>
            <p:spPr bwMode="auto">
              <a:xfrm>
                <a:off x="2038" y="1532"/>
                <a:ext cx="15" cy="18"/>
              </a:xfrm>
              <a:custGeom>
                <a:avLst/>
                <a:gdLst>
                  <a:gd name="T0" fmla="*/ 0 w 59"/>
                  <a:gd name="T1" fmla="*/ 0 h 71"/>
                  <a:gd name="T2" fmla="*/ 0 w 59"/>
                  <a:gd name="T3" fmla="*/ 0 h 71"/>
                  <a:gd name="T4" fmla="*/ 0 w 59"/>
                  <a:gd name="T5" fmla="*/ 0 h 71"/>
                  <a:gd name="T6" fmla="*/ 0 w 59"/>
                  <a:gd name="T7" fmla="*/ 0 h 71"/>
                  <a:gd name="T8" fmla="*/ 0 w 59"/>
                  <a:gd name="T9" fmla="*/ 0 h 7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9"/>
                  <a:gd name="T16" fmla="*/ 0 h 71"/>
                  <a:gd name="T17" fmla="*/ 59 w 59"/>
                  <a:gd name="T18" fmla="*/ 71 h 7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9" h="71">
                    <a:moveTo>
                      <a:pt x="59" y="21"/>
                    </a:moveTo>
                    <a:lnTo>
                      <a:pt x="59" y="71"/>
                    </a:lnTo>
                    <a:lnTo>
                      <a:pt x="0" y="48"/>
                    </a:lnTo>
                    <a:lnTo>
                      <a:pt x="0" y="0"/>
                    </a:lnTo>
                    <a:lnTo>
                      <a:pt x="59" y="21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6" name="Freeform 96"/>
              <p:cNvSpPr>
                <a:spLocks/>
              </p:cNvSpPr>
              <p:nvPr/>
            </p:nvSpPr>
            <p:spPr bwMode="auto">
              <a:xfrm>
                <a:off x="2150" y="1606"/>
                <a:ext cx="9" cy="18"/>
              </a:xfrm>
              <a:custGeom>
                <a:avLst/>
                <a:gdLst>
                  <a:gd name="T0" fmla="*/ 0 w 38"/>
                  <a:gd name="T1" fmla="*/ 0 h 72"/>
                  <a:gd name="T2" fmla="*/ 0 w 38"/>
                  <a:gd name="T3" fmla="*/ 0 h 72"/>
                  <a:gd name="T4" fmla="*/ 0 w 38"/>
                  <a:gd name="T5" fmla="*/ 0 h 72"/>
                  <a:gd name="T6" fmla="*/ 0 w 38"/>
                  <a:gd name="T7" fmla="*/ 0 h 72"/>
                  <a:gd name="T8" fmla="*/ 0 w 38"/>
                  <a:gd name="T9" fmla="*/ 0 h 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8"/>
                  <a:gd name="T16" fmla="*/ 0 h 72"/>
                  <a:gd name="T17" fmla="*/ 38 w 38"/>
                  <a:gd name="T18" fmla="*/ 72 h 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8" h="72">
                    <a:moveTo>
                      <a:pt x="38" y="18"/>
                    </a:moveTo>
                    <a:lnTo>
                      <a:pt x="38" y="72"/>
                    </a:lnTo>
                    <a:lnTo>
                      <a:pt x="0" y="57"/>
                    </a:lnTo>
                    <a:lnTo>
                      <a:pt x="0" y="0"/>
                    </a:lnTo>
                    <a:lnTo>
                      <a:pt x="38" y="18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7" name="Freeform 97"/>
              <p:cNvSpPr>
                <a:spLocks/>
              </p:cNvSpPr>
              <p:nvPr/>
            </p:nvSpPr>
            <p:spPr bwMode="auto">
              <a:xfrm>
                <a:off x="2118" y="1594"/>
                <a:ext cx="30" cy="25"/>
              </a:xfrm>
              <a:custGeom>
                <a:avLst/>
                <a:gdLst>
                  <a:gd name="T0" fmla="*/ 0 w 120"/>
                  <a:gd name="T1" fmla="*/ 0 h 104"/>
                  <a:gd name="T2" fmla="*/ 0 w 120"/>
                  <a:gd name="T3" fmla="*/ 0 h 104"/>
                  <a:gd name="T4" fmla="*/ 0 w 120"/>
                  <a:gd name="T5" fmla="*/ 0 h 104"/>
                  <a:gd name="T6" fmla="*/ 0 w 120"/>
                  <a:gd name="T7" fmla="*/ 0 h 104"/>
                  <a:gd name="T8" fmla="*/ 0 w 120"/>
                  <a:gd name="T9" fmla="*/ 0 h 10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104"/>
                  <a:gd name="T17" fmla="*/ 120 w 120"/>
                  <a:gd name="T18" fmla="*/ 104 h 10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104">
                    <a:moveTo>
                      <a:pt x="120" y="49"/>
                    </a:moveTo>
                    <a:lnTo>
                      <a:pt x="120" y="104"/>
                    </a:lnTo>
                    <a:lnTo>
                      <a:pt x="0" y="54"/>
                    </a:lnTo>
                    <a:lnTo>
                      <a:pt x="0" y="0"/>
                    </a:lnTo>
                    <a:lnTo>
                      <a:pt x="120" y="49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8" name="Freeform 98"/>
              <p:cNvSpPr>
                <a:spLocks/>
              </p:cNvSpPr>
              <p:nvPr/>
            </p:nvSpPr>
            <p:spPr bwMode="auto">
              <a:xfrm>
                <a:off x="2086" y="1581"/>
                <a:ext cx="30" cy="25"/>
              </a:xfrm>
              <a:custGeom>
                <a:avLst/>
                <a:gdLst>
                  <a:gd name="T0" fmla="*/ 0 w 120"/>
                  <a:gd name="T1" fmla="*/ 0 h 101"/>
                  <a:gd name="T2" fmla="*/ 0 w 120"/>
                  <a:gd name="T3" fmla="*/ 0 h 101"/>
                  <a:gd name="T4" fmla="*/ 0 w 120"/>
                  <a:gd name="T5" fmla="*/ 0 h 101"/>
                  <a:gd name="T6" fmla="*/ 0 w 120"/>
                  <a:gd name="T7" fmla="*/ 0 h 101"/>
                  <a:gd name="T8" fmla="*/ 0 w 120"/>
                  <a:gd name="T9" fmla="*/ 0 h 10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101"/>
                  <a:gd name="T17" fmla="*/ 120 w 120"/>
                  <a:gd name="T18" fmla="*/ 101 h 10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101">
                    <a:moveTo>
                      <a:pt x="120" y="50"/>
                    </a:moveTo>
                    <a:lnTo>
                      <a:pt x="120" y="101"/>
                    </a:lnTo>
                    <a:lnTo>
                      <a:pt x="0" y="51"/>
                    </a:lnTo>
                    <a:lnTo>
                      <a:pt x="0" y="0"/>
                    </a:lnTo>
                    <a:lnTo>
                      <a:pt x="120" y="50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9" name="Freeform 99"/>
              <p:cNvSpPr>
                <a:spLocks/>
              </p:cNvSpPr>
              <p:nvPr/>
            </p:nvSpPr>
            <p:spPr bwMode="auto">
              <a:xfrm>
                <a:off x="2055" y="1568"/>
                <a:ext cx="30" cy="25"/>
              </a:xfrm>
              <a:custGeom>
                <a:avLst/>
                <a:gdLst>
                  <a:gd name="T0" fmla="*/ 0 w 120"/>
                  <a:gd name="T1" fmla="*/ 0 h 101"/>
                  <a:gd name="T2" fmla="*/ 0 w 120"/>
                  <a:gd name="T3" fmla="*/ 0 h 101"/>
                  <a:gd name="T4" fmla="*/ 0 w 120"/>
                  <a:gd name="T5" fmla="*/ 0 h 101"/>
                  <a:gd name="T6" fmla="*/ 0 w 120"/>
                  <a:gd name="T7" fmla="*/ 0 h 101"/>
                  <a:gd name="T8" fmla="*/ 0 w 120"/>
                  <a:gd name="T9" fmla="*/ 0 h 10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101"/>
                  <a:gd name="T17" fmla="*/ 120 w 120"/>
                  <a:gd name="T18" fmla="*/ 101 h 10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101">
                    <a:moveTo>
                      <a:pt x="120" y="50"/>
                    </a:moveTo>
                    <a:lnTo>
                      <a:pt x="120" y="101"/>
                    </a:lnTo>
                    <a:lnTo>
                      <a:pt x="0" y="51"/>
                    </a:lnTo>
                    <a:lnTo>
                      <a:pt x="0" y="0"/>
                    </a:lnTo>
                    <a:lnTo>
                      <a:pt x="120" y="50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0" name="Freeform 100"/>
              <p:cNvSpPr>
                <a:spLocks/>
              </p:cNvSpPr>
              <p:nvPr/>
            </p:nvSpPr>
            <p:spPr bwMode="auto">
              <a:xfrm>
                <a:off x="2038" y="1561"/>
                <a:ext cx="15" cy="19"/>
              </a:xfrm>
              <a:custGeom>
                <a:avLst/>
                <a:gdLst>
                  <a:gd name="T0" fmla="*/ 0 w 59"/>
                  <a:gd name="T1" fmla="*/ 0 h 74"/>
                  <a:gd name="T2" fmla="*/ 0 w 59"/>
                  <a:gd name="T3" fmla="*/ 0 h 74"/>
                  <a:gd name="T4" fmla="*/ 0 w 59"/>
                  <a:gd name="T5" fmla="*/ 0 h 74"/>
                  <a:gd name="T6" fmla="*/ 0 w 59"/>
                  <a:gd name="T7" fmla="*/ 0 h 74"/>
                  <a:gd name="T8" fmla="*/ 0 w 59"/>
                  <a:gd name="T9" fmla="*/ 0 h 7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9"/>
                  <a:gd name="T16" fmla="*/ 0 h 74"/>
                  <a:gd name="T17" fmla="*/ 59 w 59"/>
                  <a:gd name="T18" fmla="*/ 74 h 7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9" h="74">
                    <a:moveTo>
                      <a:pt x="59" y="23"/>
                    </a:moveTo>
                    <a:lnTo>
                      <a:pt x="59" y="74"/>
                    </a:lnTo>
                    <a:lnTo>
                      <a:pt x="0" y="47"/>
                    </a:lnTo>
                    <a:lnTo>
                      <a:pt x="0" y="0"/>
                    </a:lnTo>
                    <a:lnTo>
                      <a:pt x="59" y="23"/>
                    </a:lnTo>
                    <a:close/>
                  </a:path>
                </a:pathLst>
              </a:custGeom>
              <a:solidFill>
                <a:srgbClr val="4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1" name="Freeform 101"/>
              <p:cNvSpPr>
                <a:spLocks/>
              </p:cNvSpPr>
              <p:nvPr/>
            </p:nvSpPr>
            <p:spPr bwMode="auto">
              <a:xfrm>
                <a:off x="2150" y="1640"/>
                <a:ext cx="10" cy="18"/>
              </a:xfrm>
              <a:custGeom>
                <a:avLst/>
                <a:gdLst>
                  <a:gd name="T0" fmla="*/ 0 w 39"/>
                  <a:gd name="T1" fmla="*/ 0 h 72"/>
                  <a:gd name="T2" fmla="*/ 0 w 39"/>
                  <a:gd name="T3" fmla="*/ 0 h 72"/>
                  <a:gd name="T4" fmla="*/ 0 w 39"/>
                  <a:gd name="T5" fmla="*/ 0 h 72"/>
                  <a:gd name="T6" fmla="*/ 0 w 39"/>
                  <a:gd name="T7" fmla="*/ 0 h 72"/>
                  <a:gd name="T8" fmla="*/ 0 w 39"/>
                  <a:gd name="T9" fmla="*/ 0 h 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9"/>
                  <a:gd name="T16" fmla="*/ 0 h 72"/>
                  <a:gd name="T17" fmla="*/ 39 w 39"/>
                  <a:gd name="T18" fmla="*/ 72 h 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9" h="72">
                    <a:moveTo>
                      <a:pt x="39" y="18"/>
                    </a:moveTo>
                    <a:lnTo>
                      <a:pt x="39" y="72"/>
                    </a:lnTo>
                    <a:lnTo>
                      <a:pt x="0" y="53"/>
                    </a:lnTo>
                    <a:lnTo>
                      <a:pt x="0" y="0"/>
                    </a:lnTo>
                    <a:lnTo>
                      <a:pt x="39" y="18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" name="Freeform 102"/>
              <p:cNvSpPr>
                <a:spLocks/>
              </p:cNvSpPr>
              <p:nvPr/>
            </p:nvSpPr>
            <p:spPr bwMode="auto">
              <a:xfrm>
                <a:off x="2118" y="1626"/>
                <a:ext cx="30" cy="26"/>
              </a:xfrm>
              <a:custGeom>
                <a:avLst/>
                <a:gdLst>
                  <a:gd name="T0" fmla="*/ 0 w 120"/>
                  <a:gd name="T1" fmla="*/ 0 h 107"/>
                  <a:gd name="T2" fmla="*/ 0 w 120"/>
                  <a:gd name="T3" fmla="*/ 0 h 107"/>
                  <a:gd name="T4" fmla="*/ 0 w 120"/>
                  <a:gd name="T5" fmla="*/ 0 h 107"/>
                  <a:gd name="T6" fmla="*/ 0 w 120"/>
                  <a:gd name="T7" fmla="*/ 0 h 107"/>
                  <a:gd name="T8" fmla="*/ 0 w 120"/>
                  <a:gd name="T9" fmla="*/ 0 h 10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107"/>
                  <a:gd name="T17" fmla="*/ 120 w 120"/>
                  <a:gd name="T18" fmla="*/ 107 h 10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107">
                    <a:moveTo>
                      <a:pt x="120" y="53"/>
                    </a:moveTo>
                    <a:lnTo>
                      <a:pt x="120" y="107"/>
                    </a:lnTo>
                    <a:lnTo>
                      <a:pt x="0" y="54"/>
                    </a:lnTo>
                    <a:lnTo>
                      <a:pt x="0" y="0"/>
                    </a:lnTo>
                    <a:lnTo>
                      <a:pt x="120" y="53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" name="Freeform 103"/>
              <p:cNvSpPr>
                <a:spLocks/>
              </p:cNvSpPr>
              <p:nvPr/>
            </p:nvSpPr>
            <p:spPr bwMode="auto">
              <a:xfrm>
                <a:off x="2086" y="1612"/>
                <a:ext cx="30" cy="26"/>
              </a:xfrm>
              <a:custGeom>
                <a:avLst/>
                <a:gdLst>
                  <a:gd name="T0" fmla="*/ 0 w 120"/>
                  <a:gd name="T1" fmla="*/ 0 h 106"/>
                  <a:gd name="T2" fmla="*/ 0 w 120"/>
                  <a:gd name="T3" fmla="*/ 0 h 106"/>
                  <a:gd name="T4" fmla="*/ 0 w 120"/>
                  <a:gd name="T5" fmla="*/ 0 h 106"/>
                  <a:gd name="T6" fmla="*/ 0 w 120"/>
                  <a:gd name="T7" fmla="*/ 0 h 106"/>
                  <a:gd name="T8" fmla="*/ 0 w 120"/>
                  <a:gd name="T9" fmla="*/ 0 h 1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106"/>
                  <a:gd name="T17" fmla="*/ 120 w 120"/>
                  <a:gd name="T18" fmla="*/ 106 h 1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106">
                    <a:moveTo>
                      <a:pt x="120" y="55"/>
                    </a:moveTo>
                    <a:lnTo>
                      <a:pt x="120" y="106"/>
                    </a:lnTo>
                    <a:lnTo>
                      <a:pt x="0" y="52"/>
                    </a:lnTo>
                    <a:lnTo>
                      <a:pt x="0" y="0"/>
                    </a:lnTo>
                    <a:lnTo>
                      <a:pt x="120" y="55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4" name="Freeform 104"/>
              <p:cNvSpPr>
                <a:spLocks/>
              </p:cNvSpPr>
              <p:nvPr/>
            </p:nvSpPr>
            <p:spPr bwMode="auto">
              <a:xfrm>
                <a:off x="2055" y="1597"/>
                <a:ext cx="30" cy="27"/>
              </a:xfrm>
              <a:custGeom>
                <a:avLst/>
                <a:gdLst>
                  <a:gd name="T0" fmla="*/ 0 w 120"/>
                  <a:gd name="T1" fmla="*/ 0 h 106"/>
                  <a:gd name="T2" fmla="*/ 0 w 120"/>
                  <a:gd name="T3" fmla="*/ 0 h 106"/>
                  <a:gd name="T4" fmla="*/ 0 w 120"/>
                  <a:gd name="T5" fmla="*/ 0 h 106"/>
                  <a:gd name="T6" fmla="*/ 0 w 120"/>
                  <a:gd name="T7" fmla="*/ 0 h 106"/>
                  <a:gd name="T8" fmla="*/ 0 w 120"/>
                  <a:gd name="T9" fmla="*/ 0 h 1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106"/>
                  <a:gd name="T17" fmla="*/ 120 w 120"/>
                  <a:gd name="T18" fmla="*/ 106 h 1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106">
                    <a:moveTo>
                      <a:pt x="120" y="55"/>
                    </a:moveTo>
                    <a:lnTo>
                      <a:pt x="120" y="106"/>
                    </a:lnTo>
                    <a:lnTo>
                      <a:pt x="0" y="52"/>
                    </a:lnTo>
                    <a:lnTo>
                      <a:pt x="0" y="0"/>
                    </a:lnTo>
                    <a:lnTo>
                      <a:pt x="120" y="55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5" name="Freeform 105"/>
              <p:cNvSpPr>
                <a:spLocks/>
              </p:cNvSpPr>
              <p:nvPr/>
            </p:nvSpPr>
            <p:spPr bwMode="auto">
              <a:xfrm>
                <a:off x="2038" y="1590"/>
                <a:ext cx="15" cy="19"/>
              </a:xfrm>
              <a:custGeom>
                <a:avLst/>
                <a:gdLst>
                  <a:gd name="T0" fmla="*/ 0 w 59"/>
                  <a:gd name="T1" fmla="*/ 0 h 76"/>
                  <a:gd name="T2" fmla="*/ 0 w 59"/>
                  <a:gd name="T3" fmla="*/ 0 h 76"/>
                  <a:gd name="T4" fmla="*/ 0 w 59"/>
                  <a:gd name="T5" fmla="*/ 0 h 76"/>
                  <a:gd name="T6" fmla="*/ 0 w 59"/>
                  <a:gd name="T7" fmla="*/ 0 h 76"/>
                  <a:gd name="T8" fmla="*/ 0 w 59"/>
                  <a:gd name="T9" fmla="*/ 0 h 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9"/>
                  <a:gd name="T16" fmla="*/ 0 h 76"/>
                  <a:gd name="T17" fmla="*/ 59 w 59"/>
                  <a:gd name="T18" fmla="*/ 76 h 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9" h="76">
                    <a:moveTo>
                      <a:pt x="59" y="26"/>
                    </a:moveTo>
                    <a:lnTo>
                      <a:pt x="59" y="76"/>
                    </a:lnTo>
                    <a:lnTo>
                      <a:pt x="0" y="48"/>
                    </a:lnTo>
                    <a:lnTo>
                      <a:pt x="0" y="0"/>
                    </a:lnTo>
                    <a:lnTo>
                      <a:pt x="59" y="26"/>
                    </a:lnTo>
                    <a:close/>
                  </a:path>
                </a:pathLst>
              </a:custGeom>
              <a:solidFill>
                <a:srgbClr val="6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6" name="Freeform 106"/>
              <p:cNvSpPr>
                <a:spLocks/>
              </p:cNvSpPr>
              <p:nvPr/>
            </p:nvSpPr>
            <p:spPr bwMode="auto">
              <a:xfrm>
                <a:off x="2150" y="1675"/>
                <a:ext cx="9" cy="17"/>
              </a:xfrm>
              <a:custGeom>
                <a:avLst/>
                <a:gdLst>
                  <a:gd name="T0" fmla="*/ 0 w 39"/>
                  <a:gd name="T1" fmla="*/ 0 h 69"/>
                  <a:gd name="T2" fmla="*/ 0 w 39"/>
                  <a:gd name="T3" fmla="*/ 0 h 69"/>
                  <a:gd name="T4" fmla="*/ 0 w 39"/>
                  <a:gd name="T5" fmla="*/ 0 h 69"/>
                  <a:gd name="T6" fmla="*/ 0 w 39"/>
                  <a:gd name="T7" fmla="*/ 0 h 69"/>
                  <a:gd name="T8" fmla="*/ 0 w 39"/>
                  <a:gd name="T9" fmla="*/ 0 h 6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9"/>
                  <a:gd name="T16" fmla="*/ 0 h 69"/>
                  <a:gd name="T17" fmla="*/ 39 w 39"/>
                  <a:gd name="T18" fmla="*/ 69 h 6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9" h="69">
                    <a:moveTo>
                      <a:pt x="39" y="14"/>
                    </a:moveTo>
                    <a:lnTo>
                      <a:pt x="39" y="69"/>
                    </a:lnTo>
                    <a:lnTo>
                      <a:pt x="0" y="48"/>
                    </a:lnTo>
                    <a:lnTo>
                      <a:pt x="0" y="0"/>
                    </a:lnTo>
                    <a:lnTo>
                      <a:pt x="39" y="14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7" name="Freeform 107"/>
              <p:cNvSpPr>
                <a:spLocks/>
              </p:cNvSpPr>
              <p:nvPr/>
            </p:nvSpPr>
            <p:spPr bwMode="auto">
              <a:xfrm>
                <a:off x="2118" y="1658"/>
                <a:ext cx="30" cy="29"/>
              </a:xfrm>
              <a:custGeom>
                <a:avLst/>
                <a:gdLst>
                  <a:gd name="T0" fmla="*/ 0 w 120"/>
                  <a:gd name="T1" fmla="*/ 0 h 115"/>
                  <a:gd name="T2" fmla="*/ 0 w 120"/>
                  <a:gd name="T3" fmla="*/ 0 h 115"/>
                  <a:gd name="T4" fmla="*/ 0 w 120"/>
                  <a:gd name="T5" fmla="*/ 0 h 115"/>
                  <a:gd name="T6" fmla="*/ 0 w 120"/>
                  <a:gd name="T7" fmla="*/ 0 h 115"/>
                  <a:gd name="T8" fmla="*/ 0 w 120"/>
                  <a:gd name="T9" fmla="*/ 0 h 11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115"/>
                  <a:gd name="T17" fmla="*/ 120 w 120"/>
                  <a:gd name="T18" fmla="*/ 115 h 11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115">
                    <a:moveTo>
                      <a:pt x="120" y="60"/>
                    </a:moveTo>
                    <a:lnTo>
                      <a:pt x="120" y="115"/>
                    </a:lnTo>
                    <a:lnTo>
                      <a:pt x="0" y="53"/>
                    </a:lnTo>
                    <a:lnTo>
                      <a:pt x="0" y="0"/>
                    </a:lnTo>
                    <a:lnTo>
                      <a:pt x="120" y="60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8" name="Freeform 108"/>
              <p:cNvSpPr>
                <a:spLocks/>
              </p:cNvSpPr>
              <p:nvPr/>
            </p:nvSpPr>
            <p:spPr bwMode="auto">
              <a:xfrm>
                <a:off x="2086" y="1643"/>
                <a:ext cx="30" cy="27"/>
              </a:xfrm>
              <a:custGeom>
                <a:avLst/>
                <a:gdLst>
                  <a:gd name="T0" fmla="*/ 0 w 120"/>
                  <a:gd name="T1" fmla="*/ 0 h 111"/>
                  <a:gd name="T2" fmla="*/ 0 w 120"/>
                  <a:gd name="T3" fmla="*/ 0 h 111"/>
                  <a:gd name="T4" fmla="*/ 0 w 120"/>
                  <a:gd name="T5" fmla="*/ 0 h 111"/>
                  <a:gd name="T6" fmla="*/ 0 w 120"/>
                  <a:gd name="T7" fmla="*/ 0 h 111"/>
                  <a:gd name="T8" fmla="*/ 0 w 120"/>
                  <a:gd name="T9" fmla="*/ 0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111"/>
                  <a:gd name="T17" fmla="*/ 120 w 120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111">
                    <a:moveTo>
                      <a:pt x="120" y="58"/>
                    </a:moveTo>
                    <a:lnTo>
                      <a:pt x="120" y="111"/>
                    </a:lnTo>
                    <a:lnTo>
                      <a:pt x="0" y="50"/>
                    </a:lnTo>
                    <a:lnTo>
                      <a:pt x="0" y="0"/>
                    </a:lnTo>
                    <a:lnTo>
                      <a:pt x="120" y="58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" name="Freeform 109"/>
              <p:cNvSpPr>
                <a:spLocks/>
              </p:cNvSpPr>
              <p:nvPr/>
            </p:nvSpPr>
            <p:spPr bwMode="auto">
              <a:xfrm>
                <a:off x="2054" y="1627"/>
                <a:ext cx="31" cy="28"/>
              </a:xfrm>
              <a:custGeom>
                <a:avLst/>
                <a:gdLst>
                  <a:gd name="T0" fmla="*/ 0 w 121"/>
                  <a:gd name="T1" fmla="*/ 0 h 113"/>
                  <a:gd name="T2" fmla="*/ 0 w 121"/>
                  <a:gd name="T3" fmla="*/ 0 h 113"/>
                  <a:gd name="T4" fmla="*/ 0 w 121"/>
                  <a:gd name="T5" fmla="*/ 0 h 113"/>
                  <a:gd name="T6" fmla="*/ 0 w 121"/>
                  <a:gd name="T7" fmla="*/ 0 h 113"/>
                  <a:gd name="T8" fmla="*/ 0 w 121"/>
                  <a:gd name="T9" fmla="*/ 0 h 11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1"/>
                  <a:gd name="T16" fmla="*/ 0 h 113"/>
                  <a:gd name="T17" fmla="*/ 121 w 121"/>
                  <a:gd name="T18" fmla="*/ 113 h 11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1" h="113">
                    <a:moveTo>
                      <a:pt x="121" y="62"/>
                    </a:moveTo>
                    <a:lnTo>
                      <a:pt x="121" y="113"/>
                    </a:lnTo>
                    <a:lnTo>
                      <a:pt x="0" y="51"/>
                    </a:lnTo>
                    <a:lnTo>
                      <a:pt x="0" y="0"/>
                    </a:lnTo>
                    <a:lnTo>
                      <a:pt x="121" y="62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0" name="Freeform 110"/>
              <p:cNvSpPr>
                <a:spLocks/>
              </p:cNvSpPr>
              <p:nvPr/>
            </p:nvSpPr>
            <p:spPr bwMode="auto">
              <a:xfrm>
                <a:off x="2038" y="1619"/>
                <a:ext cx="15" cy="20"/>
              </a:xfrm>
              <a:custGeom>
                <a:avLst/>
                <a:gdLst>
                  <a:gd name="T0" fmla="*/ 0 w 59"/>
                  <a:gd name="T1" fmla="*/ 0 h 77"/>
                  <a:gd name="T2" fmla="*/ 0 w 59"/>
                  <a:gd name="T3" fmla="*/ 0 h 77"/>
                  <a:gd name="T4" fmla="*/ 0 w 59"/>
                  <a:gd name="T5" fmla="*/ 0 h 77"/>
                  <a:gd name="T6" fmla="*/ 0 w 59"/>
                  <a:gd name="T7" fmla="*/ 0 h 77"/>
                  <a:gd name="T8" fmla="*/ 0 w 59"/>
                  <a:gd name="T9" fmla="*/ 0 h 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9"/>
                  <a:gd name="T16" fmla="*/ 0 h 77"/>
                  <a:gd name="T17" fmla="*/ 59 w 59"/>
                  <a:gd name="T18" fmla="*/ 77 h 7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9" h="77">
                    <a:moveTo>
                      <a:pt x="59" y="26"/>
                    </a:moveTo>
                    <a:lnTo>
                      <a:pt x="59" y="77"/>
                    </a:lnTo>
                    <a:lnTo>
                      <a:pt x="0" y="47"/>
                    </a:lnTo>
                    <a:lnTo>
                      <a:pt x="0" y="0"/>
                    </a:lnTo>
                    <a:lnTo>
                      <a:pt x="59" y="26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" name="Freeform 111"/>
              <p:cNvSpPr>
                <a:spLocks/>
              </p:cNvSpPr>
              <p:nvPr/>
            </p:nvSpPr>
            <p:spPr bwMode="auto">
              <a:xfrm>
                <a:off x="2150" y="1707"/>
                <a:ext cx="9" cy="20"/>
              </a:xfrm>
              <a:custGeom>
                <a:avLst/>
                <a:gdLst>
                  <a:gd name="T0" fmla="*/ 0 w 38"/>
                  <a:gd name="T1" fmla="*/ 0 h 80"/>
                  <a:gd name="T2" fmla="*/ 0 w 38"/>
                  <a:gd name="T3" fmla="*/ 0 h 80"/>
                  <a:gd name="T4" fmla="*/ 0 w 38"/>
                  <a:gd name="T5" fmla="*/ 0 h 80"/>
                  <a:gd name="T6" fmla="*/ 0 w 38"/>
                  <a:gd name="T7" fmla="*/ 0 h 80"/>
                  <a:gd name="T8" fmla="*/ 0 w 38"/>
                  <a:gd name="T9" fmla="*/ 0 h 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8"/>
                  <a:gd name="T16" fmla="*/ 0 h 80"/>
                  <a:gd name="T17" fmla="*/ 38 w 38"/>
                  <a:gd name="T18" fmla="*/ 80 h 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8" h="80">
                    <a:moveTo>
                      <a:pt x="38" y="21"/>
                    </a:moveTo>
                    <a:lnTo>
                      <a:pt x="38" y="80"/>
                    </a:lnTo>
                    <a:lnTo>
                      <a:pt x="0" y="56"/>
                    </a:lnTo>
                    <a:lnTo>
                      <a:pt x="0" y="0"/>
                    </a:lnTo>
                    <a:lnTo>
                      <a:pt x="38" y="21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2" name="Freeform 112"/>
              <p:cNvSpPr>
                <a:spLocks/>
              </p:cNvSpPr>
              <p:nvPr/>
            </p:nvSpPr>
            <p:spPr bwMode="auto">
              <a:xfrm>
                <a:off x="2118" y="1690"/>
                <a:ext cx="30" cy="30"/>
              </a:xfrm>
              <a:custGeom>
                <a:avLst/>
                <a:gdLst>
                  <a:gd name="T0" fmla="*/ 0 w 120"/>
                  <a:gd name="T1" fmla="*/ 0 h 119"/>
                  <a:gd name="T2" fmla="*/ 0 w 120"/>
                  <a:gd name="T3" fmla="*/ 0 h 119"/>
                  <a:gd name="T4" fmla="*/ 0 w 120"/>
                  <a:gd name="T5" fmla="*/ 0 h 119"/>
                  <a:gd name="T6" fmla="*/ 0 w 120"/>
                  <a:gd name="T7" fmla="*/ 0 h 119"/>
                  <a:gd name="T8" fmla="*/ 0 w 120"/>
                  <a:gd name="T9" fmla="*/ 0 h 1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119"/>
                  <a:gd name="T17" fmla="*/ 120 w 120"/>
                  <a:gd name="T18" fmla="*/ 119 h 11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119">
                    <a:moveTo>
                      <a:pt x="120" y="65"/>
                    </a:moveTo>
                    <a:lnTo>
                      <a:pt x="120" y="119"/>
                    </a:lnTo>
                    <a:lnTo>
                      <a:pt x="0" y="54"/>
                    </a:lnTo>
                    <a:lnTo>
                      <a:pt x="0" y="0"/>
                    </a:lnTo>
                    <a:lnTo>
                      <a:pt x="120" y="65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" name="Freeform 113"/>
              <p:cNvSpPr>
                <a:spLocks/>
              </p:cNvSpPr>
              <p:nvPr/>
            </p:nvSpPr>
            <p:spPr bwMode="auto">
              <a:xfrm>
                <a:off x="2086" y="1674"/>
                <a:ext cx="30" cy="29"/>
              </a:xfrm>
              <a:custGeom>
                <a:avLst/>
                <a:gdLst>
                  <a:gd name="T0" fmla="*/ 0 w 120"/>
                  <a:gd name="T1" fmla="*/ 0 h 117"/>
                  <a:gd name="T2" fmla="*/ 0 w 120"/>
                  <a:gd name="T3" fmla="*/ 0 h 117"/>
                  <a:gd name="T4" fmla="*/ 0 w 120"/>
                  <a:gd name="T5" fmla="*/ 0 h 117"/>
                  <a:gd name="T6" fmla="*/ 0 w 120"/>
                  <a:gd name="T7" fmla="*/ 0 h 117"/>
                  <a:gd name="T8" fmla="*/ 0 w 120"/>
                  <a:gd name="T9" fmla="*/ 0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117"/>
                  <a:gd name="T17" fmla="*/ 120 w 120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117">
                    <a:moveTo>
                      <a:pt x="120" y="65"/>
                    </a:moveTo>
                    <a:lnTo>
                      <a:pt x="120" y="117"/>
                    </a:lnTo>
                    <a:lnTo>
                      <a:pt x="0" y="51"/>
                    </a:lnTo>
                    <a:lnTo>
                      <a:pt x="0" y="0"/>
                    </a:lnTo>
                    <a:lnTo>
                      <a:pt x="120" y="65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4" name="Freeform 114"/>
              <p:cNvSpPr>
                <a:spLocks/>
              </p:cNvSpPr>
              <p:nvPr/>
            </p:nvSpPr>
            <p:spPr bwMode="auto">
              <a:xfrm>
                <a:off x="2055" y="1657"/>
                <a:ext cx="30" cy="29"/>
              </a:xfrm>
              <a:custGeom>
                <a:avLst/>
                <a:gdLst>
                  <a:gd name="T0" fmla="*/ 0 w 120"/>
                  <a:gd name="T1" fmla="*/ 0 h 115"/>
                  <a:gd name="T2" fmla="*/ 0 w 120"/>
                  <a:gd name="T3" fmla="*/ 0 h 115"/>
                  <a:gd name="T4" fmla="*/ 0 w 120"/>
                  <a:gd name="T5" fmla="*/ 0 h 115"/>
                  <a:gd name="T6" fmla="*/ 0 w 120"/>
                  <a:gd name="T7" fmla="*/ 0 h 115"/>
                  <a:gd name="T8" fmla="*/ 0 w 120"/>
                  <a:gd name="T9" fmla="*/ 0 h 11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115"/>
                  <a:gd name="T17" fmla="*/ 120 w 120"/>
                  <a:gd name="T18" fmla="*/ 115 h 11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115">
                    <a:moveTo>
                      <a:pt x="120" y="64"/>
                    </a:moveTo>
                    <a:lnTo>
                      <a:pt x="120" y="115"/>
                    </a:lnTo>
                    <a:lnTo>
                      <a:pt x="0" y="52"/>
                    </a:lnTo>
                    <a:lnTo>
                      <a:pt x="0" y="0"/>
                    </a:lnTo>
                    <a:lnTo>
                      <a:pt x="120" y="64"/>
                    </a:lnTo>
                    <a:close/>
                  </a:path>
                </a:pathLst>
              </a:custGeom>
              <a:solidFill>
                <a:srgbClr val="2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5" name="Freeform 115"/>
              <p:cNvSpPr>
                <a:spLocks/>
              </p:cNvSpPr>
              <p:nvPr/>
            </p:nvSpPr>
            <p:spPr bwMode="auto">
              <a:xfrm>
                <a:off x="2038" y="1649"/>
                <a:ext cx="15" cy="20"/>
              </a:xfrm>
              <a:custGeom>
                <a:avLst/>
                <a:gdLst>
                  <a:gd name="T0" fmla="*/ 0 w 59"/>
                  <a:gd name="T1" fmla="*/ 0 h 79"/>
                  <a:gd name="T2" fmla="*/ 0 w 59"/>
                  <a:gd name="T3" fmla="*/ 0 h 79"/>
                  <a:gd name="T4" fmla="*/ 0 w 59"/>
                  <a:gd name="T5" fmla="*/ 0 h 79"/>
                  <a:gd name="T6" fmla="*/ 0 w 59"/>
                  <a:gd name="T7" fmla="*/ 0 h 79"/>
                  <a:gd name="T8" fmla="*/ 0 w 59"/>
                  <a:gd name="T9" fmla="*/ 0 h 7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9"/>
                  <a:gd name="T16" fmla="*/ 0 h 79"/>
                  <a:gd name="T17" fmla="*/ 59 w 59"/>
                  <a:gd name="T18" fmla="*/ 79 h 7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9" h="79">
                    <a:moveTo>
                      <a:pt x="59" y="28"/>
                    </a:moveTo>
                    <a:lnTo>
                      <a:pt x="59" y="79"/>
                    </a:lnTo>
                    <a:lnTo>
                      <a:pt x="0" y="43"/>
                    </a:lnTo>
                    <a:lnTo>
                      <a:pt x="0" y="0"/>
                    </a:lnTo>
                    <a:lnTo>
                      <a:pt x="59" y="28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6" name="Freeform 116"/>
              <p:cNvSpPr>
                <a:spLocks/>
              </p:cNvSpPr>
              <p:nvPr/>
            </p:nvSpPr>
            <p:spPr bwMode="auto">
              <a:xfrm>
                <a:off x="2038" y="1663"/>
                <a:ext cx="25" cy="25"/>
              </a:xfrm>
              <a:custGeom>
                <a:avLst/>
                <a:gdLst>
                  <a:gd name="T0" fmla="*/ 0 w 99"/>
                  <a:gd name="T1" fmla="*/ 0 h 101"/>
                  <a:gd name="T2" fmla="*/ 0 w 99"/>
                  <a:gd name="T3" fmla="*/ 0 h 101"/>
                  <a:gd name="T4" fmla="*/ 0 w 99"/>
                  <a:gd name="T5" fmla="*/ 0 h 101"/>
                  <a:gd name="T6" fmla="*/ 0 w 99"/>
                  <a:gd name="T7" fmla="*/ 0 h 101"/>
                  <a:gd name="T8" fmla="*/ 0 w 99"/>
                  <a:gd name="T9" fmla="*/ 0 h 10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"/>
                  <a:gd name="T16" fmla="*/ 0 h 101"/>
                  <a:gd name="T17" fmla="*/ 99 w 99"/>
                  <a:gd name="T18" fmla="*/ 101 h 10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" h="101">
                    <a:moveTo>
                      <a:pt x="99" y="55"/>
                    </a:moveTo>
                    <a:lnTo>
                      <a:pt x="99" y="101"/>
                    </a:lnTo>
                    <a:lnTo>
                      <a:pt x="0" y="50"/>
                    </a:lnTo>
                    <a:lnTo>
                      <a:pt x="0" y="0"/>
                    </a:lnTo>
                    <a:lnTo>
                      <a:pt x="99" y="55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7" name="Freeform 117"/>
              <p:cNvSpPr>
                <a:spLocks/>
              </p:cNvSpPr>
              <p:nvPr/>
            </p:nvSpPr>
            <p:spPr bwMode="auto">
              <a:xfrm>
                <a:off x="2125" y="1710"/>
                <a:ext cx="34" cy="33"/>
              </a:xfrm>
              <a:custGeom>
                <a:avLst/>
                <a:gdLst>
                  <a:gd name="T0" fmla="*/ 0 w 135"/>
                  <a:gd name="T1" fmla="*/ 0 h 130"/>
                  <a:gd name="T2" fmla="*/ 0 w 135"/>
                  <a:gd name="T3" fmla="*/ 0 h 130"/>
                  <a:gd name="T4" fmla="*/ 0 w 135"/>
                  <a:gd name="T5" fmla="*/ 0 h 130"/>
                  <a:gd name="T6" fmla="*/ 0 w 135"/>
                  <a:gd name="T7" fmla="*/ 0 h 130"/>
                  <a:gd name="T8" fmla="*/ 0 w 135"/>
                  <a:gd name="T9" fmla="*/ 0 h 1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5"/>
                  <a:gd name="T16" fmla="*/ 0 h 130"/>
                  <a:gd name="T17" fmla="*/ 135 w 135"/>
                  <a:gd name="T18" fmla="*/ 130 h 13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5" h="130">
                    <a:moveTo>
                      <a:pt x="135" y="78"/>
                    </a:moveTo>
                    <a:lnTo>
                      <a:pt x="135" y="130"/>
                    </a:lnTo>
                    <a:lnTo>
                      <a:pt x="0" y="56"/>
                    </a:lnTo>
                    <a:lnTo>
                      <a:pt x="0" y="0"/>
                    </a:lnTo>
                    <a:lnTo>
                      <a:pt x="135" y="78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8" name="Freeform 118"/>
              <p:cNvSpPr>
                <a:spLocks/>
              </p:cNvSpPr>
              <p:nvPr/>
            </p:nvSpPr>
            <p:spPr bwMode="auto">
              <a:xfrm>
                <a:off x="2096" y="1694"/>
                <a:ext cx="28" cy="29"/>
              </a:xfrm>
              <a:custGeom>
                <a:avLst/>
                <a:gdLst>
                  <a:gd name="T0" fmla="*/ 0 w 112"/>
                  <a:gd name="T1" fmla="*/ 0 h 115"/>
                  <a:gd name="T2" fmla="*/ 0 w 112"/>
                  <a:gd name="T3" fmla="*/ 0 h 115"/>
                  <a:gd name="T4" fmla="*/ 0 w 112"/>
                  <a:gd name="T5" fmla="*/ 0 h 115"/>
                  <a:gd name="T6" fmla="*/ 0 w 112"/>
                  <a:gd name="T7" fmla="*/ 0 h 115"/>
                  <a:gd name="T8" fmla="*/ 0 w 112"/>
                  <a:gd name="T9" fmla="*/ 0 h 11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2"/>
                  <a:gd name="T16" fmla="*/ 0 h 115"/>
                  <a:gd name="T17" fmla="*/ 112 w 112"/>
                  <a:gd name="T18" fmla="*/ 115 h 11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2" h="115">
                    <a:moveTo>
                      <a:pt x="112" y="61"/>
                    </a:moveTo>
                    <a:lnTo>
                      <a:pt x="112" y="115"/>
                    </a:lnTo>
                    <a:lnTo>
                      <a:pt x="0" y="52"/>
                    </a:lnTo>
                    <a:lnTo>
                      <a:pt x="0" y="0"/>
                    </a:lnTo>
                    <a:lnTo>
                      <a:pt x="112" y="61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9" name="Freeform 119"/>
              <p:cNvSpPr>
                <a:spLocks/>
              </p:cNvSpPr>
              <p:nvPr/>
            </p:nvSpPr>
            <p:spPr bwMode="auto">
              <a:xfrm>
                <a:off x="2065" y="1678"/>
                <a:ext cx="29" cy="28"/>
              </a:xfrm>
              <a:custGeom>
                <a:avLst/>
                <a:gdLst>
                  <a:gd name="T0" fmla="*/ 0 w 118"/>
                  <a:gd name="T1" fmla="*/ 0 h 114"/>
                  <a:gd name="T2" fmla="*/ 0 w 118"/>
                  <a:gd name="T3" fmla="*/ 0 h 114"/>
                  <a:gd name="T4" fmla="*/ 0 w 118"/>
                  <a:gd name="T5" fmla="*/ 0 h 114"/>
                  <a:gd name="T6" fmla="*/ 0 w 118"/>
                  <a:gd name="T7" fmla="*/ 0 h 114"/>
                  <a:gd name="T8" fmla="*/ 0 w 118"/>
                  <a:gd name="T9" fmla="*/ 0 h 1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8"/>
                  <a:gd name="T16" fmla="*/ 0 h 114"/>
                  <a:gd name="T17" fmla="*/ 118 w 118"/>
                  <a:gd name="T18" fmla="*/ 114 h 1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8" h="114">
                    <a:moveTo>
                      <a:pt x="118" y="62"/>
                    </a:moveTo>
                    <a:lnTo>
                      <a:pt x="118" y="114"/>
                    </a:lnTo>
                    <a:lnTo>
                      <a:pt x="0" y="46"/>
                    </a:lnTo>
                    <a:lnTo>
                      <a:pt x="0" y="0"/>
                    </a:lnTo>
                    <a:lnTo>
                      <a:pt x="118" y="62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0" name="Freeform 120"/>
              <p:cNvSpPr>
                <a:spLocks/>
              </p:cNvSpPr>
              <p:nvPr/>
            </p:nvSpPr>
            <p:spPr bwMode="auto">
              <a:xfrm>
                <a:off x="2038" y="1489"/>
                <a:ext cx="26" cy="20"/>
              </a:xfrm>
              <a:custGeom>
                <a:avLst/>
                <a:gdLst>
                  <a:gd name="T0" fmla="*/ 0 w 104"/>
                  <a:gd name="T1" fmla="*/ 0 h 82"/>
                  <a:gd name="T2" fmla="*/ 0 w 104"/>
                  <a:gd name="T3" fmla="*/ 0 h 82"/>
                  <a:gd name="T4" fmla="*/ 0 w 104"/>
                  <a:gd name="T5" fmla="*/ 0 h 82"/>
                  <a:gd name="T6" fmla="*/ 0 w 104"/>
                  <a:gd name="T7" fmla="*/ 0 h 82"/>
                  <a:gd name="T8" fmla="*/ 0 w 104"/>
                  <a:gd name="T9" fmla="*/ 0 h 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4"/>
                  <a:gd name="T16" fmla="*/ 0 h 82"/>
                  <a:gd name="T17" fmla="*/ 104 w 104"/>
                  <a:gd name="T18" fmla="*/ 82 h 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4" h="82">
                    <a:moveTo>
                      <a:pt x="104" y="33"/>
                    </a:moveTo>
                    <a:lnTo>
                      <a:pt x="104" y="82"/>
                    </a:lnTo>
                    <a:lnTo>
                      <a:pt x="0" y="49"/>
                    </a:lnTo>
                    <a:lnTo>
                      <a:pt x="0" y="0"/>
                    </a:lnTo>
                    <a:lnTo>
                      <a:pt x="104" y="33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1" name="Freeform 121"/>
              <p:cNvSpPr>
                <a:spLocks/>
              </p:cNvSpPr>
              <p:nvPr/>
            </p:nvSpPr>
            <p:spPr bwMode="auto">
              <a:xfrm>
                <a:off x="2097" y="1507"/>
                <a:ext cx="28" cy="22"/>
              </a:xfrm>
              <a:custGeom>
                <a:avLst/>
                <a:gdLst>
                  <a:gd name="T0" fmla="*/ 0 w 113"/>
                  <a:gd name="T1" fmla="*/ 0 h 90"/>
                  <a:gd name="T2" fmla="*/ 0 w 113"/>
                  <a:gd name="T3" fmla="*/ 0 h 90"/>
                  <a:gd name="T4" fmla="*/ 0 w 113"/>
                  <a:gd name="T5" fmla="*/ 0 h 90"/>
                  <a:gd name="T6" fmla="*/ 0 w 113"/>
                  <a:gd name="T7" fmla="*/ 0 h 90"/>
                  <a:gd name="T8" fmla="*/ 0 w 113"/>
                  <a:gd name="T9" fmla="*/ 0 h 9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3"/>
                  <a:gd name="T16" fmla="*/ 0 h 90"/>
                  <a:gd name="T17" fmla="*/ 113 w 113"/>
                  <a:gd name="T18" fmla="*/ 90 h 9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3" h="90">
                    <a:moveTo>
                      <a:pt x="113" y="35"/>
                    </a:moveTo>
                    <a:lnTo>
                      <a:pt x="113" y="90"/>
                    </a:lnTo>
                    <a:lnTo>
                      <a:pt x="0" y="54"/>
                    </a:lnTo>
                    <a:lnTo>
                      <a:pt x="0" y="0"/>
                    </a:lnTo>
                    <a:lnTo>
                      <a:pt x="113" y="35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2" name="Freeform 122"/>
              <p:cNvSpPr>
                <a:spLocks/>
              </p:cNvSpPr>
              <p:nvPr/>
            </p:nvSpPr>
            <p:spPr bwMode="auto">
              <a:xfrm>
                <a:off x="2066" y="1497"/>
                <a:ext cx="29" cy="22"/>
              </a:xfrm>
              <a:custGeom>
                <a:avLst/>
                <a:gdLst>
                  <a:gd name="T0" fmla="*/ 0 w 119"/>
                  <a:gd name="T1" fmla="*/ 0 h 88"/>
                  <a:gd name="T2" fmla="*/ 0 w 119"/>
                  <a:gd name="T3" fmla="*/ 0 h 88"/>
                  <a:gd name="T4" fmla="*/ 0 w 119"/>
                  <a:gd name="T5" fmla="*/ 0 h 88"/>
                  <a:gd name="T6" fmla="*/ 0 w 119"/>
                  <a:gd name="T7" fmla="*/ 0 h 88"/>
                  <a:gd name="T8" fmla="*/ 0 w 119"/>
                  <a:gd name="T9" fmla="*/ 0 h 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88"/>
                  <a:gd name="T17" fmla="*/ 119 w 119"/>
                  <a:gd name="T18" fmla="*/ 88 h 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88">
                    <a:moveTo>
                      <a:pt x="119" y="37"/>
                    </a:moveTo>
                    <a:lnTo>
                      <a:pt x="119" y="88"/>
                    </a:lnTo>
                    <a:lnTo>
                      <a:pt x="0" y="51"/>
                    </a:lnTo>
                    <a:lnTo>
                      <a:pt x="0" y="0"/>
                    </a:lnTo>
                    <a:lnTo>
                      <a:pt x="119" y="37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" name="Freeform 123"/>
              <p:cNvSpPr>
                <a:spLocks/>
              </p:cNvSpPr>
              <p:nvPr/>
            </p:nvSpPr>
            <p:spPr bwMode="auto">
              <a:xfrm>
                <a:off x="2038" y="1518"/>
                <a:ext cx="26" cy="21"/>
              </a:xfrm>
              <a:custGeom>
                <a:avLst/>
                <a:gdLst>
                  <a:gd name="T0" fmla="*/ 0 w 104"/>
                  <a:gd name="T1" fmla="*/ 0 h 86"/>
                  <a:gd name="T2" fmla="*/ 0 w 104"/>
                  <a:gd name="T3" fmla="*/ 0 h 86"/>
                  <a:gd name="T4" fmla="*/ 0 w 104"/>
                  <a:gd name="T5" fmla="*/ 0 h 86"/>
                  <a:gd name="T6" fmla="*/ 0 w 104"/>
                  <a:gd name="T7" fmla="*/ 0 h 86"/>
                  <a:gd name="T8" fmla="*/ 0 w 104"/>
                  <a:gd name="T9" fmla="*/ 0 h 8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4"/>
                  <a:gd name="T16" fmla="*/ 0 h 86"/>
                  <a:gd name="T17" fmla="*/ 104 w 104"/>
                  <a:gd name="T18" fmla="*/ 86 h 8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4" h="86">
                    <a:moveTo>
                      <a:pt x="104" y="38"/>
                    </a:moveTo>
                    <a:lnTo>
                      <a:pt x="104" y="86"/>
                    </a:lnTo>
                    <a:lnTo>
                      <a:pt x="0" y="49"/>
                    </a:lnTo>
                    <a:lnTo>
                      <a:pt x="0" y="0"/>
                    </a:lnTo>
                    <a:lnTo>
                      <a:pt x="104" y="38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" name="Freeform 124"/>
              <p:cNvSpPr>
                <a:spLocks/>
              </p:cNvSpPr>
              <p:nvPr/>
            </p:nvSpPr>
            <p:spPr bwMode="auto">
              <a:xfrm>
                <a:off x="2126" y="1549"/>
                <a:ext cx="34" cy="25"/>
              </a:xfrm>
              <a:custGeom>
                <a:avLst/>
                <a:gdLst>
                  <a:gd name="T0" fmla="*/ 0 w 132"/>
                  <a:gd name="T1" fmla="*/ 0 h 103"/>
                  <a:gd name="T2" fmla="*/ 0 w 132"/>
                  <a:gd name="T3" fmla="*/ 0 h 103"/>
                  <a:gd name="T4" fmla="*/ 0 w 132"/>
                  <a:gd name="T5" fmla="*/ 0 h 103"/>
                  <a:gd name="T6" fmla="*/ 0 w 132"/>
                  <a:gd name="T7" fmla="*/ 0 h 103"/>
                  <a:gd name="T8" fmla="*/ 0 w 132"/>
                  <a:gd name="T9" fmla="*/ 0 h 10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2"/>
                  <a:gd name="T16" fmla="*/ 0 h 103"/>
                  <a:gd name="T17" fmla="*/ 132 w 132"/>
                  <a:gd name="T18" fmla="*/ 103 h 10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2" h="103">
                    <a:moveTo>
                      <a:pt x="132" y="46"/>
                    </a:moveTo>
                    <a:lnTo>
                      <a:pt x="132" y="103"/>
                    </a:lnTo>
                    <a:lnTo>
                      <a:pt x="1" y="55"/>
                    </a:lnTo>
                    <a:lnTo>
                      <a:pt x="0" y="0"/>
                    </a:lnTo>
                    <a:lnTo>
                      <a:pt x="132" y="46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" name="Freeform 125"/>
              <p:cNvSpPr>
                <a:spLocks/>
              </p:cNvSpPr>
              <p:nvPr/>
            </p:nvSpPr>
            <p:spPr bwMode="auto">
              <a:xfrm>
                <a:off x="2097" y="1538"/>
                <a:ext cx="28" cy="24"/>
              </a:xfrm>
              <a:custGeom>
                <a:avLst/>
                <a:gdLst>
                  <a:gd name="T0" fmla="*/ 0 w 113"/>
                  <a:gd name="T1" fmla="*/ 0 h 94"/>
                  <a:gd name="T2" fmla="*/ 0 w 113"/>
                  <a:gd name="T3" fmla="*/ 0 h 94"/>
                  <a:gd name="T4" fmla="*/ 0 w 113"/>
                  <a:gd name="T5" fmla="*/ 0 h 94"/>
                  <a:gd name="T6" fmla="*/ 0 w 113"/>
                  <a:gd name="T7" fmla="*/ 0 h 94"/>
                  <a:gd name="T8" fmla="*/ 0 w 113"/>
                  <a:gd name="T9" fmla="*/ 0 h 9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3"/>
                  <a:gd name="T16" fmla="*/ 0 h 94"/>
                  <a:gd name="T17" fmla="*/ 113 w 113"/>
                  <a:gd name="T18" fmla="*/ 94 h 9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3" h="94">
                    <a:moveTo>
                      <a:pt x="113" y="38"/>
                    </a:moveTo>
                    <a:lnTo>
                      <a:pt x="113" y="94"/>
                    </a:lnTo>
                    <a:lnTo>
                      <a:pt x="0" y="53"/>
                    </a:lnTo>
                    <a:lnTo>
                      <a:pt x="0" y="0"/>
                    </a:lnTo>
                    <a:lnTo>
                      <a:pt x="113" y="38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6" name="Freeform 126"/>
              <p:cNvSpPr>
                <a:spLocks/>
              </p:cNvSpPr>
              <p:nvPr/>
            </p:nvSpPr>
            <p:spPr bwMode="auto">
              <a:xfrm>
                <a:off x="2066" y="1528"/>
                <a:ext cx="29" cy="23"/>
              </a:xfrm>
              <a:custGeom>
                <a:avLst/>
                <a:gdLst>
                  <a:gd name="T0" fmla="*/ 0 w 119"/>
                  <a:gd name="T1" fmla="*/ 0 h 93"/>
                  <a:gd name="T2" fmla="*/ 0 w 119"/>
                  <a:gd name="T3" fmla="*/ 0 h 93"/>
                  <a:gd name="T4" fmla="*/ 0 w 119"/>
                  <a:gd name="T5" fmla="*/ 0 h 93"/>
                  <a:gd name="T6" fmla="*/ 0 w 119"/>
                  <a:gd name="T7" fmla="*/ 0 h 93"/>
                  <a:gd name="T8" fmla="*/ 0 w 119"/>
                  <a:gd name="T9" fmla="*/ 0 h 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93"/>
                  <a:gd name="T17" fmla="*/ 119 w 119"/>
                  <a:gd name="T18" fmla="*/ 93 h 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93">
                    <a:moveTo>
                      <a:pt x="119" y="42"/>
                    </a:moveTo>
                    <a:lnTo>
                      <a:pt x="119" y="93"/>
                    </a:lnTo>
                    <a:lnTo>
                      <a:pt x="0" y="49"/>
                    </a:lnTo>
                    <a:lnTo>
                      <a:pt x="0" y="0"/>
                    </a:lnTo>
                    <a:lnTo>
                      <a:pt x="119" y="42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7" name="Freeform 127"/>
              <p:cNvSpPr>
                <a:spLocks/>
              </p:cNvSpPr>
              <p:nvPr/>
            </p:nvSpPr>
            <p:spPr bwMode="auto">
              <a:xfrm>
                <a:off x="2038" y="1547"/>
                <a:ext cx="26" cy="22"/>
              </a:xfrm>
              <a:custGeom>
                <a:avLst/>
                <a:gdLst>
                  <a:gd name="T0" fmla="*/ 0 w 104"/>
                  <a:gd name="T1" fmla="*/ 0 h 89"/>
                  <a:gd name="T2" fmla="*/ 0 w 104"/>
                  <a:gd name="T3" fmla="*/ 0 h 89"/>
                  <a:gd name="T4" fmla="*/ 0 w 104"/>
                  <a:gd name="T5" fmla="*/ 0 h 89"/>
                  <a:gd name="T6" fmla="*/ 0 w 104"/>
                  <a:gd name="T7" fmla="*/ 0 h 89"/>
                  <a:gd name="T8" fmla="*/ 0 w 104"/>
                  <a:gd name="T9" fmla="*/ 0 h 8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4"/>
                  <a:gd name="T16" fmla="*/ 0 h 89"/>
                  <a:gd name="T17" fmla="*/ 104 w 104"/>
                  <a:gd name="T18" fmla="*/ 89 h 8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4" h="89">
                    <a:moveTo>
                      <a:pt x="104" y="41"/>
                    </a:moveTo>
                    <a:lnTo>
                      <a:pt x="104" y="89"/>
                    </a:lnTo>
                    <a:lnTo>
                      <a:pt x="0" y="48"/>
                    </a:lnTo>
                    <a:lnTo>
                      <a:pt x="0" y="0"/>
                    </a:lnTo>
                    <a:lnTo>
                      <a:pt x="104" y="41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" name="Freeform 128"/>
              <p:cNvSpPr>
                <a:spLocks/>
              </p:cNvSpPr>
              <p:nvPr/>
            </p:nvSpPr>
            <p:spPr bwMode="auto">
              <a:xfrm>
                <a:off x="2097" y="1570"/>
                <a:ext cx="28" cy="24"/>
              </a:xfrm>
              <a:custGeom>
                <a:avLst/>
                <a:gdLst>
                  <a:gd name="T0" fmla="*/ 0 w 113"/>
                  <a:gd name="T1" fmla="*/ 0 h 98"/>
                  <a:gd name="T2" fmla="*/ 0 w 113"/>
                  <a:gd name="T3" fmla="*/ 0 h 98"/>
                  <a:gd name="T4" fmla="*/ 0 w 113"/>
                  <a:gd name="T5" fmla="*/ 0 h 98"/>
                  <a:gd name="T6" fmla="*/ 0 w 113"/>
                  <a:gd name="T7" fmla="*/ 0 h 98"/>
                  <a:gd name="T8" fmla="*/ 0 w 113"/>
                  <a:gd name="T9" fmla="*/ 0 h 9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3"/>
                  <a:gd name="T16" fmla="*/ 0 h 98"/>
                  <a:gd name="T17" fmla="*/ 113 w 113"/>
                  <a:gd name="T18" fmla="*/ 98 h 9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3" h="98">
                    <a:moveTo>
                      <a:pt x="113" y="43"/>
                    </a:moveTo>
                    <a:lnTo>
                      <a:pt x="113" y="98"/>
                    </a:lnTo>
                    <a:lnTo>
                      <a:pt x="0" y="54"/>
                    </a:lnTo>
                    <a:lnTo>
                      <a:pt x="0" y="0"/>
                    </a:lnTo>
                    <a:lnTo>
                      <a:pt x="113" y="43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9" name="Freeform 129"/>
              <p:cNvSpPr>
                <a:spLocks/>
              </p:cNvSpPr>
              <p:nvPr/>
            </p:nvSpPr>
            <p:spPr bwMode="auto">
              <a:xfrm>
                <a:off x="2066" y="1558"/>
                <a:ext cx="29" cy="24"/>
              </a:xfrm>
              <a:custGeom>
                <a:avLst/>
                <a:gdLst>
                  <a:gd name="T0" fmla="*/ 0 w 119"/>
                  <a:gd name="T1" fmla="*/ 0 h 97"/>
                  <a:gd name="T2" fmla="*/ 0 w 119"/>
                  <a:gd name="T3" fmla="*/ 0 h 97"/>
                  <a:gd name="T4" fmla="*/ 0 w 119"/>
                  <a:gd name="T5" fmla="*/ 0 h 97"/>
                  <a:gd name="T6" fmla="*/ 0 w 119"/>
                  <a:gd name="T7" fmla="*/ 0 h 97"/>
                  <a:gd name="T8" fmla="*/ 0 w 119"/>
                  <a:gd name="T9" fmla="*/ 0 h 9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97"/>
                  <a:gd name="T17" fmla="*/ 119 w 119"/>
                  <a:gd name="T18" fmla="*/ 97 h 9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97">
                    <a:moveTo>
                      <a:pt x="119" y="46"/>
                    </a:moveTo>
                    <a:lnTo>
                      <a:pt x="119" y="97"/>
                    </a:lnTo>
                    <a:lnTo>
                      <a:pt x="0" y="50"/>
                    </a:lnTo>
                    <a:lnTo>
                      <a:pt x="0" y="0"/>
                    </a:lnTo>
                    <a:lnTo>
                      <a:pt x="119" y="46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0" name="Freeform 130"/>
              <p:cNvSpPr>
                <a:spLocks/>
              </p:cNvSpPr>
              <p:nvPr/>
            </p:nvSpPr>
            <p:spPr bwMode="auto">
              <a:xfrm>
                <a:off x="2038" y="1576"/>
                <a:ext cx="25" cy="23"/>
              </a:xfrm>
              <a:custGeom>
                <a:avLst/>
                <a:gdLst>
                  <a:gd name="T0" fmla="*/ 0 w 99"/>
                  <a:gd name="T1" fmla="*/ 0 h 92"/>
                  <a:gd name="T2" fmla="*/ 0 w 99"/>
                  <a:gd name="T3" fmla="*/ 0 h 92"/>
                  <a:gd name="T4" fmla="*/ 0 w 99"/>
                  <a:gd name="T5" fmla="*/ 0 h 92"/>
                  <a:gd name="T6" fmla="*/ 0 w 99"/>
                  <a:gd name="T7" fmla="*/ 0 h 92"/>
                  <a:gd name="T8" fmla="*/ 0 w 99"/>
                  <a:gd name="T9" fmla="*/ 0 h 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"/>
                  <a:gd name="T16" fmla="*/ 0 h 92"/>
                  <a:gd name="T17" fmla="*/ 99 w 99"/>
                  <a:gd name="T18" fmla="*/ 92 h 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" h="92">
                    <a:moveTo>
                      <a:pt x="99" y="43"/>
                    </a:moveTo>
                    <a:lnTo>
                      <a:pt x="99" y="92"/>
                    </a:lnTo>
                    <a:lnTo>
                      <a:pt x="0" y="49"/>
                    </a:lnTo>
                    <a:lnTo>
                      <a:pt x="0" y="0"/>
                    </a:lnTo>
                    <a:lnTo>
                      <a:pt x="99" y="43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1" name="Freeform 131"/>
              <p:cNvSpPr>
                <a:spLocks/>
              </p:cNvSpPr>
              <p:nvPr/>
            </p:nvSpPr>
            <p:spPr bwMode="auto">
              <a:xfrm>
                <a:off x="2125" y="1613"/>
                <a:ext cx="35" cy="28"/>
              </a:xfrm>
              <a:custGeom>
                <a:avLst/>
                <a:gdLst>
                  <a:gd name="T0" fmla="*/ 0 w 136"/>
                  <a:gd name="T1" fmla="*/ 0 h 113"/>
                  <a:gd name="T2" fmla="*/ 0 w 136"/>
                  <a:gd name="T3" fmla="*/ 0 h 113"/>
                  <a:gd name="T4" fmla="*/ 0 w 136"/>
                  <a:gd name="T5" fmla="*/ 0 h 113"/>
                  <a:gd name="T6" fmla="*/ 0 w 136"/>
                  <a:gd name="T7" fmla="*/ 0 h 113"/>
                  <a:gd name="T8" fmla="*/ 0 w 136"/>
                  <a:gd name="T9" fmla="*/ 0 h 11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6"/>
                  <a:gd name="T16" fmla="*/ 0 h 113"/>
                  <a:gd name="T17" fmla="*/ 136 w 136"/>
                  <a:gd name="T18" fmla="*/ 113 h 11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6" h="113">
                    <a:moveTo>
                      <a:pt x="136" y="57"/>
                    </a:moveTo>
                    <a:lnTo>
                      <a:pt x="136" y="113"/>
                    </a:lnTo>
                    <a:lnTo>
                      <a:pt x="0" y="55"/>
                    </a:lnTo>
                    <a:lnTo>
                      <a:pt x="0" y="0"/>
                    </a:lnTo>
                    <a:lnTo>
                      <a:pt x="136" y="57"/>
                    </a:lnTo>
                    <a:close/>
                  </a:path>
                </a:pathLst>
              </a:custGeom>
              <a:solidFill>
                <a:srgbClr val="4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2" name="Freeform 132"/>
              <p:cNvSpPr>
                <a:spLocks/>
              </p:cNvSpPr>
              <p:nvPr/>
            </p:nvSpPr>
            <p:spPr bwMode="auto">
              <a:xfrm>
                <a:off x="2096" y="1600"/>
                <a:ext cx="28" cy="26"/>
              </a:xfrm>
              <a:custGeom>
                <a:avLst/>
                <a:gdLst>
                  <a:gd name="T0" fmla="*/ 0 w 112"/>
                  <a:gd name="T1" fmla="*/ 0 h 104"/>
                  <a:gd name="T2" fmla="*/ 0 w 112"/>
                  <a:gd name="T3" fmla="*/ 0 h 104"/>
                  <a:gd name="T4" fmla="*/ 0 w 112"/>
                  <a:gd name="T5" fmla="*/ 0 h 104"/>
                  <a:gd name="T6" fmla="*/ 0 w 112"/>
                  <a:gd name="T7" fmla="*/ 0 h 104"/>
                  <a:gd name="T8" fmla="*/ 0 w 112"/>
                  <a:gd name="T9" fmla="*/ 0 h 10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2"/>
                  <a:gd name="T16" fmla="*/ 0 h 104"/>
                  <a:gd name="T17" fmla="*/ 112 w 112"/>
                  <a:gd name="T18" fmla="*/ 104 h 10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2" h="104">
                    <a:moveTo>
                      <a:pt x="112" y="47"/>
                    </a:moveTo>
                    <a:lnTo>
                      <a:pt x="112" y="104"/>
                    </a:lnTo>
                    <a:lnTo>
                      <a:pt x="0" y="54"/>
                    </a:lnTo>
                    <a:lnTo>
                      <a:pt x="0" y="0"/>
                    </a:lnTo>
                    <a:lnTo>
                      <a:pt x="112" y="47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" name="Freeform 133"/>
              <p:cNvSpPr>
                <a:spLocks/>
              </p:cNvSpPr>
              <p:nvPr/>
            </p:nvSpPr>
            <p:spPr bwMode="auto">
              <a:xfrm>
                <a:off x="2065" y="1587"/>
                <a:ext cx="29" cy="25"/>
              </a:xfrm>
              <a:custGeom>
                <a:avLst/>
                <a:gdLst>
                  <a:gd name="T0" fmla="*/ 0 w 118"/>
                  <a:gd name="T1" fmla="*/ 0 h 100"/>
                  <a:gd name="T2" fmla="*/ 0 w 118"/>
                  <a:gd name="T3" fmla="*/ 0 h 100"/>
                  <a:gd name="T4" fmla="*/ 0 w 118"/>
                  <a:gd name="T5" fmla="*/ 0 h 100"/>
                  <a:gd name="T6" fmla="*/ 0 w 118"/>
                  <a:gd name="T7" fmla="*/ 0 h 100"/>
                  <a:gd name="T8" fmla="*/ 0 w 118"/>
                  <a:gd name="T9" fmla="*/ 0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8"/>
                  <a:gd name="T16" fmla="*/ 0 h 100"/>
                  <a:gd name="T17" fmla="*/ 118 w 11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8" h="100">
                    <a:moveTo>
                      <a:pt x="118" y="50"/>
                    </a:moveTo>
                    <a:lnTo>
                      <a:pt x="118" y="100"/>
                    </a:lnTo>
                    <a:lnTo>
                      <a:pt x="0" y="51"/>
                    </a:lnTo>
                    <a:lnTo>
                      <a:pt x="0" y="0"/>
                    </a:lnTo>
                    <a:lnTo>
                      <a:pt x="118" y="50"/>
                    </a:lnTo>
                    <a:close/>
                  </a:path>
                </a:pathLst>
              </a:custGeom>
              <a:solidFill>
                <a:srgbClr val="6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" name="Freeform 134"/>
              <p:cNvSpPr>
                <a:spLocks/>
              </p:cNvSpPr>
              <p:nvPr/>
            </p:nvSpPr>
            <p:spPr bwMode="auto">
              <a:xfrm>
                <a:off x="2038" y="1605"/>
                <a:ext cx="25" cy="23"/>
              </a:xfrm>
              <a:custGeom>
                <a:avLst/>
                <a:gdLst>
                  <a:gd name="T0" fmla="*/ 0 w 99"/>
                  <a:gd name="T1" fmla="*/ 0 h 94"/>
                  <a:gd name="T2" fmla="*/ 0 w 99"/>
                  <a:gd name="T3" fmla="*/ 0 h 94"/>
                  <a:gd name="T4" fmla="*/ 0 w 99"/>
                  <a:gd name="T5" fmla="*/ 0 h 94"/>
                  <a:gd name="T6" fmla="*/ 0 w 99"/>
                  <a:gd name="T7" fmla="*/ 0 h 94"/>
                  <a:gd name="T8" fmla="*/ 0 w 99"/>
                  <a:gd name="T9" fmla="*/ 0 h 9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"/>
                  <a:gd name="T16" fmla="*/ 0 h 94"/>
                  <a:gd name="T17" fmla="*/ 99 w 99"/>
                  <a:gd name="T18" fmla="*/ 94 h 9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" h="94">
                    <a:moveTo>
                      <a:pt x="99" y="45"/>
                    </a:moveTo>
                    <a:lnTo>
                      <a:pt x="99" y="94"/>
                    </a:lnTo>
                    <a:lnTo>
                      <a:pt x="0" y="48"/>
                    </a:lnTo>
                    <a:lnTo>
                      <a:pt x="0" y="0"/>
                    </a:lnTo>
                    <a:lnTo>
                      <a:pt x="99" y="45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" name="Freeform 135"/>
              <p:cNvSpPr>
                <a:spLocks/>
              </p:cNvSpPr>
              <p:nvPr/>
            </p:nvSpPr>
            <p:spPr bwMode="auto">
              <a:xfrm>
                <a:off x="2125" y="1645"/>
                <a:ext cx="35" cy="30"/>
              </a:xfrm>
              <a:custGeom>
                <a:avLst/>
                <a:gdLst>
                  <a:gd name="T0" fmla="*/ 0 w 136"/>
                  <a:gd name="T1" fmla="*/ 0 h 119"/>
                  <a:gd name="T2" fmla="*/ 0 w 136"/>
                  <a:gd name="T3" fmla="*/ 0 h 119"/>
                  <a:gd name="T4" fmla="*/ 0 w 136"/>
                  <a:gd name="T5" fmla="*/ 0 h 119"/>
                  <a:gd name="T6" fmla="*/ 0 w 136"/>
                  <a:gd name="T7" fmla="*/ 0 h 119"/>
                  <a:gd name="T8" fmla="*/ 0 w 136"/>
                  <a:gd name="T9" fmla="*/ 0 h 1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6"/>
                  <a:gd name="T16" fmla="*/ 0 h 119"/>
                  <a:gd name="T17" fmla="*/ 136 w 136"/>
                  <a:gd name="T18" fmla="*/ 119 h 11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6" h="119">
                    <a:moveTo>
                      <a:pt x="136" y="66"/>
                    </a:moveTo>
                    <a:lnTo>
                      <a:pt x="136" y="119"/>
                    </a:lnTo>
                    <a:lnTo>
                      <a:pt x="0" y="56"/>
                    </a:lnTo>
                    <a:lnTo>
                      <a:pt x="0" y="0"/>
                    </a:lnTo>
                    <a:lnTo>
                      <a:pt x="136" y="66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" name="Freeform 136"/>
              <p:cNvSpPr>
                <a:spLocks/>
              </p:cNvSpPr>
              <p:nvPr/>
            </p:nvSpPr>
            <p:spPr bwMode="auto">
              <a:xfrm>
                <a:off x="2096" y="1631"/>
                <a:ext cx="28" cy="27"/>
              </a:xfrm>
              <a:custGeom>
                <a:avLst/>
                <a:gdLst>
                  <a:gd name="T0" fmla="*/ 0 w 112"/>
                  <a:gd name="T1" fmla="*/ 0 h 108"/>
                  <a:gd name="T2" fmla="*/ 0 w 112"/>
                  <a:gd name="T3" fmla="*/ 0 h 108"/>
                  <a:gd name="T4" fmla="*/ 0 w 112"/>
                  <a:gd name="T5" fmla="*/ 0 h 108"/>
                  <a:gd name="T6" fmla="*/ 0 w 112"/>
                  <a:gd name="T7" fmla="*/ 0 h 108"/>
                  <a:gd name="T8" fmla="*/ 0 w 112"/>
                  <a:gd name="T9" fmla="*/ 0 h 1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2"/>
                  <a:gd name="T16" fmla="*/ 0 h 108"/>
                  <a:gd name="T17" fmla="*/ 112 w 112"/>
                  <a:gd name="T18" fmla="*/ 108 h 1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2" h="108">
                    <a:moveTo>
                      <a:pt x="112" y="52"/>
                    </a:moveTo>
                    <a:lnTo>
                      <a:pt x="112" y="108"/>
                    </a:lnTo>
                    <a:lnTo>
                      <a:pt x="0" y="53"/>
                    </a:lnTo>
                    <a:lnTo>
                      <a:pt x="0" y="0"/>
                    </a:lnTo>
                    <a:lnTo>
                      <a:pt x="112" y="52"/>
                    </a:lnTo>
                    <a:close/>
                  </a:path>
                </a:pathLst>
              </a:custGeom>
              <a:solidFill>
                <a:srgbClr val="6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" name="Freeform 137"/>
              <p:cNvSpPr>
                <a:spLocks/>
              </p:cNvSpPr>
              <p:nvPr/>
            </p:nvSpPr>
            <p:spPr bwMode="auto">
              <a:xfrm>
                <a:off x="2065" y="1617"/>
                <a:ext cx="29" cy="27"/>
              </a:xfrm>
              <a:custGeom>
                <a:avLst/>
                <a:gdLst>
                  <a:gd name="T0" fmla="*/ 0 w 118"/>
                  <a:gd name="T1" fmla="*/ 0 h 108"/>
                  <a:gd name="T2" fmla="*/ 0 w 118"/>
                  <a:gd name="T3" fmla="*/ 0 h 108"/>
                  <a:gd name="T4" fmla="*/ 0 w 118"/>
                  <a:gd name="T5" fmla="*/ 0 h 108"/>
                  <a:gd name="T6" fmla="*/ 0 w 118"/>
                  <a:gd name="T7" fmla="*/ 0 h 108"/>
                  <a:gd name="T8" fmla="*/ 0 w 118"/>
                  <a:gd name="T9" fmla="*/ 0 h 1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8"/>
                  <a:gd name="T16" fmla="*/ 0 h 108"/>
                  <a:gd name="T17" fmla="*/ 118 w 118"/>
                  <a:gd name="T18" fmla="*/ 108 h 1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8" h="108">
                    <a:moveTo>
                      <a:pt x="118" y="56"/>
                    </a:moveTo>
                    <a:lnTo>
                      <a:pt x="118" y="108"/>
                    </a:lnTo>
                    <a:lnTo>
                      <a:pt x="0" y="51"/>
                    </a:lnTo>
                    <a:lnTo>
                      <a:pt x="0" y="0"/>
                    </a:lnTo>
                    <a:lnTo>
                      <a:pt x="118" y="56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8" name="Freeform 138"/>
              <p:cNvSpPr>
                <a:spLocks/>
              </p:cNvSpPr>
              <p:nvPr/>
            </p:nvSpPr>
            <p:spPr bwMode="auto">
              <a:xfrm>
                <a:off x="2038" y="1634"/>
                <a:ext cx="25" cy="26"/>
              </a:xfrm>
              <a:custGeom>
                <a:avLst/>
                <a:gdLst>
                  <a:gd name="T0" fmla="*/ 0 w 99"/>
                  <a:gd name="T1" fmla="*/ 0 h 103"/>
                  <a:gd name="T2" fmla="*/ 0 w 99"/>
                  <a:gd name="T3" fmla="*/ 0 h 103"/>
                  <a:gd name="T4" fmla="*/ 0 w 99"/>
                  <a:gd name="T5" fmla="*/ 0 h 103"/>
                  <a:gd name="T6" fmla="*/ 0 w 99"/>
                  <a:gd name="T7" fmla="*/ 0 h 103"/>
                  <a:gd name="T8" fmla="*/ 0 w 99"/>
                  <a:gd name="T9" fmla="*/ 0 h 10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"/>
                  <a:gd name="T16" fmla="*/ 0 h 103"/>
                  <a:gd name="T17" fmla="*/ 99 w 99"/>
                  <a:gd name="T18" fmla="*/ 103 h 10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" h="103">
                    <a:moveTo>
                      <a:pt x="99" y="54"/>
                    </a:moveTo>
                    <a:lnTo>
                      <a:pt x="99" y="103"/>
                    </a:lnTo>
                    <a:lnTo>
                      <a:pt x="0" y="52"/>
                    </a:lnTo>
                    <a:lnTo>
                      <a:pt x="0" y="0"/>
                    </a:lnTo>
                    <a:lnTo>
                      <a:pt x="99" y="54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9" name="Freeform 139"/>
              <p:cNvSpPr>
                <a:spLocks/>
              </p:cNvSpPr>
              <p:nvPr/>
            </p:nvSpPr>
            <p:spPr bwMode="auto">
              <a:xfrm>
                <a:off x="2125" y="1678"/>
                <a:ext cx="35" cy="31"/>
              </a:xfrm>
              <a:custGeom>
                <a:avLst/>
                <a:gdLst>
                  <a:gd name="T0" fmla="*/ 0 w 136"/>
                  <a:gd name="T1" fmla="*/ 0 h 127"/>
                  <a:gd name="T2" fmla="*/ 0 w 136"/>
                  <a:gd name="T3" fmla="*/ 0 h 127"/>
                  <a:gd name="T4" fmla="*/ 0 w 136"/>
                  <a:gd name="T5" fmla="*/ 0 h 127"/>
                  <a:gd name="T6" fmla="*/ 0 w 136"/>
                  <a:gd name="T7" fmla="*/ 0 h 127"/>
                  <a:gd name="T8" fmla="*/ 0 w 136"/>
                  <a:gd name="T9" fmla="*/ 0 h 1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6"/>
                  <a:gd name="T16" fmla="*/ 0 h 127"/>
                  <a:gd name="T17" fmla="*/ 136 w 136"/>
                  <a:gd name="T18" fmla="*/ 127 h 1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6" h="127">
                    <a:moveTo>
                      <a:pt x="136" y="70"/>
                    </a:moveTo>
                    <a:lnTo>
                      <a:pt x="136" y="127"/>
                    </a:lnTo>
                    <a:lnTo>
                      <a:pt x="0" y="57"/>
                    </a:lnTo>
                    <a:lnTo>
                      <a:pt x="0" y="0"/>
                    </a:lnTo>
                    <a:lnTo>
                      <a:pt x="136" y="70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0" name="Freeform 140"/>
              <p:cNvSpPr>
                <a:spLocks/>
              </p:cNvSpPr>
              <p:nvPr/>
            </p:nvSpPr>
            <p:spPr bwMode="auto">
              <a:xfrm>
                <a:off x="2096" y="1663"/>
                <a:ext cx="28" cy="28"/>
              </a:xfrm>
              <a:custGeom>
                <a:avLst/>
                <a:gdLst>
                  <a:gd name="T0" fmla="*/ 0 w 112"/>
                  <a:gd name="T1" fmla="*/ 0 h 113"/>
                  <a:gd name="T2" fmla="*/ 0 w 112"/>
                  <a:gd name="T3" fmla="*/ 0 h 113"/>
                  <a:gd name="T4" fmla="*/ 0 w 112"/>
                  <a:gd name="T5" fmla="*/ 0 h 113"/>
                  <a:gd name="T6" fmla="*/ 0 w 112"/>
                  <a:gd name="T7" fmla="*/ 0 h 113"/>
                  <a:gd name="T8" fmla="*/ 0 w 112"/>
                  <a:gd name="T9" fmla="*/ 0 h 11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2"/>
                  <a:gd name="T16" fmla="*/ 0 h 113"/>
                  <a:gd name="T17" fmla="*/ 112 w 112"/>
                  <a:gd name="T18" fmla="*/ 113 h 11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2" h="113">
                    <a:moveTo>
                      <a:pt x="112" y="57"/>
                    </a:moveTo>
                    <a:lnTo>
                      <a:pt x="112" y="113"/>
                    </a:lnTo>
                    <a:lnTo>
                      <a:pt x="0" y="54"/>
                    </a:lnTo>
                    <a:lnTo>
                      <a:pt x="0" y="0"/>
                    </a:lnTo>
                    <a:lnTo>
                      <a:pt x="112" y="57"/>
                    </a:lnTo>
                    <a:close/>
                  </a:path>
                </a:pathLst>
              </a:custGeom>
              <a:solidFill>
                <a:srgbClr val="6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" name="Freeform 141"/>
              <p:cNvSpPr>
                <a:spLocks/>
              </p:cNvSpPr>
              <p:nvPr/>
            </p:nvSpPr>
            <p:spPr bwMode="auto">
              <a:xfrm>
                <a:off x="2065" y="1648"/>
                <a:ext cx="29" cy="28"/>
              </a:xfrm>
              <a:custGeom>
                <a:avLst/>
                <a:gdLst>
                  <a:gd name="T0" fmla="*/ 0 w 118"/>
                  <a:gd name="T1" fmla="*/ 0 h 113"/>
                  <a:gd name="T2" fmla="*/ 0 w 118"/>
                  <a:gd name="T3" fmla="*/ 0 h 113"/>
                  <a:gd name="T4" fmla="*/ 0 w 118"/>
                  <a:gd name="T5" fmla="*/ 0 h 113"/>
                  <a:gd name="T6" fmla="*/ 0 w 118"/>
                  <a:gd name="T7" fmla="*/ 0 h 113"/>
                  <a:gd name="T8" fmla="*/ 0 w 118"/>
                  <a:gd name="T9" fmla="*/ 0 h 11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8"/>
                  <a:gd name="T16" fmla="*/ 0 h 113"/>
                  <a:gd name="T17" fmla="*/ 118 w 118"/>
                  <a:gd name="T18" fmla="*/ 113 h 11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8" h="113">
                    <a:moveTo>
                      <a:pt x="118" y="61"/>
                    </a:moveTo>
                    <a:lnTo>
                      <a:pt x="118" y="113"/>
                    </a:lnTo>
                    <a:lnTo>
                      <a:pt x="0" y="52"/>
                    </a:lnTo>
                    <a:lnTo>
                      <a:pt x="0" y="0"/>
                    </a:lnTo>
                    <a:lnTo>
                      <a:pt x="118" y="61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2" name="Freeform 142"/>
              <p:cNvSpPr>
                <a:spLocks/>
              </p:cNvSpPr>
              <p:nvPr/>
            </p:nvSpPr>
            <p:spPr bwMode="auto">
              <a:xfrm>
                <a:off x="2127" y="1516"/>
                <a:ext cx="32" cy="24"/>
              </a:xfrm>
              <a:custGeom>
                <a:avLst/>
                <a:gdLst>
                  <a:gd name="T0" fmla="*/ 0 w 130"/>
                  <a:gd name="T1" fmla="*/ 0 h 97"/>
                  <a:gd name="T2" fmla="*/ 0 w 130"/>
                  <a:gd name="T3" fmla="*/ 0 h 97"/>
                  <a:gd name="T4" fmla="*/ 0 w 130"/>
                  <a:gd name="T5" fmla="*/ 0 h 97"/>
                  <a:gd name="T6" fmla="*/ 0 w 130"/>
                  <a:gd name="T7" fmla="*/ 0 h 97"/>
                  <a:gd name="T8" fmla="*/ 0 w 130"/>
                  <a:gd name="T9" fmla="*/ 0 h 9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0"/>
                  <a:gd name="T16" fmla="*/ 0 h 97"/>
                  <a:gd name="T17" fmla="*/ 130 w 130"/>
                  <a:gd name="T18" fmla="*/ 97 h 9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0" h="97">
                    <a:moveTo>
                      <a:pt x="130" y="39"/>
                    </a:moveTo>
                    <a:lnTo>
                      <a:pt x="130" y="97"/>
                    </a:lnTo>
                    <a:lnTo>
                      <a:pt x="0" y="56"/>
                    </a:lnTo>
                    <a:lnTo>
                      <a:pt x="0" y="0"/>
                    </a:lnTo>
                    <a:lnTo>
                      <a:pt x="130" y="39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3" name="Freeform 143"/>
              <p:cNvSpPr>
                <a:spLocks/>
              </p:cNvSpPr>
              <p:nvPr/>
            </p:nvSpPr>
            <p:spPr bwMode="auto">
              <a:xfrm>
                <a:off x="2150" y="1540"/>
                <a:ext cx="10" cy="17"/>
              </a:xfrm>
              <a:custGeom>
                <a:avLst/>
                <a:gdLst>
                  <a:gd name="T0" fmla="*/ 0 w 40"/>
                  <a:gd name="T1" fmla="*/ 0 h 69"/>
                  <a:gd name="T2" fmla="*/ 0 w 40"/>
                  <a:gd name="T3" fmla="*/ 0 h 69"/>
                  <a:gd name="T4" fmla="*/ 0 w 40"/>
                  <a:gd name="T5" fmla="*/ 0 h 69"/>
                  <a:gd name="T6" fmla="*/ 0 w 40"/>
                  <a:gd name="T7" fmla="*/ 0 h 69"/>
                  <a:gd name="T8" fmla="*/ 0 w 40"/>
                  <a:gd name="T9" fmla="*/ 0 h 6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0"/>
                  <a:gd name="T16" fmla="*/ 0 h 69"/>
                  <a:gd name="T17" fmla="*/ 40 w 40"/>
                  <a:gd name="T18" fmla="*/ 69 h 6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0" h="69">
                    <a:moveTo>
                      <a:pt x="40" y="14"/>
                    </a:moveTo>
                    <a:lnTo>
                      <a:pt x="40" y="69"/>
                    </a:lnTo>
                    <a:lnTo>
                      <a:pt x="0" y="55"/>
                    </a:lnTo>
                    <a:lnTo>
                      <a:pt x="0" y="0"/>
                    </a:lnTo>
                    <a:lnTo>
                      <a:pt x="40" y="14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" name="Freeform 144"/>
              <p:cNvSpPr>
                <a:spLocks/>
              </p:cNvSpPr>
              <p:nvPr/>
            </p:nvSpPr>
            <p:spPr bwMode="auto">
              <a:xfrm>
                <a:off x="2127" y="1581"/>
                <a:ext cx="32" cy="26"/>
              </a:xfrm>
              <a:custGeom>
                <a:avLst/>
                <a:gdLst>
                  <a:gd name="T0" fmla="*/ 0 w 130"/>
                  <a:gd name="T1" fmla="*/ 0 h 107"/>
                  <a:gd name="T2" fmla="*/ 0 w 130"/>
                  <a:gd name="T3" fmla="*/ 0 h 107"/>
                  <a:gd name="T4" fmla="*/ 0 w 130"/>
                  <a:gd name="T5" fmla="*/ 0 h 107"/>
                  <a:gd name="T6" fmla="*/ 0 w 130"/>
                  <a:gd name="T7" fmla="*/ 0 h 107"/>
                  <a:gd name="T8" fmla="*/ 0 w 130"/>
                  <a:gd name="T9" fmla="*/ 0 h 10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0"/>
                  <a:gd name="T16" fmla="*/ 0 h 107"/>
                  <a:gd name="T17" fmla="*/ 130 w 130"/>
                  <a:gd name="T18" fmla="*/ 107 h 10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0" h="107">
                    <a:moveTo>
                      <a:pt x="130" y="49"/>
                    </a:moveTo>
                    <a:lnTo>
                      <a:pt x="130" y="107"/>
                    </a:lnTo>
                    <a:lnTo>
                      <a:pt x="0" y="56"/>
                    </a:lnTo>
                    <a:lnTo>
                      <a:pt x="0" y="0"/>
                    </a:lnTo>
                    <a:lnTo>
                      <a:pt x="130" y="49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5" name="Rectangle 145"/>
              <p:cNvSpPr>
                <a:spLocks noChangeArrowheads="1"/>
              </p:cNvSpPr>
              <p:nvPr/>
            </p:nvSpPr>
            <p:spPr bwMode="auto">
              <a:xfrm>
                <a:off x="2159" y="1661"/>
                <a:ext cx="16" cy="15"/>
              </a:xfrm>
              <a:prstGeom prst="rect">
                <a:avLst/>
              </a:prstGeom>
              <a:solidFill>
                <a:srgbClr val="6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4" name="Group 146"/>
            <p:cNvGrpSpPr>
              <a:grpSpLocks/>
            </p:cNvGrpSpPr>
            <p:nvPr/>
          </p:nvGrpSpPr>
          <p:grpSpPr bwMode="auto">
            <a:xfrm>
              <a:off x="2627784" y="2145630"/>
              <a:ext cx="615950" cy="143002"/>
              <a:chOff x="2017" y="1450"/>
              <a:chExt cx="239" cy="60"/>
            </a:xfrm>
          </p:grpSpPr>
          <p:sp>
            <p:nvSpPr>
              <p:cNvPr id="55" name="Freeform 147"/>
              <p:cNvSpPr>
                <a:spLocks/>
              </p:cNvSpPr>
              <p:nvPr/>
            </p:nvSpPr>
            <p:spPr bwMode="auto">
              <a:xfrm>
                <a:off x="2017" y="1450"/>
                <a:ext cx="239" cy="35"/>
              </a:xfrm>
              <a:custGeom>
                <a:avLst/>
                <a:gdLst>
                  <a:gd name="T0" fmla="*/ 0 w 959"/>
                  <a:gd name="T1" fmla="*/ 0 h 141"/>
                  <a:gd name="T2" fmla="*/ 0 w 959"/>
                  <a:gd name="T3" fmla="*/ 0 h 141"/>
                  <a:gd name="T4" fmla="*/ 0 w 959"/>
                  <a:gd name="T5" fmla="*/ 0 h 141"/>
                  <a:gd name="T6" fmla="*/ 0 w 959"/>
                  <a:gd name="T7" fmla="*/ 0 h 141"/>
                  <a:gd name="T8" fmla="*/ 0 w 959"/>
                  <a:gd name="T9" fmla="*/ 0 h 1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9"/>
                  <a:gd name="T16" fmla="*/ 0 h 141"/>
                  <a:gd name="T17" fmla="*/ 959 w 959"/>
                  <a:gd name="T18" fmla="*/ 141 h 14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9" h="141">
                    <a:moveTo>
                      <a:pt x="0" y="0"/>
                    </a:moveTo>
                    <a:lnTo>
                      <a:pt x="412" y="11"/>
                    </a:lnTo>
                    <a:lnTo>
                      <a:pt x="959" y="136"/>
                    </a:lnTo>
                    <a:lnTo>
                      <a:pt x="579" y="1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" name="Freeform 148"/>
              <p:cNvSpPr>
                <a:spLocks/>
              </p:cNvSpPr>
              <p:nvPr/>
            </p:nvSpPr>
            <p:spPr bwMode="auto">
              <a:xfrm>
                <a:off x="2163" y="1483"/>
                <a:ext cx="93" cy="27"/>
              </a:xfrm>
              <a:custGeom>
                <a:avLst/>
                <a:gdLst>
                  <a:gd name="T0" fmla="*/ 0 w 372"/>
                  <a:gd name="T1" fmla="*/ 0 h 107"/>
                  <a:gd name="T2" fmla="*/ 0 w 372"/>
                  <a:gd name="T3" fmla="*/ 0 h 107"/>
                  <a:gd name="T4" fmla="*/ 0 w 372"/>
                  <a:gd name="T5" fmla="*/ 0 h 107"/>
                  <a:gd name="T6" fmla="*/ 0 w 372"/>
                  <a:gd name="T7" fmla="*/ 0 h 107"/>
                  <a:gd name="T8" fmla="*/ 0 w 372"/>
                  <a:gd name="T9" fmla="*/ 0 h 10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72"/>
                  <a:gd name="T16" fmla="*/ 0 h 107"/>
                  <a:gd name="T17" fmla="*/ 372 w 372"/>
                  <a:gd name="T18" fmla="*/ 107 h 10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72" h="107">
                    <a:moveTo>
                      <a:pt x="2" y="1"/>
                    </a:moveTo>
                    <a:lnTo>
                      <a:pt x="372" y="0"/>
                    </a:lnTo>
                    <a:lnTo>
                      <a:pt x="372" y="107"/>
                    </a:lnTo>
                    <a:lnTo>
                      <a:pt x="0" y="107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E0E0E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" name="Freeform 149"/>
              <p:cNvSpPr>
                <a:spLocks/>
              </p:cNvSpPr>
              <p:nvPr/>
            </p:nvSpPr>
            <p:spPr bwMode="auto">
              <a:xfrm>
                <a:off x="2018" y="1450"/>
                <a:ext cx="148" cy="59"/>
              </a:xfrm>
              <a:custGeom>
                <a:avLst/>
                <a:gdLst>
                  <a:gd name="T0" fmla="*/ 0 w 592"/>
                  <a:gd name="T1" fmla="*/ 0 h 237"/>
                  <a:gd name="T2" fmla="*/ 0 w 592"/>
                  <a:gd name="T3" fmla="*/ 0 h 237"/>
                  <a:gd name="T4" fmla="*/ 0 w 592"/>
                  <a:gd name="T5" fmla="*/ 0 h 237"/>
                  <a:gd name="T6" fmla="*/ 0 w 592"/>
                  <a:gd name="T7" fmla="*/ 0 h 237"/>
                  <a:gd name="T8" fmla="*/ 0 w 592"/>
                  <a:gd name="T9" fmla="*/ 0 h 23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92"/>
                  <a:gd name="T16" fmla="*/ 0 h 237"/>
                  <a:gd name="T17" fmla="*/ 592 w 592"/>
                  <a:gd name="T18" fmla="*/ 237 h 23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92" h="237">
                    <a:moveTo>
                      <a:pt x="0" y="0"/>
                    </a:moveTo>
                    <a:lnTo>
                      <a:pt x="0" y="80"/>
                    </a:lnTo>
                    <a:lnTo>
                      <a:pt x="592" y="237"/>
                    </a:lnTo>
                    <a:lnTo>
                      <a:pt x="592" y="1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0A0A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66" name="矩形 165"/>
          <p:cNvSpPr/>
          <p:nvPr/>
        </p:nvSpPr>
        <p:spPr>
          <a:xfrm>
            <a:off x="2727756" y="1732746"/>
            <a:ext cx="23038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rgbClr val="FF0000"/>
                </a:solidFill>
              </a:rPr>
              <a:t>Firewall</a:t>
            </a:r>
            <a:r>
              <a:rPr lang="en-US" altLang="zh-CN" b="1" dirty="0" smtClean="0"/>
              <a:t>(USG6300)</a:t>
            </a:r>
            <a:endParaRPr lang="zh-CN" altLang="en-US" b="1" dirty="0"/>
          </a:p>
        </p:txBody>
      </p:sp>
      <p:sp>
        <p:nvSpPr>
          <p:cNvPr id="167" name="矩形 166"/>
          <p:cNvSpPr/>
          <p:nvPr/>
        </p:nvSpPr>
        <p:spPr>
          <a:xfrm>
            <a:off x="3203848" y="2132856"/>
            <a:ext cx="1659429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GE 1/0/5</a:t>
            </a:r>
          </a:p>
          <a:p>
            <a:endParaRPr lang="en-US" altLang="zh-CN" sz="1000" b="1" dirty="0" smtClean="0"/>
          </a:p>
          <a:p>
            <a:r>
              <a:rPr lang="en-US" altLang="zh-CN" b="1" dirty="0" smtClean="0"/>
              <a:t>202.100.100.1</a:t>
            </a:r>
            <a:endParaRPr lang="zh-CN" altLang="en-US" b="1" dirty="0" smtClean="0"/>
          </a:p>
        </p:txBody>
      </p:sp>
      <p:sp>
        <p:nvSpPr>
          <p:cNvPr id="168" name="矩形 167"/>
          <p:cNvSpPr/>
          <p:nvPr/>
        </p:nvSpPr>
        <p:spPr>
          <a:xfrm>
            <a:off x="1187624" y="1857598"/>
            <a:ext cx="15311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b="1" dirty="0" smtClean="0"/>
              <a:t>GE 1/0/1</a:t>
            </a:r>
          </a:p>
          <a:p>
            <a:pPr algn="r"/>
            <a:r>
              <a:rPr lang="en-US" altLang="zh-CN" b="1" dirty="0" smtClean="0"/>
              <a:t>192.168.50.1</a:t>
            </a:r>
            <a:endParaRPr lang="zh-CN" altLang="en-US" b="1" dirty="0" smtClean="0"/>
          </a:p>
        </p:txBody>
      </p:sp>
      <p:sp>
        <p:nvSpPr>
          <p:cNvPr id="171" name="computr1"/>
          <p:cNvSpPr>
            <a:spLocks noEditPoints="1" noChangeArrowheads="1"/>
          </p:cNvSpPr>
          <p:nvPr/>
        </p:nvSpPr>
        <p:spPr bwMode="auto">
          <a:xfrm>
            <a:off x="395536" y="2289646"/>
            <a:ext cx="536575" cy="422275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0 h 21600"/>
              <a:gd name="T4" fmla="*/ 2147483647 w 21600"/>
              <a:gd name="T5" fmla="*/ 0 h 21600"/>
              <a:gd name="T6" fmla="*/ 0 w 21600"/>
              <a:gd name="T7" fmla="*/ 2147483647 h 21600"/>
              <a:gd name="T8" fmla="*/ 0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2147483647 w 21600"/>
              <a:gd name="T17" fmla="*/ 2147483647 h 21600"/>
              <a:gd name="T18" fmla="*/ 2147483647 w 21600"/>
              <a:gd name="T19" fmla="*/ 2147483647 h 21600"/>
              <a:gd name="T20" fmla="*/ 2147483647 w 21600"/>
              <a:gd name="T21" fmla="*/ 2147483647 h 21600"/>
              <a:gd name="T22" fmla="*/ 2147483647 w 21600"/>
              <a:gd name="T23" fmla="*/ 2147483647 h 21600"/>
              <a:gd name="T24" fmla="*/ 0 w 21600"/>
              <a:gd name="T25" fmla="*/ 2147483647 h 21600"/>
              <a:gd name="T26" fmla="*/ 2147483647 w 21600"/>
              <a:gd name="T27" fmla="*/ 2147483647 h 216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4923 w 21600"/>
              <a:gd name="T43" fmla="*/ 2541 h 21600"/>
              <a:gd name="T44" fmla="*/ 16756 w 21600"/>
              <a:gd name="T45" fmla="*/ 11153 h 21600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21600" h="21600" extrusionOk="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 extrusionOk="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 extrusionOk="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solidFill>
            <a:srgbClr val="FF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2" name="Line 429"/>
          <p:cNvSpPr>
            <a:spLocks noChangeShapeType="1"/>
          </p:cNvSpPr>
          <p:nvPr/>
        </p:nvSpPr>
        <p:spPr bwMode="auto">
          <a:xfrm>
            <a:off x="2987824" y="2708920"/>
            <a:ext cx="15046" cy="1200918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74" name="矩形 173"/>
          <p:cNvSpPr/>
          <p:nvPr/>
        </p:nvSpPr>
        <p:spPr>
          <a:xfrm>
            <a:off x="1384628" y="2649686"/>
            <a:ext cx="153118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b="1" dirty="0" smtClean="0"/>
              <a:t>GE 1/0/0</a:t>
            </a:r>
          </a:p>
          <a:p>
            <a:pPr algn="r"/>
            <a:r>
              <a:rPr lang="en-US" altLang="zh-CN" b="1" dirty="0" smtClean="0"/>
              <a:t>192.168.30.1</a:t>
            </a:r>
            <a:endParaRPr lang="zh-CN" altLang="en-US" b="1" dirty="0" smtClean="0"/>
          </a:p>
          <a:p>
            <a:pPr algn="r"/>
            <a:endParaRPr lang="zh-CN" altLang="en-US" b="1" dirty="0"/>
          </a:p>
        </p:txBody>
      </p:sp>
      <p:sp>
        <p:nvSpPr>
          <p:cNvPr id="176" name="矩形 175"/>
          <p:cNvSpPr/>
          <p:nvPr/>
        </p:nvSpPr>
        <p:spPr>
          <a:xfrm>
            <a:off x="179512" y="1857598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DMZ</a:t>
            </a:r>
            <a:endParaRPr lang="zh-CN" altLang="en-US" b="1" dirty="0"/>
          </a:p>
        </p:txBody>
      </p:sp>
      <p:sp>
        <p:nvSpPr>
          <p:cNvPr id="182" name="矩形 181"/>
          <p:cNvSpPr/>
          <p:nvPr/>
        </p:nvSpPr>
        <p:spPr>
          <a:xfrm>
            <a:off x="395536" y="188640"/>
            <a:ext cx="81369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800" b="1" dirty="0" smtClean="0"/>
              <a:t>Project 3.1: Basic configuration of Firewall </a:t>
            </a:r>
            <a:endParaRPr lang="zh-CN" altLang="zh-CN" sz="2800" b="1" dirty="0"/>
          </a:p>
        </p:txBody>
      </p:sp>
      <p:sp>
        <p:nvSpPr>
          <p:cNvPr id="169" name="矩形 168"/>
          <p:cNvSpPr/>
          <p:nvPr/>
        </p:nvSpPr>
        <p:spPr>
          <a:xfrm>
            <a:off x="370369" y="2843644"/>
            <a:ext cx="582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Times New Roman" pitchFamily="18" charset="0"/>
              </a:rPr>
              <a:t>PC7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6997332" y="4349114"/>
            <a:ext cx="10310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 smtClean="0"/>
              <a:t>Internet</a:t>
            </a:r>
            <a:endParaRPr lang="en-US" altLang="zh-CN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ly-red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folHlink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000" b="1" i="0" u="none" strike="noStrike" cap="none" normalizeH="0" baseline="0" smtClean="0">
            <a:ln>
              <a:noFill/>
            </a:ln>
            <a:solidFill>
              <a:srgbClr val="575F6D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folHlink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000" b="1" i="0" u="none" strike="noStrike" cap="none" normalizeH="0" baseline="0" smtClean="0">
            <a:ln>
              <a:noFill/>
            </a:ln>
            <a:solidFill>
              <a:srgbClr val="575F6D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1675</TotalTime>
  <Words>1435</Words>
  <Application>Microsoft Office PowerPoint</Application>
  <PresentationFormat>全屏显示(4:3)</PresentationFormat>
  <Paragraphs>433</Paragraphs>
  <Slides>44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3" baseType="lpstr">
      <vt:lpstr>PMingLiU</vt:lpstr>
      <vt:lpstr>方正舒体</vt:lpstr>
      <vt:lpstr>宋体</vt:lpstr>
      <vt:lpstr>微软雅黑</vt:lpstr>
      <vt:lpstr>Arial</vt:lpstr>
      <vt:lpstr>Calibri</vt:lpstr>
      <vt:lpstr>Times New Roman</vt:lpstr>
      <vt:lpstr>Wingdings</vt:lpstr>
      <vt:lpstr>Poly-red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James</cp:lastModifiedBy>
  <cp:revision>173</cp:revision>
  <dcterms:created xsi:type="dcterms:W3CDTF">2016-11-27T14:25:44Z</dcterms:created>
  <dcterms:modified xsi:type="dcterms:W3CDTF">2017-04-17T01:59:12Z</dcterms:modified>
</cp:coreProperties>
</file>