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vsd" ContentType="application/vnd.visio"/>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257" r:id="rId3"/>
    <p:sldId id="279" r:id="rId4"/>
    <p:sldId id="280" r:id="rId5"/>
    <p:sldId id="282" r:id="rId6"/>
    <p:sldId id="293" r:id="rId7"/>
    <p:sldId id="283" r:id="rId8"/>
    <p:sldId id="294" r:id="rId9"/>
    <p:sldId id="302" r:id="rId10"/>
    <p:sldId id="304" r:id="rId11"/>
    <p:sldId id="284" r:id="rId12"/>
    <p:sldId id="318" r:id="rId13"/>
    <p:sldId id="319" r:id="rId14"/>
    <p:sldId id="325" r:id="rId15"/>
    <p:sldId id="326" r:id="rId16"/>
    <p:sldId id="337" r:id="rId17"/>
    <p:sldId id="285" r:id="rId18"/>
    <p:sldId id="308" r:id="rId19"/>
    <p:sldId id="310" r:id="rId20"/>
    <p:sldId id="332" r:id="rId21"/>
    <p:sldId id="286" r:id="rId22"/>
    <p:sldId id="311" r:id="rId23"/>
    <p:sldId id="297" r:id="rId24"/>
    <p:sldId id="312" r:id="rId25"/>
    <p:sldId id="298" r:id="rId26"/>
    <p:sldId id="333" r:id="rId27"/>
    <p:sldId id="287" r:id="rId28"/>
    <p:sldId id="313" r:id="rId29"/>
    <p:sldId id="314" r:id="rId30"/>
    <p:sldId id="334" r:id="rId31"/>
    <p:sldId id="288" r:id="rId32"/>
    <p:sldId id="320" r:id="rId33"/>
    <p:sldId id="321" r:id="rId34"/>
    <p:sldId id="322" r:id="rId35"/>
    <p:sldId id="323" r:id="rId36"/>
    <p:sldId id="299" r:id="rId37"/>
    <p:sldId id="335" r:id="rId38"/>
    <p:sldId id="289" r:id="rId39"/>
    <p:sldId id="316" r:id="rId40"/>
    <p:sldId id="315" r:id="rId41"/>
    <p:sldId id="317" r:id="rId42"/>
    <p:sldId id="336" r:id="rId43"/>
    <p:sldId id="328" r:id="rId44"/>
    <p:sldId id="340" r:id="rId45"/>
    <p:sldId id="341" r:id="rId46"/>
    <p:sldId id="342" r:id="rId47"/>
    <p:sldId id="343" r:id="rId48"/>
    <p:sldId id="351" r:id="rId49"/>
    <p:sldId id="350" r:id="rId50"/>
    <p:sldId id="348" r:id="rId51"/>
    <p:sldId id="345" r:id="rId52"/>
    <p:sldId id="346" r:id="rId53"/>
    <p:sldId id="349" r:id="rId54"/>
    <p:sldId id="260" r:id="rId55"/>
  </p:sldIdLst>
  <p:sldSz cx="9144000" cy="5143500" type="screen16x9"/>
  <p:notesSz cx="6858000" cy="9144000"/>
  <p:defaultTextStyle>
    <a:defPPr>
      <a:defRPr lang="zh-CN"/>
    </a:defPPr>
    <a:lvl1pPr algn="l" defTabSz="815043" rtl="0" fontAlgn="base">
      <a:spcBef>
        <a:spcPct val="0"/>
      </a:spcBef>
      <a:spcAft>
        <a:spcPct val="0"/>
      </a:spcAft>
      <a:defRPr sz="1600" kern="1200">
        <a:solidFill>
          <a:schemeClr val="tx1"/>
        </a:solidFill>
        <a:latin typeface="Calibri" pitchFamily="34" charset="0"/>
        <a:ea typeface="宋体" pitchFamily="2" charset="-122"/>
        <a:cs typeface="+mn-cs"/>
      </a:defRPr>
    </a:lvl1pPr>
    <a:lvl2pPr marL="407522" indent="-37282" algn="l" defTabSz="815043" rtl="0" fontAlgn="base">
      <a:spcBef>
        <a:spcPct val="0"/>
      </a:spcBef>
      <a:spcAft>
        <a:spcPct val="0"/>
      </a:spcAft>
      <a:defRPr sz="1600" kern="1200">
        <a:solidFill>
          <a:schemeClr val="tx1"/>
        </a:solidFill>
        <a:latin typeface="Calibri" pitchFamily="34" charset="0"/>
        <a:ea typeface="宋体" pitchFamily="2" charset="-122"/>
        <a:cs typeface="+mn-cs"/>
      </a:defRPr>
    </a:lvl2pPr>
    <a:lvl3pPr marL="815043" indent="-74562" algn="l" defTabSz="815043" rtl="0" fontAlgn="base">
      <a:spcBef>
        <a:spcPct val="0"/>
      </a:spcBef>
      <a:spcAft>
        <a:spcPct val="0"/>
      </a:spcAft>
      <a:defRPr sz="1600" kern="1200">
        <a:solidFill>
          <a:schemeClr val="tx1"/>
        </a:solidFill>
        <a:latin typeface="Calibri" pitchFamily="34" charset="0"/>
        <a:ea typeface="宋体" pitchFamily="2" charset="-122"/>
        <a:cs typeface="+mn-cs"/>
      </a:defRPr>
    </a:lvl3pPr>
    <a:lvl4pPr marL="1223851" indent="-113129" algn="l" defTabSz="815043" rtl="0" fontAlgn="base">
      <a:spcBef>
        <a:spcPct val="0"/>
      </a:spcBef>
      <a:spcAft>
        <a:spcPct val="0"/>
      </a:spcAft>
      <a:defRPr sz="1600" kern="1200">
        <a:solidFill>
          <a:schemeClr val="tx1"/>
        </a:solidFill>
        <a:latin typeface="Calibri" pitchFamily="34" charset="0"/>
        <a:ea typeface="宋体" pitchFamily="2" charset="-122"/>
        <a:cs typeface="+mn-cs"/>
      </a:defRPr>
    </a:lvl4pPr>
    <a:lvl5pPr marL="1631373" indent="-150411" algn="l" defTabSz="815043" rtl="0" fontAlgn="base">
      <a:spcBef>
        <a:spcPct val="0"/>
      </a:spcBef>
      <a:spcAft>
        <a:spcPct val="0"/>
      </a:spcAft>
      <a:defRPr sz="1600" kern="1200">
        <a:solidFill>
          <a:schemeClr val="tx1"/>
        </a:solidFill>
        <a:latin typeface="Calibri" pitchFamily="34" charset="0"/>
        <a:ea typeface="宋体" pitchFamily="2" charset="-122"/>
        <a:cs typeface="+mn-cs"/>
      </a:defRPr>
    </a:lvl5pPr>
    <a:lvl6pPr marL="1851203" algn="l" defTabSz="740481" rtl="0" eaLnBrk="1" latinLnBrk="0" hangingPunct="1">
      <a:defRPr sz="1600" kern="1200">
        <a:solidFill>
          <a:schemeClr val="tx1"/>
        </a:solidFill>
        <a:latin typeface="Calibri" pitchFamily="34" charset="0"/>
        <a:ea typeface="宋体" pitchFamily="2" charset="-122"/>
        <a:cs typeface="+mn-cs"/>
      </a:defRPr>
    </a:lvl6pPr>
    <a:lvl7pPr marL="2221443" algn="l" defTabSz="740481" rtl="0" eaLnBrk="1" latinLnBrk="0" hangingPunct="1">
      <a:defRPr sz="1600" kern="1200">
        <a:solidFill>
          <a:schemeClr val="tx1"/>
        </a:solidFill>
        <a:latin typeface="Calibri" pitchFamily="34" charset="0"/>
        <a:ea typeface="宋体" pitchFamily="2" charset="-122"/>
        <a:cs typeface="+mn-cs"/>
      </a:defRPr>
    </a:lvl7pPr>
    <a:lvl8pPr marL="2591684" algn="l" defTabSz="740481" rtl="0" eaLnBrk="1" latinLnBrk="0" hangingPunct="1">
      <a:defRPr sz="1600" kern="1200">
        <a:solidFill>
          <a:schemeClr val="tx1"/>
        </a:solidFill>
        <a:latin typeface="Calibri" pitchFamily="34" charset="0"/>
        <a:ea typeface="宋体" pitchFamily="2" charset="-122"/>
        <a:cs typeface="+mn-cs"/>
      </a:defRPr>
    </a:lvl8pPr>
    <a:lvl9pPr marL="2961924" algn="l" defTabSz="740481" rtl="0" eaLnBrk="1" latinLnBrk="0" hangingPunct="1">
      <a:defRPr sz="1600"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09" autoAdjust="0"/>
    <p:restoredTop sz="95541" autoAdjust="0"/>
  </p:normalViewPr>
  <p:slideViewPr>
    <p:cSldViewPr>
      <p:cViewPr varScale="1">
        <p:scale>
          <a:sx n="95" d="100"/>
          <a:sy n="95" d="100"/>
        </p:scale>
        <p:origin x="176" y="8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2866DE-7C12-4D05-AD90-B94E6C64B02F}" type="datetimeFigureOut">
              <a:rPr lang="zh-CN" altLang="en-US" smtClean="0"/>
              <a:pPr/>
              <a:t>16/8/10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3067B5-F3B4-406F-B88F-77962ACD5D59}" type="slidenum">
              <a:rPr lang="zh-CN" altLang="en-US" smtClean="0"/>
              <a:pPr/>
              <a:t>‹#›</a:t>
            </a:fld>
            <a:endParaRPr lang="zh-CN" altLang="en-US"/>
          </a:p>
        </p:txBody>
      </p:sp>
    </p:spTree>
    <p:extLst>
      <p:ext uri="{BB962C8B-B14F-4D97-AF65-F5344CB8AC3E}">
        <p14:creationId xmlns:p14="http://schemas.microsoft.com/office/powerpoint/2010/main" val="14022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E1A5C-BE43-4D57-8A6C-3976265877AD}" type="datetimeFigureOut">
              <a:rPr lang="zh-CN" altLang="en-US" smtClean="0"/>
              <a:pPr/>
              <a:t>16/8/10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D46252-80E9-4F63-87DF-8D44F4E69752}" type="slidenum">
              <a:rPr lang="zh-CN" altLang="en-US" smtClean="0"/>
              <a:pPr/>
              <a:t>‹#›</a:t>
            </a:fld>
            <a:endParaRPr lang="zh-CN" altLang="en-US"/>
          </a:p>
        </p:txBody>
      </p:sp>
    </p:spTree>
    <p:extLst>
      <p:ext uri="{BB962C8B-B14F-4D97-AF65-F5344CB8AC3E}">
        <p14:creationId xmlns:p14="http://schemas.microsoft.com/office/powerpoint/2010/main" val="1316575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总共多少页、当前多少页。</a:t>
            </a:r>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1</a:t>
            </a:fld>
            <a:endParaRPr lang="zh-CN" altLang="en-US"/>
          </a:p>
        </p:txBody>
      </p:sp>
    </p:spTree>
    <p:extLst>
      <p:ext uri="{BB962C8B-B14F-4D97-AF65-F5344CB8AC3E}">
        <p14:creationId xmlns:p14="http://schemas.microsoft.com/office/powerpoint/2010/main" val="231588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 </a:t>
            </a:r>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42</a:t>
            </a:fld>
            <a:endParaRPr lang="zh-CN" altLang="en-US"/>
          </a:p>
        </p:txBody>
      </p:sp>
    </p:spTree>
    <p:extLst>
      <p:ext uri="{BB962C8B-B14F-4D97-AF65-F5344CB8AC3E}">
        <p14:creationId xmlns:p14="http://schemas.microsoft.com/office/powerpoint/2010/main" val="160278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黄色部分为 </a:t>
            </a:r>
            <a:r>
              <a:rPr lang="en-US" altLang="zh-CN" dirty="0" smtClean="0"/>
              <a:t>Tesla</a:t>
            </a:r>
            <a:r>
              <a:rPr lang="zh-CN" altLang="en-US" dirty="0" smtClean="0"/>
              <a:t>框架所提供的技术支持，包括：</a:t>
            </a:r>
            <a:r>
              <a:rPr lang="en-US" altLang="zh-CN" dirty="0" smtClean="0"/>
              <a:t>web</a:t>
            </a:r>
            <a:r>
              <a:rPr lang="zh-CN" altLang="en-US" dirty="0" smtClean="0"/>
              <a:t>端、</a:t>
            </a:r>
            <a:r>
              <a:rPr lang="en-US" altLang="zh-CN" dirty="0" smtClean="0"/>
              <a:t>gateway</a:t>
            </a:r>
          </a:p>
          <a:p>
            <a:r>
              <a:rPr lang="zh-CN" altLang="en-US" dirty="0" smtClean="0"/>
              <a:t>红色虚线表明前后台在此分离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46</a:t>
            </a:fld>
            <a:endParaRPr lang="zh-CN" altLang="en-US"/>
          </a:p>
        </p:txBody>
      </p:sp>
    </p:spTree>
    <p:extLst>
      <p:ext uri="{BB962C8B-B14F-4D97-AF65-F5344CB8AC3E}">
        <p14:creationId xmlns:p14="http://schemas.microsoft.com/office/powerpoint/2010/main" val="17578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zh-CN" altLang="en-US" sz="1200" dirty="0" smtClean="0">
                <a:solidFill>
                  <a:srgbClr val="000000"/>
                </a:solidFill>
                <a:latin typeface="Arial" panose="020B0604020202020204" pitchFamily="34" charset="0"/>
              </a:rPr>
              <a:t>域外系统、外部渠道、内部渠道，同步交易通过</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网关来访问</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系统，异步交易通过写入</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网关的异步服务队列中，后续由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网关的消费</a:t>
            </a:r>
            <a:r>
              <a:rPr lang="en-US" altLang="zh-CN" sz="1200" dirty="0" smtClean="0">
                <a:solidFill>
                  <a:srgbClr val="000000"/>
                </a:solidFill>
                <a:latin typeface="Arial" panose="020B0604020202020204" pitchFamily="34" charset="0"/>
              </a:rPr>
              <a:t>worker</a:t>
            </a:r>
            <a:r>
              <a:rPr lang="zh-CN" altLang="en-US" sz="1200" dirty="0" smtClean="0">
                <a:solidFill>
                  <a:srgbClr val="000000"/>
                </a:solidFill>
                <a:latin typeface="Arial" panose="020B0604020202020204" pitchFamily="34" charset="0"/>
              </a:rPr>
              <a:t>来异步处理请求，例如：可以将短信发送、批量写入 等可以异步处理的功能请求通过队列的方式由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a:t>
            </a:r>
            <a:r>
              <a:rPr lang="en-US" altLang="zh-CN" sz="1200" dirty="0" smtClean="0">
                <a:solidFill>
                  <a:srgbClr val="000000"/>
                </a:solidFill>
                <a:latin typeface="Arial" panose="020B0604020202020204" pitchFamily="34" charset="0"/>
              </a:rPr>
              <a:t>worker</a:t>
            </a:r>
            <a:r>
              <a:rPr lang="zh-CN" altLang="en-US" sz="1200" dirty="0" smtClean="0">
                <a:solidFill>
                  <a:srgbClr val="000000"/>
                </a:solidFill>
                <a:latin typeface="Arial" panose="020B0604020202020204" pitchFamily="34" charset="0"/>
              </a:rPr>
              <a:t>进行消费，降低网关处理不必要的同步请求。</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en-US" altLang="zh-CN" sz="1200" dirty="0" smtClean="0">
                <a:solidFill>
                  <a:srgbClr val="000000"/>
                </a:solidFill>
                <a:latin typeface="Arial" panose="020B0604020202020204" pitchFamily="34" charset="0"/>
              </a:rPr>
              <a:t> </a:t>
            </a:r>
            <a:r>
              <a:rPr lang="zh-CN" altLang="en-US" sz="1200" dirty="0" smtClean="0">
                <a:solidFill>
                  <a:srgbClr val="000000"/>
                </a:solidFill>
                <a:latin typeface="Arial" panose="020B0604020202020204" pitchFamily="34" charset="0"/>
              </a:rPr>
              <a:t>根据应用架构的规划可以设计出多个通过系统的集群，并由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网关的服务负载均衡来将外部的请求均衡的分发到各个业务子系统集群中，而业务子系统集群间通讯则通过</a:t>
            </a:r>
            <a:r>
              <a:rPr lang="en-US" altLang="zh-CN" sz="1200" dirty="0" err="1" smtClean="0">
                <a:solidFill>
                  <a:srgbClr val="000000"/>
                </a:solidFill>
                <a:latin typeface="Arial" panose="020B0604020202020204" pitchFamily="34" charset="0"/>
              </a:rPr>
              <a:t>Dubbo</a:t>
            </a:r>
            <a:r>
              <a:rPr lang="zh-CN" altLang="en-US" sz="1200" dirty="0" smtClean="0">
                <a:solidFill>
                  <a:srgbClr val="000000"/>
                </a:solidFill>
                <a:latin typeface="Arial" panose="020B0604020202020204" pitchFamily="34" charset="0"/>
              </a:rPr>
              <a:t>的负载均衡和</a:t>
            </a:r>
            <a:r>
              <a:rPr lang="en-US" altLang="zh-CN" sz="1200" dirty="0" smtClean="0">
                <a:solidFill>
                  <a:srgbClr val="000000"/>
                </a:solidFill>
                <a:latin typeface="Arial" panose="020B0604020202020204" pitchFamily="34" charset="0"/>
              </a:rPr>
              <a:t>ZK</a:t>
            </a:r>
            <a:r>
              <a:rPr lang="zh-CN" altLang="en-US" sz="1200" dirty="0" smtClean="0">
                <a:solidFill>
                  <a:srgbClr val="000000"/>
                </a:solidFill>
                <a:latin typeface="Arial" panose="020B0604020202020204" pitchFamily="34" charset="0"/>
              </a:rPr>
              <a:t>注册中心实现。</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zh-CN" altLang="en-US" sz="1200" dirty="0" smtClean="0">
                <a:solidFill>
                  <a:srgbClr val="000000"/>
                </a:solidFill>
                <a:latin typeface="Arial" panose="020B0604020202020204" pitchFamily="34" charset="0"/>
              </a:rPr>
              <a:t>为了考虑以后性能可扩展，架构可弹性，可以从系统应用架构角度出发对数据进行分库分表，可以通过某一个字段进行</a:t>
            </a:r>
            <a:r>
              <a:rPr lang="en-US" altLang="zh-CN" sz="1200" dirty="0" err="1" smtClean="0">
                <a:solidFill>
                  <a:srgbClr val="000000"/>
                </a:solidFill>
                <a:latin typeface="Arial" panose="020B0604020202020204" pitchFamily="34" charset="0"/>
              </a:rPr>
              <a:t>Sharding</a:t>
            </a:r>
            <a:r>
              <a:rPr lang="en-US" altLang="zh-CN" sz="1200" dirty="0" smtClean="0">
                <a:solidFill>
                  <a:srgbClr val="000000"/>
                </a:solidFill>
                <a:latin typeface="Arial" panose="020B0604020202020204" pitchFamily="34" charset="0"/>
              </a:rPr>
              <a:t> hash</a:t>
            </a:r>
            <a:r>
              <a:rPr lang="zh-CN" altLang="en-US" sz="1200" dirty="0" smtClean="0">
                <a:solidFill>
                  <a:srgbClr val="000000"/>
                </a:solidFill>
                <a:latin typeface="Arial" panose="020B0604020202020204" pitchFamily="34" charset="0"/>
              </a:rPr>
              <a:t>，单一表中的数据均衡到多个数据库实体上，降低由于业务子系统衡扩带来的数据库无法扩展造成的性能瓶颈或单表数据量过大带来的执行性能下降和</a:t>
            </a:r>
            <a:r>
              <a:rPr lang="en-US" altLang="zh-CN" sz="1200" dirty="0" smtClean="0">
                <a:solidFill>
                  <a:srgbClr val="000000"/>
                </a:solidFill>
                <a:latin typeface="Arial" panose="020B0604020202020204" pitchFamily="34" charset="0"/>
              </a:rPr>
              <a:t>IO</a:t>
            </a:r>
            <a:r>
              <a:rPr lang="zh-CN" altLang="en-US" sz="1200" dirty="0" smtClean="0">
                <a:solidFill>
                  <a:srgbClr val="000000"/>
                </a:solidFill>
                <a:latin typeface="Arial" panose="020B0604020202020204" pitchFamily="34" charset="0"/>
              </a:rPr>
              <a:t>性能下降。</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zh-CN" altLang="en-US" sz="1200" dirty="0" smtClean="0">
                <a:solidFill>
                  <a:srgbClr val="000000"/>
                </a:solidFill>
                <a:latin typeface="Arial" panose="020B0604020202020204" pitchFamily="34" charset="0"/>
              </a:rPr>
              <a:t>使用分布式缓存来提升对于较为静态数据的访问效率降低数据库访问</a:t>
            </a:r>
            <a:r>
              <a:rPr lang="en-US" altLang="zh-CN" sz="1200" dirty="0" smtClean="0">
                <a:solidFill>
                  <a:srgbClr val="000000"/>
                </a:solidFill>
                <a:latin typeface="Arial" panose="020B0604020202020204" pitchFamily="34" charset="0"/>
              </a:rPr>
              <a:t>IO</a:t>
            </a:r>
            <a:r>
              <a:rPr lang="zh-CN" altLang="en-US" sz="1200" dirty="0" smtClean="0">
                <a:solidFill>
                  <a:srgbClr val="000000"/>
                </a:solidFill>
                <a:latin typeface="Arial" panose="020B0604020202020204" pitchFamily="34" charset="0"/>
              </a:rPr>
              <a:t>，并可以将一些通用的数据使用分布式缓存在多个子系统集群间进行缓存，便于共享减少同步成本。</a:t>
            </a:r>
            <a:endParaRPr lang="en-GB" altLang="zh-CN" sz="1200" dirty="0" smtClean="0">
              <a:solidFill>
                <a:srgbClr val="0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47</a:t>
            </a:fld>
            <a:endParaRPr lang="zh-CN" altLang="en-US"/>
          </a:p>
        </p:txBody>
      </p:sp>
    </p:spTree>
    <p:extLst>
      <p:ext uri="{BB962C8B-B14F-4D97-AF65-F5344CB8AC3E}">
        <p14:creationId xmlns:p14="http://schemas.microsoft.com/office/powerpoint/2010/main" val="544905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zh-CN" altLang="en-US" sz="1200" dirty="0" smtClean="0">
                <a:solidFill>
                  <a:srgbClr val="000000"/>
                </a:solidFill>
                <a:latin typeface="Arial" panose="020B0604020202020204" pitchFamily="34" charset="0"/>
              </a:rPr>
              <a:t>域外系统、外部渠道、内部渠道，同步交易通过</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网关来访问</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系统，异步交易通过写入</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网关的异步服务队列中，后续由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网关的消费</a:t>
            </a:r>
            <a:r>
              <a:rPr lang="en-US" altLang="zh-CN" sz="1200" dirty="0" smtClean="0">
                <a:solidFill>
                  <a:srgbClr val="000000"/>
                </a:solidFill>
                <a:latin typeface="Arial" panose="020B0604020202020204" pitchFamily="34" charset="0"/>
              </a:rPr>
              <a:t>worker</a:t>
            </a:r>
            <a:r>
              <a:rPr lang="zh-CN" altLang="en-US" sz="1200" dirty="0" smtClean="0">
                <a:solidFill>
                  <a:srgbClr val="000000"/>
                </a:solidFill>
                <a:latin typeface="Arial" panose="020B0604020202020204" pitchFamily="34" charset="0"/>
              </a:rPr>
              <a:t>来异步处理请求，例如：可以将短信发送、批量写入 等可以异步处理的功能请求通过队列的方式由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a:t>
            </a:r>
            <a:r>
              <a:rPr lang="en-US" altLang="zh-CN" sz="1200" dirty="0" smtClean="0">
                <a:solidFill>
                  <a:srgbClr val="000000"/>
                </a:solidFill>
                <a:latin typeface="Arial" panose="020B0604020202020204" pitchFamily="34" charset="0"/>
              </a:rPr>
              <a:t>worker</a:t>
            </a:r>
            <a:r>
              <a:rPr lang="zh-CN" altLang="en-US" sz="1200" dirty="0" smtClean="0">
                <a:solidFill>
                  <a:srgbClr val="000000"/>
                </a:solidFill>
                <a:latin typeface="Arial" panose="020B0604020202020204" pitchFamily="34" charset="0"/>
              </a:rPr>
              <a:t>进行消费，降低网关处理不必要的同步请求。</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en-US" altLang="zh-CN" sz="1200" dirty="0" smtClean="0">
                <a:solidFill>
                  <a:srgbClr val="000000"/>
                </a:solidFill>
                <a:latin typeface="Arial" panose="020B0604020202020204" pitchFamily="34" charset="0"/>
              </a:rPr>
              <a:t> </a:t>
            </a:r>
            <a:r>
              <a:rPr lang="zh-CN" altLang="en-US" sz="1200" dirty="0" smtClean="0">
                <a:solidFill>
                  <a:srgbClr val="000000"/>
                </a:solidFill>
                <a:latin typeface="Arial" panose="020B0604020202020204" pitchFamily="34" charset="0"/>
              </a:rPr>
              <a:t>根据应用架构的规划可以设计出多个通过系统的集群，并由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网关的服务负载均衡来将外部的请求均衡的分发到各个业务子系统集群中，而业务子系统集群间通讯则通过</a:t>
            </a:r>
            <a:r>
              <a:rPr lang="en-US" altLang="zh-CN" sz="1200" dirty="0" err="1" smtClean="0">
                <a:solidFill>
                  <a:srgbClr val="000000"/>
                </a:solidFill>
                <a:latin typeface="Arial" panose="020B0604020202020204" pitchFamily="34" charset="0"/>
              </a:rPr>
              <a:t>Dubbo</a:t>
            </a:r>
            <a:r>
              <a:rPr lang="zh-CN" altLang="en-US" sz="1200" dirty="0" smtClean="0">
                <a:solidFill>
                  <a:srgbClr val="000000"/>
                </a:solidFill>
                <a:latin typeface="Arial" panose="020B0604020202020204" pitchFamily="34" charset="0"/>
              </a:rPr>
              <a:t>的负载均衡和</a:t>
            </a:r>
            <a:r>
              <a:rPr lang="en-US" altLang="zh-CN" sz="1200" dirty="0" smtClean="0">
                <a:solidFill>
                  <a:srgbClr val="000000"/>
                </a:solidFill>
                <a:latin typeface="Arial" panose="020B0604020202020204" pitchFamily="34" charset="0"/>
              </a:rPr>
              <a:t>ZK</a:t>
            </a:r>
            <a:r>
              <a:rPr lang="zh-CN" altLang="en-US" sz="1200" dirty="0" smtClean="0">
                <a:solidFill>
                  <a:srgbClr val="000000"/>
                </a:solidFill>
                <a:latin typeface="Arial" panose="020B0604020202020204" pitchFamily="34" charset="0"/>
              </a:rPr>
              <a:t>注册中心实现。</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zh-CN" altLang="en-US" sz="1200" dirty="0" smtClean="0">
                <a:solidFill>
                  <a:srgbClr val="000000"/>
                </a:solidFill>
                <a:latin typeface="Arial" panose="020B0604020202020204" pitchFamily="34" charset="0"/>
              </a:rPr>
              <a:t>为了考虑以后性能可扩展，架构可弹性，可以从系统应用架构角度出发对数据进行分库分表，可以通过某一个字段进行</a:t>
            </a:r>
            <a:r>
              <a:rPr lang="en-US" altLang="zh-CN" sz="1200" dirty="0" err="1" smtClean="0">
                <a:solidFill>
                  <a:srgbClr val="000000"/>
                </a:solidFill>
                <a:latin typeface="Arial" panose="020B0604020202020204" pitchFamily="34" charset="0"/>
              </a:rPr>
              <a:t>Sharding</a:t>
            </a:r>
            <a:r>
              <a:rPr lang="en-US" altLang="zh-CN" sz="1200" dirty="0" smtClean="0">
                <a:solidFill>
                  <a:srgbClr val="000000"/>
                </a:solidFill>
                <a:latin typeface="Arial" panose="020B0604020202020204" pitchFamily="34" charset="0"/>
              </a:rPr>
              <a:t> hash</a:t>
            </a:r>
            <a:r>
              <a:rPr lang="zh-CN" altLang="en-US" sz="1200" dirty="0" smtClean="0">
                <a:solidFill>
                  <a:srgbClr val="000000"/>
                </a:solidFill>
                <a:latin typeface="Arial" panose="020B0604020202020204" pitchFamily="34" charset="0"/>
              </a:rPr>
              <a:t>，单一表中的数据均衡到多个数据库实体上，降低由于业务子系统衡扩带来的数据库无法扩展造成的性能瓶颈或单表数据量过大带来的执行性能下降和</a:t>
            </a:r>
            <a:r>
              <a:rPr lang="en-US" altLang="zh-CN" sz="1200" dirty="0" smtClean="0">
                <a:solidFill>
                  <a:srgbClr val="000000"/>
                </a:solidFill>
                <a:latin typeface="Arial" panose="020B0604020202020204" pitchFamily="34" charset="0"/>
              </a:rPr>
              <a:t>IO</a:t>
            </a:r>
            <a:r>
              <a:rPr lang="zh-CN" altLang="en-US" sz="1200" dirty="0" smtClean="0">
                <a:solidFill>
                  <a:srgbClr val="000000"/>
                </a:solidFill>
                <a:latin typeface="Arial" panose="020B0604020202020204" pitchFamily="34" charset="0"/>
              </a:rPr>
              <a:t>性能下降。</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zh-CN" altLang="en-US" sz="1200" dirty="0" smtClean="0">
                <a:solidFill>
                  <a:srgbClr val="000000"/>
                </a:solidFill>
                <a:latin typeface="Arial" panose="020B0604020202020204" pitchFamily="34" charset="0"/>
              </a:rPr>
              <a:t>使用分布式缓存来提升对于较为静态数据的访问效率降低数据库访问</a:t>
            </a:r>
            <a:r>
              <a:rPr lang="en-US" altLang="zh-CN" sz="1200" dirty="0" smtClean="0">
                <a:solidFill>
                  <a:srgbClr val="000000"/>
                </a:solidFill>
                <a:latin typeface="Arial" panose="020B0604020202020204" pitchFamily="34" charset="0"/>
              </a:rPr>
              <a:t>IO</a:t>
            </a:r>
            <a:r>
              <a:rPr lang="zh-CN" altLang="en-US" sz="1200" dirty="0" smtClean="0">
                <a:solidFill>
                  <a:srgbClr val="000000"/>
                </a:solidFill>
                <a:latin typeface="Arial" panose="020B0604020202020204" pitchFamily="34" charset="0"/>
              </a:rPr>
              <a:t>，并可以将一些通用的数据使用分布式缓存在多个子系统集群间进行缓存，便于共享减少同步成本。</a:t>
            </a:r>
            <a:endParaRPr lang="en-GB" altLang="zh-CN" sz="1200" dirty="0" smtClean="0">
              <a:solidFill>
                <a:srgbClr val="0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48</a:t>
            </a:fld>
            <a:endParaRPr lang="zh-CN" altLang="en-US"/>
          </a:p>
        </p:txBody>
      </p:sp>
    </p:spTree>
    <p:extLst>
      <p:ext uri="{BB962C8B-B14F-4D97-AF65-F5344CB8AC3E}">
        <p14:creationId xmlns:p14="http://schemas.microsoft.com/office/powerpoint/2010/main" val="323732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zh-CN" altLang="en-US" sz="1200" dirty="0" smtClean="0">
                <a:solidFill>
                  <a:srgbClr val="000000"/>
                </a:solidFill>
                <a:latin typeface="Arial" panose="020B0604020202020204" pitchFamily="34" charset="0"/>
              </a:rPr>
              <a:t>域外系统、外部渠道、内部渠道，同步交易通过</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网关来访问</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系统，异步交易通过写入</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网关的异步服务队列中，后续由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网关的消费</a:t>
            </a:r>
            <a:r>
              <a:rPr lang="en-US" altLang="zh-CN" sz="1200" dirty="0" smtClean="0">
                <a:solidFill>
                  <a:srgbClr val="000000"/>
                </a:solidFill>
                <a:latin typeface="Arial" panose="020B0604020202020204" pitchFamily="34" charset="0"/>
              </a:rPr>
              <a:t>worker</a:t>
            </a:r>
            <a:r>
              <a:rPr lang="zh-CN" altLang="en-US" sz="1200" dirty="0" smtClean="0">
                <a:solidFill>
                  <a:srgbClr val="000000"/>
                </a:solidFill>
                <a:latin typeface="Arial" panose="020B0604020202020204" pitchFamily="34" charset="0"/>
              </a:rPr>
              <a:t>来异步处理请求，例如：可以将短信发送、批量写入 等可以异步处理的功能请求通过队列的方式由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a:t>
            </a:r>
            <a:r>
              <a:rPr lang="en-US" altLang="zh-CN" sz="1200" dirty="0" smtClean="0">
                <a:solidFill>
                  <a:srgbClr val="000000"/>
                </a:solidFill>
                <a:latin typeface="Arial" panose="020B0604020202020204" pitchFamily="34" charset="0"/>
              </a:rPr>
              <a:t>worker</a:t>
            </a:r>
            <a:r>
              <a:rPr lang="zh-CN" altLang="en-US" sz="1200" dirty="0" smtClean="0">
                <a:solidFill>
                  <a:srgbClr val="000000"/>
                </a:solidFill>
                <a:latin typeface="Arial" panose="020B0604020202020204" pitchFamily="34" charset="0"/>
              </a:rPr>
              <a:t>进行消费，降低网关处理不必要的同步请求。</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en-US" altLang="zh-CN" sz="1200" dirty="0" smtClean="0">
                <a:solidFill>
                  <a:srgbClr val="000000"/>
                </a:solidFill>
                <a:latin typeface="Arial" panose="020B0604020202020204" pitchFamily="34" charset="0"/>
              </a:rPr>
              <a:t> </a:t>
            </a:r>
            <a:r>
              <a:rPr lang="zh-CN" altLang="en-US" sz="1200" dirty="0" smtClean="0">
                <a:solidFill>
                  <a:srgbClr val="000000"/>
                </a:solidFill>
                <a:latin typeface="Arial" panose="020B0604020202020204" pitchFamily="34" charset="0"/>
              </a:rPr>
              <a:t>根据应用架构的规划可以设计出多个通过系统的集群，并由</a:t>
            </a:r>
            <a:r>
              <a:rPr lang="en-US" altLang="zh-CN" sz="1200" dirty="0" smtClean="0">
                <a:solidFill>
                  <a:srgbClr val="000000"/>
                </a:solidFill>
                <a:latin typeface="Arial" panose="020B0604020202020204" pitchFamily="34" charset="0"/>
              </a:rPr>
              <a:t>RCS</a:t>
            </a:r>
            <a:r>
              <a:rPr lang="zh-CN" altLang="en-US" sz="1200" dirty="0" smtClean="0">
                <a:solidFill>
                  <a:srgbClr val="000000"/>
                </a:solidFill>
                <a:latin typeface="Arial" panose="020B0604020202020204" pitchFamily="34" charset="0"/>
              </a:rPr>
              <a:t>网关的服务负载均衡来将外部的请求均衡的分发到各个业务子系统集群中，而业务子系统集群间通讯则通过</a:t>
            </a:r>
            <a:r>
              <a:rPr lang="en-US" altLang="zh-CN" sz="1200" dirty="0" err="1" smtClean="0">
                <a:solidFill>
                  <a:srgbClr val="000000"/>
                </a:solidFill>
                <a:latin typeface="Arial" panose="020B0604020202020204" pitchFamily="34" charset="0"/>
              </a:rPr>
              <a:t>Dubbo</a:t>
            </a:r>
            <a:r>
              <a:rPr lang="zh-CN" altLang="en-US" sz="1200" dirty="0" smtClean="0">
                <a:solidFill>
                  <a:srgbClr val="000000"/>
                </a:solidFill>
                <a:latin typeface="Arial" panose="020B0604020202020204" pitchFamily="34" charset="0"/>
              </a:rPr>
              <a:t>的负载均衡和</a:t>
            </a:r>
            <a:r>
              <a:rPr lang="en-US" altLang="zh-CN" sz="1200" dirty="0" smtClean="0">
                <a:solidFill>
                  <a:srgbClr val="000000"/>
                </a:solidFill>
                <a:latin typeface="Arial" panose="020B0604020202020204" pitchFamily="34" charset="0"/>
              </a:rPr>
              <a:t>ZK</a:t>
            </a:r>
            <a:r>
              <a:rPr lang="zh-CN" altLang="en-US" sz="1200" dirty="0" smtClean="0">
                <a:solidFill>
                  <a:srgbClr val="000000"/>
                </a:solidFill>
                <a:latin typeface="Arial" panose="020B0604020202020204" pitchFamily="34" charset="0"/>
              </a:rPr>
              <a:t>注册中心实现。</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zh-CN" altLang="en-US" sz="1200" dirty="0" smtClean="0">
                <a:solidFill>
                  <a:srgbClr val="000000"/>
                </a:solidFill>
                <a:latin typeface="Arial" panose="020B0604020202020204" pitchFamily="34" charset="0"/>
              </a:rPr>
              <a:t>为了考虑以后性能可扩展，架构可弹性，可以从系统应用架构角度出发对数据进行分库分表，可以通过某一个字段进行</a:t>
            </a:r>
            <a:r>
              <a:rPr lang="en-US" altLang="zh-CN" sz="1200" dirty="0" err="1" smtClean="0">
                <a:solidFill>
                  <a:srgbClr val="000000"/>
                </a:solidFill>
                <a:latin typeface="Arial" panose="020B0604020202020204" pitchFamily="34" charset="0"/>
              </a:rPr>
              <a:t>Sharding</a:t>
            </a:r>
            <a:r>
              <a:rPr lang="en-US" altLang="zh-CN" sz="1200" dirty="0" smtClean="0">
                <a:solidFill>
                  <a:srgbClr val="000000"/>
                </a:solidFill>
                <a:latin typeface="Arial" panose="020B0604020202020204" pitchFamily="34" charset="0"/>
              </a:rPr>
              <a:t> hash</a:t>
            </a:r>
            <a:r>
              <a:rPr lang="zh-CN" altLang="en-US" sz="1200" dirty="0" smtClean="0">
                <a:solidFill>
                  <a:srgbClr val="000000"/>
                </a:solidFill>
                <a:latin typeface="Arial" panose="020B0604020202020204" pitchFamily="34" charset="0"/>
              </a:rPr>
              <a:t>，单一表中的数据均衡到多个数据库实体上，降低由于业务子系统衡扩带来的数据库无法扩展造成的性能瓶颈或单表数据量过大带来的执行性能下降和</a:t>
            </a:r>
            <a:r>
              <a:rPr lang="en-US" altLang="zh-CN" sz="1200" dirty="0" smtClean="0">
                <a:solidFill>
                  <a:srgbClr val="000000"/>
                </a:solidFill>
                <a:latin typeface="Arial" panose="020B0604020202020204" pitchFamily="34" charset="0"/>
              </a:rPr>
              <a:t>IO</a:t>
            </a:r>
            <a:r>
              <a:rPr lang="zh-CN" altLang="en-US" sz="1200" dirty="0" smtClean="0">
                <a:solidFill>
                  <a:srgbClr val="000000"/>
                </a:solidFill>
                <a:latin typeface="Arial" panose="020B0604020202020204" pitchFamily="34" charset="0"/>
              </a:rPr>
              <a:t>性能下降。</a:t>
            </a:r>
            <a:endParaRPr lang="en-US" altLang="zh-CN" sz="1200" dirty="0" smtClean="0">
              <a:solidFill>
                <a:srgbClr val="000000"/>
              </a:solidFill>
              <a:latin typeface="Arial" panose="020B0604020202020204" pitchFamily="34" charset="0"/>
            </a:endParaRPr>
          </a:p>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r>
              <a:rPr lang="en-US" altLang="zh-CN" sz="1200" dirty="0" err="1" smtClean="0">
                <a:solidFill>
                  <a:srgbClr val="000000"/>
                </a:solidFill>
                <a:latin typeface="Arial" panose="020B0604020202020204" pitchFamily="34" charset="0"/>
              </a:rPr>
              <a:t>rcs-iloan</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rcs-plm</a:t>
            </a:r>
            <a:r>
              <a:rPr lang="zh-CN" altLang="en-US" sz="1200" dirty="0" smtClean="0">
                <a:solidFill>
                  <a:srgbClr val="000000"/>
                </a:solidFill>
                <a:latin typeface="Arial" panose="020B0604020202020204" pitchFamily="34" charset="0"/>
              </a:rPr>
              <a:t>、</a:t>
            </a:r>
            <a:r>
              <a:rPr lang="en-US" altLang="zh-CN" sz="1200" dirty="0" err="1" smtClean="0">
                <a:solidFill>
                  <a:srgbClr val="000000"/>
                </a:solidFill>
                <a:latin typeface="Arial" panose="020B0604020202020204" pitchFamily="34" charset="0"/>
              </a:rPr>
              <a:t>rcs-anticheat</a:t>
            </a:r>
            <a:r>
              <a:rPr lang="zh-CN" altLang="en-US" sz="1200" dirty="0" smtClean="0">
                <a:solidFill>
                  <a:srgbClr val="000000"/>
                </a:solidFill>
                <a:latin typeface="Arial" panose="020B0604020202020204" pitchFamily="34" charset="0"/>
              </a:rPr>
              <a:t>使用分布式缓存来提升对于较为静态数据的访问效率降低数据库访问</a:t>
            </a:r>
            <a:r>
              <a:rPr lang="en-US" altLang="zh-CN" sz="1200" dirty="0" smtClean="0">
                <a:solidFill>
                  <a:srgbClr val="000000"/>
                </a:solidFill>
                <a:latin typeface="Arial" panose="020B0604020202020204" pitchFamily="34" charset="0"/>
              </a:rPr>
              <a:t>IO</a:t>
            </a:r>
            <a:r>
              <a:rPr lang="zh-CN" altLang="en-US" sz="1200" dirty="0" smtClean="0">
                <a:solidFill>
                  <a:srgbClr val="000000"/>
                </a:solidFill>
                <a:latin typeface="Arial" panose="020B0604020202020204" pitchFamily="34" charset="0"/>
              </a:rPr>
              <a:t>，并可以将一些通用的数据使用分布式缓存在多个子系统集群间进行缓存，便于共享减少同步成本。</a:t>
            </a:r>
            <a:endParaRPr lang="en-GB" altLang="zh-CN" sz="1200" dirty="0" smtClean="0">
              <a:solidFill>
                <a:srgbClr val="0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49</a:t>
            </a:fld>
            <a:endParaRPr lang="zh-CN" altLang="en-US"/>
          </a:p>
        </p:txBody>
      </p:sp>
    </p:spTree>
    <p:extLst>
      <p:ext uri="{BB962C8B-B14F-4D97-AF65-F5344CB8AC3E}">
        <p14:creationId xmlns:p14="http://schemas.microsoft.com/office/powerpoint/2010/main" val="98999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8913" indent="-188913">
              <a:spcBef>
                <a:spcPts val="363"/>
              </a:spcBef>
              <a:buFont typeface="Times New Roman" panose="02020603050405020304" pitchFamily="18" charset="0"/>
              <a:buChar char="•"/>
              <a:tabLst>
                <a:tab pos="188913" algn="l"/>
                <a:tab pos="1103313" algn="l"/>
                <a:tab pos="2017713" algn="l"/>
                <a:tab pos="2932113" algn="l"/>
                <a:tab pos="3846513" algn="l"/>
                <a:tab pos="4760913" algn="l"/>
                <a:tab pos="5675313" algn="l"/>
                <a:tab pos="6589713" algn="l"/>
                <a:tab pos="7504113" algn="l"/>
                <a:tab pos="8418513" algn="l"/>
                <a:tab pos="9332913" algn="l"/>
                <a:tab pos="10247313" algn="l"/>
              </a:tabLst>
            </a:pPr>
            <a:endParaRPr lang="en-GB" altLang="zh-CN" sz="1200" dirty="0" smtClean="0">
              <a:solidFill>
                <a:srgbClr val="0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50</a:t>
            </a:fld>
            <a:endParaRPr lang="zh-CN" altLang="en-US"/>
          </a:p>
        </p:txBody>
      </p:sp>
    </p:spTree>
    <p:extLst>
      <p:ext uri="{BB962C8B-B14F-4D97-AF65-F5344CB8AC3E}">
        <p14:creationId xmlns:p14="http://schemas.microsoft.com/office/powerpoint/2010/main" val="87493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52</a:t>
            </a:fld>
            <a:endParaRPr lang="zh-CN" altLang="en-US"/>
          </a:p>
        </p:txBody>
      </p:sp>
    </p:spTree>
    <p:extLst>
      <p:ext uri="{BB962C8B-B14F-4D97-AF65-F5344CB8AC3E}">
        <p14:creationId xmlns:p14="http://schemas.microsoft.com/office/powerpoint/2010/main" val="41730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53</a:t>
            </a:fld>
            <a:endParaRPr lang="zh-CN" altLang="en-US"/>
          </a:p>
        </p:txBody>
      </p:sp>
    </p:spTree>
    <p:extLst>
      <p:ext uri="{BB962C8B-B14F-4D97-AF65-F5344CB8AC3E}">
        <p14:creationId xmlns:p14="http://schemas.microsoft.com/office/powerpoint/2010/main" val="310363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848903" y="1113893"/>
            <a:ext cx="6376261" cy="1102519"/>
          </a:xfrm>
          <a:prstGeom prst="rect">
            <a:avLst/>
          </a:prstGeom>
        </p:spPr>
        <p:txBody>
          <a:bodyPr>
            <a:noAutofit/>
          </a:bodyPr>
          <a:lstStyle>
            <a:lvl1pPr algn="l">
              <a:defRPr sz="4000">
                <a:solidFill>
                  <a:schemeClr val="bg1"/>
                </a:solidFill>
                <a:latin typeface="方正兰亭黑简体" pitchFamily="2" charset="-122"/>
                <a:ea typeface="方正兰亭黑简体" pitchFamily="2" charset="-122"/>
                <a:cs typeface="Arial" panose="020B0604020202020204" pitchFamily="34" charset="0"/>
              </a:defRPr>
            </a:lvl1pPr>
          </a:lstStyle>
          <a:p>
            <a:r>
              <a:rPr lang="zh-CN" altLang="en-US" dirty="0"/>
              <a:t>单击此处编辑母版标题样式</a:t>
            </a:r>
          </a:p>
        </p:txBody>
      </p:sp>
      <p:sp>
        <p:nvSpPr>
          <p:cNvPr id="3" name="副标题 2"/>
          <p:cNvSpPr>
            <a:spLocks noGrp="1"/>
          </p:cNvSpPr>
          <p:nvPr>
            <p:ph type="subTitle" idx="1"/>
          </p:nvPr>
        </p:nvSpPr>
        <p:spPr>
          <a:xfrm>
            <a:off x="848903" y="2085798"/>
            <a:ext cx="6400800" cy="1314450"/>
          </a:xfrm>
          <a:prstGeom prst="rect">
            <a:avLst/>
          </a:prstGeom>
        </p:spPr>
        <p:txBody>
          <a:bodyPr/>
          <a:lstStyle>
            <a:lvl1pPr marL="0" indent="0" algn="l">
              <a:buNone/>
              <a:defRPr sz="2400">
                <a:solidFill>
                  <a:schemeClr val="bg1"/>
                </a:solidFill>
                <a:latin typeface="方正兰亭黑简体" pitchFamily="2" charset="-122"/>
                <a:ea typeface="方正兰亭黑简体" pitchFamily="2" charset="-122"/>
              </a:defRPr>
            </a:lvl1pPr>
            <a:lvl2pPr marL="408153" indent="0" algn="ctr">
              <a:buNone/>
              <a:defRPr>
                <a:solidFill>
                  <a:schemeClr val="tx1">
                    <a:tint val="75000"/>
                  </a:schemeClr>
                </a:solidFill>
              </a:defRPr>
            </a:lvl2pPr>
            <a:lvl3pPr marL="816307" indent="0" algn="ctr">
              <a:buNone/>
              <a:defRPr>
                <a:solidFill>
                  <a:schemeClr val="tx1">
                    <a:tint val="75000"/>
                  </a:schemeClr>
                </a:solidFill>
              </a:defRPr>
            </a:lvl3pPr>
            <a:lvl4pPr marL="1224460" indent="0" algn="ctr">
              <a:buNone/>
              <a:defRPr>
                <a:solidFill>
                  <a:schemeClr val="tx1">
                    <a:tint val="75000"/>
                  </a:schemeClr>
                </a:solidFill>
              </a:defRPr>
            </a:lvl4pPr>
            <a:lvl5pPr marL="1632613" indent="0" algn="ctr">
              <a:buNone/>
              <a:defRPr>
                <a:solidFill>
                  <a:schemeClr val="tx1">
                    <a:tint val="75000"/>
                  </a:schemeClr>
                </a:solidFill>
              </a:defRPr>
            </a:lvl5pPr>
            <a:lvl6pPr marL="2040766" indent="0" algn="ctr">
              <a:buNone/>
              <a:defRPr>
                <a:solidFill>
                  <a:schemeClr val="tx1">
                    <a:tint val="75000"/>
                  </a:schemeClr>
                </a:solidFill>
              </a:defRPr>
            </a:lvl6pPr>
            <a:lvl7pPr marL="2448919" indent="0" algn="ctr">
              <a:buNone/>
              <a:defRPr>
                <a:solidFill>
                  <a:schemeClr val="tx1">
                    <a:tint val="75000"/>
                  </a:schemeClr>
                </a:solidFill>
              </a:defRPr>
            </a:lvl7pPr>
            <a:lvl8pPr marL="2857072" indent="0" algn="ctr">
              <a:buNone/>
              <a:defRPr>
                <a:solidFill>
                  <a:schemeClr val="tx1">
                    <a:tint val="75000"/>
                  </a:schemeClr>
                </a:solidFill>
              </a:defRPr>
            </a:lvl8pPr>
            <a:lvl9pPr marL="3265225" indent="0" algn="ctr">
              <a:buNone/>
              <a:defRPr>
                <a:solidFill>
                  <a:schemeClr val="tx1">
                    <a:tint val="75000"/>
                  </a:schemeClr>
                </a:solidFill>
              </a:defRPr>
            </a:lvl9pPr>
          </a:lstStyle>
          <a:p>
            <a:r>
              <a:rPr lang="zh-CN" altLang="en-US" dirty="0"/>
              <a:t>单击此处编辑母版副标题样式</a:t>
            </a:r>
          </a:p>
        </p:txBody>
      </p:sp>
      <p:sp>
        <p:nvSpPr>
          <p:cNvPr id="6" name="日期占位符 3"/>
          <p:cNvSpPr>
            <a:spLocks noGrp="1"/>
          </p:cNvSpPr>
          <p:nvPr>
            <p:ph type="dt" sz="half" idx="10"/>
          </p:nvPr>
        </p:nvSpPr>
        <p:spPr>
          <a:xfrm>
            <a:off x="848903" y="3441547"/>
            <a:ext cx="2132640" cy="273211"/>
          </a:xfrm>
          <a:prstGeom prst="rect">
            <a:avLst/>
          </a:prstGeom>
        </p:spPr>
        <p:txBody>
          <a:bodyPr/>
          <a:lstStyle>
            <a:lvl1pPr>
              <a:defRPr sz="1200">
                <a:solidFill>
                  <a:schemeClr val="bg1"/>
                </a:solidFill>
                <a:latin typeface="方正兰亭黑简体" pitchFamily="2" charset="-122"/>
                <a:ea typeface="方正兰亭黑简体" pitchFamily="2" charset="-122"/>
                <a:cs typeface="Arial" panose="020B0604020202020204" pitchFamily="34" charset="0"/>
              </a:defRPr>
            </a:lvl1pPr>
          </a:lstStyle>
          <a:p>
            <a:pPr>
              <a:defRPr/>
            </a:pPr>
            <a:endParaRPr lang="zh-CN" altLang="en-US" sz="1100" dirty="0"/>
          </a:p>
        </p:txBody>
      </p:sp>
      <p:pic>
        <p:nvPicPr>
          <p:cNvPr id="1026" name="Picture 2" descr="C:\Users\wangshuai\Desktop\PPT模板_16x9版.jpg"/>
          <p:cNvPicPr>
            <a:picLocks noChangeAspect="1" noChangeArrowheads="1"/>
          </p:cNvPicPr>
          <p:nvPr userDrawn="1"/>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val="120452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9760" cy="515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nvPr>
        </p:nvSpPr>
        <p:spPr>
          <a:xfrm>
            <a:off x="878374" y="822322"/>
            <a:ext cx="7772400" cy="1102519"/>
          </a:xfrm>
          <a:prstGeom prst="rect">
            <a:avLst/>
          </a:prstGeom>
        </p:spPr>
        <p:txBody>
          <a:bodyPr>
            <a:normAutofit/>
          </a:bodyPr>
          <a:lstStyle>
            <a:lvl1pPr algn="l">
              <a:defRPr sz="2400" b="1">
                <a:solidFill>
                  <a:srgbClr val="0070C0"/>
                </a:solidFill>
                <a:latin typeface="方正兰亭黑简体" pitchFamily="2" charset="-122"/>
                <a:ea typeface="方正兰亭黑简体" pitchFamily="2" charset="-122"/>
              </a:defRPr>
            </a:lvl1pPr>
          </a:lstStyle>
          <a:p>
            <a:r>
              <a:rPr lang="zh-CN" altLang="en-US" dirty="0"/>
              <a:t>目录</a:t>
            </a:r>
          </a:p>
        </p:txBody>
      </p:sp>
      <p:sp>
        <p:nvSpPr>
          <p:cNvPr id="3" name="副标题 2"/>
          <p:cNvSpPr>
            <a:spLocks noGrp="1"/>
          </p:cNvSpPr>
          <p:nvPr>
            <p:ph type="subTitle" idx="1"/>
          </p:nvPr>
        </p:nvSpPr>
        <p:spPr>
          <a:xfrm>
            <a:off x="878374" y="1928808"/>
            <a:ext cx="7351405" cy="1749428"/>
          </a:xfrm>
          <a:prstGeom prst="rect">
            <a:avLst/>
          </a:prstGeom>
        </p:spPr>
        <p:txBody>
          <a:bodyPr>
            <a:normAutofit/>
          </a:bodyPr>
          <a:lstStyle>
            <a:lvl1pPr marL="342900" indent="-342900" algn="l">
              <a:lnSpc>
                <a:spcPct val="150000"/>
              </a:lnSpc>
              <a:buClr>
                <a:srgbClr val="006DBB"/>
              </a:buClr>
              <a:buFont typeface="+mj-lt"/>
              <a:buAutoNum type="arabicPeriod"/>
              <a:defRPr sz="1600">
                <a:solidFill>
                  <a:srgbClr val="0070C0"/>
                </a:solidFill>
                <a:latin typeface="方正兰亭黑简体" pitchFamily="2" charset="-122"/>
                <a:ea typeface="方正兰亭黑简体" pitchFamily="2" charset="-122"/>
                <a:cs typeface="Arial" panose="020B0604020202020204" pitchFamily="34" charset="0"/>
              </a:defRPr>
            </a:lvl1pPr>
            <a:lvl2pPr marL="408153" indent="0" algn="ctr">
              <a:buNone/>
              <a:defRPr>
                <a:solidFill>
                  <a:schemeClr val="tx1">
                    <a:tint val="75000"/>
                  </a:schemeClr>
                </a:solidFill>
              </a:defRPr>
            </a:lvl2pPr>
            <a:lvl3pPr marL="816307" indent="0" algn="ctr">
              <a:buNone/>
              <a:defRPr>
                <a:solidFill>
                  <a:schemeClr val="tx1">
                    <a:tint val="75000"/>
                  </a:schemeClr>
                </a:solidFill>
              </a:defRPr>
            </a:lvl3pPr>
            <a:lvl4pPr marL="1224460" indent="0" algn="ctr">
              <a:buNone/>
              <a:defRPr>
                <a:solidFill>
                  <a:schemeClr val="tx1">
                    <a:tint val="75000"/>
                  </a:schemeClr>
                </a:solidFill>
              </a:defRPr>
            </a:lvl4pPr>
            <a:lvl5pPr marL="1632613" indent="0" algn="ctr">
              <a:buNone/>
              <a:defRPr>
                <a:solidFill>
                  <a:schemeClr val="tx1">
                    <a:tint val="75000"/>
                  </a:schemeClr>
                </a:solidFill>
              </a:defRPr>
            </a:lvl5pPr>
            <a:lvl6pPr marL="2040766" indent="0" algn="ctr">
              <a:buNone/>
              <a:defRPr>
                <a:solidFill>
                  <a:schemeClr val="tx1">
                    <a:tint val="75000"/>
                  </a:schemeClr>
                </a:solidFill>
              </a:defRPr>
            </a:lvl6pPr>
            <a:lvl7pPr marL="2448919" indent="0" algn="ctr">
              <a:buNone/>
              <a:defRPr>
                <a:solidFill>
                  <a:schemeClr val="tx1">
                    <a:tint val="75000"/>
                  </a:schemeClr>
                </a:solidFill>
              </a:defRPr>
            </a:lvl7pPr>
            <a:lvl8pPr marL="2857072" indent="0" algn="ctr">
              <a:buNone/>
              <a:defRPr>
                <a:solidFill>
                  <a:schemeClr val="tx1">
                    <a:tint val="75000"/>
                  </a:schemeClr>
                </a:solidFill>
              </a:defRPr>
            </a:lvl8pPr>
            <a:lvl9pPr marL="3265225" indent="0" algn="ctr">
              <a:buNone/>
              <a:defRPr>
                <a:solidFill>
                  <a:schemeClr val="tx1">
                    <a:tint val="75000"/>
                  </a:schemeClr>
                </a:solidFill>
              </a:defRPr>
            </a:lvl9pPr>
          </a:lstStyle>
          <a:p>
            <a:r>
              <a:rPr lang="zh-CN" altLang="en-US" dirty="0"/>
              <a:t>单击此处编辑母版副标题样式</a:t>
            </a:r>
            <a:endParaRPr lang="en-US" altLang="zh-CN" dirty="0"/>
          </a:p>
          <a:p>
            <a:endParaRPr lang="en-US" altLang="zh-CN" dirty="0"/>
          </a:p>
          <a:p>
            <a:endParaRPr lang="en-US" altLang="zh-CN" dirty="0"/>
          </a:p>
          <a:p>
            <a:endParaRPr lang="en-US" altLang="zh-CN" dirty="0"/>
          </a:p>
        </p:txBody>
      </p:sp>
      <p:sp>
        <p:nvSpPr>
          <p:cNvPr id="7" name="TextBox 6"/>
          <p:cNvSpPr txBox="1"/>
          <p:nvPr userDrawn="1"/>
        </p:nvSpPr>
        <p:spPr>
          <a:xfrm>
            <a:off x="7429520" y="4644883"/>
            <a:ext cx="1571636" cy="246221"/>
          </a:xfrm>
          <a:prstGeom prst="rect">
            <a:avLst/>
          </a:prstGeom>
          <a:solidFill>
            <a:schemeClr val="bg1"/>
          </a:solidFill>
        </p:spPr>
        <p:txBody>
          <a:bodyPr wrap="square" rtlCol="0">
            <a:spAutoFit/>
          </a:bodyPr>
          <a:lstStyle/>
          <a:p>
            <a:r>
              <a:rPr lang="en-US" altLang="zh-CN" sz="1000" b="1" dirty="0">
                <a:solidFill>
                  <a:srgbClr val="006DBB"/>
                </a:solidFill>
                <a:latin typeface="Gill Sans MT" pitchFamily="34" charset="0"/>
              </a:rPr>
              <a:t>www.cmbc.com.cn</a:t>
            </a:r>
            <a:endParaRPr lang="zh-CN" altLang="en-US" sz="1000" b="1" dirty="0">
              <a:solidFill>
                <a:srgbClr val="006DBB"/>
              </a:solidFill>
              <a:latin typeface="Gill Sans MT" pitchFamily="34" charset="0"/>
            </a:endParaRPr>
          </a:p>
        </p:txBody>
      </p:sp>
    </p:spTree>
    <p:extLst>
      <p:ext uri="{BB962C8B-B14F-4D97-AF65-F5344CB8AC3E}">
        <p14:creationId xmlns:p14="http://schemas.microsoft.com/office/powerpoint/2010/main" val="119256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间隔页">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 y="0"/>
            <a:ext cx="9149760" cy="515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nvPr>
        </p:nvSpPr>
        <p:spPr>
          <a:xfrm>
            <a:off x="878374" y="857238"/>
            <a:ext cx="1472831" cy="1082774"/>
          </a:xfrm>
          <a:prstGeom prst="rect">
            <a:avLst/>
          </a:prstGeom>
        </p:spPr>
        <p:txBody>
          <a:bodyPr>
            <a:noAutofit/>
          </a:bodyPr>
          <a:lstStyle>
            <a:lvl1pPr algn="l">
              <a:defRPr sz="8000" b="0">
                <a:solidFill>
                  <a:schemeClr val="bg1"/>
                </a:solidFill>
                <a:latin typeface="Gill Sans MT" pitchFamily="34" charset="0"/>
                <a:ea typeface="方正兰亭黑简体" pitchFamily="2" charset="-122"/>
                <a:cs typeface="Arial" panose="020B0604020202020204" pitchFamily="34" charset="0"/>
              </a:defRPr>
            </a:lvl1pPr>
          </a:lstStyle>
          <a:p>
            <a:r>
              <a:rPr lang="en-US" altLang="zh-CN" dirty="0"/>
              <a:t>01</a:t>
            </a:r>
            <a:endParaRPr lang="zh-CN" altLang="en-US" dirty="0"/>
          </a:p>
        </p:txBody>
      </p:sp>
      <p:sp>
        <p:nvSpPr>
          <p:cNvPr id="3" name="副标题 2"/>
          <p:cNvSpPr>
            <a:spLocks noGrp="1"/>
          </p:cNvSpPr>
          <p:nvPr>
            <p:ph type="subTitle" idx="1"/>
          </p:nvPr>
        </p:nvSpPr>
        <p:spPr>
          <a:xfrm>
            <a:off x="2357422" y="1581854"/>
            <a:ext cx="5935257" cy="489830"/>
          </a:xfrm>
          <a:prstGeom prst="rect">
            <a:avLst/>
          </a:prstGeom>
        </p:spPr>
        <p:txBody>
          <a:bodyPr>
            <a:noAutofit/>
          </a:bodyPr>
          <a:lstStyle>
            <a:lvl1pPr marL="0" indent="0" algn="l">
              <a:buNone/>
              <a:defRPr sz="2000" b="1">
                <a:solidFill>
                  <a:schemeClr val="bg1"/>
                </a:solidFill>
                <a:latin typeface="方正兰亭纤黑简体" pitchFamily="2" charset="-122"/>
                <a:ea typeface="方正兰亭纤黑简体" pitchFamily="2" charset="-122"/>
              </a:defRPr>
            </a:lvl1pPr>
            <a:lvl2pPr marL="408153" indent="0" algn="ctr">
              <a:buNone/>
              <a:defRPr>
                <a:solidFill>
                  <a:schemeClr val="tx1">
                    <a:tint val="75000"/>
                  </a:schemeClr>
                </a:solidFill>
              </a:defRPr>
            </a:lvl2pPr>
            <a:lvl3pPr marL="816307" indent="0" algn="ctr">
              <a:buNone/>
              <a:defRPr>
                <a:solidFill>
                  <a:schemeClr val="tx1">
                    <a:tint val="75000"/>
                  </a:schemeClr>
                </a:solidFill>
              </a:defRPr>
            </a:lvl3pPr>
            <a:lvl4pPr marL="1224460" indent="0" algn="ctr">
              <a:buNone/>
              <a:defRPr>
                <a:solidFill>
                  <a:schemeClr val="tx1">
                    <a:tint val="75000"/>
                  </a:schemeClr>
                </a:solidFill>
              </a:defRPr>
            </a:lvl4pPr>
            <a:lvl5pPr marL="1632613" indent="0" algn="ctr">
              <a:buNone/>
              <a:defRPr>
                <a:solidFill>
                  <a:schemeClr val="tx1">
                    <a:tint val="75000"/>
                  </a:schemeClr>
                </a:solidFill>
              </a:defRPr>
            </a:lvl5pPr>
            <a:lvl6pPr marL="2040766" indent="0" algn="ctr">
              <a:buNone/>
              <a:defRPr>
                <a:solidFill>
                  <a:schemeClr val="tx1">
                    <a:tint val="75000"/>
                  </a:schemeClr>
                </a:solidFill>
              </a:defRPr>
            </a:lvl6pPr>
            <a:lvl7pPr marL="2448919" indent="0" algn="ctr">
              <a:buNone/>
              <a:defRPr>
                <a:solidFill>
                  <a:schemeClr val="tx1">
                    <a:tint val="75000"/>
                  </a:schemeClr>
                </a:solidFill>
              </a:defRPr>
            </a:lvl7pPr>
            <a:lvl8pPr marL="2857072" indent="0" algn="ctr">
              <a:buNone/>
              <a:defRPr>
                <a:solidFill>
                  <a:schemeClr val="tx1">
                    <a:tint val="75000"/>
                  </a:schemeClr>
                </a:solidFill>
              </a:defRPr>
            </a:lvl8pPr>
            <a:lvl9pPr marL="3265225"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99212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cxnSp>
        <p:nvCxnSpPr>
          <p:cNvPr id="4" name="直接连接符 3"/>
          <p:cNvCxnSpPr/>
          <p:nvPr/>
        </p:nvCxnSpPr>
        <p:spPr>
          <a:xfrm>
            <a:off x="391680" y="4629474"/>
            <a:ext cx="829584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副标题 2"/>
          <p:cNvSpPr>
            <a:spLocks noGrp="1"/>
          </p:cNvSpPr>
          <p:nvPr>
            <p:ph type="subTitle" idx="1" hasCustomPrompt="1"/>
          </p:nvPr>
        </p:nvSpPr>
        <p:spPr>
          <a:xfrm>
            <a:off x="500034" y="4071948"/>
            <a:ext cx="8186968" cy="392106"/>
          </a:xfrm>
          <a:prstGeom prst="rect">
            <a:avLst/>
          </a:prstGeom>
        </p:spPr>
        <p:txBody>
          <a:bodyPr>
            <a:noAutofit/>
          </a:bodyPr>
          <a:lstStyle>
            <a:lvl1pPr marL="0" indent="0" algn="l" defTabSz="816307" rtl="0" eaLnBrk="1" latinLnBrk="0" hangingPunct="1">
              <a:lnSpc>
                <a:spcPts val="1701"/>
              </a:lnSpc>
              <a:buNone/>
              <a:defRPr lang="en-US" altLang="zh-CN" sz="1300" b="0" kern="1200" dirty="0" smtClean="0">
                <a:solidFill>
                  <a:srgbClr val="006DBB"/>
                </a:solidFill>
                <a:latin typeface="方正兰亭黑简体" pitchFamily="2" charset="-122"/>
                <a:ea typeface="方正兰亭黑简体" pitchFamily="2" charset="-122"/>
                <a:cs typeface="Arial" panose="020B0604020202020204" pitchFamily="34" charset="0"/>
              </a:defRPr>
            </a:lvl1pPr>
            <a:lvl2pPr marL="408153" indent="0" algn="ctr">
              <a:buNone/>
              <a:defRPr>
                <a:solidFill>
                  <a:schemeClr val="tx1">
                    <a:tint val="75000"/>
                  </a:schemeClr>
                </a:solidFill>
              </a:defRPr>
            </a:lvl2pPr>
            <a:lvl3pPr marL="816307" indent="0" algn="ctr">
              <a:buNone/>
              <a:defRPr>
                <a:solidFill>
                  <a:schemeClr val="tx1">
                    <a:tint val="75000"/>
                  </a:schemeClr>
                </a:solidFill>
              </a:defRPr>
            </a:lvl3pPr>
            <a:lvl4pPr marL="1224460" indent="0" algn="ctr">
              <a:buNone/>
              <a:defRPr>
                <a:solidFill>
                  <a:schemeClr val="tx1">
                    <a:tint val="75000"/>
                  </a:schemeClr>
                </a:solidFill>
              </a:defRPr>
            </a:lvl4pPr>
            <a:lvl5pPr marL="1632613" indent="0" algn="ctr">
              <a:buNone/>
              <a:defRPr>
                <a:solidFill>
                  <a:schemeClr val="tx1">
                    <a:tint val="75000"/>
                  </a:schemeClr>
                </a:solidFill>
              </a:defRPr>
            </a:lvl5pPr>
            <a:lvl6pPr marL="2040766" indent="0" algn="ctr">
              <a:buNone/>
              <a:defRPr>
                <a:solidFill>
                  <a:schemeClr val="tx1">
                    <a:tint val="75000"/>
                  </a:schemeClr>
                </a:solidFill>
              </a:defRPr>
            </a:lvl6pPr>
            <a:lvl7pPr marL="2448919" indent="0" algn="ctr">
              <a:buNone/>
              <a:defRPr>
                <a:solidFill>
                  <a:schemeClr val="tx1">
                    <a:tint val="75000"/>
                  </a:schemeClr>
                </a:solidFill>
              </a:defRPr>
            </a:lvl7pPr>
            <a:lvl8pPr marL="2857072" indent="0" algn="ctr">
              <a:buNone/>
              <a:defRPr>
                <a:solidFill>
                  <a:schemeClr val="tx1">
                    <a:tint val="75000"/>
                  </a:schemeClr>
                </a:solidFill>
              </a:defRPr>
            </a:lvl8pPr>
            <a:lvl9pPr marL="3265225" indent="0" algn="ctr">
              <a:buNone/>
              <a:defRPr>
                <a:solidFill>
                  <a:schemeClr val="tx1">
                    <a:tint val="75000"/>
                  </a:schemeClr>
                </a:solidFill>
              </a:defRPr>
            </a:lvl9pPr>
          </a:lstStyle>
          <a:p>
            <a:r>
              <a:rPr lang="zh-CN" altLang="en-US" dirty="0"/>
              <a:t>单击此处编辑正文</a:t>
            </a:r>
            <a:endParaRPr lang="en-US" altLang="zh-CN" dirty="0"/>
          </a:p>
        </p:txBody>
      </p:sp>
      <p:sp>
        <p:nvSpPr>
          <p:cNvPr id="5" name="矩形 4"/>
          <p:cNvSpPr/>
          <p:nvPr userDrawn="1"/>
        </p:nvSpPr>
        <p:spPr>
          <a:xfrm>
            <a:off x="4960802" y="676535"/>
            <a:ext cx="2916020" cy="340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4048" tIns="37024" rIns="74048" bIns="37024" rtlCol="0" anchor="ctr"/>
          <a:lstStyle/>
          <a:p>
            <a:pPr algn="ctr"/>
            <a:endParaRPr lang="zh-CN" altLang="en-US"/>
          </a:p>
        </p:txBody>
      </p:sp>
      <p:sp>
        <p:nvSpPr>
          <p:cNvPr id="6" name="矩形 5"/>
          <p:cNvSpPr/>
          <p:nvPr userDrawn="1"/>
        </p:nvSpPr>
        <p:spPr>
          <a:xfrm>
            <a:off x="5997610" y="44797"/>
            <a:ext cx="2916020" cy="340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4048" tIns="37024" rIns="74048" bIns="37024" rtlCol="0" anchor="ctr"/>
          <a:lstStyle/>
          <a:p>
            <a:pPr algn="ctr"/>
            <a:endParaRPr lang="zh-CN" altLang="en-US"/>
          </a:p>
        </p:txBody>
      </p:sp>
      <p:sp>
        <p:nvSpPr>
          <p:cNvPr id="16" name="标题 1"/>
          <p:cNvSpPr>
            <a:spLocks noGrp="1"/>
          </p:cNvSpPr>
          <p:nvPr>
            <p:ph type="ctrTitle"/>
          </p:nvPr>
        </p:nvSpPr>
        <p:spPr>
          <a:xfrm>
            <a:off x="500034" y="500049"/>
            <a:ext cx="5143536" cy="714380"/>
          </a:xfrm>
          <a:prstGeom prst="rect">
            <a:avLst/>
          </a:prstGeom>
        </p:spPr>
        <p:txBody>
          <a:bodyPr>
            <a:normAutofit/>
          </a:bodyPr>
          <a:lstStyle>
            <a:lvl1pPr algn="l">
              <a:defRPr sz="2400" b="1">
                <a:solidFill>
                  <a:srgbClr val="0070C0"/>
                </a:solidFill>
                <a:latin typeface="方正兰亭黑简体" pitchFamily="2" charset="-122"/>
                <a:ea typeface="方正兰亭黑简体" pitchFamily="2" charset="-122"/>
              </a:defRPr>
            </a:lvl1pPr>
          </a:lstStyle>
          <a:p>
            <a:endParaRPr lang="zh-CN" altLang="en-US" dirty="0"/>
          </a:p>
        </p:txBody>
      </p:sp>
      <p:sp>
        <p:nvSpPr>
          <p:cNvPr id="8" name="灯片编号占位符 2"/>
          <p:cNvSpPr>
            <a:spLocks noGrp="1"/>
          </p:cNvSpPr>
          <p:nvPr>
            <p:ph type="sldNum" sz="quarter" idx="10"/>
          </p:nvPr>
        </p:nvSpPr>
        <p:spPr>
          <a:xfrm>
            <a:off x="6553441" y="4643452"/>
            <a:ext cx="2134080" cy="273211"/>
          </a:xfrm>
        </p:spPr>
        <p:txBody>
          <a:bodyPr/>
          <a:lstStyle/>
          <a:p>
            <a:pPr>
              <a:defRPr/>
            </a:pPr>
            <a:fld id="{504E6B97-142D-419E-9ED3-77D759E6E406}" type="slidenum">
              <a:rPr lang="zh-CN" altLang="en-US" smtClean="0"/>
              <a:pPr>
                <a:defRPr/>
              </a:pPr>
              <a:t>‹#›</a:t>
            </a:fld>
            <a:endParaRPr lang="zh-CN" altLang="en-US" dirty="0"/>
          </a:p>
        </p:txBody>
      </p:sp>
    </p:spTree>
    <p:extLst>
      <p:ext uri="{BB962C8B-B14F-4D97-AF65-F5344CB8AC3E}">
        <p14:creationId xmlns:p14="http://schemas.microsoft.com/office/powerpoint/2010/main" val="425155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504E6B97-142D-419E-9ED3-77D759E6E406}" type="slidenum">
              <a:rPr lang="zh-CN" altLang="en-US" smtClean="0"/>
              <a:pPr>
                <a:defRPr/>
              </a:pPr>
              <a:t>‹#›</a:t>
            </a:fld>
            <a:endParaRPr lang="zh-CN" altLang="en-US" dirty="0"/>
          </a:p>
        </p:txBody>
      </p:sp>
      <p:sp>
        <p:nvSpPr>
          <p:cNvPr id="5" name="内容占位符 4"/>
          <p:cNvSpPr>
            <a:spLocks noGrp="1"/>
          </p:cNvSpPr>
          <p:nvPr>
            <p:ph sz="quarter" idx="11"/>
          </p:nvPr>
        </p:nvSpPr>
        <p:spPr>
          <a:xfrm>
            <a:off x="500035" y="1214438"/>
            <a:ext cx="8143904" cy="3143250"/>
          </a:xfrm>
          <a:prstGeom prst="rect">
            <a:avLst/>
          </a:prstGeom>
        </p:spPr>
        <p:txBody>
          <a:bodyPr/>
          <a:lstStyle>
            <a:lvl1pPr>
              <a:buClr>
                <a:srgbClr val="006DBB"/>
              </a:buClr>
              <a:defRPr sz="2000">
                <a:solidFill>
                  <a:schemeClr val="tx1">
                    <a:lumMod val="75000"/>
                    <a:lumOff val="25000"/>
                  </a:schemeClr>
                </a:solidFill>
                <a:latin typeface="方正兰亭黑简体" pitchFamily="2" charset="-122"/>
                <a:ea typeface="方正兰亭黑简体" pitchFamily="2" charset="-122"/>
              </a:defRPr>
            </a:lvl1pPr>
            <a:lvl2pPr>
              <a:buClr>
                <a:srgbClr val="006DBB"/>
              </a:buClr>
              <a:defRPr sz="1800">
                <a:solidFill>
                  <a:schemeClr val="tx1">
                    <a:lumMod val="75000"/>
                    <a:lumOff val="25000"/>
                  </a:schemeClr>
                </a:solidFill>
                <a:latin typeface="方正兰亭黑简体" pitchFamily="2" charset="-122"/>
                <a:ea typeface="方正兰亭黑简体" pitchFamily="2" charset="-122"/>
              </a:defRPr>
            </a:lvl2pPr>
            <a:lvl3pPr>
              <a:buClr>
                <a:srgbClr val="006DBB"/>
              </a:buClr>
              <a:defRPr sz="1600">
                <a:solidFill>
                  <a:schemeClr val="tx1">
                    <a:lumMod val="75000"/>
                    <a:lumOff val="25000"/>
                  </a:schemeClr>
                </a:solidFill>
                <a:latin typeface="方正兰亭黑简体" pitchFamily="2" charset="-122"/>
                <a:ea typeface="方正兰亭黑简体" pitchFamily="2" charset="-122"/>
              </a:defRPr>
            </a:lvl3pPr>
            <a:lvl4pPr>
              <a:buClr>
                <a:srgbClr val="006DBB"/>
              </a:buClr>
              <a:defRPr sz="1300">
                <a:solidFill>
                  <a:schemeClr val="tx1">
                    <a:lumMod val="75000"/>
                    <a:lumOff val="25000"/>
                  </a:schemeClr>
                </a:solidFill>
                <a:latin typeface="方正兰亭黑简体" pitchFamily="2" charset="-122"/>
                <a:ea typeface="方正兰亭黑简体" pitchFamily="2" charset="-122"/>
              </a:defRPr>
            </a:lvl4pPr>
            <a:lvl5pPr>
              <a:buClr>
                <a:srgbClr val="006DBB"/>
              </a:buClr>
              <a:defRPr sz="1100">
                <a:solidFill>
                  <a:schemeClr val="tx1">
                    <a:lumMod val="75000"/>
                    <a:lumOff val="25000"/>
                  </a:schemeClr>
                </a:solidFill>
                <a:latin typeface="方正兰亭黑简体" pitchFamily="2" charset="-122"/>
                <a:ea typeface="方正兰亭黑简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ctrTitle"/>
          </p:nvPr>
        </p:nvSpPr>
        <p:spPr>
          <a:xfrm>
            <a:off x="500034" y="500049"/>
            <a:ext cx="5143536" cy="714380"/>
          </a:xfrm>
          <a:prstGeom prst="rect">
            <a:avLst/>
          </a:prstGeom>
        </p:spPr>
        <p:txBody>
          <a:bodyPr>
            <a:normAutofit/>
          </a:bodyPr>
          <a:lstStyle>
            <a:lvl1pPr algn="l">
              <a:defRPr sz="2400" b="1">
                <a:solidFill>
                  <a:srgbClr val="0070C0"/>
                </a:solidFill>
                <a:latin typeface="方正兰亭黑简体" pitchFamily="2" charset="-122"/>
                <a:ea typeface="方正兰亭黑简体" pitchFamily="2" charset="-122"/>
              </a:defRPr>
            </a:lvl1pPr>
          </a:lstStyle>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113893"/>
            <a:ext cx="4414846" cy="826119"/>
          </a:xfrm>
          <a:prstGeom prst="rect">
            <a:avLst/>
          </a:prstGeom>
        </p:spPr>
        <p:txBody>
          <a:bodyPr>
            <a:normAutofit/>
          </a:bodyPr>
          <a:lstStyle>
            <a:lvl1pPr algn="l">
              <a:defRPr sz="4000">
                <a:solidFill>
                  <a:schemeClr val="bg1"/>
                </a:solidFill>
                <a:latin typeface="方正兰亭黑简体" pitchFamily="2" charset="-122"/>
                <a:ea typeface="方正兰亭黑简体" pitchFamily="2" charset="-122"/>
              </a:defRPr>
            </a:lvl1pPr>
          </a:lstStyle>
          <a:p>
            <a:endParaRPr lang="zh-CN" altLang="en-US" dirty="0"/>
          </a:p>
        </p:txBody>
      </p:sp>
      <p:pic>
        <p:nvPicPr>
          <p:cNvPr id="1026" name="Picture 2" descr="C:\Users\wangshuai\Desktop\PPT模板_16x9版.jpg"/>
          <p:cNvPicPr>
            <a:picLocks noChangeAspect="1" noChangeArrowheads="1"/>
          </p:cNvPicPr>
          <p:nvPr userDrawn="1"/>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val="33158256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6553441" y="4643452"/>
            <a:ext cx="2134080" cy="273211"/>
          </a:xfrm>
          <a:prstGeom prst="rect">
            <a:avLst/>
          </a:prstGeom>
        </p:spPr>
        <p:txBody>
          <a:bodyPr vert="horz" lIns="81630" tIns="40816" rIns="81630" bIns="40816" rtlCol="0" anchor="ctr"/>
          <a:lstStyle>
            <a:lvl1pPr algn="r" defTabSz="816307" fontAlgn="auto">
              <a:spcBef>
                <a:spcPts val="0"/>
              </a:spcBef>
              <a:spcAft>
                <a:spcPts val="0"/>
              </a:spcAft>
              <a:defRPr sz="1100">
                <a:solidFill>
                  <a:srgbClr val="006DBB"/>
                </a:solidFill>
                <a:latin typeface="Gill Sans MT" pitchFamily="34" charset="0"/>
                <a:ea typeface="+mn-ea"/>
              </a:defRPr>
            </a:lvl1pPr>
          </a:lstStyle>
          <a:p>
            <a:pPr>
              <a:defRPr/>
            </a:pPr>
            <a:fld id="{504E6B97-142D-419E-9ED3-77D759E6E406}" type="slidenum">
              <a:rPr lang="zh-CN" altLang="en-US" smtClean="0"/>
              <a:pPr>
                <a:defRPr/>
              </a:pPr>
              <a:t>‹#›</a:t>
            </a:fld>
            <a:endParaRPr lang="zh-CN" altLang="en-US" dirty="0"/>
          </a:p>
        </p:txBody>
      </p:sp>
      <p:cxnSp>
        <p:nvCxnSpPr>
          <p:cNvPr id="8" name="直接连接符 7"/>
          <p:cNvCxnSpPr/>
          <p:nvPr userDrawn="1"/>
        </p:nvCxnSpPr>
        <p:spPr>
          <a:xfrm>
            <a:off x="391680" y="4629474"/>
            <a:ext cx="8295840"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6" r:id="rId5"/>
    <p:sldLayoutId id="2147483684" r:id="rId6"/>
  </p:sldLayoutIdLst>
  <p:hf hdr="0" ftr="0"/>
  <p:txStyles>
    <p:titleStyle>
      <a:lvl1pPr algn="ctr" defTabSz="815043" rtl="0" eaLnBrk="1" fontAlgn="base" hangingPunct="1">
        <a:spcBef>
          <a:spcPct val="0"/>
        </a:spcBef>
        <a:spcAft>
          <a:spcPct val="0"/>
        </a:spcAft>
        <a:defRPr sz="4000" kern="1200">
          <a:solidFill>
            <a:schemeClr val="tx1"/>
          </a:solidFill>
          <a:latin typeface="+mj-lt"/>
          <a:ea typeface="+mj-ea"/>
          <a:cs typeface="+mj-cs"/>
        </a:defRPr>
      </a:lvl1pPr>
      <a:lvl2pPr algn="ctr" defTabSz="815043" rtl="0" eaLnBrk="1" fontAlgn="base" hangingPunct="1">
        <a:spcBef>
          <a:spcPct val="0"/>
        </a:spcBef>
        <a:spcAft>
          <a:spcPct val="0"/>
        </a:spcAft>
        <a:defRPr sz="4000">
          <a:solidFill>
            <a:schemeClr val="tx1"/>
          </a:solidFill>
          <a:latin typeface="Calibri" pitchFamily="34" charset="0"/>
          <a:ea typeface="宋体" pitchFamily="2" charset="-122"/>
        </a:defRPr>
      </a:lvl2pPr>
      <a:lvl3pPr algn="ctr" defTabSz="815043" rtl="0" eaLnBrk="1" fontAlgn="base" hangingPunct="1">
        <a:spcBef>
          <a:spcPct val="0"/>
        </a:spcBef>
        <a:spcAft>
          <a:spcPct val="0"/>
        </a:spcAft>
        <a:defRPr sz="4000">
          <a:solidFill>
            <a:schemeClr val="tx1"/>
          </a:solidFill>
          <a:latin typeface="Calibri" pitchFamily="34" charset="0"/>
          <a:ea typeface="宋体" pitchFamily="2" charset="-122"/>
        </a:defRPr>
      </a:lvl3pPr>
      <a:lvl4pPr algn="ctr" defTabSz="815043" rtl="0" eaLnBrk="1" fontAlgn="base" hangingPunct="1">
        <a:spcBef>
          <a:spcPct val="0"/>
        </a:spcBef>
        <a:spcAft>
          <a:spcPct val="0"/>
        </a:spcAft>
        <a:defRPr sz="4000">
          <a:solidFill>
            <a:schemeClr val="tx1"/>
          </a:solidFill>
          <a:latin typeface="Calibri" pitchFamily="34" charset="0"/>
          <a:ea typeface="宋体" pitchFamily="2" charset="-122"/>
        </a:defRPr>
      </a:lvl4pPr>
      <a:lvl5pPr algn="ctr" defTabSz="815043" rtl="0" eaLnBrk="1" fontAlgn="base" hangingPunct="1">
        <a:spcBef>
          <a:spcPct val="0"/>
        </a:spcBef>
        <a:spcAft>
          <a:spcPct val="0"/>
        </a:spcAft>
        <a:defRPr sz="4000">
          <a:solidFill>
            <a:schemeClr val="tx1"/>
          </a:solidFill>
          <a:latin typeface="Calibri" pitchFamily="34" charset="0"/>
          <a:ea typeface="宋体" pitchFamily="2" charset="-122"/>
        </a:defRPr>
      </a:lvl5pPr>
      <a:lvl6pPr marL="370241" algn="ctr" defTabSz="815043" rtl="0" eaLnBrk="1" fontAlgn="base" hangingPunct="1">
        <a:spcBef>
          <a:spcPct val="0"/>
        </a:spcBef>
        <a:spcAft>
          <a:spcPct val="0"/>
        </a:spcAft>
        <a:defRPr sz="4000">
          <a:solidFill>
            <a:schemeClr val="tx1"/>
          </a:solidFill>
          <a:latin typeface="Calibri" pitchFamily="34" charset="0"/>
          <a:ea typeface="宋体" pitchFamily="2" charset="-122"/>
        </a:defRPr>
      </a:lvl6pPr>
      <a:lvl7pPr marL="740481" algn="ctr" defTabSz="815043" rtl="0" eaLnBrk="1" fontAlgn="base" hangingPunct="1">
        <a:spcBef>
          <a:spcPct val="0"/>
        </a:spcBef>
        <a:spcAft>
          <a:spcPct val="0"/>
        </a:spcAft>
        <a:defRPr sz="4000">
          <a:solidFill>
            <a:schemeClr val="tx1"/>
          </a:solidFill>
          <a:latin typeface="Calibri" pitchFamily="34" charset="0"/>
          <a:ea typeface="宋体" pitchFamily="2" charset="-122"/>
        </a:defRPr>
      </a:lvl7pPr>
      <a:lvl8pPr marL="1110722" algn="ctr" defTabSz="815043" rtl="0" eaLnBrk="1" fontAlgn="base" hangingPunct="1">
        <a:spcBef>
          <a:spcPct val="0"/>
        </a:spcBef>
        <a:spcAft>
          <a:spcPct val="0"/>
        </a:spcAft>
        <a:defRPr sz="4000">
          <a:solidFill>
            <a:schemeClr val="tx1"/>
          </a:solidFill>
          <a:latin typeface="Calibri" pitchFamily="34" charset="0"/>
          <a:ea typeface="宋体" pitchFamily="2" charset="-122"/>
        </a:defRPr>
      </a:lvl8pPr>
      <a:lvl9pPr marL="1480962" algn="ctr" defTabSz="815043" rtl="0" eaLnBrk="1" fontAlgn="base" hangingPunct="1">
        <a:spcBef>
          <a:spcPct val="0"/>
        </a:spcBef>
        <a:spcAft>
          <a:spcPct val="0"/>
        </a:spcAft>
        <a:defRPr sz="4000">
          <a:solidFill>
            <a:schemeClr val="tx1"/>
          </a:solidFill>
          <a:latin typeface="Calibri" pitchFamily="34" charset="0"/>
          <a:ea typeface="宋体" pitchFamily="2" charset="-122"/>
        </a:defRPr>
      </a:lvl9pPr>
    </p:titleStyle>
    <p:bodyStyle>
      <a:lvl1pPr marL="305963" indent="-305963" algn="l" defTabSz="815043"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1pPr>
      <a:lvl2pPr marL="662063" indent="-254540" algn="l" defTabSz="815043" rtl="0" eaLnBrk="1" fontAlgn="base" hangingPunct="1">
        <a:spcBef>
          <a:spcPct val="20000"/>
        </a:spcBef>
        <a:spcAft>
          <a:spcPct val="0"/>
        </a:spcAft>
        <a:buFont typeface="Arial" pitchFamily="34" charset="0"/>
        <a:buChar char="–"/>
        <a:defRPr sz="2500" kern="1200">
          <a:solidFill>
            <a:schemeClr val="tx1"/>
          </a:solidFill>
          <a:latin typeface="+mn-lt"/>
          <a:ea typeface="+mn-ea"/>
          <a:cs typeface="+mn-cs"/>
        </a:defRPr>
      </a:lvl2pPr>
      <a:lvl3pPr marL="1019448" indent="-203118" algn="l" defTabSz="815043" rtl="0" eaLnBrk="1" fontAlgn="base" hangingPunct="1">
        <a:spcBef>
          <a:spcPct val="20000"/>
        </a:spcBef>
        <a:spcAft>
          <a:spcPct val="0"/>
        </a:spcAft>
        <a:buFont typeface="Arial" pitchFamily="34" charset="0"/>
        <a:buChar char="•"/>
        <a:defRPr sz="2100" kern="1200">
          <a:solidFill>
            <a:schemeClr val="tx1"/>
          </a:solidFill>
          <a:latin typeface="+mn-lt"/>
          <a:ea typeface="+mn-ea"/>
          <a:cs typeface="+mn-cs"/>
        </a:defRPr>
      </a:lvl3pPr>
      <a:lvl4pPr marL="1428255" indent="-203118" algn="l" defTabSz="815043"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4pPr>
      <a:lvl5pPr marL="1835776" indent="-203118" algn="l" defTabSz="815043"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5pPr>
      <a:lvl6pPr marL="2244843" indent="-204077" algn="l" defTabSz="81630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995" indent="-204077" algn="l" defTabSz="81630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149" indent="-204077" algn="l" defTabSz="81630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302" indent="-204077" algn="l" defTabSz="816307"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16307" rtl="0" eaLnBrk="1" latinLnBrk="0" hangingPunct="1">
        <a:defRPr sz="1600" kern="1200">
          <a:solidFill>
            <a:schemeClr val="tx1"/>
          </a:solidFill>
          <a:latin typeface="+mn-lt"/>
          <a:ea typeface="+mn-ea"/>
          <a:cs typeface="+mn-cs"/>
        </a:defRPr>
      </a:lvl1pPr>
      <a:lvl2pPr marL="408153" algn="l" defTabSz="816307" rtl="0" eaLnBrk="1" latinLnBrk="0" hangingPunct="1">
        <a:defRPr sz="1600" kern="1200">
          <a:solidFill>
            <a:schemeClr val="tx1"/>
          </a:solidFill>
          <a:latin typeface="+mn-lt"/>
          <a:ea typeface="+mn-ea"/>
          <a:cs typeface="+mn-cs"/>
        </a:defRPr>
      </a:lvl2pPr>
      <a:lvl3pPr marL="816307" algn="l" defTabSz="816307" rtl="0" eaLnBrk="1" latinLnBrk="0" hangingPunct="1">
        <a:defRPr sz="1600" kern="1200">
          <a:solidFill>
            <a:schemeClr val="tx1"/>
          </a:solidFill>
          <a:latin typeface="+mn-lt"/>
          <a:ea typeface="+mn-ea"/>
          <a:cs typeface="+mn-cs"/>
        </a:defRPr>
      </a:lvl3pPr>
      <a:lvl4pPr marL="1224460" algn="l" defTabSz="816307" rtl="0" eaLnBrk="1" latinLnBrk="0" hangingPunct="1">
        <a:defRPr sz="1600" kern="1200">
          <a:solidFill>
            <a:schemeClr val="tx1"/>
          </a:solidFill>
          <a:latin typeface="+mn-lt"/>
          <a:ea typeface="+mn-ea"/>
          <a:cs typeface="+mn-cs"/>
        </a:defRPr>
      </a:lvl4pPr>
      <a:lvl5pPr marL="1632613" algn="l" defTabSz="816307" rtl="0" eaLnBrk="1" latinLnBrk="0" hangingPunct="1">
        <a:defRPr sz="1600" kern="1200">
          <a:solidFill>
            <a:schemeClr val="tx1"/>
          </a:solidFill>
          <a:latin typeface="+mn-lt"/>
          <a:ea typeface="+mn-ea"/>
          <a:cs typeface="+mn-cs"/>
        </a:defRPr>
      </a:lvl5pPr>
      <a:lvl6pPr marL="2040766" algn="l" defTabSz="816307" rtl="0" eaLnBrk="1" latinLnBrk="0" hangingPunct="1">
        <a:defRPr sz="1600" kern="1200">
          <a:solidFill>
            <a:schemeClr val="tx1"/>
          </a:solidFill>
          <a:latin typeface="+mn-lt"/>
          <a:ea typeface="+mn-ea"/>
          <a:cs typeface="+mn-cs"/>
        </a:defRPr>
      </a:lvl6pPr>
      <a:lvl7pPr marL="2448919" algn="l" defTabSz="816307" rtl="0" eaLnBrk="1" latinLnBrk="0" hangingPunct="1">
        <a:defRPr sz="1600" kern="1200">
          <a:solidFill>
            <a:schemeClr val="tx1"/>
          </a:solidFill>
          <a:latin typeface="+mn-lt"/>
          <a:ea typeface="+mn-ea"/>
          <a:cs typeface="+mn-cs"/>
        </a:defRPr>
      </a:lvl7pPr>
      <a:lvl8pPr marL="2857072" algn="l" defTabSz="816307" rtl="0" eaLnBrk="1" latinLnBrk="0" hangingPunct="1">
        <a:defRPr sz="1600" kern="1200">
          <a:solidFill>
            <a:schemeClr val="tx1"/>
          </a:solidFill>
          <a:latin typeface="+mn-lt"/>
          <a:ea typeface="+mn-ea"/>
          <a:cs typeface="+mn-cs"/>
        </a:defRPr>
      </a:lvl8pPr>
      <a:lvl9pPr marL="3265225" algn="l" defTabSz="816307"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slideLayout" Target="../slideLayouts/slideLayout5.xml"/><Relationship Id="rId1" Type="http://schemas.openxmlformats.org/officeDocument/2006/relationships/tags" Target="../tags/tag1.xml"/><Relationship Id="rId2"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tags" Target="../tags/tag15.xml"/><Relationship Id="rId8" Type="http://schemas.openxmlformats.org/officeDocument/2006/relationships/tags" Target="../tags/tag16.xml"/><Relationship Id="rId9" Type="http://schemas.openxmlformats.org/officeDocument/2006/relationships/slideLayout" Target="../slideLayouts/slideLayout5.xml"/><Relationship Id="rId1" Type="http://schemas.openxmlformats.org/officeDocument/2006/relationships/tags" Target="../tags/tag9.xml"/><Relationship Id="rId2" Type="http://schemas.openxmlformats.org/officeDocument/2006/relationships/tags" Target="../tags/tag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tags" Target="../tags/tag21.xml"/><Relationship Id="rId6" Type="http://schemas.openxmlformats.org/officeDocument/2006/relationships/tags" Target="../tags/tag22.xml"/><Relationship Id="rId7" Type="http://schemas.openxmlformats.org/officeDocument/2006/relationships/tags" Target="../tags/tag23.xml"/><Relationship Id="rId8" Type="http://schemas.openxmlformats.org/officeDocument/2006/relationships/tags" Target="../tags/tag24.xml"/><Relationship Id="rId9" Type="http://schemas.openxmlformats.org/officeDocument/2006/relationships/slideLayout" Target="../slideLayouts/slideLayout5.xml"/><Relationship Id="rId1" Type="http://schemas.openxmlformats.org/officeDocument/2006/relationships/tags" Target="../tags/tag17.xml"/><Relationship Id="rId2" Type="http://schemas.openxmlformats.org/officeDocument/2006/relationships/tags" Target="../tags/tag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tags" Target="../tags/tag28.xml"/><Relationship Id="rId5" Type="http://schemas.openxmlformats.org/officeDocument/2006/relationships/tags" Target="../tags/tag29.xml"/><Relationship Id="rId6" Type="http://schemas.openxmlformats.org/officeDocument/2006/relationships/tags" Target="../tags/tag30.xml"/><Relationship Id="rId7" Type="http://schemas.openxmlformats.org/officeDocument/2006/relationships/tags" Target="../tags/tag31.xml"/><Relationship Id="rId8" Type="http://schemas.openxmlformats.org/officeDocument/2006/relationships/tags" Target="../tags/tag32.xml"/><Relationship Id="rId9" Type="http://schemas.openxmlformats.org/officeDocument/2006/relationships/slideLayout" Target="../slideLayouts/slideLayout5.xml"/><Relationship Id="rId1" Type="http://schemas.openxmlformats.org/officeDocument/2006/relationships/tags" Target="../tags/tag25.xml"/><Relationship Id="rId2" Type="http://schemas.openxmlformats.org/officeDocument/2006/relationships/tags" Target="../tags/tag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Visio_2003-2010___11.vsd"/><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 Id="rId9" Type="http://schemas.openxmlformats.org/officeDocument/2006/relationships/slideLayout" Target="../slideLayouts/slideLayout5.xml"/><Relationship Id="rId1" Type="http://schemas.openxmlformats.org/officeDocument/2006/relationships/tags" Target="../tags/tag33.xml"/><Relationship Id="rId2" Type="http://schemas.openxmlformats.org/officeDocument/2006/relationships/tags" Target="../tags/tag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wmf"/><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tags" Target="../tags/tag44.xml"/><Relationship Id="rId5" Type="http://schemas.openxmlformats.org/officeDocument/2006/relationships/tags" Target="../tags/tag45.xml"/><Relationship Id="rId6" Type="http://schemas.openxmlformats.org/officeDocument/2006/relationships/tags" Target="../tags/tag46.xml"/><Relationship Id="rId7" Type="http://schemas.openxmlformats.org/officeDocument/2006/relationships/tags" Target="../tags/tag47.xml"/><Relationship Id="rId8" Type="http://schemas.openxmlformats.org/officeDocument/2006/relationships/tags" Target="../tags/tag48.xml"/><Relationship Id="rId9" Type="http://schemas.openxmlformats.org/officeDocument/2006/relationships/slideLayout" Target="../slideLayouts/slideLayout5.xml"/><Relationship Id="rId1" Type="http://schemas.openxmlformats.org/officeDocument/2006/relationships/tags" Target="../tags/tag41.xml"/><Relationship Id="rId2" Type="http://schemas.openxmlformats.org/officeDocument/2006/relationships/tags" Target="../tags/tag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4.xml"/><Relationship Id="rId2" Type="http://schemas.openxmlformats.org/officeDocument/2006/relationships/image" Target="../media/image10.emf"/></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a:t>零售风险管理系统（</a:t>
            </a:r>
            <a:r>
              <a:rPr lang="en-US" altLang="zh-CN" dirty="0"/>
              <a:t>RCS</a:t>
            </a:r>
            <a:r>
              <a:rPr lang="zh-CN" altLang="en-US" dirty="0"/>
              <a:t>）</a:t>
            </a:r>
            <a:r>
              <a:rPr lang="en-US" altLang="zh-CN" dirty="0"/>
              <a:t/>
            </a:r>
            <a:br>
              <a:rPr lang="en-US" altLang="zh-CN" dirty="0"/>
            </a:br>
            <a:r>
              <a:rPr lang="zh-CN" altLang="en-US" dirty="0"/>
              <a:t>整体规划方案</a:t>
            </a:r>
          </a:p>
        </p:txBody>
      </p:sp>
      <p:sp>
        <p:nvSpPr>
          <p:cNvPr id="8" name="副标题 7"/>
          <p:cNvSpPr>
            <a:spLocks noGrp="1"/>
          </p:cNvSpPr>
          <p:nvPr>
            <p:ph type="subTitle" idx="1"/>
          </p:nvPr>
        </p:nvSpPr>
        <p:spPr>
          <a:xfrm>
            <a:off x="848903" y="2859782"/>
            <a:ext cx="6400800" cy="540466"/>
          </a:xfrm>
        </p:spPr>
        <p:txBody>
          <a:bodyPr/>
          <a:lstStyle/>
          <a:p>
            <a:r>
              <a:rPr lang="en-US" altLang="zh-CN" dirty="0"/>
              <a:t>2016.5</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10</a:t>
            </a:fld>
            <a:endParaRPr lang="zh-CN" altLang="en-US" dirty="0"/>
          </a:p>
        </p:txBody>
      </p:sp>
      <p:grpSp>
        <p:nvGrpSpPr>
          <p:cNvPr id="2" name="组合 1"/>
          <p:cNvGrpSpPr/>
          <p:nvPr/>
        </p:nvGrpSpPr>
        <p:grpSpPr>
          <a:xfrm>
            <a:off x="1918769" y="579619"/>
            <a:ext cx="6768752" cy="3600400"/>
            <a:chOff x="2447926" y="1776412"/>
            <a:chExt cx="4248149" cy="2125267"/>
          </a:xfrm>
        </p:grpSpPr>
        <p:sp>
          <p:nvSpPr>
            <p:cNvPr id="5" name="MH_Text_1"/>
            <p:cNvSpPr/>
            <p:nvPr>
              <p:custDataLst>
                <p:tags r:id="rId1"/>
              </p:custDataLst>
            </p:nvPr>
          </p:nvSpPr>
          <p:spPr>
            <a:xfrm>
              <a:off x="2447926"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全面客户信息采集</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多渠道获客</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精细化客户管理</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6" name="MH_Other_1"/>
            <p:cNvSpPr/>
            <p:nvPr>
              <p:custDataLst>
                <p:tags r:id="rId2"/>
              </p:custDataLst>
            </p:nvPr>
          </p:nvSpPr>
          <p:spPr>
            <a:xfrm>
              <a:off x="3138488" y="2650332"/>
              <a:ext cx="1251347" cy="1251347"/>
            </a:xfrm>
            <a:prstGeom prst="leftCircularArrow">
              <a:avLst>
                <a:gd name="adj1" fmla="val 2550"/>
                <a:gd name="adj2" fmla="val 309429"/>
                <a:gd name="adj3" fmla="val 2084940"/>
                <a:gd name="adj4" fmla="val 9024489"/>
                <a:gd name="adj5" fmla="val 2975"/>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MH_Text_2"/>
            <p:cNvSpPr/>
            <p:nvPr>
              <p:custDataLst>
                <p:tags r:id="rId3"/>
              </p:custDataLst>
            </p:nvPr>
          </p:nvSpPr>
          <p:spPr>
            <a:xfrm>
              <a:off x="3936207"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多渠道客户营销</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定制化客户服务</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ECIF</a:t>
              </a: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客户信息整合</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0" lvl="1" algn="ctr" fontAlgn="auto">
                <a:lnSpc>
                  <a:spcPct val="150000"/>
                </a:lnSpc>
                <a:spcBef>
                  <a:spcPts val="0"/>
                </a:spcBef>
                <a:spcAft>
                  <a:spcPts val="0"/>
                </a:spcAft>
                <a:defRPr/>
              </a:pPr>
              <a:endParaRPr lang="zh-CN" altLang="en-US" sz="1200" dirty="0">
                <a:solidFill>
                  <a:schemeClr val="tx1">
                    <a:lumMod val="50000"/>
                    <a:lumOff val="50000"/>
                  </a:schemeClr>
                </a:solidFill>
                <a:latin typeface="微软雅黑" panose="020B0503020204020204" pitchFamily="34" charset="-122"/>
              </a:endParaRPr>
            </a:p>
          </p:txBody>
        </p:sp>
        <p:sp>
          <p:nvSpPr>
            <p:cNvPr id="8" name="MH_Other_2"/>
            <p:cNvSpPr/>
            <p:nvPr>
              <p:custDataLst>
                <p:tags r:id="rId4"/>
              </p:custDataLst>
            </p:nvPr>
          </p:nvSpPr>
          <p:spPr>
            <a:xfrm>
              <a:off x="4617244" y="1776412"/>
              <a:ext cx="1404938" cy="1404938"/>
            </a:xfrm>
            <a:prstGeom prst="circularArrow">
              <a:avLst>
                <a:gd name="adj1" fmla="val 2271"/>
                <a:gd name="adj2" fmla="val 273786"/>
                <a:gd name="adj3" fmla="val 19550703"/>
                <a:gd name="adj4" fmla="val 12575511"/>
                <a:gd name="adj5" fmla="val 2650"/>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MH_Text_3"/>
            <p:cNvSpPr/>
            <p:nvPr>
              <p:custDataLst>
                <p:tags r:id="rId5"/>
              </p:custDataLst>
            </p:nvPr>
          </p:nvSpPr>
          <p:spPr>
            <a:xfrm>
              <a:off x="5425678"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marL="0" lvl="1" algn="ctr" fontAlgn="auto">
                <a:spcBef>
                  <a:spcPts val="0"/>
                </a:spcBef>
                <a:spcAft>
                  <a:spcPts val="0"/>
                </a:spcAft>
                <a:defRPr/>
              </a:pP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0" lvl="1" algn="ctr" fontAlgn="auto">
                <a:lnSpc>
                  <a:spcPct val="150000"/>
                </a:lnSpc>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多维度客户分析</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0" lvl="1" algn="ctr" fontAlgn="auto">
                <a:lnSpc>
                  <a:spcPct val="150000"/>
                </a:lnSpc>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大数据客户画像</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0" lvl="1" algn="ctr" fontAlgn="auto">
                <a:spcBef>
                  <a:spcPts val="0"/>
                </a:spcBef>
                <a:spcAft>
                  <a:spcPts val="0"/>
                </a:spcAft>
                <a:defRPr/>
              </a:pPr>
              <a:endParaRPr lang="en-US" altLang="zh-CN" sz="2100" dirty="0">
                <a:solidFill>
                  <a:schemeClr val="bg1">
                    <a:lumMod val="50000"/>
                  </a:schemeClr>
                </a:solidFill>
                <a:latin typeface="微软雅黑" panose="020B0503020204020204" pitchFamily="34" charset="-122"/>
              </a:endParaRPr>
            </a:p>
          </p:txBody>
        </p:sp>
        <p:sp>
          <p:nvSpPr>
            <p:cNvPr id="10" name="MH_SubTitle_1"/>
            <p:cNvSpPr/>
            <p:nvPr>
              <p:custDataLst>
                <p:tags r:id="rId6"/>
              </p:custDataLst>
            </p:nvPr>
          </p:nvSpPr>
          <p:spPr>
            <a:xfrm>
              <a:off x="2781301" y="3181350"/>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E6457B"/>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第一阶段</a:t>
              </a:r>
            </a:p>
          </p:txBody>
        </p:sp>
        <p:sp>
          <p:nvSpPr>
            <p:cNvPr id="11" name="MH_SubTitle_2"/>
            <p:cNvSpPr/>
            <p:nvPr>
              <p:custDataLst>
                <p:tags r:id="rId7"/>
              </p:custDataLst>
            </p:nvPr>
          </p:nvSpPr>
          <p:spPr>
            <a:xfrm>
              <a:off x="4270772" y="2182416"/>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第二阶段</a:t>
              </a:r>
            </a:p>
          </p:txBody>
        </p:sp>
        <p:sp>
          <p:nvSpPr>
            <p:cNvPr id="12" name="MH_SubTitle_3"/>
            <p:cNvSpPr/>
            <p:nvPr>
              <p:custDataLst>
                <p:tags r:id="rId8"/>
              </p:custDataLst>
            </p:nvPr>
          </p:nvSpPr>
          <p:spPr>
            <a:xfrm>
              <a:off x="5760244" y="3175398"/>
              <a:ext cx="935831" cy="358378"/>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第三阶段</a:t>
              </a:r>
            </a:p>
          </p:txBody>
        </p:sp>
      </p:grpSp>
    </p:spTree>
    <p:extLst>
      <p:ext uri="{BB962C8B-B14F-4D97-AF65-F5344CB8AC3E}">
        <p14:creationId xmlns:p14="http://schemas.microsoft.com/office/powerpoint/2010/main" val="186580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11</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2"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Tree>
    <p:extLst>
      <p:ext uri="{BB962C8B-B14F-4D97-AF65-F5344CB8AC3E}">
        <p14:creationId xmlns:p14="http://schemas.microsoft.com/office/powerpoint/2010/main" val="3785385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工厂</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12</a:t>
            </a:fld>
            <a:endParaRPr lang="zh-CN" altLang="en-US" dirty="0"/>
          </a:p>
        </p:txBody>
      </p:sp>
      <p:grpSp>
        <p:nvGrpSpPr>
          <p:cNvPr id="2" name="组合 1"/>
          <p:cNvGrpSpPr/>
          <p:nvPr/>
        </p:nvGrpSpPr>
        <p:grpSpPr>
          <a:xfrm>
            <a:off x="1547664" y="915566"/>
            <a:ext cx="7065705" cy="3377530"/>
            <a:chOff x="283278" y="1329380"/>
            <a:chExt cx="8618123" cy="4619900"/>
          </a:xfrm>
        </p:grpSpPr>
        <p:sp>
          <p:nvSpPr>
            <p:cNvPr id="5" name="矩形 4"/>
            <p:cNvSpPr/>
            <p:nvPr/>
          </p:nvSpPr>
          <p:spPr>
            <a:xfrm>
              <a:off x="283278"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a:solidFill>
                    <a:schemeClr val="bg1"/>
                  </a:solidFill>
                  <a:latin typeface="微软雅黑" panose="020B0503020204020204" pitchFamily="34" charset="-122"/>
                  <a:ea typeface="微软雅黑" panose="020B0503020204020204" pitchFamily="34" charset="-122"/>
                </a:rPr>
                <a:t>创意</a:t>
              </a:r>
              <a:endParaRPr kumimoji="1"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74822"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评估</a:t>
              </a:r>
            </a:p>
          </p:txBody>
        </p:sp>
        <p:sp>
          <p:nvSpPr>
            <p:cNvPr id="7" name="矩形 6"/>
            <p:cNvSpPr/>
            <p:nvPr/>
          </p:nvSpPr>
          <p:spPr>
            <a:xfrm>
              <a:off x="2266366"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需求</a:t>
              </a:r>
            </a:p>
          </p:txBody>
        </p:sp>
        <p:sp>
          <p:nvSpPr>
            <p:cNvPr id="8" name="矩形 7"/>
            <p:cNvSpPr/>
            <p:nvPr/>
          </p:nvSpPr>
          <p:spPr>
            <a:xfrm>
              <a:off x="3257910"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开发</a:t>
              </a:r>
            </a:p>
          </p:txBody>
        </p:sp>
        <p:sp>
          <p:nvSpPr>
            <p:cNvPr id="9" name="矩形 8"/>
            <p:cNvSpPr/>
            <p:nvPr/>
          </p:nvSpPr>
          <p:spPr>
            <a:xfrm>
              <a:off x="4249454" y="4293468"/>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发布</a:t>
              </a:r>
            </a:p>
          </p:txBody>
        </p:sp>
        <p:sp>
          <p:nvSpPr>
            <p:cNvPr id="10" name="矩形 9"/>
            <p:cNvSpPr/>
            <p:nvPr/>
          </p:nvSpPr>
          <p:spPr>
            <a:xfrm>
              <a:off x="5240998"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营销</a:t>
              </a:r>
            </a:p>
          </p:txBody>
        </p:sp>
        <p:sp>
          <p:nvSpPr>
            <p:cNvPr id="11" name="矩形 10"/>
            <p:cNvSpPr/>
            <p:nvPr/>
          </p:nvSpPr>
          <p:spPr>
            <a:xfrm>
              <a:off x="6232542"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交易</a:t>
              </a:r>
            </a:p>
          </p:txBody>
        </p:sp>
        <p:sp>
          <p:nvSpPr>
            <p:cNvPr id="12" name="矩形 11"/>
            <p:cNvSpPr/>
            <p:nvPr/>
          </p:nvSpPr>
          <p:spPr>
            <a:xfrm>
              <a:off x="7224086" y="4293096"/>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后评</a:t>
              </a:r>
            </a:p>
          </p:txBody>
        </p:sp>
        <p:sp>
          <p:nvSpPr>
            <p:cNvPr id="13" name="矩形 12"/>
            <p:cNvSpPr/>
            <p:nvPr/>
          </p:nvSpPr>
          <p:spPr>
            <a:xfrm>
              <a:off x="8215630" y="4283348"/>
              <a:ext cx="685771" cy="36004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退市</a:t>
              </a:r>
            </a:p>
          </p:txBody>
        </p:sp>
        <p:sp>
          <p:nvSpPr>
            <p:cNvPr id="14" name="矩形 13"/>
            <p:cNvSpPr/>
            <p:nvPr/>
          </p:nvSpPr>
          <p:spPr>
            <a:xfrm>
              <a:off x="3943681" y="1329380"/>
              <a:ext cx="1297317" cy="360040"/>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需求捕获</a:t>
              </a:r>
            </a:p>
          </p:txBody>
        </p:sp>
        <p:sp>
          <p:nvSpPr>
            <p:cNvPr id="15" name="矩形 14"/>
            <p:cNvSpPr/>
            <p:nvPr/>
          </p:nvSpPr>
          <p:spPr>
            <a:xfrm>
              <a:off x="3943681" y="1958321"/>
              <a:ext cx="1297317" cy="360040"/>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产品调研</a:t>
              </a:r>
            </a:p>
          </p:txBody>
        </p:sp>
        <p:sp>
          <p:nvSpPr>
            <p:cNvPr id="16" name="矩形 15"/>
            <p:cNvSpPr/>
            <p:nvPr/>
          </p:nvSpPr>
          <p:spPr>
            <a:xfrm>
              <a:off x="3943681" y="2587262"/>
              <a:ext cx="1297317" cy="360040"/>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产品定价</a:t>
              </a:r>
            </a:p>
          </p:txBody>
        </p:sp>
        <p:sp>
          <p:nvSpPr>
            <p:cNvPr id="17" name="矩形 16"/>
            <p:cNvSpPr/>
            <p:nvPr/>
          </p:nvSpPr>
          <p:spPr>
            <a:xfrm>
              <a:off x="3943681" y="3216202"/>
              <a:ext cx="1297317" cy="360040"/>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产品交付</a:t>
              </a:r>
            </a:p>
          </p:txBody>
        </p:sp>
        <p:cxnSp>
          <p:nvCxnSpPr>
            <p:cNvPr id="18" name="直线连接符 20"/>
            <p:cNvCxnSpPr/>
            <p:nvPr/>
          </p:nvCxnSpPr>
          <p:spPr>
            <a:xfrm>
              <a:off x="4572000" y="4797152"/>
              <a:ext cx="0" cy="1152128"/>
            </a:xfrm>
            <a:prstGeom prst="line">
              <a:avLst/>
            </a:prstGeom>
            <a:ln cap="rnd">
              <a:tailEnd type="none"/>
            </a:ln>
          </p:spPr>
          <p:style>
            <a:lnRef idx="3">
              <a:schemeClr val="dk1"/>
            </a:lnRef>
            <a:fillRef idx="0">
              <a:schemeClr val="dk1"/>
            </a:fillRef>
            <a:effectRef idx="2">
              <a:schemeClr val="dk1"/>
            </a:effectRef>
            <a:fontRef idx="minor">
              <a:schemeClr val="tx1"/>
            </a:fontRef>
          </p:style>
        </p:cxnSp>
        <p:cxnSp>
          <p:nvCxnSpPr>
            <p:cNvPr id="19" name="直线箭头连接符 23"/>
            <p:cNvCxnSpPr/>
            <p:nvPr/>
          </p:nvCxnSpPr>
          <p:spPr>
            <a:xfrm>
              <a:off x="3257910" y="5517232"/>
              <a:ext cx="266885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563888" y="5543617"/>
              <a:ext cx="1008112" cy="378889"/>
            </a:xfrm>
            <a:prstGeom prst="rect">
              <a:avLst/>
            </a:prstGeom>
            <a:noFill/>
          </p:spPr>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产品研发</a:t>
              </a:r>
            </a:p>
          </p:txBody>
        </p:sp>
        <p:sp>
          <p:nvSpPr>
            <p:cNvPr id="21" name="文本框 20"/>
            <p:cNvSpPr txBox="1"/>
            <p:nvPr/>
          </p:nvSpPr>
          <p:spPr>
            <a:xfrm>
              <a:off x="4572000" y="5543617"/>
              <a:ext cx="1008112" cy="378889"/>
            </a:xfrm>
            <a:prstGeom prst="rect">
              <a:avLst/>
            </a:prstGeom>
            <a:noFill/>
          </p:spPr>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产品运营</a:t>
              </a:r>
            </a:p>
          </p:txBody>
        </p:sp>
        <p:cxnSp>
          <p:nvCxnSpPr>
            <p:cNvPr id="22" name="直线箭头连接符 30"/>
            <p:cNvCxnSpPr>
              <a:stCxn id="5" idx="3"/>
              <a:endCxn id="6" idx="1"/>
            </p:cNvCxnSpPr>
            <p:nvPr/>
          </p:nvCxnSpPr>
          <p:spPr>
            <a:xfrm>
              <a:off x="969049" y="4473116"/>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线箭头连接符 31"/>
            <p:cNvCxnSpPr/>
            <p:nvPr/>
          </p:nvCxnSpPr>
          <p:spPr>
            <a:xfrm>
              <a:off x="1963984" y="4463368"/>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线箭头连接符 32"/>
            <p:cNvCxnSpPr/>
            <p:nvPr/>
          </p:nvCxnSpPr>
          <p:spPr>
            <a:xfrm>
              <a:off x="2952137" y="4473116"/>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直线箭头连接符 33"/>
            <p:cNvCxnSpPr/>
            <p:nvPr/>
          </p:nvCxnSpPr>
          <p:spPr>
            <a:xfrm>
              <a:off x="3943681" y="4475832"/>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线箭头连接符 34"/>
            <p:cNvCxnSpPr/>
            <p:nvPr/>
          </p:nvCxnSpPr>
          <p:spPr>
            <a:xfrm>
              <a:off x="4935225" y="4473116"/>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直线箭头连接符 35"/>
            <p:cNvCxnSpPr/>
            <p:nvPr/>
          </p:nvCxnSpPr>
          <p:spPr>
            <a:xfrm>
              <a:off x="5926769" y="4475832"/>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直线箭头连接符 36"/>
            <p:cNvCxnSpPr/>
            <p:nvPr/>
          </p:nvCxnSpPr>
          <p:spPr>
            <a:xfrm>
              <a:off x="6918313" y="4473116"/>
              <a:ext cx="30577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曲线连接符 28"/>
            <p:cNvCxnSpPr>
              <a:stCxn id="12" idx="0"/>
              <a:endCxn id="13" idx="0"/>
            </p:cNvCxnSpPr>
            <p:nvPr/>
          </p:nvCxnSpPr>
          <p:spPr>
            <a:xfrm rot="5400000" flipH="1" flipV="1">
              <a:off x="8057870" y="3792450"/>
              <a:ext cx="9748" cy="991544"/>
            </a:xfrm>
            <a:prstGeom prst="curvedConnector3">
              <a:avLst>
                <a:gd name="adj1" fmla="val 244509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曲线连接符 29"/>
            <p:cNvCxnSpPr>
              <a:stCxn id="12" idx="0"/>
              <a:endCxn id="5" idx="0"/>
            </p:cNvCxnSpPr>
            <p:nvPr/>
          </p:nvCxnSpPr>
          <p:spPr>
            <a:xfrm rot="16200000" flipV="1">
              <a:off x="4096568" y="822692"/>
              <a:ext cx="12700" cy="6940808"/>
            </a:xfrm>
            <a:prstGeom prst="curvedConnector3">
              <a:avLst>
                <a:gd name="adj1" fmla="val 290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曲线连接符 30"/>
            <p:cNvCxnSpPr>
              <a:stCxn id="12" idx="0"/>
              <a:endCxn id="7" idx="0"/>
            </p:cNvCxnSpPr>
            <p:nvPr/>
          </p:nvCxnSpPr>
          <p:spPr>
            <a:xfrm rot="16200000" flipV="1">
              <a:off x="5088112" y="1814236"/>
              <a:ext cx="12700" cy="4957720"/>
            </a:xfrm>
            <a:prstGeom prst="curvedConnector3">
              <a:avLst>
                <a:gd name="adj1" fmla="val 180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文本框 31"/>
            <p:cNvSpPr txBox="1"/>
            <p:nvPr/>
          </p:nvSpPr>
          <p:spPr>
            <a:xfrm>
              <a:off x="609595" y="3692079"/>
              <a:ext cx="1008112" cy="378889"/>
            </a:xfrm>
            <a:prstGeom prst="rect">
              <a:avLst/>
            </a:prstGeom>
            <a:noFill/>
          </p:spPr>
          <p:txBody>
            <a:bodyPr wrap="square" rtlCol="0">
              <a:spAutoFit/>
            </a:bodyPr>
            <a:lstStyle/>
            <a:p>
              <a:r>
                <a:rPr kumimoji="1" lang="zh-CN" altLang="en-US" sz="1200">
                  <a:latin typeface="微软雅黑" panose="020B0503020204020204" pitchFamily="34" charset="-122"/>
                  <a:ea typeface="微软雅黑" panose="020B0503020204020204" pitchFamily="34" charset="-122"/>
                </a:rPr>
                <a:t>产品优化</a:t>
              </a:r>
              <a:endParaRPr kumimoji="1" lang="zh-CN" altLang="en-US" sz="12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2123728" y="4680618"/>
              <a:ext cx="1008112" cy="378889"/>
            </a:xfrm>
            <a:prstGeom prst="rect">
              <a:avLst/>
            </a:prstGeom>
            <a:noFill/>
          </p:spPr>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功能优化</a:t>
              </a:r>
            </a:p>
          </p:txBody>
        </p:sp>
        <p:cxnSp>
          <p:nvCxnSpPr>
            <p:cNvPr id="34" name="直线箭头连接符 51"/>
            <p:cNvCxnSpPr>
              <a:stCxn id="14" idx="2"/>
              <a:endCxn id="15" idx="0"/>
            </p:cNvCxnSpPr>
            <p:nvPr/>
          </p:nvCxnSpPr>
          <p:spPr>
            <a:xfrm>
              <a:off x="4592340" y="1689420"/>
              <a:ext cx="0" cy="2689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直线箭头连接符 52"/>
            <p:cNvCxnSpPr/>
            <p:nvPr/>
          </p:nvCxnSpPr>
          <p:spPr>
            <a:xfrm>
              <a:off x="4599979" y="2318361"/>
              <a:ext cx="0" cy="2689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直线箭头连接符 53"/>
            <p:cNvCxnSpPr/>
            <p:nvPr/>
          </p:nvCxnSpPr>
          <p:spPr>
            <a:xfrm>
              <a:off x="4599979" y="2947301"/>
              <a:ext cx="0" cy="2689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直线箭头连接符 55"/>
            <p:cNvCxnSpPr>
              <a:stCxn id="9" idx="0"/>
              <a:endCxn id="17" idx="2"/>
            </p:cNvCxnSpPr>
            <p:nvPr/>
          </p:nvCxnSpPr>
          <p:spPr>
            <a:xfrm flipV="1">
              <a:off x="4592340" y="3576242"/>
              <a:ext cx="0" cy="7172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文本框 37"/>
            <p:cNvSpPr txBox="1"/>
            <p:nvPr/>
          </p:nvSpPr>
          <p:spPr>
            <a:xfrm>
              <a:off x="755576" y="1329380"/>
              <a:ext cx="2845219" cy="6314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银行：通过研发</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运营，获取经营利润。</a:t>
              </a:r>
            </a:p>
          </p:txBody>
        </p:sp>
        <p:sp>
          <p:nvSpPr>
            <p:cNvPr id="39" name="文本框 38"/>
            <p:cNvSpPr txBox="1"/>
            <p:nvPr/>
          </p:nvSpPr>
          <p:spPr>
            <a:xfrm>
              <a:off x="5583883" y="1329380"/>
              <a:ext cx="2845219" cy="6314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客户：通过产品</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服务，满足自身个性化需求。</a:t>
              </a:r>
            </a:p>
          </p:txBody>
        </p:sp>
        <p:sp>
          <p:nvSpPr>
            <p:cNvPr id="40" name="文本框 39"/>
            <p:cNvSpPr txBox="1"/>
            <p:nvPr/>
          </p:nvSpPr>
          <p:spPr>
            <a:xfrm>
              <a:off x="755576" y="5322694"/>
              <a:ext cx="2502334" cy="37888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a:r>
                <a:rPr kumimoji="1" lang="zh-CN" altLang="en-US" sz="1200" dirty="0">
                  <a:latin typeface="微软雅黑" panose="020B0503020204020204" pitchFamily="34" charset="-122"/>
                  <a:ea typeface="微软雅黑" panose="020B0503020204020204" pitchFamily="34" charset="-122"/>
                </a:rPr>
                <a:t>人无我有、人</a:t>
              </a:r>
              <a:r>
                <a:rPr kumimoji="1" lang="zh-CN" altLang="en-US" sz="1200">
                  <a:latin typeface="微软雅黑" panose="020B0503020204020204" pitchFamily="34" charset="-122"/>
                  <a:ea typeface="微软雅黑" panose="020B0503020204020204" pitchFamily="34" charset="-122"/>
                </a:rPr>
                <a:t>有我优</a:t>
              </a:r>
              <a:endParaRPr kumimoji="1" lang="zh-CN" altLang="en-US" sz="12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5940152" y="5322694"/>
              <a:ext cx="2456157" cy="37888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有客户、有交易、有收益</a:t>
              </a:r>
            </a:p>
          </p:txBody>
        </p:sp>
      </p:grpSp>
      <p:sp>
        <p:nvSpPr>
          <p:cNvPr id="42" name="Text Box 21"/>
          <p:cNvSpPr txBox="1">
            <a:spLocks noChangeArrowheads="1"/>
          </p:cNvSpPr>
          <p:nvPr/>
        </p:nvSpPr>
        <p:spPr bwMode="gray">
          <a:xfrm>
            <a:off x="1384991" y="373138"/>
            <a:ext cx="5353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latinLnBrk="0" hangingPunct="0"/>
            <a:r>
              <a:rPr kumimoji="0"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产品管理的价值链</a:t>
            </a:r>
          </a:p>
        </p:txBody>
      </p:sp>
    </p:spTree>
    <p:extLst>
      <p:ext uri="{BB962C8B-B14F-4D97-AF65-F5344CB8AC3E}">
        <p14:creationId xmlns:p14="http://schemas.microsoft.com/office/powerpoint/2010/main" val="2608524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工厂</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13</a:t>
            </a:fld>
            <a:endParaRPr lang="zh-CN" altLang="en-US" dirty="0"/>
          </a:p>
        </p:txBody>
      </p:sp>
      <p:grpSp>
        <p:nvGrpSpPr>
          <p:cNvPr id="2" name="组合 1"/>
          <p:cNvGrpSpPr/>
          <p:nvPr/>
        </p:nvGrpSpPr>
        <p:grpSpPr>
          <a:xfrm>
            <a:off x="1763688" y="631092"/>
            <a:ext cx="6696744" cy="3497453"/>
            <a:chOff x="323528" y="1196752"/>
            <a:chExt cx="8496944" cy="4680520"/>
          </a:xfrm>
        </p:grpSpPr>
        <p:sp>
          <p:nvSpPr>
            <p:cNvPr id="5" name="矩形 4"/>
            <p:cNvSpPr/>
            <p:nvPr/>
          </p:nvSpPr>
          <p:spPr>
            <a:xfrm>
              <a:off x="323528" y="4725144"/>
              <a:ext cx="8496944" cy="11521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zh-CN" altLang="en-US" sz="1200" dirty="0">
                  <a:solidFill>
                    <a:schemeClr val="tx1"/>
                  </a:solidFill>
                  <a:latin typeface="微软雅黑" panose="020B0503020204020204" pitchFamily="34" charset="-122"/>
                  <a:ea typeface="微软雅黑" panose="020B0503020204020204" pitchFamily="34" charset="-122"/>
                </a:rPr>
                <a:t>产品标准</a:t>
              </a:r>
            </a:p>
          </p:txBody>
        </p:sp>
        <p:sp>
          <p:nvSpPr>
            <p:cNvPr id="6" name="矩形 5"/>
            <p:cNvSpPr/>
            <p:nvPr/>
          </p:nvSpPr>
          <p:spPr>
            <a:xfrm>
              <a:off x="395536" y="5229200"/>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分类标准</a:t>
              </a:r>
            </a:p>
          </p:txBody>
        </p:sp>
        <p:sp>
          <p:nvSpPr>
            <p:cNvPr id="7" name="矩形 6"/>
            <p:cNvSpPr/>
            <p:nvPr/>
          </p:nvSpPr>
          <p:spPr>
            <a:xfrm>
              <a:off x="1814972" y="5229200"/>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信息项标准</a:t>
              </a:r>
            </a:p>
          </p:txBody>
        </p:sp>
        <p:sp>
          <p:nvSpPr>
            <p:cNvPr id="8" name="矩形 7"/>
            <p:cNvSpPr/>
            <p:nvPr/>
          </p:nvSpPr>
          <p:spPr>
            <a:xfrm>
              <a:off x="3234408" y="5229200"/>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流程标准</a:t>
              </a:r>
            </a:p>
          </p:txBody>
        </p:sp>
        <p:sp>
          <p:nvSpPr>
            <p:cNvPr id="9" name="矩形 8"/>
            <p:cNvSpPr/>
            <p:nvPr/>
          </p:nvSpPr>
          <p:spPr>
            <a:xfrm>
              <a:off x="4653844" y="5229200"/>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a:solidFill>
                    <a:schemeClr val="tx1"/>
                  </a:solidFill>
                  <a:latin typeface="微软雅黑" panose="020B0503020204020204" pitchFamily="34" charset="-122"/>
                  <a:ea typeface="微软雅黑" panose="020B0503020204020204" pitchFamily="34" charset="-122"/>
                </a:rPr>
                <a:t>统计指标</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6073280" y="5229200"/>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统计口径</a:t>
              </a:r>
            </a:p>
          </p:txBody>
        </p:sp>
        <p:sp>
          <p:nvSpPr>
            <p:cNvPr id="11" name="矩形 10"/>
            <p:cNvSpPr/>
            <p:nvPr/>
          </p:nvSpPr>
          <p:spPr>
            <a:xfrm>
              <a:off x="7492716" y="5229200"/>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zh-CN" sz="1200" dirty="0">
                  <a:solidFill>
                    <a:schemeClr val="tx1"/>
                  </a:solidFill>
                  <a:latin typeface="微软雅黑" panose="020B0503020204020204" pitchFamily="34" charset="-122"/>
                  <a:ea typeface="微软雅黑" panose="020B0503020204020204" pitchFamily="34" charset="-122"/>
                </a:rPr>
                <a: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323528" y="3429000"/>
              <a:ext cx="8496944" cy="11521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zh-CN" altLang="en-US" sz="1200" dirty="0">
                  <a:solidFill>
                    <a:schemeClr val="tx1"/>
                  </a:solidFill>
                  <a:latin typeface="微软雅黑" panose="020B0503020204020204" pitchFamily="34" charset="-122"/>
                  <a:ea typeface="微软雅黑" panose="020B0503020204020204" pitchFamily="34" charset="-122"/>
                </a:rPr>
                <a:t>产品主数据</a:t>
              </a:r>
            </a:p>
          </p:txBody>
        </p:sp>
        <p:sp>
          <p:nvSpPr>
            <p:cNvPr id="13" name="矩形 12"/>
            <p:cNvSpPr/>
            <p:nvPr/>
          </p:nvSpPr>
          <p:spPr>
            <a:xfrm>
              <a:off x="395536" y="3933056"/>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基本信息</a:t>
              </a:r>
            </a:p>
          </p:txBody>
        </p:sp>
        <p:sp>
          <p:nvSpPr>
            <p:cNvPr id="14" name="矩形 13"/>
            <p:cNvSpPr/>
            <p:nvPr/>
          </p:nvSpPr>
          <p:spPr>
            <a:xfrm>
              <a:off x="1814972" y="3933056"/>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管理信息</a:t>
              </a:r>
            </a:p>
          </p:txBody>
        </p:sp>
        <p:sp>
          <p:nvSpPr>
            <p:cNvPr id="15" name="矩形 14"/>
            <p:cNvSpPr/>
            <p:nvPr/>
          </p:nvSpPr>
          <p:spPr>
            <a:xfrm>
              <a:off x="3234408" y="3933056"/>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价格信息</a:t>
              </a:r>
            </a:p>
          </p:txBody>
        </p:sp>
        <p:sp>
          <p:nvSpPr>
            <p:cNvPr id="16" name="矩形 15"/>
            <p:cNvSpPr/>
            <p:nvPr/>
          </p:nvSpPr>
          <p:spPr>
            <a:xfrm>
              <a:off x="4653844" y="3933056"/>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风险信息</a:t>
              </a:r>
            </a:p>
          </p:txBody>
        </p:sp>
        <p:sp>
          <p:nvSpPr>
            <p:cNvPr id="17" name="矩形 16"/>
            <p:cNvSpPr/>
            <p:nvPr/>
          </p:nvSpPr>
          <p:spPr>
            <a:xfrm>
              <a:off x="6073280" y="3933056"/>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核算信息</a:t>
              </a:r>
            </a:p>
          </p:txBody>
        </p:sp>
        <p:sp>
          <p:nvSpPr>
            <p:cNvPr id="18" name="矩形 17"/>
            <p:cNvSpPr/>
            <p:nvPr/>
          </p:nvSpPr>
          <p:spPr>
            <a:xfrm>
              <a:off x="7492716" y="3933056"/>
              <a:ext cx="122413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zh-CN" sz="1200" dirty="0">
                  <a:solidFill>
                    <a:schemeClr val="tx1"/>
                  </a:solidFill>
                  <a:latin typeface="微软雅黑" panose="020B0503020204020204" pitchFamily="34" charset="-122"/>
                  <a:ea typeface="微软雅黑" panose="020B0503020204020204" pitchFamily="34" charset="-122"/>
                </a:rPr>
                <a: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323528" y="1196752"/>
              <a:ext cx="8496944" cy="208823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zh-CN" altLang="en-US" sz="1200" dirty="0">
                  <a:solidFill>
                    <a:schemeClr val="tx1"/>
                  </a:solidFill>
                  <a:latin typeface="微软雅黑" panose="020B0503020204020204" pitchFamily="34" charset="-122"/>
                  <a:ea typeface="微软雅黑" panose="020B0503020204020204" pitchFamily="34" charset="-122"/>
                </a:rPr>
                <a:t>产品模型</a:t>
              </a:r>
            </a:p>
          </p:txBody>
        </p:sp>
        <p:grpSp>
          <p:nvGrpSpPr>
            <p:cNvPr id="20" name="组 27"/>
            <p:cNvGrpSpPr/>
            <p:nvPr/>
          </p:nvGrpSpPr>
          <p:grpSpPr>
            <a:xfrm>
              <a:off x="753882" y="1700808"/>
              <a:ext cx="2377640" cy="1440160"/>
              <a:chOff x="1007604" y="1772816"/>
              <a:chExt cx="2377640" cy="1440160"/>
            </a:xfrm>
          </p:grpSpPr>
          <p:sp>
            <p:nvSpPr>
              <p:cNvPr id="21" name="矩形 20"/>
              <p:cNvSpPr/>
              <p:nvPr/>
            </p:nvSpPr>
            <p:spPr>
              <a:xfrm>
                <a:off x="1007604" y="1772816"/>
                <a:ext cx="2377640" cy="14401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属性</a:t>
                </a:r>
              </a:p>
            </p:txBody>
          </p:sp>
          <p:sp>
            <p:nvSpPr>
              <p:cNvPr id="22" name="矩形 21"/>
              <p:cNvSpPr/>
              <p:nvPr/>
            </p:nvSpPr>
            <p:spPr>
              <a:xfrm>
                <a:off x="1097614" y="2166020"/>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目标客户</a:t>
                </a:r>
              </a:p>
            </p:txBody>
          </p:sp>
          <p:sp>
            <p:nvSpPr>
              <p:cNvPr id="23" name="矩形 22"/>
              <p:cNvSpPr/>
              <p:nvPr/>
            </p:nvSpPr>
            <p:spPr>
              <a:xfrm>
                <a:off x="1097614" y="2651696"/>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周期单位</a:t>
                </a:r>
              </a:p>
            </p:txBody>
          </p:sp>
          <p:sp>
            <p:nvSpPr>
              <p:cNvPr id="24" name="矩形 23"/>
              <p:cNvSpPr/>
              <p:nvPr/>
            </p:nvSpPr>
            <p:spPr>
              <a:xfrm>
                <a:off x="2231740" y="2642456"/>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zh-CN" sz="1200" dirty="0">
                    <a:solidFill>
                      <a:schemeClr val="tx1"/>
                    </a:solidFill>
                    <a:latin typeface="微软雅黑" panose="020B0503020204020204" pitchFamily="34" charset="-122"/>
                    <a:ea typeface="微软雅黑" panose="020B0503020204020204" pitchFamily="34" charset="-122"/>
                  </a:rPr>
                  <a: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a:xfrm>
                <a:off x="2231740" y="2166020"/>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交易渠道</a:t>
                </a:r>
              </a:p>
            </p:txBody>
          </p:sp>
        </p:grpSp>
        <p:grpSp>
          <p:nvGrpSpPr>
            <p:cNvPr id="26" name="组 28"/>
            <p:cNvGrpSpPr/>
            <p:nvPr/>
          </p:nvGrpSpPr>
          <p:grpSpPr>
            <a:xfrm>
              <a:off x="3403473" y="1700808"/>
              <a:ext cx="2377640" cy="1440160"/>
              <a:chOff x="1007604" y="1772816"/>
              <a:chExt cx="2377640" cy="1440160"/>
            </a:xfrm>
          </p:grpSpPr>
          <p:sp>
            <p:nvSpPr>
              <p:cNvPr id="27" name="矩形 26"/>
              <p:cNvSpPr/>
              <p:nvPr/>
            </p:nvSpPr>
            <p:spPr>
              <a:xfrm>
                <a:off x="1007604" y="1772816"/>
                <a:ext cx="2377640" cy="14401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组件</a:t>
                </a:r>
              </a:p>
            </p:txBody>
          </p:sp>
          <p:sp>
            <p:nvSpPr>
              <p:cNvPr id="28" name="矩形 27"/>
              <p:cNvSpPr/>
              <p:nvPr/>
            </p:nvSpPr>
            <p:spPr>
              <a:xfrm>
                <a:off x="1097614" y="2166020"/>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签约组件</a:t>
                </a:r>
              </a:p>
            </p:txBody>
          </p:sp>
          <p:sp>
            <p:nvSpPr>
              <p:cNvPr id="29" name="矩形 28"/>
              <p:cNvSpPr/>
              <p:nvPr/>
            </p:nvSpPr>
            <p:spPr>
              <a:xfrm>
                <a:off x="1097614" y="2651696"/>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违约组件</a:t>
                </a:r>
              </a:p>
            </p:txBody>
          </p:sp>
          <p:sp>
            <p:nvSpPr>
              <p:cNvPr id="30" name="矩形 29"/>
              <p:cNvSpPr/>
              <p:nvPr/>
            </p:nvSpPr>
            <p:spPr>
              <a:xfrm>
                <a:off x="2231740" y="2642456"/>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zh-CN" sz="1200" dirty="0">
                    <a:solidFill>
                      <a:schemeClr val="tx1"/>
                    </a:solidFill>
                    <a:latin typeface="微软雅黑" panose="020B0503020204020204" pitchFamily="34" charset="-122"/>
                    <a:ea typeface="微软雅黑" panose="020B0503020204020204" pitchFamily="34" charset="-122"/>
                  </a:rPr>
                  <a: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231740" y="2166020"/>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支用组件</a:t>
                </a:r>
              </a:p>
            </p:txBody>
          </p:sp>
        </p:grpSp>
        <p:grpSp>
          <p:nvGrpSpPr>
            <p:cNvPr id="32" name="组 34"/>
            <p:cNvGrpSpPr/>
            <p:nvPr/>
          </p:nvGrpSpPr>
          <p:grpSpPr>
            <a:xfrm>
              <a:off x="6053064" y="1700808"/>
              <a:ext cx="2377640" cy="1440160"/>
              <a:chOff x="1007604" y="1772816"/>
              <a:chExt cx="2377640" cy="1440160"/>
            </a:xfrm>
          </p:grpSpPr>
          <p:sp>
            <p:nvSpPr>
              <p:cNvPr id="33" name="矩形 32"/>
              <p:cNvSpPr/>
              <p:nvPr/>
            </p:nvSpPr>
            <p:spPr>
              <a:xfrm>
                <a:off x="1007604" y="1772816"/>
                <a:ext cx="2377640" cy="14401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bg1"/>
                    </a:solidFill>
                    <a:latin typeface="微软雅黑" panose="020B0503020204020204" pitchFamily="34" charset="-122"/>
                    <a:ea typeface="微软雅黑" panose="020B0503020204020204" pitchFamily="34" charset="-122"/>
                  </a:rPr>
                  <a:t>模板</a:t>
                </a:r>
              </a:p>
            </p:txBody>
          </p:sp>
          <p:sp>
            <p:nvSpPr>
              <p:cNvPr id="34" name="矩形 33"/>
              <p:cNvSpPr/>
              <p:nvPr/>
            </p:nvSpPr>
            <p:spPr>
              <a:xfrm>
                <a:off x="1097614" y="2166020"/>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消费贷款</a:t>
                </a:r>
              </a:p>
            </p:txBody>
          </p:sp>
          <p:sp>
            <p:nvSpPr>
              <p:cNvPr id="35" name="矩形 34"/>
              <p:cNvSpPr/>
              <p:nvPr/>
            </p:nvSpPr>
            <p:spPr>
              <a:xfrm>
                <a:off x="1097614" y="2651696"/>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小微贷款</a:t>
                </a:r>
              </a:p>
            </p:txBody>
          </p:sp>
          <p:sp>
            <p:nvSpPr>
              <p:cNvPr id="36" name="矩形 35"/>
              <p:cNvSpPr/>
              <p:nvPr/>
            </p:nvSpPr>
            <p:spPr>
              <a:xfrm>
                <a:off x="2231740" y="2642456"/>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zh-CN" sz="1200" dirty="0">
                    <a:solidFill>
                      <a:schemeClr val="tx1"/>
                    </a:solidFill>
                    <a:latin typeface="微软雅黑" panose="020B0503020204020204" pitchFamily="34" charset="-122"/>
                    <a:ea typeface="微软雅黑" panose="020B0503020204020204" pitchFamily="34" charset="-122"/>
                  </a:rPr>
                  <a: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2231740" y="2166020"/>
                <a:ext cx="1044116" cy="3600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zh-CN" altLang="en-US" sz="1200" dirty="0" smtClean="0">
                    <a:solidFill>
                      <a:schemeClr val="tx1"/>
                    </a:solidFill>
                    <a:latin typeface="微软雅黑" panose="020B0503020204020204" pitchFamily="34" charset="-122"/>
                    <a:ea typeface="微软雅黑" panose="020B0503020204020204" pitchFamily="34" charset="-122"/>
                  </a:rPr>
                  <a:t>按揭贷款</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667599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工厂</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14</a:t>
            </a:fld>
            <a:endParaRPr lang="zh-CN" altLang="en-US" dirty="0"/>
          </a:p>
        </p:txBody>
      </p:sp>
      <p:grpSp>
        <p:nvGrpSpPr>
          <p:cNvPr id="2" name="组合 1"/>
          <p:cNvGrpSpPr/>
          <p:nvPr/>
        </p:nvGrpSpPr>
        <p:grpSpPr>
          <a:xfrm>
            <a:off x="1619672" y="195486"/>
            <a:ext cx="7067849" cy="4320480"/>
            <a:chOff x="1302935" y="851298"/>
            <a:chExt cx="6729723" cy="5169990"/>
          </a:xfrm>
        </p:grpSpPr>
        <p:sp>
          <p:nvSpPr>
            <p:cNvPr id="5" name="矩形 4"/>
            <p:cNvSpPr/>
            <p:nvPr/>
          </p:nvSpPr>
          <p:spPr>
            <a:xfrm>
              <a:off x="1302935" y="851298"/>
              <a:ext cx="6729723" cy="5169990"/>
            </a:xfrm>
            <a:prstGeom prst="rect">
              <a:avLst/>
            </a:prstGeom>
            <a:solidFill>
              <a:srgbClr val="F5F5F5"/>
            </a:solidFill>
            <a:ln w="12700" cap="flat" cmpd="sng" algn="ctr">
              <a:solidFill>
                <a:srgbClr val="5B9BD5">
                  <a:shade val="50000"/>
                </a:srgbClr>
              </a:solidFill>
              <a:prstDash val="solid"/>
              <a:miter lim="800000"/>
            </a:ln>
            <a:effectLst/>
          </p:spPr>
          <p:txBody>
            <a:bodyPr rtlCol="0" anchor="t" anchorCtr="0"/>
            <a:lstStyle/>
            <a:p>
              <a:pPr algn="ctr" defTabSz="645109">
                <a:defRPr/>
              </a:pPr>
              <a:r>
                <a:rPr lang="zh-CN" altLang="en-US" sz="1400" kern="0" dirty="0">
                  <a:solidFill>
                    <a:prstClr val="black"/>
                  </a:solidFill>
                  <a:latin typeface="微软雅黑" panose="020B0503020204020204" pitchFamily="34" charset="-122"/>
                  <a:ea typeface="微软雅黑" panose="020B0503020204020204" pitchFamily="34" charset="-122"/>
                </a:rPr>
                <a:t>产品管理子系统</a:t>
              </a:r>
            </a:p>
          </p:txBody>
        </p:sp>
        <p:sp>
          <p:nvSpPr>
            <p:cNvPr id="6" name="矩形 5"/>
            <p:cNvSpPr/>
            <p:nvPr/>
          </p:nvSpPr>
          <p:spPr>
            <a:xfrm>
              <a:off x="1923286" y="3766576"/>
              <a:ext cx="5880599" cy="2128259"/>
            </a:xfrm>
            <a:prstGeom prst="rect">
              <a:avLst/>
            </a:prstGeom>
            <a:solidFill>
              <a:sysClr val="window" lastClr="FFFFFF">
                <a:lumMod val="95000"/>
              </a:sysClr>
            </a:solidFill>
            <a:ln w="12700" cap="flat" cmpd="sng" algn="ctr">
              <a:solidFill>
                <a:srgbClr val="C00000"/>
              </a:solidFill>
              <a:prstDash val="solid"/>
              <a:miter lim="800000"/>
            </a:ln>
            <a:effectLst/>
          </p:spPr>
          <p:txBody>
            <a:bodyPr rtlCol="0" anchor="ctr"/>
            <a:lstStyle/>
            <a:p>
              <a:pPr algn="ctr" defTabSz="645109">
                <a:defRPr/>
              </a:pPr>
              <a:endParaRPr lang="zh-CN" altLang="en-US" sz="1100" kern="0">
                <a:solidFill>
                  <a:prstClr val="white"/>
                </a:solidFill>
                <a:latin typeface="Calibri" panose="020F0502020204030204"/>
                <a:ea typeface="宋体" panose="02010600030101010101" pitchFamily="2" charset="-122"/>
              </a:endParaRPr>
            </a:p>
          </p:txBody>
        </p:sp>
        <p:sp>
          <p:nvSpPr>
            <p:cNvPr id="7" name="TextBox 4"/>
            <p:cNvSpPr txBox="1">
              <a:spLocks noChangeArrowheads="1"/>
            </p:cNvSpPr>
            <p:nvPr/>
          </p:nvSpPr>
          <p:spPr bwMode="auto">
            <a:xfrm>
              <a:off x="1484765" y="3766575"/>
              <a:ext cx="430024" cy="2128259"/>
            </a:xfrm>
            <a:prstGeom prst="rect">
              <a:avLst/>
            </a:prstGeom>
            <a:solidFill>
              <a:srgbClr val="C00000"/>
            </a:solidFill>
            <a:ln w="19050">
              <a:solidFill>
                <a:srgbClr val="C00000"/>
              </a:solidFill>
              <a:miter lim="800000"/>
              <a:headEnd/>
              <a:tailEnd/>
            </a:ln>
          </p:spPr>
          <p:txBody>
            <a:bodyPr vert="eaVert"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r>
                <a:rPr lang="zh-CN" altLang="en-US" sz="1200" b="1" dirty="0">
                  <a:solidFill>
                    <a:prstClr val="white"/>
                  </a:solidFill>
                  <a:latin typeface="微软雅黑" pitchFamily="34" charset="-122"/>
                  <a:ea typeface="微软雅黑" pitchFamily="34" charset="-122"/>
                </a:rPr>
                <a:t>公共支撑</a:t>
              </a:r>
              <a:endParaRPr lang="en-US" sz="1200" b="1" dirty="0">
                <a:solidFill>
                  <a:prstClr val="white"/>
                </a:solidFill>
                <a:latin typeface="微软雅黑" pitchFamily="34" charset="-122"/>
                <a:ea typeface="微软雅黑" pitchFamily="34" charset="-122"/>
              </a:endParaRPr>
            </a:p>
          </p:txBody>
        </p:sp>
        <p:sp>
          <p:nvSpPr>
            <p:cNvPr id="8" name="TextBox 4"/>
            <p:cNvSpPr txBox="1">
              <a:spLocks noChangeArrowheads="1"/>
            </p:cNvSpPr>
            <p:nvPr/>
          </p:nvSpPr>
          <p:spPr bwMode="auto">
            <a:xfrm>
              <a:off x="2065210" y="3851741"/>
              <a:ext cx="2682128" cy="316245"/>
            </a:xfrm>
            <a:prstGeom prst="rect">
              <a:avLst/>
            </a:prstGeom>
            <a:solidFill>
              <a:schemeClr val="tx2">
                <a:lumMod val="60000"/>
                <a:lumOff val="40000"/>
              </a:schemeClr>
            </a:solidFill>
            <a:ln w="19050">
              <a:solidFill>
                <a:schemeClr val="tx2">
                  <a:lumMod val="60000"/>
                  <a:lumOff val="40000"/>
                </a:schemeClr>
              </a:solidFill>
              <a:miter lim="800000"/>
              <a:headEnd/>
              <a:tailEnd/>
            </a:ln>
          </p:spPr>
          <p:txBody>
            <a:bodyPr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defRPr/>
              </a:pPr>
              <a:r>
                <a:rPr lang="zh-CN" altLang="en-US" sz="1200" b="1" kern="0" dirty="0">
                  <a:solidFill>
                    <a:prstClr val="white"/>
                  </a:solidFill>
                  <a:latin typeface="微软雅黑" pitchFamily="34" charset="-122"/>
                  <a:ea typeface="微软雅黑" pitchFamily="34" charset="-122"/>
                </a:rPr>
                <a:t>模板管理</a:t>
              </a:r>
              <a:endParaRPr lang="en-US" sz="1200" b="1" kern="0" dirty="0">
                <a:solidFill>
                  <a:prstClr val="white"/>
                </a:solidFill>
                <a:latin typeface="微软雅黑" pitchFamily="34" charset="-122"/>
                <a:ea typeface="微软雅黑" pitchFamily="34" charset="-122"/>
              </a:endParaRPr>
            </a:p>
          </p:txBody>
        </p:sp>
        <p:sp>
          <p:nvSpPr>
            <p:cNvPr id="9" name="TextBox 5"/>
            <p:cNvSpPr txBox="1">
              <a:spLocks noChangeArrowheads="1"/>
            </p:cNvSpPr>
            <p:nvPr/>
          </p:nvSpPr>
          <p:spPr bwMode="auto">
            <a:xfrm>
              <a:off x="2065209" y="4167986"/>
              <a:ext cx="2682129" cy="1066771"/>
            </a:xfrm>
            <a:prstGeom prst="rect">
              <a:avLst/>
            </a:prstGeom>
            <a:solidFill>
              <a:sysClr val="window" lastClr="FFFFFF">
                <a:lumMod val="75000"/>
              </a:sysClr>
            </a:solidFill>
            <a:ln w="19050">
              <a:solidFill>
                <a:sysClr val="window" lastClr="FFFFFF">
                  <a:lumMod val="75000"/>
                </a:sysClr>
              </a:solidFill>
              <a:miter lim="800000"/>
              <a:headEnd/>
              <a:tailEnd/>
            </a:ln>
          </p:spPr>
          <p:txBody>
            <a:bodyPr lIns="35838" tIns="17919" rIns="35838" bIns="17919"/>
            <a:lstStyle>
              <a:lvl1pPr marL="171450" indent="-171450">
                <a:tabLst>
                  <a:tab pos="720725" algn="l"/>
                </a:tabLst>
                <a:defRPr sz="2100">
                  <a:solidFill>
                    <a:schemeClr val="tx1"/>
                  </a:solidFill>
                  <a:latin typeface="Calibri" pitchFamily="34" charset="0"/>
                  <a:ea typeface="宋体" charset="-122"/>
                </a:defRPr>
              </a:lvl1pPr>
              <a:lvl2pPr marL="742950" indent="-285750">
                <a:tabLst>
                  <a:tab pos="720725" algn="l"/>
                </a:tabLst>
                <a:defRPr sz="2100">
                  <a:solidFill>
                    <a:schemeClr val="tx1"/>
                  </a:solidFill>
                  <a:latin typeface="Calibri" pitchFamily="34" charset="0"/>
                  <a:ea typeface="宋体" charset="-122"/>
                </a:defRPr>
              </a:lvl2pPr>
              <a:lvl3pPr marL="1143000" indent="-228600">
                <a:tabLst>
                  <a:tab pos="720725" algn="l"/>
                </a:tabLst>
                <a:defRPr sz="2100">
                  <a:solidFill>
                    <a:schemeClr val="tx1"/>
                  </a:solidFill>
                  <a:latin typeface="Calibri" pitchFamily="34" charset="0"/>
                  <a:ea typeface="宋体" charset="-122"/>
                </a:defRPr>
              </a:lvl3pPr>
              <a:lvl4pPr marL="1600200" indent="-228600">
                <a:tabLst>
                  <a:tab pos="720725" algn="l"/>
                </a:tabLst>
                <a:defRPr sz="2100">
                  <a:solidFill>
                    <a:schemeClr val="tx1"/>
                  </a:solidFill>
                  <a:latin typeface="Calibri" pitchFamily="34" charset="0"/>
                  <a:ea typeface="宋体" charset="-122"/>
                </a:defRPr>
              </a:lvl4pPr>
              <a:lvl5pPr marL="2057400" indent="-228600">
                <a:tabLst>
                  <a:tab pos="720725" algn="l"/>
                </a:tabLst>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9pPr>
            </a:lstStyle>
            <a:p>
              <a:pPr marL="120958" indent="-120958" defTabSz="645109">
                <a:lnSpc>
                  <a:spcPct val="150000"/>
                </a:lnSpc>
                <a:buFont typeface="Wingdings" pitchFamily="2" charset="2"/>
                <a:buChar char="ü"/>
                <a:tabLst>
                  <a:tab pos="508471" algn="l"/>
                </a:tabLst>
                <a:defRPr/>
              </a:pPr>
              <a:r>
                <a:rPr lang="zh-CN" altLang="en-US" sz="1100" kern="0" dirty="0">
                  <a:solidFill>
                    <a:prstClr val="black"/>
                  </a:solidFill>
                  <a:latin typeface="微软雅黑" pitchFamily="34" charset="-122"/>
                  <a:ea typeface="微软雅黑" pitchFamily="34" charset="-122"/>
                </a:rPr>
                <a:t>数据字段管理</a:t>
              </a:r>
              <a:endParaRPr lang="en-US" altLang="zh-CN" sz="11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100" kern="0" dirty="0">
                  <a:solidFill>
                    <a:prstClr val="black"/>
                  </a:solidFill>
                  <a:latin typeface="微软雅黑" pitchFamily="34" charset="-122"/>
                  <a:ea typeface="微软雅黑" pitchFamily="34" charset="-122"/>
                </a:rPr>
                <a:t>产品组件管理</a:t>
              </a:r>
              <a:endParaRPr lang="en-US" altLang="zh-CN" sz="11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100" kern="0" dirty="0">
                  <a:solidFill>
                    <a:prstClr val="black"/>
                  </a:solidFill>
                  <a:latin typeface="微软雅黑" pitchFamily="34" charset="-122"/>
                  <a:ea typeface="微软雅黑" pitchFamily="34" charset="-122"/>
                </a:rPr>
                <a:t>产品模板管理</a:t>
              </a:r>
              <a:endParaRPr lang="en-US" sz="1100" kern="0" dirty="0">
                <a:solidFill>
                  <a:prstClr val="black"/>
                </a:solidFill>
                <a:latin typeface="微软雅黑" pitchFamily="34" charset="-122"/>
                <a:ea typeface="微软雅黑" pitchFamily="34" charset="-122"/>
              </a:endParaRPr>
            </a:p>
          </p:txBody>
        </p:sp>
        <p:sp>
          <p:nvSpPr>
            <p:cNvPr id="10" name="TextBox 18"/>
            <p:cNvSpPr txBox="1"/>
            <p:nvPr/>
          </p:nvSpPr>
          <p:spPr>
            <a:xfrm>
              <a:off x="2051456" y="5310999"/>
              <a:ext cx="1101820" cy="444737"/>
            </a:xfrm>
            <a:prstGeom prst="rect">
              <a:avLst/>
            </a:prstGeom>
            <a:solidFill>
              <a:schemeClr val="tx2">
                <a:lumMod val="60000"/>
                <a:lumOff val="40000"/>
              </a:schemeClr>
            </a:solidFill>
            <a:ln w="19050">
              <a:solidFill>
                <a:schemeClr val="tx2">
                  <a:lumMod val="60000"/>
                  <a:lumOff val="40000"/>
                </a:schemeClr>
              </a:solidFill>
            </a:ln>
          </p:spPr>
          <p:txBody>
            <a:bodyPr lIns="35838" tIns="0" rIns="35838" bIns="0" anchor="ctr"/>
            <a:lstStyle/>
            <a:p>
              <a:pPr algn="ctr" defTabSz="645109">
                <a:defRPr/>
              </a:pPr>
              <a:r>
                <a:rPr lang="zh-CN" altLang="en-US" sz="1100" b="1" kern="0" dirty="0">
                  <a:solidFill>
                    <a:prstClr val="white"/>
                  </a:solidFill>
                  <a:latin typeface="微软雅黑" pitchFamily="34" charset="-122"/>
                  <a:ea typeface="微软雅黑" pitchFamily="34" charset="-122"/>
                </a:rPr>
                <a:t>权限及流程管理</a:t>
              </a:r>
            </a:p>
          </p:txBody>
        </p:sp>
        <p:sp>
          <p:nvSpPr>
            <p:cNvPr id="11" name="TextBox 19"/>
            <p:cNvSpPr txBox="1"/>
            <p:nvPr/>
          </p:nvSpPr>
          <p:spPr>
            <a:xfrm>
              <a:off x="3161773" y="5310998"/>
              <a:ext cx="4529337" cy="444738"/>
            </a:xfrm>
            <a:prstGeom prst="rect">
              <a:avLst/>
            </a:prstGeom>
            <a:solidFill>
              <a:sysClr val="window" lastClr="FFFFFF">
                <a:lumMod val="75000"/>
              </a:sysClr>
            </a:solidFill>
            <a:ln w="19050">
              <a:solidFill>
                <a:sysClr val="window" lastClr="FFFFFF">
                  <a:lumMod val="75000"/>
                </a:sysClr>
              </a:solidFill>
            </a:ln>
          </p:spPr>
          <p:txBody>
            <a:bodyPr lIns="35838" tIns="17919" rIns="35838" bIns="17919"/>
            <a:lstStyle/>
            <a:p>
              <a:pPr defTabSz="645109">
                <a:lnSpc>
                  <a:spcPct val="150000"/>
                </a:lnSpc>
                <a:tabLst>
                  <a:tab pos="358726" algn="l"/>
                </a:tabLst>
                <a:defRPr/>
              </a:pPr>
              <a:endParaRPr lang="en-US" sz="1000" kern="0" dirty="0">
                <a:solidFill>
                  <a:prstClr val="black"/>
                </a:solidFill>
                <a:latin typeface="微软雅黑" pitchFamily="34" charset="-122"/>
                <a:ea typeface="微软雅黑" pitchFamily="34" charset="-122"/>
              </a:endParaRPr>
            </a:p>
          </p:txBody>
        </p:sp>
        <p:sp>
          <p:nvSpPr>
            <p:cNvPr id="12" name="TextBox 1"/>
            <p:cNvSpPr txBox="1">
              <a:spLocks noChangeArrowheads="1"/>
            </p:cNvSpPr>
            <p:nvPr/>
          </p:nvSpPr>
          <p:spPr bwMode="auto">
            <a:xfrm>
              <a:off x="3356577" y="5425749"/>
              <a:ext cx="1089219" cy="27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515" tIns="22757" rIns="45515" bIns="22757">
              <a:spAutoFit/>
            </a:bodyPr>
            <a:lstStyle>
              <a:lvl1pPr marL="285750" indent="-285750">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645109">
                <a:buFont typeface="Wingdings" pitchFamily="2" charset="2"/>
                <a:buChar char="ü"/>
              </a:pPr>
              <a:r>
                <a:rPr lang="zh-CN" altLang="en-US" sz="1100" dirty="0">
                  <a:solidFill>
                    <a:prstClr val="black"/>
                  </a:solidFill>
                  <a:latin typeface="微软雅黑" pitchFamily="34" charset="-122"/>
                  <a:ea typeface="微软雅黑" pitchFamily="34" charset="-122"/>
                </a:rPr>
                <a:t>用户管理</a:t>
              </a:r>
            </a:p>
          </p:txBody>
        </p:sp>
        <p:sp>
          <p:nvSpPr>
            <p:cNvPr id="13" name="TextBox 1"/>
            <p:cNvSpPr txBox="1">
              <a:spLocks noChangeArrowheads="1"/>
            </p:cNvSpPr>
            <p:nvPr/>
          </p:nvSpPr>
          <p:spPr bwMode="auto">
            <a:xfrm>
              <a:off x="4772266" y="5425749"/>
              <a:ext cx="1089219" cy="27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515" tIns="22757" rIns="45515" bIns="22757">
              <a:spAutoFit/>
            </a:bodyPr>
            <a:lstStyle>
              <a:lvl1pPr marL="285750" indent="-285750">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645109">
                <a:buFont typeface="Wingdings" pitchFamily="2" charset="2"/>
                <a:buChar char="ü"/>
              </a:pPr>
              <a:r>
                <a:rPr lang="zh-CN" altLang="en-US" sz="1100" dirty="0">
                  <a:solidFill>
                    <a:prstClr val="black"/>
                  </a:solidFill>
                  <a:latin typeface="微软雅黑" pitchFamily="34" charset="-122"/>
                  <a:ea typeface="微软雅黑" pitchFamily="34" charset="-122"/>
                </a:rPr>
                <a:t>岗位管理</a:t>
              </a:r>
            </a:p>
          </p:txBody>
        </p:sp>
        <p:sp>
          <p:nvSpPr>
            <p:cNvPr id="14" name="TextBox 4"/>
            <p:cNvSpPr txBox="1">
              <a:spLocks noChangeArrowheads="1"/>
            </p:cNvSpPr>
            <p:nvPr/>
          </p:nvSpPr>
          <p:spPr bwMode="auto">
            <a:xfrm>
              <a:off x="5000335" y="3851118"/>
              <a:ext cx="2690776" cy="317491"/>
            </a:xfrm>
            <a:prstGeom prst="rect">
              <a:avLst/>
            </a:prstGeom>
            <a:solidFill>
              <a:schemeClr val="tx2">
                <a:lumMod val="60000"/>
                <a:lumOff val="40000"/>
              </a:schemeClr>
            </a:solidFill>
            <a:ln w="19050">
              <a:solidFill>
                <a:schemeClr val="tx2">
                  <a:lumMod val="60000"/>
                  <a:lumOff val="40000"/>
                </a:schemeClr>
              </a:solidFill>
              <a:miter lim="800000"/>
              <a:headEnd/>
              <a:tailEnd/>
            </a:ln>
          </p:spPr>
          <p:txBody>
            <a:bodyPr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defRPr/>
              </a:pPr>
              <a:r>
                <a:rPr lang="zh-CN" altLang="en-US" sz="1200" b="1" kern="0" dirty="0">
                  <a:solidFill>
                    <a:prstClr val="white"/>
                  </a:solidFill>
                  <a:latin typeface="微软雅黑" pitchFamily="34" charset="-122"/>
                  <a:ea typeface="微软雅黑" pitchFamily="34" charset="-122"/>
                </a:rPr>
                <a:t>目录管理</a:t>
              </a:r>
              <a:endParaRPr lang="en-US" sz="1200" b="1" kern="0" dirty="0">
                <a:solidFill>
                  <a:prstClr val="white"/>
                </a:solidFill>
                <a:latin typeface="微软雅黑" pitchFamily="34" charset="-122"/>
                <a:ea typeface="微软雅黑" pitchFamily="34" charset="-122"/>
              </a:endParaRPr>
            </a:p>
          </p:txBody>
        </p:sp>
        <p:sp>
          <p:nvSpPr>
            <p:cNvPr id="15" name="TextBox 5"/>
            <p:cNvSpPr txBox="1">
              <a:spLocks noChangeArrowheads="1"/>
            </p:cNvSpPr>
            <p:nvPr/>
          </p:nvSpPr>
          <p:spPr bwMode="auto">
            <a:xfrm>
              <a:off x="5000335" y="4191225"/>
              <a:ext cx="2690776" cy="1066771"/>
            </a:xfrm>
            <a:prstGeom prst="rect">
              <a:avLst/>
            </a:prstGeom>
            <a:solidFill>
              <a:sysClr val="window" lastClr="FFFFFF">
                <a:lumMod val="75000"/>
              </a:sysClr>
            </a:solidFill>
            <a:ln w="19050">
              <a:solidFill>
                <a:sysClr val="window" lastClr="FFFFFF">
                  <a:lumMod val="75000"/>
                </a:sysClr>
              </a:solidFill>
              <a:miter lim="800000"/>
              <a:headEnd/>
              <a:tailEnd/>
            </a:ln>
          </p:spPr>
          <p:txBody>
            <a:bodyPr lIns="35838" tIns="17919" rIns="35838" bIns="17919"/>
            <a:lstStyle>
              <a:lvl1pPr marL="171450" indent="-171450">
                <a:tabLst>
                  <a:tab pos="720725" algn="l"/>
                </a:tabLst>
                <a:defRPr sz="2100">
                  <a:solidFill>
                    <a:schemeClr val="tx1"/>
                  </a:solidFill>
                  <a:latin typeface="Calibri" pitchFamily="34" charset="0"/>
                  <a:ea typeface="宋体" charset="-122"/>
                </a:defRPr>
              </a:lvl1pPr>
              <a:lvl2pPr marL="742950" indent="-285750">
                <a:tabLst>
                  <a:tab pos="720725" algn="l"/>
                </a:tabLst>
                <a:defRPr sz="2100">
                  <a:solidFill>
                    <a:schemeClr val="tx1"/>
                  </a:solidFill>
                  <a:latin typeface="Calibri" pitchFamily="34" charset="0"/>
                  <a:ea typeface="宋体" charset="-122"/>
                </a:defRPr>
              </a:lvl2pPr>
              <a:lvl3pPr marL="1143000" indent="-228600">
                <a:tabLst>
                  <a:tab pos="720725" algn="l"/>
                </a:tabLst>
                <a:defRPr sz="2100">
                  <a:solidFill>
                    <a:schemeClr val="tx1"/>
                  </a:solidFill>
                  <a:latin typeface="Calibri" pitchFamily="34" charset="0"/>
                  <a:ea typeface="宋体" charset="-122"/>
                </a:defRPr>
              </a:lvl3pPr>
              <a:lvl4pPr marL="1600200" indent="-228600">
                <a:tabLst>
                  <a:tab pos="720725" algn="l"/>
                </a:tabLst>
                <a:defRPr sz="2100">
                  <a:solidFill>
                    <a:schemeClr val="tx1"/>
                  </a:solidFill>
                  <a:latin typeface="Calibri" pitchFamily="34" charset="0"/>
                  <a:ea typeface="宋体" charset="-122"/>
                </a:defRPr>
              </a:lvl4pPr>
              <a:lvl5pPr marL="2057400" indent="-228600">
                <a:tabLst>
                  <a:tab pos="720725" algn="l"/>
                </a:tabLst>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9pPr>
            </a:lstStyle>
            <a:p>
              <a:pPr marL="120958" indent="-120958" defTabSz="645109">
                <a:lnSpc>
                  <a:spcPct val="150000"/>
                </a:lnSpc>
                <a:buFont typeface="Wingdings" pitchFamily="2" charset="2"/>
                <a:buChar char="ü"/>
                <a:tabLst>
                  <a:tab pos="508471" algn="l"/>
                </a:tabLst>
                <a:defRPr/>
              </a:pPr>
              <a:r>
                <a:rPr lang="zh-CN" altLang="en-US" sz="1100" kern="0" dirty="0">
                  <a:solidFill>
                    <a:prstClr val="black"/>
                  </a:solidFill>
                  <a:latin typeface="微软雅黑" pitchFamily="34" charset="-122"/>
                  <a:ea typeface="微软雅黑" pitchFamily="34" charset="-122"/>
                </a:rPr>
                <a:t>产品目录管理</a:t>
              </a:r>
              <a:endParaRPr lang="en-US" altLang="zh-CN" sz="11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100" kern="0" dirty="0">
                  <a:solidFill>
                    <a:prstClr val="black"/>
                  </a:solidFill>
                  <a:latin typeface="微软雅黑" pitchFamily="34" charset="-122"/>
                  <a:ea typeface="微软雅黑" pitchFamily="34" charset="-122"/>
                </a:rPr>
                <a:t>产品标签管理</a:t>
              </a:r>
              <a:endParaRPr lang="en-US" altLang="zh-CN" sz="1100" kern="0" dirty="0">
                <a:solidFill>
                  <a:prstClr val="black"/>
                </a:solidFill>
                <a:latin typeface="微软雅黑" pitchFamily="34" charset="-122"/>
                <a:ea typeface="微软雅黑" pitchFamily="34" charset="-122"/>
              </a:endParaRPr>
            </a:p>
          </p:txBody>
        </p:sp>
        <p:sp>
          <p:nvSpPr>
            <p:cNvPr id="16" name="TextBox 4"/>
            <p:cNvSpPr txBox="1">
              <a:spLocks noChangeArrowheads="1"/>
            </p:cNvSpPr>
            <p:nvPr/>
          </p:nvSpPr>
          <p:spPr bwMode="auto">
            <a:xfrm>
              <a:off x="1484765" y="1673544"/>
              <a:ext cx="429990" cy="2028790"/>
            </a:xfrm>
            <a:prstGeom prst="rect">
              <a:avLst/>
            </a:prstGeom>
            <a:solidFill>
              <a:srgbClr val="C00000"/>
            </a:solidFill>
            <a:ln w="19050">
              <a:solidFill>
                <a:srgbClr val="C00000"/>
              </a:solidFill>
              <a:miter lim="800000"/>
              <a:headEnd/>
              <a:tailEnd/>
            </a:ln>
          </p:spPr>
          <p:txBody>
            <a:bodyPr vert="eaVert"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r>
                <a:rPr lang="zh-CN" altLang="en-US" sz="1200" b="1" dirty="0">
                  <a:solidFill>
                    <a:prstClr val="white"/>
                  </a:solidFill>
                  <a:latin typeface="微软雅黑" pitchFamily="34" charset="-122"/>
                  <a:ea typeface="微软雅黑" pitchFamily="34" charset="-122"/>
                </a:rPr>
                <a:t>应用服务</a:t>
              </a:r>
              <a:endParaRPr lang="en-US" sz="1200" b="1" dirty="0">
                <a:solidFill>
                  <a:prstClr val="white"/>
                </a:solidFill>
                <a:latin typeface="微软雅黑" pitchFamily="34" charset="-122"/>
                <a:ea typeface="微软雅黑" pitchFamily="34" charset="-122"/>
              </a:endParaRPr>
            </a:p>
          </p:txBody>
        </p:sp>
        <p:sp>
          <p:nvSpPr>
            <p:cNvPr id="17" name="矩形 16"/>
            <p:cNvSpPr/>
            <p:nvPr/>
          </p:nvSpPr>
          <p:spPr>
            <a:xfrm>
              <a:off x="1914786" y="1673544"/>
              <a:ext cx="5889099" cy="2028790"/>
            </a:xfrm>
            <a:prstGeom prst="rect">
              <a:avLst/>
            </a:prstGeom>
            <a:solidFill>
              <a:sysClr val="window" lastClr="FFFFFF">
                <a:lumMod val="95000"/>
              </a:sysClr>
            </a:solidFill>
            <a:ln w="12700" cap="flat" cmpd="sng" algn="ctr">
              <a:solidFill>
                <a:srgbClr val="C00000"/>
              </a:solidFill>
              <a:prstDash val="solid"/>
              <a:miter lim="800000"/>
            </a:ln>
            <a:effectLst/>
          </p:spPr>
          <p:txBody>
            <a:bodyPr rtlCol="0" anchor="ctr"/>
            <a:lstStyle/>
            <a:p>
              <a:pPr algn="ctr" defTabSz="645109">
                <a:defRPr/>
              </a:pPr>
              <a:endParaRPr lang="zh-CN" altLang="en-US" sz="1100" kern="0">
                <a:solidFill>
                  <a:prstClr val="white"/>
                </a:solidFill>
                <a:latin typeface="Calibri" panose="020F0502020204030204"/>
                <a:ea typeface="宋体" panose="02010600030101010101" pitchFamily="2" charset="-122"/>
              </a:endParaRPr>
            </a:p>
          </p:txBody>
        </p:sp>
        <p:sp>
          <p:nvSpPr>
            <p:cNvPr id="18" name="TextBox 4"/>
            <p:cNvSpPr txBox="1">
              <a:spLocks noChangeArrowheads="1"/>
            </p:cNvSpPr>
            <p:nvPr/>
          </p:nvSpPr>
          <p:spPr bwMode="auto">
            <a:xfrm>
              <a:off x="2051456" y="1778347"/>
              <a:ext cx="1269966" cy="279392"/>
            </a:xfrm>
            <a:prstGeom prst="rect">
              <a:avLst/>
            </a:prstGeom>
            <a:solidFill>
              <a:schemeClr val="tx2">
                <a:lumMod val="60000"/>
                <a:lumOff val="40000"/>
              </a:schemeClr>
            </a:solidFill>
            <a:ln w="19050">
              <a:solidFill>
                <a:schemeClr val="tx2">
                  <a:lumMod val="60000"/>
                  <a:lumOff val="40000"/>
                </a:schemeClr>
              </a:solidFill>
              <a:miter lim="800000"/>
              <a:headEnd/>
              <a:tailEnd/>
            </a:ln>
          </p:spPr>
          <p:txBody>
            <a:bodyPr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defRPr/>
              </a:pPr>
              <a:r>
                <a:rPr lang="zh-CN" altLang="en-US" sz="1100" b="1" kern="0" dirty="0">
                  <a:solidFill>
                    <a:prstClr val="white"/>
                  </a:solidFill>
                  <a:latin typeface="微软雅黑" pitchFamily="34" charset="-122"/>
                  <a:ea typeface="微软雅黑" pitchFamily="34" charset="-122"/>
                </a:rPr>
                <a:t>需求管理</a:t>
              </a:r>
              <a:endParaRPr lang="en-US" sz="1100" b="1" kern="0" dirty="0">
                <a:solidFill>
                  <a:prstClr val="white"/>
                </a:solidFill>
                <a:latin typeface="微软雅黑" pitchFamily="34" charset="-122"/>
                <a:ea typeface="微软雅黑" pitchFamily="34" charset="-122"/>
              </a:endParaRPr>
            </a:p>
          </p:txBody>
        </p:sp>
        <p:sp>
          <p:nvSpPr>
            <p:cNvPr id="19" name="TextBox 5"/>
            <p:cNvSpPr txBox="1">
              <a:spLocks noChangeArrowheads="1"/>
            </p:cNvSpPr>
            <p:nvPr/>
          </p:nvSpPr>
          <p:spPr bwMode="auto">
            <a:xfrm>
              <a:off x="2051456" y="2054857"/>
              <a:ext cx="1269966" cy="1547721"/>
            </a:xfrm>
            <a:prstGeom prst="rect">
              <a:avLst/>
            </a:prstGeom>
            <a:solidFill>
              <a:sysClr val="window" lastClr="FFFFFF">
                <a:lumMod val="75000"/>
              </a:sysClr>
            </a:solidFill>
            <a:ln w="19050">
              <a:solidFill>
                <a:sysClr val="window" lastClr="FFFFFF">
                  <a:lumMod val="75000"/>
                </a:sysClr>
              </a:solidFill>
              <a:miter lim="800000"/>
              <a:headEnd/>
              <a:tailEnd/>
            </a:ln>
          </p:spPr>
          <p:txBody>
            <a:bodyPr lIns="35838" tIns="17919" rIns="35838" bIns="17919"/>
            <a:lstStyle>
              <a:lvl1pPr marL="171450" indent="-171450">
                <a:tabLst>
                  <a:tab pos="720725" algn="l"/>
                </a:tabLst>
                <a:defRPr sz="2100">
                  <a:solidFill>
                    <a:schemeClr val="tx1"/>
                  </a:solidFill>
                  <a:latin typeface="Calibri" pitchFamily="34" charset="0"/>
                  <a:ea typeface="宋体" charset="-122"/>
                </a:defRPr>
              </a:lvl1pPr>
              <a:lvl2pPr marL="742950" indent="-285750">
                <a:tabLst>
                  <a:tab pos="720725" algn="l"/>
                </a:tabLst>
                <a:defRPr sz="2100">
                  <a:solidFill>
                    <a:schemeClr val="tx1"/>
                  </a:solidFill>
                  <a:latin typeface="Calibri" pitchFamily="34" charset="0"/>
                  <a:ea typeface="宋体" charset="-122"/>
                </a:defRPr>
              </a:lvl2pPr>
              <a:lvl3pPr marL="1143000" indent="-228600">
                <a:tabLst>
                  <a:tab pos="720725" algn="l"/>
                </a:tabLst>
                <a:defRPr sz="2100">
                  <a:solidFill>
                    <a:schemeClr val="tx1"/>
                  </a:solidFill>
                  <a:latin typeface="Calibri" pitchFamily="34" charset="0"/>
                  <a:ea typeface="宋体" charset="-122"/>
                </a:defRPr>
              </a:lvl3pPr>
              <a:lvl4pPr marL="1600200" indent="-228600">
                <a:tabLst>
                  <a:tab pos="720725" algn="l"/>
                </a:tabLst>
                <a:defRPr sz="2100">
                  <a:solidFill>
                    <a:schemeClr val="tx1"/>
                  </a:solidFill>
                  <a:latin typeface="Calibri" pitchFamily="34" charset="0"/>
                  <a:ea typeface="宋体" charset="-122"/>
                </a:defRPr>
              </a:lvl4pPr>
              <a:lvl5pPr marL="2057400" indent="-228600">
                <a:tabLst>
                  <a:tab pos="720725" algn="l"/>
                </a:tabLst>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9pPr>
            </a:lstStyle>
            <a:p>
              <a:pPr marL="120958" indent="-120958" defTabSz="645109">
                <a:lnSpc>
                  <a:spcPct val="150000"/>
                </a:lnSpc>
                <a:buFont typeface="Wingdings" pitchFamily="2" charset="2"/>
                <a:buChar char="ü"/>
                <a:tabLst>
                  <a:tab pos="508471" algn="l"/>
                </a:tabLst>
                <a:defRPr/>
              </a:pPr>
              <a:r>
                <a:rPr lang="zh-CN" altLang="en-US" sz="1050" kern="0" dirty="0">
                  <a:solidFill>
                    <a:prstClr val="black"/>
                  </a:solidFill>
                  <a:latin typeface="微软雅黑" pitchFamily="34" charset="-122"/>
                  <a:ea typeface="微软雅黑" pitchFamily="34" charset="-122"/>
                </a:rPr>
                <a:t>产品创新需求</a:t>
              </a:r>
              <a:endParaRPr lang="en-US" altLang="zh-CN" sz="105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50" kern="0" dirty="0">
                  <a:solidFill>
                    <a:prstClr val="black"/>
                  </a:solidFill>
                  <a:latin typeface="微软雅黑" pitchFamily="34" charset="-122"/>
                  <a:ea typeface="微软雅黑" pitchFamily="34" charset="-122"/>
                </a:rPr>
                <a:t>产品优化需求</a:t>
              </a:r>
              <a:endParaRPr lang="en-US" altLang="zh-CN" sz="1050" kern="0" dirty="0">
                <a:solidFill>
                  <a:prstClr val="black"/>
                </a:solidFill>
                <a:latin typeface="微软雅黑" pitchFamily="34" charset="-122"/>
                <a:ea typeface="微软雅黑" pitchFamily="34" charset="-122"/>
              </a:endParaRPr>
            </a:p>
          </p:txBody>
        </p:sp>
        <p:sp>
          <p:nvSpPr>
            <p:cNvPr id="20" name="TextBox 4"/>
            <p:cNvSpPr txBox="1">
              <a:spLocks noChangeArrowheads="1"/>
            </p:cNvSpPr>
            <p:nvPr/>
          </p:nvSpPr>
          <p:spPr bwMode="auto">
            <a:xfrm>
              <a:off x="3506304" y="1790467"/>
              <a:ext cx="1269966" cy="264081"/>
            </a:xfrm>
            <a:prstGeom prst="rect">
              <a:avLst/>
            </a:prstGeom>
            <a:solidFill>
              <a:schemeClr val="tx2">
                <a:lumMod val="60000"/>
                <a:lumOff val="40000"/>
              </a:schemeClr>
            </a:solidFill>
            <a:ln w="19050">
              <a:solidFill>
                <a:schemeClr val="tx2">
                  <a:lumMod val="60000"/>
                  <a:lumOff val="40000"/>
                </a:schemeClr>
              </a:solidFill>
              <a:miter lim="800000"/>
              <a:headEnd/>
              <a:tailEnd/>
            </a:ln>
          </p:spPr>
          <p:txBody>
            <a:bodyPr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defRPr/>
              </a:pPr>
              <a:r>
                <a:rPr lang="zh-CN" altLang="en-US" sz="1100" b="1" kern="0" dirty="0">
                  <a:solidFill>
                    <a:prstClr val="white"/>
                  </a:solidFill>
                  <a:latin typeface="微软雅黑" pitchFamily="34" charset="-122"/>
                  <a:ea typeface="微软雅黑" pitchFamily="34" charset="-122"/>
                </a:rPr>
                <a:t>配置管理</a:t>
              </a:r>
              <a:endParaRPr lang="en-US" sz="1100" b="1" kern="0" dirty="0">
                <a:solidFill>
                  <a:prstClr val="white"/>
                </a:solidFill>
                <a:latin typeface="微软雅黑" pitchFamily="34" charset="-122"/>
                <a:ea typeface="微软雅黑" pitchFamily="34" charset="-122"/>
              </a:endParaRPr>
            </a:p>
          </p:txBody>
        </p:sp>
        <p:sp>
          <p:nvSpPr>
            <p:cNvPr id="21" name="TextBox 5"/>
            <p:cNvSpPr txBox="1">
              <a:spLocks noChangeArrowheads="1"/>
            </p:cNvSpPr>
            <p:nvPr/>
          </p:nvSpPr>
          <p:spPr bwMode="auto">
            <a:xfrm>
              <a:off x="3508019" y="2069368"/>
              <a:ext cx="1269966" cy="1518700"/>
            </a:xfrm>
            <a:prstGeom prst="rect">
              <a:avLst/>
            </a:prstGeom>
            <a:solidFill>
              <a:sysClr val="window" lastClr="FFFFFF">
                <a:lumMod val="75000"/>
              </a:sysClr>
            </a:solidFill>
            <a:ln w="19050">
              <a:solidFill>
                <a:sysClr val="window" lastClr="FFFFFF">
                  <a:lumMod val="75000"/>
                </a:sysClr>
              </a:solidFill>
              <a:miter lim="800000"/>
              <a:headEnd/>
              <a:tailEnd/>
            </a:ln>
          </p:spPr>
          <p:txBody>
            <a:bodyPr lIns="35838" tIns="17919" rIns="35838" bIns="17919"/>
            <a:lstStyle>
              <a:lvl1pPr marL="171450" indent="-171450">
                <a:tabLst>
                  <a:tab pos="720725" algn="l"/>
                </a:tabLst>
                <a:defRPr sz="2100">
                  <a:solidFill>
                    <a:schemeClr val="tx1"/>
                  </a:solidFill>
                  <a:latin typeface="Calibri" pitchFamily="34" charset="0"/>
                  <a:ea typeface="宋体" charset="-122"/>
                </a:defRPr>
              </a:lvl1pPr>
              <a:lvl2pPr marL="742950" indent="-285750">
                <a:tabLst>
                  <a:tab pos="720725" algn="l"/>
                </a:tabLst>
                <a:defRPr sz="2100">
                  <a:solidFill>
                    <a:schemeClr val="tx1"/>
                  </a:solidFill>
                  <a:latin typeface="Calibri" pitchFamily="34" charset="0"/>
                  <a:ea typeface="宋体" charset="-122"/>
                </a:defRPr>
              </a:lvl2pPr>
              <a:lvl3pPr marL="1143000" indent="-228600">
                <a:tabLst>
                  <a:tab pos="720725" algn="l"/>
                </a:tabLst>
                <a:defRPr sz="2100">
                  <a:solidFill>
                    <a:schemeClr val="tx1"/>
                  </a:solidFill>
                  <a:latin typeface="Calibri" pitchFamily="34" charset="0"/>
                  <a:ea typeface="宋体" charset="-122"/>
                </a:defRPr>
              </a:lvl3pPr>
              <a:lvl4pPr marL="1600200" indent="-228600">
                <a:tabLst>
                  <a:tab pos="720725" algn="l"/>
                </a:tabLst>
                <a:defRPr sz="2100">
                  <a:solidFill>
                    <a:schemeClr val="tx1"/>
                  </a:solidFill>
                  <a:latin typeface="Calibri" pitchFamily="34" charset="0"/>
                  <a:ea typeface="宋体" charset="-122"/>
                </a:defRPr>
              </a:lvl4pPr>
              <a:lvl5pPr marL="2057400" indent="-228600">
                <a:tabLst>
                  <a:tab pos="720725" algn="l"/>
                </a:tabLst>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9pPr>
            </a:lstStyle>
            <a:p>
              <a:pPr marL="120958" indent="-120958" defTabSz="645109">
                <a:lnSpc>
                  <a:spcPct val="150000"/>
                </a:lnSpc>
                <a:buFont typeface="Wingdings" pitchFamily="2" charset="2"/>
                <a:buChar char="ü"/>
                <a:tabLst>
                  <a:tab pos="508471" algn="l"/>
                </a:tabLst>
                <a:defRPr/>
              </a:pPr>
              <a:r>
                <a:rPr lang="zh-CN" altLang="en-US" sz="1000" kern="0" dirty="0">
                  <a:solidFill>
                    <a:prstClr val="black"/>
                  </a:solidFill>
                  <a:latin typeface="微软雅黑" pitchFamily="34" charset="-122"/>
                  <a:ea typeface="微软雅黑" pitchFamily="34" charset="-122"/>
                </a:rPr>
                <a:t>产品新建</a:t>
              </a:r>
              <a:r>
                <a:rPr lang="en-US" altLang="zh-CN" sz="1000" kern="0" dirty="0">
                  <a:solidFill>
                    <a:prstClr val="black"/>
                  </a:solidFill>
                  <a:latin typeface="微软雅黑" pitchFamily="34" charset="-122"/>
                  <a:ea typeface="微软雅黑" pitchFamily="34" charset="-122"/>
                </a:rPr>
                <a:t>/</a:t>
              </a:r>
              <a:r>
                <a:rPr lang="zh-CN" altLang="en-US" sz="1000" kern="0" dirty="0">
                  <a:solidFill>
                    <a:prstClr val="black"/>
                  </a:solidFill>
                  <a:latin typeface="微软雅黑" pitchFamily="34" charset="-122"/>
                  <a:ea typeface="微软雅黑" pitchFamily="34" charset="-122"/>
                </a:rPr>
                <a:t>变更</a:t>
              </a:r>
              <a:endParaRPr lang="en-US" altLang="zh-CN" sz="10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00" kern="0" dirty="0">
                  <a:solidFill>
                    <a:prstClr val="black"/>
                  </a:solidFill>
                  <a:latin typeface="微软雅黑" pitchFamily="34" charset="-122"/>
                  <a:ea typeface="微软雅黑" pitchFamily="34" charset="-122"/>
                </a:rPr>
                <a:t>产品主数据</a:t>
              </a:r>
              <a:endParaRPr lang="en-US" altLang="zh-CN" sz="10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00" kern="0" dirty="0">
                  <a:solidFill>
                    <a:prstClr val="black"/>
                  </a:solidFill>
                  <a:latin typeface="微软雅黑" pitchFamily="34" charset="-122"/>
                  <a:ea typeface="微软雅黑" pitchFamily="34" charset="-122"/>
                </a:rPr>
                <a:t>产品业务特性</a:t>
              </a:r>
              <a:endParaRPr lang="en-US" altLang="zh-CN" sz="10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00" kern="0" dirty="0">
                  <a:solidFill>
                    <a:prstClr val="black"/>
                  </a:solidFill>
                  <a:latin typeface="微软雅黑" pitchFamily="34" charset="-122"/>
                  <a:ea typeface="微软雅黑" pitchFamily="34" charset="-122"/>
                </a:rPr>
                <a:t>产品参数</a:t>
              </a:r>
              <a:endParaRPr lang="en-US" altLang="zh-CN" sz="100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00" kern="0" dirty="0">
                  <a:solidFill>
                    <a:prstClr val="black"/>
                  </a:solidFill>
                  <a:latin typeface="微软雅黑" pitchFamily="34" charset="-122"/>
                  <a:ea typeface="微软雅黑" pitchFamily="34" charset="-122"/>
                </a:rPr>
                <a:t>产品上市</a:t>
              </a:r>
              <a:r>
                <a:rPr lang="en-US" altLang="zh-CN" sz="1000" kern="0" dirty="0">
                  <a:solidFill>
                    <a:prstClr val="black"/>
                  </a:solidFill>
                  <a:latin typeface="微软雅黑" pitchFamily="34" charset="-122"/>
                  <a:ea typeface="微软雅黑" pitchFamily="34" charset="-122"/>
                </a:rPr>
                <a:t>/</a:t>
              </a:r>
              <a:r>
                <a:rPr lang="zh-CN" altLang="en-US" sz="1000" kern="0" dirty="0">
                  <a:solidFill>
                    <a:prstClr val="black"/>
                  </a:solidFill>
                  <a:latin typeface="微软雅黑" pitchFamily="34" charset="-122"/>
                  <a:ea typeface="微软雅黑" pitchFamily="34" charset="-122"/>
                </a:rPr>
                <a:t>停销</a:t>
              </a:r>
              <a:r>
                <a:rPr lang="en-US" altLang="zh-CN" sz="1000" kern="0" dirty="0">
                  <a:solidFill>
                    <a:prstClr val="black"/>
                  </a:solidFill>
                  <a:latin typeface="微软雅黑" pitchFamily="34" charset="-122"/>
                  <a:ea typeface="微软雅黑" pitchFamily="34" charset="-122"/>
                </a:rPr>
                <a:t>/</a:t>
              </a:r>
              <a:r>
                <a:rPr lang="zh-CN" altLang="en-US" sz="1000" kern="0" dirty="0">
                  <a:solidFill>
                    <a:prstClr val="black"/>
                  </a:solidFill>
                  <a:latin typeface="微软雅黑" pitchFamily="34" charset="-122"/>
                  <a:ea typeface="微软雅黑" pitchFamily="34" charset="-122"/>
                </a:rPr>
                <a:t>退市</a:t>
              </a:r>
              <a:endParaRPr lang="en-US" altLang="zh-CN" sz="1000" kern="0" dirty="0">
                <a:solidFill>
                  <a:prstClr val="black"/>
                </a:solidFill>
                <a:latin typeface="微软雅黑" pitchFamily="34" charset="-122"/>
                <a:ea typeface="微软雅黑" pitchFamily="34" charset="-122"/>
              </a:endParaRPr>
            </a:p>
          </p:txBody>
        </p:sp>
        <p:sp>
          <p:nvSpPr>
            <p:cNvPr id="22" name="TextBox 4"/>
            <p:cNvSpPr txBox="1">
              <a:spLocks noChangeArrowheads="1"/>
            </p:cNvSpPr>
            <p:nvPr/>
          </p:nvSpPr>
          <p:spPr bwMode="auto">
            <a:xfrm>
              <a:off x="4961152" y="1762765"/>
              <a:ext cx="1269966" cy="279392"/>
            </a:xfrm>
            <a:prstGeom prst="rect">
              <a:avLst/>
            </a:prstGeom>
            <a:solidFill>
              <a:schemeClr val="tx2">
                <a:lumMod val="60000"/>
                <a:lumOff val="40000"/>
              </a:schemeClr>
            </a:solidFill>
            <a:ln w="19050">
              <a:solidFill>
                <a:schemeClr val="tx2">
                  <a:lumMod val="60000"/>
                  <a:lumOff val="40000"/>
                </a:schemeClr>
              </a:solidFill>
              <a:miter lim="800000"/>
              <a:headEnd/>
              <a:tailEnd/>
            </a:ln>
          </p:spPr>
          <p:txBody>
            <a:bodyPr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defRPr/>
              </a:pPr>
              <a:r>
                <a:rPr lang="zh-CN" altLang="en-US" sz="1100" b="1" kern="0" dirty="0">
                  <a:solidFill>
                    <a:prstClr val="white"/>
                  </a:solidFill>
                  <a:latin typeface="微软雅黑" pitchFamily="34" charset="-122"/>
                  <a:ea typeface="微软雅黑" pitchFamily="34" charset="-122"/>
                </a:rPr>
                <a:t>产品展示</a:t>
              </a:r>
              <a:endParaRPr lang="en-US" sz="1100" b="1" kern="0" dirty="0">
                <a:solidFill>
                  <a:prstClr val="white"/>
                </a:solidFill>
                <a:latin typeface="微软雅黑" pitchFamily="34" charset="-122"/>
                <a:ea typeface="微软雅黑" pitchFamily="34" charset="-122"/>
              </a:endParaRPr>
            </a:p>
          </p:txBody>
        </p:sp>
        <p:sp>
          <p:nvSpPr>
            <p:cNvPr id="23" name="TextBox 5"/>
            <p:cNvSpPr txBox="1">
              <a:spLocks noChangeArrowheads="1"/>
            </p:cNvSpPr>
            <p:nvPr/>
          </p:nvSpPr>
          <p:spPr bwMode="auto">
            <a:xfrm>
              <a:off x="4964582" y="2070416"/>
              <a:ext cx="1269966" cy="1516602"/>
            </a:xfrm>
            <a:prstGeom prst="rect">
              <a:avLst/>
            </a:prstGeom>
            <a:solidFill>
              <a:sysClr val="window" lastClr="FFFFFF">
                <a:lumMod val="75000"/>
              </a:sysClr>
            </a:solidFill>
            <a:ln w="19050">
              <a:solidFill>
                <a:sysClr val="window" lastClr="FFFFFF">
                  <a:lumMod val="75000"/>
                </a:sysClr>
              </a:solidFill>
              <a:miter lim="800000"/>
              <a:headEnd/>
              <a:tailEnd/>
            </a:ln>
          </p:spPr>
          <p:txBody>
            <a:bodyPr lIns="35838" tIns="17919" rIns="35838" bIns="17919"/>
            <a:lstStyle>
              <a:lvl1pPr marL="171450" indent="-171450">
                <a:tabLst>
                  <a:tab pos="720725" algn="l"/>
                </a:tabLst>
                <a:defRPr sz="2100">
                  <a:solidFill>
                    <a:schemeClr val="tx1"/>
                  </a:solidFill>
                  <a:latin typeface="Calibri" pitchFamily="34" charset="0"/>
                  <a:ea typeface="宋体" charset="-122"/>
                </a:defRPr>
              </a:lvl1pPr>
              <a:lvl2pPr marL="742950" indent="-285750">
                <a:tabLst>
                  <a:tab pos="720725" algn="l"/>
                </a:tabLst>
                <a:defRPr sz="2100">
                  <a:solidFill>
                    <a:schemeClr val="tx1"/>
                  </a:solidFill>
                  <a:latin typeface="Calibri" pitchFamily="34" charset="0"/>
                  <a:ea typeface="宋体" charset="-122"/>
                </a:defRPr>
              </a:lvl2pPr>
              <a:lvl3pPr marL="1143000" indent="-228600">
                <a:tabLst>
                  <a:tab pos="720725" algn="l"/>
                </a:tabLst>
                <a:defRPr sz="2100">
                  <a:solidFill>
                    <a:schemeClr val="tx1"/>
                  </a:solidFill>
                  <a:latin typeface="Calibri" pitchFamily="34" charset="0"/>
                  <a:ea typeface="宋体" charset="-122"/>
                </a:defRPr>
              </a:lvl3pPr>
              <a:lvl4pPr marL="1600200" indent="-228600">
                <a:tabLst>
                  <a:tab pos="720725" algn="l"/>
                </a:tabLst>
                <a:defRPr sz="2100">
                  <a:solidFill>
                    <a:schemeClr val="tx1"/>
                  </a:solidFill>
                  <a:latin typeface="Calibri" pitchFamily="34" charset="0"/>
                  <a:ea typeface="宋体" charset="-122"/>
                </a:defRPr>
              </a:lvl4pPr>
              <a:lvl5pPr marL="2057400" indent="-228600">
                <a:tabLst>
                  <a:tab pos="720725" algn="l"/>
                </a:tabLst>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9pPr>
            </a:lstStyle>
            <a:p>
              <a:pPr marL="120958" indent="-120958" defTabSz="645109">
                <a:lnSpc>
                  <a:spcPct val="150000"/>
                </a:lnSpc>
                <a:buFont typeface="Wingdings" pitchFamily="2" charset="2"/>
                <a:buChar char="ü"/>
                <a:tabLst>
                  <a:tab pos="508471" algn="l"/>
                </a:tabLst>
                <a:defRPr/>
              </a:pPr>
              <a:r>
                <a:rPr lang="zh-CN" altLang="en-US" sz="1050" kern="0" dirty="0">
                  <a:solidFill>
                    <a:prstClr val="black"/>
                  </a:solidFill>
                  <a:latin typeface="微软雅黑" pitchFamily="34" charset="-122"/>
                  <a:ea typeface="微软雅黑" pitchFamily="34" charset="-122"/>
                </a:rPr>
                <a:t>产品业务视图</a:t>
              </a:r>
              <a:endParaRPr lang="en-US" altLang="zh-CN" sz="105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50" kern="0" dirty="0">
                  <a:solidFill>
                    <a:prstClr val="black"/>
                  </a:solidFill>
                  <a:latin typeface="微软雅黑" pitchFamily="34" charset="-122"/>
                  <a:ea typeface="微软雅黑" pitchFamily="34" charset="-122"/>
                </a:rPr>
                <a:t>产品参数视图</a:t>
              </a:r>
              <a:endParaRPr lang="en-US" altLang="zh-CN" sz="1050" kern="0" dirty="0">
                <a:solidFill>
                  <a:prstClr val="black"/>
                </a:solidFill>
                <a:latin typeface="微软雅黑" pitchFamily="34" charset="-122"/>
                <a:ea typeface="微软雅黑" pitchFamily="34" charset="-122"/>
              </a:endParaRPr>
            </a:p>
            <a:p>
              <a:pPr marL="120958" indent="-120958" defTabSz="645109">
                <a:lnSpc>
                  <a:spcPct val="150000"/>
                </a:lnSpc>
                <a:buFont typeface="Wingdings" pitchFamily="2" charset="2"/>
                <a:buChar char="ü"/>
                <a:tabLst>
                  <a:tab pos="508471" algn="l"/>
                </a:tabLst>
                <a:defRPr/>
              </a:pPr>
              <a:r>
                <a:rPr lang="zh-CN" altLang="en-US" sz="1050" kern="0" dirty="0">
                  <a:solidFill>
                    <a:prstClr val="black"/>
                  </a:solidFill>
                  <a:latin typeface="微软雅黑" pitchFamily="34" charset="-122"/>
                  <a:ea typeface="微软雅黑" pitchFamily="34" charset="-122"/>
                </a:rPr>
                <a:t>产品比较</a:t>
              </a:r>
              <a:endParaRPr lang="en-US" altLang="zh-CN" sz="1050" kern="0" dirty="0">
                <a:solidFill>
                  <a:prstClr val="black"/>
                </a:solidFill>
                <a:latin typeface="微软雅黑" pitchFamily="34" charset="-122"/>
                <a:ea typeface="微软雅黑" pitchFamily="34" charset="-122"/>
              </a:endParaRPr>
            </a:p>
          </p:txBody>
        </p:sp>
        <p:sp>
          <p:nvSpPr>
            <p:cNvPr id="24" name="TextBox 4"/>
            <p:cNvSpPr txBox="1">
              <a:spLocks noChangeArrowheads="1"/>
            </p:cNvSpPr>
            <p:nvPr/>
          </p:nvSpPr>
          <p:spPr bwMode="auto">
            <a:xfrm>
              <a:off x="6421145" y="1753095"/>
              <a:ext cx="1269966" cy="279392"/>
            </a:xfrm>
            <a:prstGeom prst="rect">
              <a:avLst/>
            </a:prstGeom>
            <a:solidFill>
              <a:schemeClr val="tx2">
                <a:lumMod val="60000"/>
                <a:lumOff val="40000"/>
              </a:schemeClr>
            </a:solidFill>
            <a:ln w="19050">
              <a:solidFill>
                <a:schemeClr val="tx2">
                  <a:lumMod val="60000"/>
                  <a:lumOff val="40000"/>
                </a:schemeClr>
              </a:solidFill>
              <a:miter lim="800000"/>
              <a:headEnd/>
              <a:tailEnd/>
            </a:ln>
          </p:spPr>
          <p:txBody>
            <a:bodyPr lIns="35838" tIns="0" rIns="35838" bIns="0" anchor="ctr"/>
            <a:lstStyle>
              <a:lvl1pPr>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algn="ctr" defTabSz="645109">
                <a:defRPr/>
              </a:pPr>
              <a:r>
                <a:rPr lang="zh-CN" altLang="en-US" sz="1100" b="1" kern="0" dirty="0">
                  <a:solidFill>
                    <a:prstClr val="white"/>
                  </a:solidFill>
                  <a:latin typeface="微软雅黑" pitchFamily="34" charset="-122"/>
                  <a:ea typeface="微软雅黑" pitchFamily="34" charset="-122"/>
                </a:rPr>
                <a:t>产品跟踪</a:t>
              </a:r>
              <a:endParaRPr lang="en-US" sz="1100" b="1" kern="0" dirty="0">
                <a:solidFill>
                  <a:prstClr val="white"/>
                </a:solidFill>
                <a:latin typeface="微软雅黑" pitchFamily="34" charset="-122"/>
                <a:ea typeface="微软雅黑" pitchFamily="34" charset="-122"/>
              </a:endParaRPr>
            </a:p>
          </p:txBody>
        </p:sp>
        <p:sp>
          <p:nvSpPr>
            <p:cNvPr id="25" name="TextBox 5"/>
            <p:cNvSpPr txBox="1">
              <a:spLocks noChangeArrowheads="1"/>
            </p:cNvSpPr>
            <p:nvPr/>
          </p:nvSpPr>
          <p:spPr bwMode="auto">
            <a:xfrm>
              <a:off x="6421145" y="2045707"/>
              <a:ext cx="1269966" cy="1566020"/>
            </a:xfrm>
            <a:prstGeom prst="rect">
              <a:avLst/>
            </a:prstGeom>
            <a:solidFill>
              <a:sysClr val="window" lastClr="FFFFFF">
                <a:lumMod val="75000"/>
              </a:sysClr>
            </a:solidFill>
            <a:ln w="19050">
              <a:solidFill>
                <a:sysClr val="window" lastClr="FFFFFF">
                  <a:lumMod val="75000"/>
                </a:sysClr>
              </a:solidFill>
              <a:miter lim="800000"/>
              <a:headEnd/>
              <a:tailEnd/>
            </a:ln>
          </p:spPr>
          <p:txBody>
            <a:bodyPr lIns="35838" tIns="17919" rIns="35838" bIns="17919"/>
            <a:lstStyle>
              <a:lvl1pPr marL="171450" indent="-171450">
                <a:tabLst>
                  <a:tab pos="720725" algn="l"/>
                </a:tabLst>
                <a:defRPr sz="2100">
                  <a:solidFill>
                    <a:schemeClr val="tx1"/>
                  </a:solidFill>
                  <a:latin typeface="Calibri" pitchFamily="34" charset="0"/>
                  <a:ea typeface="宋体" charset="-122"/>
                </a:defRPr>
              </a:lvl1pPr>
              <a:lvl2pPr marL="742950" indent="-285750">
                <a:tabLst>
                  <a:tab pos="720725" algn="l"/>
                </a:tabLst>
                <a:defRPr sz="2100">
                  <a:solidFill>
                    <a:schemeClr val="tx1"/>
                  </a:solidFill>
                  <a:latin typeface="Calibri" pitchFamily="34" charset="0"/>
                  <a:ea typeface="宋体" charset="-122"/>
                </a:defRPr>
              </a:lvl2pPr>
              <a:lvl3pPr marL="1143000" indent="-228600">
                <a:tabLst>
                  <a:tab pos="720725" algn="l"/>
                </a:tabLst>
                <a:defRPr sz="2100">
                  <a:solidFill>
                    <a:schemeClr val="tx1"/>
                  </a:solidFill>
                  <a:latin typeface="Calibri" pitchFamily="34" charset="0"/>
                  <a:ea typeface="宋体" charset="-122"/>
                </a:defRPr>
              </a:lvl3pPr>
              <a:lvl4pPr marL="1600200" indent="-228600">
                <a:tabLst>
                  <a:tab pos="720725" algn="l"/>
                </a:tabLst>
                <a:defRPr sz="2100">
                  <a:solidFill>
                    <a:schemeClr val="tx1"/>
                  </a:solidFill>
                  <a:latin typeface="Calibri" pitchFamily="34" charset="0"/>
                  <a:ea typeface="宋体" charset="-122"/>
                </a:defRPr>
              </a:lvl4pPr>
              <a:lvl5pPr marL="2057400" indent="-228600">
                <a:tabLst>
                  <a:tab pos="720725" algn="l"/>
                </a:tabLst>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tabLst>
                  <a:tab pos="720725" algn="l"/>
                </a:tabLst>
                <a:defRPr sz="2100">
                  <a:solidFill>
                    <a:schemeClr val="tx1"/>
                  </a:solidFill>
                  <a:latin typeface="Calibri" pitchFamily="34" charset="0"/>
                  <a:ea typeface="宋体" charset="-122"/>
                </a:defRPr>
              </a:lvl9pPr>
            </a:lstStyle>
            <a:p>
              <a:pPr marL="120958" indent="-120958" defTabSz="645109">
                <a:lnSpc>
                  <a:spcPct val="150000"/>
                </a:lnSpc>
                <a:buFont typeface="Wingdings" pitchFamily="2" charset="2"/>
                <a:buChar char="ü"/>
                <a:tabLst>
                  <a:tab pos="508471" algn="l"/>
                </a:tabLst>
                <a:defRPr/>
              </a:pPr>
              <a:r>
                <a:rPr lang="zh-CN" altLang="en-US" sz="1100" kern="0" dirty="0">
                  <a:solidFill>
                    <a:prstClr val="black"/>
                  </a:solidFill>
                  <a:latin typeface="微软雅黑" pitchFamily="34" charset="-122"/>
                  <a:ea typeface="微软雅黑" pitchFamily="34" charset="-122"/>
                </a:rPr>
                <a:t>产品后评价</a:t>
              </a:r>
              <a:endParaRPr lang="en-US" altLang="zh-CN" sz="1100" kern="0" dirty="0">
                <a:solidFill>
                  <a:prstClr val="black"/>
                </a:solidFill>
                <a:latin typeface="微软雅黑" pitchFamily="34" charset="-122"/>
                <a:ea typeface="微软雅黑" pitchFamily="34" charset="-122"/>
              </a:endParaRPr>
            </a:p>
            <a:p>
              <a:pPr marL="0" indent="0" defTabSz="645109">
                <a:lnSpc>
                  <a:spcPct val="150000"/>
                </a:lnSpc>
                <a:tabLst>
                  <a:tab pos="508471" algn="l"/>
                </a:tabLst>
                <a:defRPr/>
              </a:pPr>
              <a:endParaRPr lang="en-US" altLang="zh-CN" sz="1100" kern="0" dirty="0">
                <a:solidFill>
                  <a:prstClr val="black"/>
                </a:solidFill>
                <a:latin typeface="微软雅黑" pitchFamily="34" charset="-122"/>
                <a:ea typeface="微软雅黑" pitchFamily="34" charset="-122"/>
              </a:endParaRPr>
            </a:p>
          </p:txBody>
        </p:sp>
        <p:sp>
          <p:nvSpPr>
            <p:cNvPr id="26" name="燕尾形 25"/>
            <p:cNvSpPr/>
            <p:nvPr/>
          </p:nvSpPr>
          <p:spPr>
            <a:xfrm>
              <a:off x="1919739" y="1189056"/>
              <a:ext cx="1523959" cy="355630"/>
            </a:xfrm>
            <a:prstGeom prst="chevron">
              <a:avLst/>
            </a:prstGeom>
            <a:solidFill>
              <a:srgbClr val="C00000"/>
            </a:solidFill>
            <a:ln w="12700" cap="flat" cmpd="sng" algn="ctr">
              <a:solidFill>
                <a:srgbClr val="C00000"/>
              </a:solidFill>
              <a:prstDash val="solid"/>
              <a:miter lim="800000"/>
            </a:ln>
            <a:effectLst/>
          </p:spPr>
          <p:txBody>
            <a:bodyPr rtlCol="0" anchor="ctr"/>
            <a:lstStyle/>
            <a:p>
              <a:pPr algn="ctr" defTabSz="645109">
                <a:defRPr/>
              </a:pPr>
              <a:r>
                <a:rPr lang="zh-CN" altLang="en-US" sz="1200" kern="0" dirty="0">
                  <a:solidFill>
                    <a:prstClr val="white"/>
                  </a:solidFill>
                  <a:latin typeface="微软雅黑" panose="020B0503020204020204" pitchFamily="34" charset="-122"/>
                  <a:ea typeface="微软雅黑" panose="020B0503020204020204" pitchFamily="34" charset="-122"/>
                </a:rPr>
                <a:t>产品需求</a:t>
              </a:r>
            </a:p>
          </p:txBody>
        </p:sp>
        <p:sp>
          <p:nvSpPr>
            <p:cNvPr id="27" name="燕尾形 26"/>
            <p:cNvSpPr/>
            <p:nvPr/>
          </p:nvSpPr>
          <p:spPr>
            <a:xfrm>
              <a:off x="3373135" y="1191904"/>
              <a:ext cx="1523959" cy="349934"/>
            </a:xfrm>
            <a:prstGeom prst="chevron">
              <a:avLst/>
            </a:prstGeom>
            <a:solidFill>
              <a:srgbClr val="C00000"/>
            </a:solidFill>
            <a:ln w="12700" cap="flat" cmpd="sng" algn="ctr">
              <a:solidFill>
                <a:srgbClr val="C00000"/>
              </a:solidFill>
              <a:prstDash val="solid"/>
              <a:miter lim="800000"/>
            </a:ln>
            <a:effectLst/>
          </p:spPr>
          <p:txBody>
            <a:bodyPr rtlCol="0" anchor="ctr"/>
            <a:lstStyle/>
            <a:p>
              <a:pPr algn="ctr" defTabSz="645109">
                <a:defRPr/>
              </a:pPr>
              <a:r>
                <a:rPr lang="zh-CN" altLang="en-US" sz="1200" kern="0" dirty="0">
                  <a:solidFill>
                    <a:prstClr val="white"/>
                  </a:solidFill>
                  <a:latin typeface="微软雅黑" panose="020B0503020204020204" pitchFamily="34" charset="-122"/>
                  <a:ea typeface="微软雅黑" panose="020B0503020204020204" pitchFamily="34" charset="-122"/>
                </a:rPr>
                <a:t>产品开发</a:t>
              </a:r>
            </a:p>
          </p:txBody>
        </p:sp>
        <p:sp>
          <p:nvSpPr>
            <p:cNvPr id="28" name="燕尾形 27"/>
            <p:cNvSpPr/>
            <p:nvPr/>
          </p:nvSpPr>
          <p:spPr>
            <a:xfrm>
              <a:off x="4826531" y="1194752"/>
              <a:ext cx="1523959" cy="344238"/>
            </a:xfrm>
            <a:prstGeom prst="chevron">
              <a:avLst/>
            </a:prstGeom>
            <a:solidFill>
              <a:srgbClr val="C00000"/>
            </a:solidFill>
            <a:ln w="12700" cap="flat" cmpd="sng" algn="ctr">
              <a:solidFill>
                <a:srgbClr val="C00000"/>
              </a:solidFill>
              <a:prstDash val="solid"/>
              <a:miter lim="800000"/>
            </a:ln>
            <a:effectLst/>
          </p:spPr>
          <p:txBody>
            <a:bodyPr rtlCol="0" anchor="ctr"/>
            <a:lstStyle/>
            <a:p>
              <a:pPr algn="ctr" defTabSz="645109">
                <a:defRPr/>
              </a:pPr>
              <a:r>
                <a:rPr lang="zh-CN" altLang="en-US" sz="1200" kern="0" dirty="0">
                  <a:solidFill>
                    <a:prstClr val="white"/>
                  </a:solidFill>
                  <a:latin typeface="微软雅黑" panose="020B0503020204020204" pitchFamily="34" charset="-122"/>
                  <a:ea typeface="微软雅黑" panose="020B0503020204020204" pitchFamily="34" charset="-122"/>
                </a:rPr>
                <a:t>产品上市</a:t>
              </a:r>
            </a:p>
          </p:txBody>
        </p:sp>
        <p:sp>
          <p:nvSpPr>
            <p:cNvPr id="29" name="燕尾形 28"/>
            <p:cNvSpPr/>
            <p:nvPr/>
          </p:nvSpPr>
          <p:spPr>
            <a:xfrm>
              <a:off x="6279926" y="1197600"/>
              <a:ext cx="1523959" cy="338543"/>
            </a:xfrm>
            <a:prstGeom prst="chevron">
              <a:avLst/>
            </a:prstGeom>
            <a:solidFill>
              <a:srgbClr val="C00000"/>
            </a:solidFill>
            <a:ln w="12700" cap="flat" cmpd="sng" algn="ctr">
              <a:solidFill>
                <a:srgbClr val="C00000"/>
              </a:solidFill>
              <a:prstDash val="solid"/>
              <a:miter lim="800000"/>
            </a:ln>
            <a:effectLst/>
          </p:spPr>
          <p:txBody>
            <a:bodyPr rtlCol="0" anchor="ctr"/>
            <a:lstStyle/>
            <a:p>
              <a:pPr algn="ctr" defTabSz="645109">
                <a:defRPr/>
              </a:pPr>
              <a:r>
                <a:rPr lang="zh-CN" altLang="en-US" sz="1100" kern="0" dirty="0">
                  <a:solidFill>
                    <a:prstClr val="white"/>
                  </a:solidFill>
                  <a:latin typeface="微软雅黑" panose="020B0503020204020204" pitchFamily="34" charset="-122"/>
                  <a:ea typeface="微软雅黑" panose="020B0503020204020204" pitchFamily="34" charset="-122"/>
                </a:rPr>
                <a:t>产品跟踪调整</a:t>
              </a:r>
            </a:p>
          </p:txBody>
        </p:sp>
        <p:sp>
          <p:nvSpPr>
            <p:cNvPr id="30" name="TextBox 1"/>
            <p:cNvSpPr txBox="1">
              <a:spLocks noChangeArrowheads="1"/>
            </p:cNvSpPr>
            <p:nvPr/>
          </p:nvSpPr>
          <p:spPr bwMode="auto">
            <a:xfrm>
              <a:off x="6388421" y="5430949"/>
              <a:ext cx="1089219" cy="27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515" tIns="22757" rIns="45515" bIns="22757">
              <a:spAutoFit/>
            </a:bodyPr>
            <a:lstStyle>
              <a:lvl1pPr marL="285750" indent="-285750">
                <a:defRPr sz="2100">
                  <a:solidFill>
                    <a:schemeClr val="tx1"/>
                  </a:solidFill>
                  <a:latin typeface="Calibri" pitchFamily="34" charset="0"/>
                  <a:ea typeface="宋体" pitchFamily="2" charset="-122"/>
                </a:defRPr>
              </a:lvl1pPr>
              <a:lvl2pPr marL="742950" indent="-285750">
                <a:defRPr sz="2100">
                  <a:solidFill>
                    <a:schemeClr val="tx1"/>
                  </a:solidFill>
                  <a:latin typeface="Calibri" pitchFamily="34" charset="0"/>
                  <a:ea typeface="宋体" pitchFamily="2" charset="-122"/>
                </a:defRPr>
              </a:lvl2pPr>
              <a:lvl3pPr marL="1143000" indent="-228600">
                <a:defRPr sz="2100">
                  <a:solidFill>
                    <a:schemeClr val="tx1"/>
                  </a:solidFill>
                  <a:latin typeface="Calibri" pitchFamily="34" charset="0"/>
                  <a:ea typeface="宋体" pitchFamily="2" charset="-122"/>
                </a:defRPr>
              </a:lvl3pPr>
              <a:lvl4pPr marL="1600200" indent="-228600">
                <a:defRPr sz="2100">
                  <a:solidFill>
                    <a:schemeClr val="tx1"/>
                  </a:solidFill>
                  <a:latin typeface="Calibri" pitchFamily="34" charset="0"/>
                  <a:ea typeface="宋体" pitchFamily="2" charset="-122"/>
                </a:defRPr>
              </a:lvl4pPr>
              <a:lvl5pPr marL="2057400" indent="-228600">
                <a:defRPr sz="2100">
                  <a:solidFill>
                    <a:schemeClr val="tx1"/>
                  </a:solidFill>
                  <a:latin typeface="Calibri" pitchFamily="34" charset="0"/>
                  <a:ea typeface="宋体" pitchFamily="2"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645109">
                <a:buFont typeface="Wingdings" pitchFamily="2" charset="2"/>
                <a:buChar char="ü"/>
              </a:pPr>
              <a:r>
                <a:rPr lang="zh-CN" altLang="en-US" sz="1100" dirty="0">
                  <a:solidFill>
                    <a:prstClr val="black"/>
                  </a:solidFill>
                  <a:latin typeface="微软雅黑" pitchFamily="34" charset="-122"/>
                  <a:ea typeface="微软雅黑" pitchFamily="34" charset="-122"/>
                </a:rPr>
                <a:t>流程管理</a:t>
              </a:r>
            </a:p>
          </p:txBody>
        </p:sp>
      </p:grpSp>
    </p:spTree>
    <p:extLst>
      <p:ext uri="{BB962C8B-B14F-4D97-AF65-F5344CB8AC3E}">
        <p14:creationId xmlns:p14="http://schemas.microsoft.com/office/powerpoint/2010/main" val="65780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15</a:t>
            </a:fld>
            <a:endParaRPr lang="zh-CN" altLang="en-US" dirty="0"/>
          </a:p>
        </p:txBody>
      </p:sp>
      <p:grpSp>
        <p:nvGrpSpPr>
          <p:cNvPr id="2" name="组合 1"/>
          <p:cNvGrpSpPr/>
          <p:nvPr/>
        </p:nvGrpSpPr>
        <p:grpSpPr>
          <a:xfrm>
            <a:off x="1384991" y="843558"/>
            <a:ext cx="7384954" cy="3572884"/>
            <a:chOff x="323527" y="1124744"/>
            <a:chExt cx="8508913" cy="4040097"/>
          </a:xfrm>
        </p:grpSpPr>
        <p:sp>
          <p:nvSpPr>
            <p:cNvPr id="5" name="矩形 4"/>
            <p:cNvSpPr/>
            <p:nvPr/>
          </p:nvSpPr>
          <p:spPr>
            <a:xfrm>
              <a:off x="323528"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00" dirty="0">
                  <a:latin typeface="微软雅黑" panose="020B0503020204020204" pitchFamily="34" charset="-122"/>
                  <a:ea typeface="微软雅黑" panose="020B0503020204020204" pitchFamily="34" charset="-122"/>
                </a:rPr>
                <a:t>贷款申请</a:t>
              </a:r>
            </a:p>
          </p:txBody>
        </p:sp>
        <p:sp>
          <p:nvSpPr>
            <p:cNvPr id="6" name="矩形 5"/>
            <p:cNvSpPr/>
            <p:nvPr/>
          </p:nvSpPr>
          <p:spPr>
            <a:xfrm>
              <a:off x="323528" y="1494578"/>
              <a:ext cx="792000" cy="205285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zh-CN" altLang="en-US" sz="1050" dirty="0">
                  <a:solidFill>
                    <a:schemeClr val="tx1"/>
                  </a:solidFill>
                  <a:latin typeface="微软雅黑" panose="020B0503020204020204" pitchFamily="34" charset="-122"/>
                  <a:ea typeface="微软雅黑" panose="020B0503020204020204" pitchFamily="34" charset="-122"/>
                </a:rPr>
                <a:t>客户类型</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申请渠道</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申请条件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申请材料</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资金用途</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业务类型</a:t>
              </a:r>
            </a:p>
          </p:txBody>
        </p:sp>
        <p:sp>
          <p:nvSpPr>
            <p:cNvPr id="7" name="矩形 6"/>
            <p:cNvSpPr/>
            <p:nvPr/>
          </p:nvSpPr>
          <p:spPr>
            <a:xfrm>
              <a:off x="1180963"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授信额度</a:t>
              </a:r>
            </a:p>
          </p:txBody>
        </p:sp>
        <p:sp>
          <p:nvSpPr>
            <p:cNvPr id="8" name="矩形 7"/>
            <p:cNvSpPr/>
            <p:nvPr/>
          </p:nvSpPr>
          <p:spPr>
            <a:xfrm>
              <a:off x="1180963"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额度类型</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担保方式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客户分类</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额度期限</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额度范围</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授信调查</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风险分析</a:t>
              </a:r>
            </a:p>
          </p:txBody>
        </p:sp>
        <p:sp>
          <p:nvSpPr>
            <p:cNvPr id="9" name="矩形 8"/>
            <p:cNvSpPr/>
            <p:nvPr/>
          </p:nvSpPr>
          <p:spPr>
            <a:xfrm>
              <a:off x="2038398"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贷款审批</a:t>
              </a:r>
            </a:p>
          </p:txBody>
        </p:sp>
        <p:sp>
          <p:nvSpPr>
            <p:cNvPr id="10" name="矩形 9"/>
            <p:cNvSpPr/>
            <p:nvPr/>
          </p:nvSpPr>
          <p:spPr>
            <a:xfrm>
              <a:off x="2038398"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审批渠道</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审批方式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审批内容</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审批人员</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抵押控制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担保控制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2895833"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贷款放款</a:t>
              </a:r>
            </a:p>
          </p:txBody>
        </p:sp>
        <p:sp>
          <p:nvSpPr>
            <p:cNvPr id="12" name="矩形 11"/>
            <p:cNvSpPr/>
            <p:nvPr/>
          </p:nvSpPr>
          <p:spPr>
            <a:xfrm>
              <a:off x="2895833"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发放条件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停放条件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放款渠道</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放款方式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账户管理</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支付方式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日期控制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贷款期限</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放款计划</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保证金</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753268"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贷款还款</a:t>
              </a:r>
            </a:p>
          </p:txBody>
        </p:sp>
        <p:sp>
          <p:nvSpPr>
            <p:cNvPr id="14" name="矩形 13"/>
            <p:cNvSpPr/>
            <p:nvPr/>
          </p:nvSpPr>
          <p:spPr>
            <a:xfrm>
              <a:off x="3753268" y="1484783"/>
              <a:ext cx="792000" cy="207279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还款渠道</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还款类型</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还款方式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还款周期</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还款顺序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宽限期</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扣收规则</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违约规则</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利率变更</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期限变更</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特殊处理</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4610703"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计结息</a:t>
              </a:r>
            </a:p>
          </p:txBody>
        </p:sp>
        <p:sp>
          <p:nvSpPr>
            <p:cNvPr id="16" name="矩形 15"/>
            <p:cNvSpPr/>
            <p:nvPr/>
          </p:nvSpPr>
          <p:spPr>
            <a:xfrm>
              <a:off x="4610703"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结息方式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利息方法</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头尾控制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利率类型</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利率分段</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利率转换</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重定价</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利息计提</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结息处理</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利息分摊</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5468138"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形态转移</a:t>
              </a:r>
            </a:p>
          </p:txBody>
        </p:sp>
        <p:sp>
          <p:nvSpPr>
            <p:cNvPr id="18" name="矩形 17"/>
            <p:cNvSpPr/>
            <p:nvPr/>
          </p:nvSpPr>
          <p:spPr>
            <a:xfrm>
              <a:off x="5468138"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转列方式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转列类型</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逾期种类</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逾期利息</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逾期本金</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6325573"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贷款停息</a:t>
              </a:r>
            </a:p>
          </p:txBody>
        </p:sp>
        <p:sp>
          <p:nvSpPr>
            <p:cNvPr id="20" name="矩形 19"/>
            <p:cNvSpPr/>
            <p:nvPr/>
          </p:nvSpPr>
          <p:spPr>
            <a:xfrm>
              <a:off x="6325573"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停息条件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停息种类</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停息方式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利息处理</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坏账准备</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停息限制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恢复计息</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7183008"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贷款核销</a:t>
              </a:r>
            </a:p>
          </p:txBody>
        </p:sp>
        <p:sp>
          <p:nvSpPr>
            <p:cNvPr id="22" name="矩形 21"/>
            <p:cNvSpPr/>
            <p:nvPr/>
          </p:nvSpPr>
          <p:spPr>
            <a:xfrm>
              <a:off x="7183008"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核销种类</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核销类型</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核销方式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核销前提</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特殊处理</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收回规则</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8040440" y="1124744"/>
              <a:ext cx="792000"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100" dirty="0">
                  <a:latin typeface="微软雅黑" panose="020B0503020204020204" pitchFamily="34" charset="-122"/>
                  <a:ea typeface="微软雅黑" panose="020B0503020204020204" pitchFamily="34" charset="-122"/>
                </a:rPr>
                <a:t>结清销户</a:t>
              </a:r>
            </a:p>
          </p:txBody>
        </p:sp>
        <p:sp>
          <p:nvSpPr>
            <p:cNvPr id="24" name="矩形 23"/>
            <p:cNvSpPr/>
            <p:nvPr/>
          </p:nvSpPr>
          <p:spPr>
            <a:xfrm>
              <a:off x="8040440" y="1484784"/>
              <a:ext cx="792000" cy="20727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zh-CN" altLang="en-US" sz="1050" dirty="0">
                  <a:solidFill>
                    <a:schemeClr val="tx1"/>
                  </a:solidFill>
                  <a:latin typeface="微软雅黑" panose="020B0503020204020204" pitchFamily="34" charset="-122"/>
                  <a:ea typeface="微软雅黑" panose="020B0503020204020204" pitchFamily="34" charset="-122"/>
                </a:rPr>
                <a:t>结清种类</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结清方式</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结清原因</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销户条件</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r>
                <a:rPr lang="zh-CN" altLang="en-US" sz="1050" dirty="0">
                  <a:solidFill>
                    <a:schemeClr val="tx1"/>
                  </a:solidFill>
                  <a:latin typeface="微软雅黑" panose="020B0503020204020204" pitchFamily="34" charset="-122"/>
                  <a:ea typeface="微软雅黑" panose="020B0503020204020204" pitchFamily="34" charset="-122"/>
                </a:rPr>
                <a:t>销户处理</a:t>
              </a: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en-US" altLang="zh-CN" sz="1050" dirty="0">
                <a:solidFill>
                  <a:schemeClr val="tx1"/>
                </a:solidFill>
                <a:latin typeface="微软雅黑" panose="020B0503020204020204" pitchFamily="34" charset="-122"/>
                <a:ea typeface="微软雅黑" panose="020B0503020204020204" pitchFamily="34" charset="-122"/>
              </a:endParaRPr>
            </a:p>
            <a:p>
              <a:pPr algn="ct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5" name="等腰三角形 24"/>
            <p:cNvSpPr/>
            <p:nvPr/>
          </p:nvSpPr>
          <p:spPr>
            <a:xfrm>
              <a:off x="323528" y="3645024"/>
              <a:ext cx="8462016" cy="307619"/>
            </a:xfrm>
            <a:prstGeom prst="triangl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矩形 25"/>
            <p:cNvSpPr/>
            <p:nvPr/>
          </p:nvSpPr>
          <p:spPr>
            <a:xfrm>
              <a:off x="323527" y="4203691"/>
              <a:ext cx="8508912" cy="9611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zh-CN" altLang="en-US" sz="1200" dirty="0">
                  <a:solidFill>
                    <a:schemeClr val="tx1"/>
                  </a:solidFill>
                  <a:latin typeface="微软雅黑" panose="020B0503020204020204" pitchFamily="34" charset="-122"/>
                  <a:ea typeface="微软雅黑" panose="020B0503020204020204" pitchFamily="34" charset="-122"/>
                </a:rPr>
                <a:t>业务特性不仅仅是产品内容的统一管理，更多是对产品提供服务是所有的业务节点进行抽象形成产品的业务模型，驱动业务系统进行产品化改造，业务视图是产品参数模型的基础</a:t>
              </a:r>
              <a:endParaRPr lang="en-US" altLang="zh-CN" sz="12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2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200" dirty="0">
                  <a:solidFill>
                    <a:schemeClr val="tx1"/>
                  </a:solidFill>
                  <a:latin typeface="微软雅黑" panose="020B0503020204020204" pitchFamily="34" charset="-122"/>
                  <a:ea typeface="微软雅黑" panose="020B0503020204020204" pitchFamily="34" charset="-122"/>
                </a:rPr>
                <a:t>完整的业务特性，需要产品经理从客户、流程、额度、定价等多个方面进行归纳和抽象</a:t>
              </a:r>
              <a:endParaRPr lang="en-US" altLang="zh-CN" sz="1200" dirty="0">
                <a:solidFill>
                  <a:schemeClr val="tx1"/>
                </a:solidFill>
                <a:latin typeface="微软雅黑" panose="020B0503020204020204" pitchFamily="34" charset="-122"/>
                <a:ea typeface="微软雅黑" panose="020B0503020204020204" pitchFamily="34" charset="-122"/>
              </a:endParaRPr>
            </a:p>
          </p:txBody>
        </p:sp>
      </p:grpSp>
      <p:sp>
        <p:nvSpPr>
          <p:cNvPr id="27" name="Text Box 21"/>
          <p:cNvSpPr txBox="1">
            <a:spLocks noChangeArrowheads="1"/>
          </p:cNvSpPr>
          <p:nvPr/>
        </p:nvSpPr>
        <p:spPr bwMode="gray">
          <a:xfrm>
            <a:off x="1384991" y="373138"/>
            <a:ext cx="5353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latinLnBrk="0" hangingPunct="0"/>
            <a:r>
              <a:rPr kumimoji="0"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产品模型</a:t>
            </a:r>
          </a:p>
        </p:txBody>
      </p:sp>
    </p:spTree>
    <p:extLst>
      <p:ext uri="{BB962C8B-B14F-4D97-AF65-F5344CB8AC3E}">
        <p14:creationId xmlns:p14="http://schemas.microsoft.com/office/powerpoint/2010/main" val="1092036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工厂</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16</a:t>
            </a:fld>
            <a:endParaRPr lang="zh-CN" altLang="en-US" dirty="0"/>
          </a:p>
        </p:txBody>
      </p:sp>
      <p:grpSp>
        <p:nvGrpSpPr>
          <p:cNvPr id="2" name="组合 1"/>
          <p:cNvGrpSpPr/>
          <p:nvPr/>
        </p:nvGrpSpPr>
        <p:grpSpPr>
          <a:xfrm>
            <a:off x="1918769" y="579619"/>
            <a:ext cx="6768752" cy="3600400"/>
            <a:chOff x="2447926" y="1776412"/>
            <a:chExt cx="4248149" cy="2125267"/>
          </a:xfrm>
        </p:grpSpPr>
        <p:sp>
          <p:nvSpPr>
            <p:cNvPr id="5" name="MH_Text_1"/>
            <p:cNvSpPr/>
            <p:nvPr>
              <p:custDataLst>
                <p:tags r:id="rId1"/>
              </p:custDataLst>
            </p:nvPr>
          </p:nvSpPr>
          <p:spPr>
            <a:xfrm>
              <a:off x="2447926"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建立产品标准</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实现产品目录管理</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实现主数据管理</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6" name="MH_Other_1"/>
            <p:cNvSpPr/>
            <p:nvPr>
              <p:custDataLst>
                <p:tags r:id="rId2"/>
              </p:custDataLst>
            </p:nvPr>
          </p:nvSpPr>
          <p:spPr>
            <a:xfrm>
              <a:off x="3138488" y="2650332"/>
              <a:ext cx="1251347" cy="1251347"/>
            </a:xfrm>
            <a:prstGeom prst="leftCircularArrow">
              <a:avLst>
                <a:gd name="adj1" fmla="val 2550"/>
                <a:gd name="adj2" fmla="val 309429"/>
                <a:gd name="adj3" fmla="val 2084940"/>
                <a:gd name="adj4" fmla="val 9024489"/>
                <a:gd name="adj5" fmla="val 2975"/>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MH_Text_2"/>
            <p:cNvSpPr/>
            <p:nvPr>
              <p:custDataLst>
                <p:tags r:id="rId3"/>
              </p:custDataLst>
            </p:nvPr>
          </p:nvSpPr>
          <p:spPr>
            <a:xfrm>
              <a:off x="3936207"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建立产品模型</a:t>
              </a:r>
              <a:endParaRPr lang="en-US" altLang="zh-CN" sz="1200" dirty="0">
                <a:solidFill>
                  <a:schemeClr val="tx1">
                    <a:lumMod val="50000"/>
                    <a:lumOff val="50000"/>
                  </a:schemeClr>
                </a:solidFill>
                <a:latin typeface="微软雅黑" panose="020B0503020204020204"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实现产品级参数控制</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产品使用分析</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8" name="MH_Other_2"/>
            <p:cNvSpPr/>
            <p:nvPr>
              <p:custDataLst>
                <p:tags r:id="rId4"/>
              </p:custDataLst>
            </p:nvPr>
          </p:nvSpPr>
          <p:spPr>
            <a:xfrm>
              <a:off x="4617244" y="1776412"/>
              <a:ext cx="1404938" cy="1404938"/>
            </a:xfrm>
            <a:prstGeom prst="circularArrow">
              <a:avLst>
                <a:gd name="adj1" fmla="val 2271"/>
                <a:gd name="adj2" fmla="val 273786"/>
                <a:gd name="adj3" fmla="val 19550703"/>
                <a:gd name="adj4" fmla="val 12575511"/>
                <a:gd name="adj5" fmla="val 2650"/>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MH_Text_3"/>
            <p:cNvSpPr/>
            <p:nvPr>
              <p:custDataLst>
                <p:tags r:id="rId5"/>
              </p:custDataLst>
            </p:nvPr>
          </p:nvSpPr>
          <p:spPr>
            <a:xfrm>
              <a:off x="5425678"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marL="0" lvl="1" algn="ctr" fontAlgn="auto">
                <a:spcBef>
                  <a:spcPts val="0"/>
                </a:spcBef>
                <a:spcAft>
                  <a:spcPts val="0"/>
                </a:spcAft>
                <a:defRPr/>
              </a:pP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0" lvl="1" algn="ctr" fontAlgn="auto">
                <a:lnSpc>
                  <a:spcPct val="150000"/>
                </a:lnSpc>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产品与客户需求匹配</a:t>
              </a:r>
              <a:endParaRPr lang="en-US" altLang="zh-CN" sz="2100" dirty="0">
                <a:solidFill>
                  <a:schemeClr val="bg1">
                    <a:lumMod val="50000"/>
                  </a:schemeClr>
                </a:solidFill>
                <a:latin typeface="微软雅黑" panose="020B0503020204020204" pitchFamily="34" charset="-122"/>
              </a:endParaRPr>
            </a:p>
            <a:p>
              <a:pPr marL="0" lvl="1" algn="ctr" fontAlgn="auto">
                <a:lnSpc>
                  <a:spcPct val="150000"/>
                </a:lnSpc>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全面后评价</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0" lvl="1" algn="ctr" fontAlgn="auto">
                <a:lnSpc>
                  <a:spcPct val="150000"/>
                </a:lnSpc>
                <a:spcBef>
                  <a:spcPts val="0"/>
                </a:spcBef>
                <a:spcAft>
                  <a:spcPts val="0"/>
                </a:spcAft>
                <a:defRPr/>
              </a:pP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MH_SubTitle_1"/>
            <p:cNvSpPr/>
            <p:nvPr>
              <p:custDataLst>
                <p:tags r:id="rId6"/>
              </p:custDataLst>
            </p:nvPr>
          </p:nvSpPr>
          <p:spPr>
            <a:xfrm>
              <a:off x="2781301" y="3181350"/>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E6457B"/>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第一阶段</a:t>
              </a:r>
            </a:p>
          </p:txBody>
        </p:sp>
        <p:sp>
          <p:nvSpPr>
            <p:cNvPr id="11" name="MH_SubTitle_2"/>
            <p:cNvSpPr/>
            <p:nvPr>
              <p:custDataLst>
                <p:tags r:id="rId7"/>
              </p:custDataLst>
            </p:nvPr>
          </p:nvSpPr>
          <p:spPr>
            <a:xfrm>
              <a:off x="4270772" y="2182416"/>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第二阶段</a:t>
              </a:r>
            </a:p>
          </p:txBody>
        </p:sp>
        <p:sp>
          <p:nvSpPr>
            <p:cNvPr id="12" name="MH_SubTitle_3"/>
            <p:cNvSpPr/>
            <p:nvPr>
              <p:custDataLst>
                <p:tags r:id="rId8"/>
              </p:custDataLst>
            </p:nvPr>
          </p:nvSpPr>
          <p:spPr>
            <a:xfrm>
              <a:off x="5760244" y="3175398"/>
              <a:ext cx="935831" cy="358378"/>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第三阶段</a:t>
              </a:r>
            </a:p>
          </p:txBody>
        </p:sp>
      </p:grpSp>
    </p:spTree>
    <p:extLst>
      <p:ext uri="{BB962C8B-B14F-4D97-AF65-F5344CB8AC3E}">
        <p14:creationId xmlns:p14="http://schemas.microsoft.com/office/powerpoint/2010/main" val="3042377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17</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Tree>
    <p:extLst>
      <p:ext uri="{BB962C8B-B14F-4D97-AF65-F5344CB8AC3E}">
        <p14:creationId xmlns:p14="http://schemas.microsoft.com/office/powerpoint/2010/main" val="1348780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参数</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18</a:t>
            </a:fld>
            <a:endParaRPr lang="zh-CN" altLang="en-US" dirty="0"/>
          </a:p>
        </p:txBody>
      </p:sp>
      <p:grpSp>
        <p:nvGrpSpPr>
          <p:cNvPr id="5" name="组合 4"/>
          <p:cNvGrpSpPr/>
          <p:nvPr/>
        </p:nvGrpSpPr>
        <p:grpSpPr>
          <a:xfrm>
            <a:off x="1907704" y="843558"/>
            <a:ext cx="6357982" cy="3357586"/>
            <a:chOff x="1357290" y="1071546"/>
            <a:chExt cx="7072362" cy="4585500"/>
          </a:xfrm>
        </p:grpSpPr>
        <p:grpSp>
          <p:nvGrpSpPr>
            <p:cNvPr id="6" name="组合 2"/>
            <p:cNvGrpSpPr/>
            <p:nvPr/>
          </p:nvGrpSpPr>
          <p:grpSpPr>
            <a:xfrm>
              <a:off x="6429388" y="1071546"/>
              <a:ext cx="2000264" cy="4581004"/>
              <a:chOff x="395536" y="1249592"/>
              <a:chExt cx="1296144" cy="4223814"/>
            </a:xfrm>
          </p:grpSpPr>
          <p:sp>
            <p:nvSpPr>
              <p:cNvPr id="41" name="矩形 40"/>
              <p:cNvSpPr/>
              <p:nvPr/>
            </p:nvSpPr>
            <p:spPr bwMode="gray">
              <a:xfrm>
                <a:off x="395536" y="1249592"/>
                <a:ext cx="1296144" cy="247399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zh-CN" altLang="en-US" sz="1200" dirty="0">
                    <a:latin typeface="微软雅黑" pitchFamily="34" charset="-122"/>
                    <a:ea typeface="微软雅黑" pitchFamily="34" charset="-122"/>
                  </a:rPr>
                  <a:t>各业务模块</a:t>
                </a:r>
              </a:p>
            </p:txBody>
          </p:sp>
          <p:sp>
            <p:nvSpPr>
              <p:cNvPr id="42" name="矩形 41"/>
              <p:cNvSpPr/>
              <p:nvPr/>
            </p:nvSpPr>
            <p:spPr bwMode="gray">
              <a:xfrm>
                <a:off x="467544" y="1551299"/>
                <a:ext cx="1080120" cy="20516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zh-CN" altLang="en-US" sz="900" dirty="0">
                    <a:latin typeface="微软雅黑" pitchFamily="34" charset="-122"/>
                    <a:ea typeface="微软雅黑" pitchFamily="34" charset="-122"/>
                  </a:rPr>
                  <a:t>基础参数</a:t>
                </a:r>
              </a:p>
            </p:txBody>
          </p:sp>
          <p:sp>
            <p:nvSpPr>
              <p:cNvPr id="43" name="矩形 42"/>
              <p:cNvSpPr/>
              <p:nvPr/>
            </p:nvSpPr>
            <p:spPr bwMode="gray">
              <a:xfrm>
                <a:off x="395536" y="3818330"/>
                <a:ext cx="1296144" cy="784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zh-CN" altLang="en-US" sz="900" dirty="0">
                    <a:latin typeface="微软雅黑" pitchFamily="34" charset="-122"/>
                    <a:ea typeface="微软雅黑" pitchFamily="34" charset="-122"/>
                  </a:rPr>
                  <a:t>其他模块</a:t>
                </a:r>
              </a:p>
            </p:txBody>
          </p:sp>
          <p:sp>
            <p:nvSpPr>
              <p:cNvPr id="44" name="矩形 43"/>
              <p:cNvSpPr/>
              <p:nvPr/>
            </p:nvSpPr>
            <p:spPr bwMode="gray">
              <a:xfrm>
                <a:off x="467544" y="4170254"/>
                <a:ext cx="1080120" cy="30066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latin typeface="微软雅黑" pitchFamily="34" charset="-122"/>
                    <a:ea typeface="微软雅黑" pitchFamily="34" charset="-122"/>
                  </a:rPr>
                  <a:t>XX</a:t>
                </a:r>
                <a:r>
                  <a:rPr lang="zh-CN" altLang="en-US" sz="900" dirty="0">
                    <a:latin typeface="微软雅黑" pitchFamily="34" charset="-122"/>
                    <a:ea typeface="微软雅黑" pitchFamily="34" charset="-122"/>
                  </a:rPr>
                  <a:t>参数</a:t>
                </a:r>
              </a:p>
            </p:txBody>
          </p:sp>
          <p:sp>
            <p:nvSpPr>
              <p:cNvPr id="45" name="矩形 44"/>
              <p:cNvSpPr/>
              <p:nvPr/>
            </p:nvSpPr>
            <p:spPr bwMode="gray">
              <a:xfrm>
                <a:off x="399304" y="4689054"/>
                <a:ext cx="1292376" cy="784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US" altLang="zh-CN" sz="900" dirty="0">
                    <a:latin typeface="微软雅黑" pitchFamily="34" charset="-122"/>
                    <a:ea typeface="微软雅黑" pitchFamily="34" charset="-122"/>
                  </a:rPr>
                  <a:t>…</a:t>
                </a:r>
                <a:endParaRPr lang="zh-CN" altLang="en-US" sz="900" dirty="0">
                  <a:latin typeface="微软雅黑" pitchFamily="34" charset="-122"/>
                  <a:ea typeface="微软雅黑" pitchFamily="34" charset="-122"/>
                </a:endParaRPr>
              </a:p>
            </p:txBody>
          </p:sp>
          <p:sp>
            <p:nvSpPr>
              <p:cNvPr id="46" name="矩形 45"/>
              <p:cNvSpPr/>
              <p:nvPr/>
            </p:nvSpPr>
            <p:spPr bwMode="gray">
              <a:xfrm>
                <a:off x="476001" y="4990761"/>
                <a:ext cx="1080000" cy="30167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latin typeface="微软雅黑" pitchFamily="34" charset="-122"/>
                    <a:ea typeface="微软雅黑" pitchFamily="34" charset="-122"/>
                  </a:rPr>
                  <a:t>XX</a:t>
                </a:r>
                <a:r>
                  <a:rPr lang="zh-CN" altLang="en-US" sz="900" dirty="0">
                    <a:latin typeface="微软雅黑" pitchFamily="34" charset="-122"/>
                    <a:ea typeface="微软雅黑" pitchFamily="34" charset="-122"/>
                  </a:rPr>
                  <a:t>参数</a:t>
                </a:r>
              </a:p>
            </p:txBody>
          </p:sp>
          <p:sp>
            <p:nvSpPr>
              <p:cNvPr id="47" name="矩形 46"/>
              <p:cNvSpPr/>
              <p:nvPr/>
            </p:nvSpPr>
            <p:spPr bwMode="gray">
              <a:xfrm>
                <a:off x="548010" y="1853006"/>
                <a:ext cx="927646" cy="2413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solidFill>
                      <a:schemeClr val="dk1"/>
                    </a:solidFill>
                    <a:latin typeface="微软雅黑" pitchFamily="34" charset="-122"/>
                    <a:ea typeface="微软雅黑" pitchFamily="34" charset="-122"/>
                  </a:rPr>
                  <a:t>利率表</a:t>
                </a:r>
              </a:p>
            </p:txBody>
          </p:sp>
          <p:sp>
            <p:nvSpPr>
              <p:cNvPr id="48" name="矩形 47"/>
              <p:cNvSpPr/>
              <p:nvPr/>
            </p:nvSpPr>
            <p:spPr bwMode="gray">
              <a:xfrm>
                <a:off x="539552" y="2215055"/>
                <a:ext cx="927646" cy="2413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latin typeface="微软雅黑" pitchFamily="34" charset="-122"/>
                    <a:ea typeface="微软雅黑" pitchFamily="34" charset="-122"/>
                  </a:rPr>
                  <a:t>费率表</a:t>
                </a:r>
                <a:endParaRPr lang="zh-CN" altLang="en-US" sz="900" dirty="0">
                  <a:solidFill>
                    <a:schemeClr val="dk1"/>
                  </a:solidFill>
                  <a:latin typeface="微软雅黑" pitchFamily="34" charset="-122"/>
                  <a:ea typeface="微软雅黑" pitchFamily="34" charset="-122"/>
                </a:endParaRPr>
              </a:p>
            </p:txBody>
          </p:sp>
          <p:sp>
            <p:nvSpPr>
              <p:cNvPr id="49" name="矩形 48"/>
              <p:cNvSpPr/>
              <p:nvPr/>
            </p:nvSpPr>
            <p:spPr bwMode="gray">
              <a:xfrm>
                <a:off x="548010" y="2577103"/>
                <a:ext cx="927646" cy="2413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latin typeface="微软雅黑" pitchFamily="34" charset="-122"/>
                    <a:ea typeface="微软雅黑" pitchFamily="34" charset="-122"/>
                  </a:rPr>
                  <a:t>担保方式</a:t>
                </a:r>
                <a:endParaRPr lang="zh-CN" altLang="en-US" sz="900" dirty="0">
                  <a:solidFill>
                    <a:schemeClr val="dk1"/>
                  </a:solidFill>
                  <a:latin typeface="微软雅黑" pitchFamily="34" charset="-122"/>
                  <a:ea typeface="微软雅黑" pitchFamily="34" charset="-122"/>
                </a:endParaRPr>
              </a:p>
            </p:txBody>
          </p:sp>
          <p:sp>
            <p:nvSpPr>
              <p:cNvPr id="50" name="矩形 49"/>
              <p:cNvSpPr/>
              <p:nvPr/>
            </p:nvSpPr>
            <p:spPr bwMode="gray">
              <a:xfrm>
                <a:off x="539552" y="2939152"/>
                <a:ext cx="927646" cy="2413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solidFill>
                      <a:schemeClr val="dk1"/>
                    </a:solidFill>
                    <a:latin typeface="微软雅黑" pitchFamily="34" charset="-122"/>
                    <a:ea typeface="微软雅黑" pitchFamily="34" charset="-122"/>
                  </a:rPr>
                  <a:t>还款方式</a:t>
                </a:r>
              </a:p>
            </p:txBody>
          </p:sp>
          <p:sp>
            <p:nvSpPr>
              <p:cNvPr id="51" name="矩形 50"/>
              <p:cNvSpPr/>
              <p:nvPr/>
            </p:nvSpPr>
            <p:spPr bwMode="gray">
              <a:xfrm>
                <a:off x="539552" y="3301201"/>
                <a:ext cx="927646" cy="2413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latin typeface="微软雅黑" pitchFamily="34" charset="-122"/>
                    <a:ea typeface="微软雅黑" pitchFamily="34" charset="-122"/>
                  </a:rPr>
                  <a:t>。。。</a:t>
                </a:r>
                <a:endParaRPr lang="zh-CN" altLang="en-US" sz="900" dirty="0">
                  <a:solidFill>
                    <a:schemeClr val="dk1"/>
                  </a:solidFill>
                  <a:latin typeface="微软雅黑" pitchFamily="34" charset="-122"/>
                  <a:ea typeface="微软雅黑" pitchFamily="34" charset="-122"/>
                </a:endParaRPr>
              </a:p>
            </p:txBody>
          </p:sp>
        </p:grpSp>
        <p:sp>
          <p:nvSpPr>
            <p:cNvPr id="7" name="AutoShape 7"/>
            <p:cNvSpPr>
              <a:spLocks noChangeArrowheads="1"/>
            </p:cNvSpPr>
            <p:nvPr/>
          </p:nvSpPr>
          <p:spPr bwMode="gray">
            <a:xfrm>
              <a:off x="5643570" y="3214686"/>
              <a:ext cx="400050" cy="376475"/>
            </a:xfrm>
            <a:prstGeom prst="chevron">
              <a:avLst>
                <a:gd name="adj" fmla="val 52514"/>
              </a:avLst>
            </a:prstGeom>
            <a:solidFill>
              <a:srgbClr val="92D050"/>
            </a:solidFill>
            <a:ln w="0" algn="ctr">
              <a:solidFill>
                <a:srgbClr val="92D050"/>
              </a:solidFill>
              <a:miter lim="800000"/>
              <a:headEnd/>
              <a:tailEnd/>
            </a:ln>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8" name="矩形 7"/>
            <p:cNvSpPr/>
            <p:nvPr/>
          </p:nvSpPr>
          <p:spPr bwMode="gray">
            <a:xfrm>
              <a:off x="1357290" y="1071546"/>
              <a:ext cx="3812010" cy="45855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zh-CN" altLang="en-US" sz="1800" dirty="0">
                  <a:latin typeface="微软雅黑" pitchFamily="34" charset="-122"/>
                  <a:ea typeface="微软雅黑" pitchFamily="34" charset="-122"/>
                </a:rPr>
                <a:t>参数管理模块</a:t>
              </a:r>
            </a:p>
          </p:txBody>
        </p:sp>
        <p:sp>
          <p:nvSpPr>
            <p:cNvPr id="9" name="矩形 8"/>
            <p:cNvSpPr/>
            <p:nvPr/>
          </p:nvSpPr>
          <p:spPr bwMode="gray">
            <a:xfrm>
              <a:off x="3661546" y="1795281"/>
              <a:ext cx="1260000" cy="24136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latin typeface="微软雅黑" pitchFamily="34" charset="-122"/>
                  <a:ea typeface="微软雅黑" pitchFamily="34" charset="-122"/>
                </a:rPr>
                <a:t>业务申请</a:t>
              </a:r>
            </a:p>
          </p:txBody>
        </p:sp>
        <p:sp>
          <p:nvSpPr>
            <p:cNvPr id="10" name="矩形 9"/>
            <p:cNvSpPr/>
            <p:nvPr/>
          </p:nvSpPr>
          <p:spPr bwMode="gray">
            <a:xfrm>
              <a:off x="3661546" y="2217671"/>
              <a:ext cx="1260000" cy="24136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latin typeface="微软雅黑" pitchFamily="34" charset="-122"/>
                  <a:ea typeface="微软雅黑" pitchFamily="34" charset="-122"/>
                </a:rPr>
                <a:t>业务审批</a:t>
              </a:r>
              <a:r>
                <a:rPr lang="en-US" altLang="zh-CN" sz="900" dirty="0">
                  <a:latin typeface="微软雅黑" pitchFamily="34" charset="-122"/>
                  <a:ea typeface="微软雅黑" pitchFamily="34" charset="-122"/>
                </a:rPr>
                <a:t>.</a:t>
              </a:r>
              <a:endParaRPr lang="zh-CN" altLang="en-US" sz="900" dirty="0">
                <a:latin typeface="微软雅黑" pitchFamily="34" charset="-122"/>
                <a:ea typeface="微软雅黑" pitchFamily="34" charset="-122"/>
              </a:endParaRPr>
            </a:p>
          </p:txBody>
        </p:sp>
        <p:sp>
          <p:nvSpPr>
            <p:cNvPr id="11" name="矩形 10"/>
            <p:cNvSpPr/>
            <p:nvPr/>
          </p:nvSpPr>
          <p:spPr bwMode="gray">
            <a:xfrm>
              <a:off x="3661544" y="2640061"/>
              <a:ext cx="1260000" cy="84028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zh-CN" altLang="en-US" sz="900" dirty="0">
                  <a:latin typeface="微软雅黑" pitchFamily="34" charset="-122"/>
                  <a:ea typeface="微软雅黑" pitchFamily="34" charset="-122"/>
                </a:rPr>
                <a:t>参数申请</a:t>
              </a:r>
            </a:p>
          </p:txBody>
        </p:sp>
        <p:sp>
          <p:nvSpPr>
            <p:cNvPr id="12" name="矩形 11"/>
            <p:cNvSpPr/>
            <p:nvPr/>
          </p:nvSpPr>
          <p:spPr bwMode="gray">
            <a:xfrm>
              <a:off x="3661546" y="3721710"/>
              <a:ext cx="1260000" cy="24136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latin typeface="微软雅黑" pitchFamily="34" charset="-122"/>
                  <a:ea typeface="微软雅黑" pitchFamily="34" charset="-122"/>
                </a:rPr>
                <a:t>参数审批</a:t>
              </a:r>
            </a:p>
          </p:txBody>
        </p:sp>
        <p:sp>
          <p:nvSpPr>
            <p:cNvPr id="13" name="矩形 12"/>
            <p:cNvSpPr/>
            <p:nvPr/>
          </p:nvSpPr>
          <p:spPr bwMode="gray">
            <a:xfrm>
              <a:off x="3661546" y="4151314"/>
              <a:ext cx="1260000" cy="24136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latin typeface="微软雅黑" pitchFamily="34" charset="-122"/>
                  <a:ea typeface="微软雅黑" pitchFamily="34" charset="-122"/>
                </a:rPr>
                <a:t>参数生效</a:t>
              </a:r>
            </a:p>
          </p:txBody>
        </p:sp>
        <p:cxnSp>
          <p:nvCxnSpPr>
            <p:cNvPr id="14" name="直接箭头连接符 13"/>
            <p:cNvCxnSpPr>
              <a:stCxn id="9" idx="2"/>
              <a:endCxn id="10" idx="0"/>
            </p:cNvCxnSpPr>
            <p:nvPr/>
          </p:nvCxnSpPr>
          <p:spPr>
            <a:xfrm>
              <a:off x="4291546" y="2036647"/>
              <a:ext cx="0" cy="181024"/>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cxnSp>
          <p:nvCxnSpPr>
            <p:cNvPr id="15" name="直接箭头连接符 14"/>
            <p:cNvCxnSpPr>
              <a:stCxn id="10" idx="2"/>
              <a:endCxn id="11" idx="0"/>
            </p:cNvCxnSpPr>
            <p:nvPr/>
          </p:nvCxnSpPr>
          <p:spPr>
            <a:xfrm flipH="1">
              <a:off x="4291544" y="2459037"/>
              <a:ext cx="2" cy="181024"/>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cxnSp>
          <p:nvCxnSpPr>
            <p:cNvPr id="16" name="直接箭头连接符 15"/>
            <p:cNvCxnSpPr>
              <a:stCxn id="11" idx="2"/>
              <a:endCxn id="12" idx="0"/>
            </p:cNvCxnSpPr>
            <p:nvPr/>
          </p:nvCxnSpPr>
          <p:spPr>
            <a:xfrm>
              <a:off x="4291544" y="3480345"/>
              <a:ext cx="2" cy="241366"/>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cxnSp>
          <p:nvCxnSpPr>
            <p:cNvPr id="17" name="直接箭头连接符 16"/>
            <p:cNvCxnSpPr>
              <a:stCxn id="12" idx="2"/>
              <a:endCxn id="13" idx="0"/>
            </p:cNvCxnSpPr>
            <p:nvPr/>
          </p:nvCxnSpPr>
          <p:spPr>
            <a:xfrm>
              <a:off x="4291546" y="3963076"/>
              <a:ext cx="0" cy="188238"/>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cxnSp>
          <p:nvCxnSpPr>
            <p:cNvPr id="18" name="直接箭头连接符 17"/>
            <p:cNvCxnSpPr/>
            <p:nvPr/>
          </p:nvCxnSpPr>
          <p:spPr>
            <a:xfrm>
              <a:off x="2235551" y="2152833"/>
              <a:ext cx="0" cy="387723"/>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sp>
          <p:nvSpPr>
            <p:cNvPr id="19" name="TextBox 86"/>
            <p:cNvSpPr txBox="1"/>
            <p:nvPr/>
          </p:nvSpPr>
          <p:spPr>
            <a:xfrm>
              <a:off x="1969358" y="2230575"/>
              <a:ext cx="828092" cy="308684"/>
            </a:xfrm>
            <a:prstGeom prst="rect">
              <a:avLst/>
            </a:prstGeom>
            <a:noFill/>
          </p:spPr>
          <p:txBody>
            <a:bodyPr wrap="square" rtlCol="0">
              <a:spAutoFit/>
            </a:bodyPr>
            <a:lstStyle/>
            <a:p>
              <a:r>
                <a:rPr lang="zh-CN" altLang="en-US" sz="900" dirty="0">
                  <a:solidFill>
                    <a:srgbClr val="0C1615"/>
                  </a:solidFill>
                  <a:latin typeface="微软雅黑" pitchFamily="34" charset="-122"/>
                  <a:ea typeface="微软雅黑" pitchFamily="34" charset="-122"/>
                </a:rPr>
                <a:t>拼装</a:t>
              </a:r>
            </a:p>
          </p:txBody>
        </p:sp>
        <p:sp>
          <p:nvSpPr>
            <p:cNvPr id="20" name="矩形 19"/>
            <p:cNvSpPr/>
            <p:nvPr/>
          </p:nvSpPr>
          <p:spPr bwMode="gray">
            <a:xfrm>
              <a:off x="1659487" y="1851126"/>
              <a:ext cx="1152128" cy="3017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zh-CN" altLang="en-US" sz="900" dirty="0">
                  <a:latin typeface="微软雅黑" pitchFamily="34" charset="-122"/>
                  <a:ea typeface="微软雅黑" pitchFamily="34" charset="-122"/>
                </a:rPr>
                <a:t>字段</a:t>
              </a:r>
            </a:p>
          </p:txBody>
        </p:sp>
        <p:sp>
          <p:nvSpPr>
            <p:cNvPr id="21" name="矩形 20"/>
            <p:cNvSpPr/>
            <p:nvPr/>
          </p:nvSpPr>
          <p:spPr bwMode="gray">
            <a:xfrm>
              <a:off x="1659487" y="2514882"/>
              <a:ext cx="1152128" cy="3017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zh-CN" altLang="en-US" sz="900" dirty="0">
                  <a:latin typeface="微软雅黑" pitchFamily="34" charset="-122"/>
                  <a:ea typeface="微软雅黑" pitchFamily="34" charset="-122"/>
                </a:rPr>
                <a:t>参数表</a:t>
              </a:r>
            </a:p>
          </p:txBody>
        </p:sp>
        <p:sp>
          <p:nvSpPr>
            <p:cNvPr id="22" name="矩形 21"/>
            <p:cNvSpPr/>
            <p:nvPr/>
          </p:nvSpPr>
          <p:spPr bwMode="gray">
            <a:xfrm>
              <a:off x="1460362" y="3213305"/>
              <a:ext cx="1550379" cy="174990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900">
                <a:latin typeface="微软雅黑" pitchFamily="34" charset="-122"/>
                <a:ea typeface="微软雅黑" pitchFamily="34" charset="-122"/>
              </a:endParaRPr>
            </a:p>
          </p:txBody>
        </p:sp>
        <p:sp>
          <p:nvSpPr>
            <p:cNvPr id="23" name="矩形 22"/>
            <p:cNvSpPr/>
            <p:nvPr/>
          </p:nvSpPr>
          <p:spPr bwMode="gray">
            <a:xfrm>
              <a:off x="1659487" y="3295288"/>
              <a:ext cx="1152128" cy="3017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zh-CN" altLang="en-US" sz="900" dirty="0">
                  <a:latin typeface="微软雅黑" pitchFamily="34" charset="-122"/>
                  <a:ea typeface="微软雅黑" pitchFamily="34" charset="-122"/>
                </a:rPr>
                <a:t>界面</a:t>
              </a:r>
            </a:p>
          </p:txBody>
        </p:sp>
        <p:sp>
          <p:nvSpPr>
            <p:cNvPr id="24" name="矩形 23"/>
            <p:cNvSpPr/>
            <p:nvPr/>
          </p:nvSpPr>
          <p:spPr bwMode="gray">
            <a:xfrm>
              <a:off x="1659487" y="3696036"/>
              <a:ext cx="1152128" cy="3017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zh-CN" altLang="en-US" sz="900" dirty="0">
                  <a:latin typeface="微软雅黑" pitchFamily="34" charset="-122"/>
                  <a:ea typeface="微软雅黑" pitchFamily="34" charset="-122"/>
                </a:rPr>
                <a:t>后台服务</a:t>
              </a:r>
            </a:p>
          </p:txBody>
        </p:sp>
        <p:sp>
          <p:nvSpPr>
            <p:cNvPr id="25" name="矩形 24"/>
            <p:cNvSpPr/>
            <p:nvPr/>
          </p:nvSpPr>
          <p:spPr bwMode="gray">
            <a:xfrm>
              <a:off x="1659487" y="4118426"/>
              <a:ext cx="1152128" cy="3017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zh-CN" altLang="en-US" sz="900" dirty="0">
                  <a:latin typeface="微软雅黑" pitchFamily="34" charset="-122"/>
                  <a:ea typeface="微软雅黑" pitchFamily="34" charset="-122"/>
                </a:rPr>
                <a:t>关联关系</a:t>
              </a:r>
            </a:p>
          </p:txBody>
        </p:sp>
        <p:sp>
          <p:nvSpPr>
            <p:cNvPr id="26" name="矩形 25"/>
            <p:cNvSpPr/>
            <p:nvPr/>
          </p:nvSpPr>
          <p:spPr bwMode="gray">
            <a:xfrm>
              <a:off x="1659487" y="4517943"/>
              <a:ext cx="1152128" cy="3017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zh-CN" altLang="en-US" sz="900" dirty="0">
                  <a:latin typeface="微软雅黑" pitchFamily="34" charset="-122"/>
                  <a:ea typeface="微软雅黑" pitchFamily="34" charset="-122"/>
                </a:rPr>
                <a:t>数据库表</a:t>
              </a:r>
            </a:p>
          </p:txBody>
        </p:sp>
        <p:cxnSp>
          <p:nvCxnSpPr>
            <p:cNvPr id="27" name="直接箭头连接符 26"/>
            <p:cNvCxnSpPr/>
            <p:nvPr/>
          </p:nvCxnSpPr>
          <p:spPr>
            <a:xfrm>
              <a:off x="2235551" y="2842263"/>
              <a:ext cx="1" cy="371042"/>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sp>
          <p:nvSpPr>
            <p:cNvPr id="28" name="TextBox 141"/>
            <p:cNvSpPr txBox="1"/>
            <p:nvPr/>
          </p:nvSpPr>
          <p:spPr>
            <a:xfrm>
              <a:off x="1850978" y="2898572"/>
              <a:ext cx="990110" cy="308684"/>
            </a:xfrm>
            <a:prstGeom prst="rect">
              <a:avLst/>
            </a:prstGeom>
            <a:noFill/>
          </p:spPr>
          <p:txBody>
            <a:bodyPr wrap="square" rtlCol="0">
              <a:spAutoFit/>
            </a:bodyPr>
            <a:lstStyle/>
            <a:p>
              <a:r>
                <a:rPr lang="zh-CN" altLang="en-US" sz="900" dirty="0">
                  <a:solidFill>
                    <a:srgbClr val="0C1615"/>
                  </a:solidFill>
                  <a:latin typeface="微软雅黑" pitchFamily="34" charset="-122"/>
                  <a:ea typeface="微软雅黑" pitchFamily="34" charset="-122"/>
                </a:rPr>
                <a:t>自动生成</a:t>
              </a:r>
            </a:p>
          </p:txBody>
        </p:sp>
        <p:sp>
          <p:nvSpPr>
            <p:cNvPr id="29" name="矩形 28"/>
            <p:cNvSpPr/>
            <p:nvPr/>
          </p:nvSpPr>
          <p:spPr bwMode="gray">
            <a:xfrm>
              <a:off x="3627743" y="4689890"/>
              <a:ext cx="387660" cy="6519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dirty="0">
                  <a:latin typeface="微软雅黑" pitchFamily="34" charset="-122"/>
                  <a:ea typeface="微软雅黑" pitchFamily="34" charset="-122"/>
                </a:rPr>
                <a:t>X</a:t>
              </a:r>
              <a:r>
                <a:rPr lang="zh-CN" altLang="en-US" sz="900" dirty="0">
                  <a:latin typeface="微软雅黑" pitchFamily="34" charset="-122"/>
                  <a:ea typeface="微软雅黑" pitchFamily="34" charset="-122"/>
                </a:rPr>
                <a:t>模块</a:t>
              </a:r>
            </a:p>
          </p:txBody>
        </p:sp>
        <p:sp>
          <p:nvSpPr>
            <p:cNvPr id="30" name="矩形 29"/>
            <p:cNvSpPr/>
            <p:nvPr/>
          </p:nvSpPr>
          <p:spPr bwMode="gray">
            <a:xfrm>
              <a:off x="4093594" y="4689890"/>
              <a:ext cx="387660" cy="6519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dirty="0">
                  <a:latin typeface="微软雅黑" pitchFamily="34" charset="-122"/>
                  <a:ea typeface="微软雅黑" pitchFamily="34" charset="-122"/>
                </a:rPr>
                <a:t>X</a:t>
              </a:r>
            </a:p>
            <a:p>
              <a:pPr algn="ctr"/>
              <a:r>
                <a:rPr lang="zh-CN" altLang="en-US" sz="900" dirty="0">
                  <a:latin typeface="微软雅黑" pitchFamily="34" charset="-122"/>
                  <a:ea typeface="微软雅黑" pitchFamily="34" charset="-122"/>
                </a:rPr>
                <a:t>模块</a:t>
              </a:r>
            </a:p>
          </p:txBody>
        </p:sp>
        <p:sp>
          <p:nvSpPr>
            <p:cNvPr id="31" name="矩形 30"/>
            <p:cNvSpPr/>
            <p:nvPr/>
          </p:nvSpPr>
          <p:spPr bwMode="gray">
            <a:xfrm>
              <a:off x="4573798" y="4678453"/>
              <a:ext cx="387660" cy="6519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latin typeface="微软雅黑" pitchFamily="34" charset="-122"/>
                  <a:ea typeface="微软雅黑" pitchFamily="34" charset="-122"/>
                </a:rPr>
                <a:t>。</a:t>
              </a:r>
              <a:endParaRPr lang="en-US" altLang="zh-CN" sz="900" dirty="0">
                <a:latin typeface="微软雅黑" pitchFamily="34" charset="-122"/>
                <a:ea typeface="微软雅黑" pitchFamily="34" charset="-122"/>
              </a:endParaRPr>
            </a:p>
            <a:p>
              <a:pPr algn="ctr"/>
              <a:r>
                <a:rPr lang="zh-CN" altLang="en-US" sz="900" dirty="0">
                  <a:latin typeface="微软雅黑" pitchFamily="34" charset="-122"/>
                  <a:ea typeface="微软雅黑" pitchFamily="34" charset="-122"/>
                </a:rPr>
                <a:t>。</a:t>
              </a:r>
              <a:endParaRPr lang="en-US" altLang="zh-CN" sz="900" dirty="0">
                <a:latin typeface="微软雅黑" pitchFamily="34" charset="-122"/>
                <a:ea typeface="微软雅黑" pitchFamily="34" charset="-122"/>
              </a:endParaRPr>
            </a:p>
            <a:p>
              <a:pPr algn="ctr"/>
              <a:r>
                <a:rPr lang="zh-CN" altLang="en-US" sz="900" dirty="0">
                  <a:latin typeface="微软雅黑" pitchFamily="34" charset="-122"/>
                  <a:ea typeface="微软雅黑" pitchFamily="34" charset="-122"/>
                </a:rPr>
                <a:t>。</a:t>
              </a:r>
            </a:p>
          </p:txBody>
        </p:sp>
        <p:cxnSp>
          <p:nvCxnSpPr>
            <p:cNvPr id="32" name="肘形连接符 31"/>
            <p:cNvCxnSpPr>
              <a:stCxn id="13" idx="2"/>
              <a:endCxn id="29" idx="0"/>
            </p:cNvCxnSpPr>
            <p:nvPr/>
          </p:nvCxnSpPr>
          <p:spPr>
            <a:xfrm rot="5400000">
              <a:off x="3907955" y="4306299"/>
              <a:ext cx="297211" cy="469973"/>
            </a:xfrm>
            <a:prstGeom prst="bentConnector3">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cxnSp>
          <p:nvCxnSpPr>
            <p:cNvPr id="33" name="肘形连接符 32"/>
            <p:cNvCxnSpPr>
              <a:stCxn id="13" idx="2"/>
              <a:endCxn id="30" idx="0"/>
            </p:cNvCxnSpPr>
            <p:nvPr/>
          </p:nvCxnSpPr>
          <p:spPr>
            <a:xfrm rot="5400000">
              <a:off x="4140880" y="4539224"/>
              <a:ext cx="297211" cy="4122"/>
            </a:xfrm>
            <a:prstGeom prst="bentConnector3">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cxnSp>
          <p:nvCxnSpPr>
            <p:cNvPr id="34" name="肘形连接符 33"/>
            <p:cNvCxnSpPr>
              <a:stCxn id="13" idx="2"/>
              <a:endCxn id="31" idx="0"/>
            </p:cNvCxnSpPr>
            <p:nvPr/>
          </p:nvCxnSpPr>
          <p:spPr>
            <a:xfrm rot="16200000" flipH="1">
              <a:off x="4386700" y="4297526"/>
              <a:ext cx="285774" cy="476082"/>
            </a:xfrm>
            <a:prstGeom prst="bentConnector3">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sp>
          <p:nvSpPr>
            <p:cNvPr id="35" name="矩形 34"/>
            <p:cNvSpPr/>
            <p:nvPr/>
          </p:nvSpPr>
          <p:spPr bwMode="gray">
            <a:xfrm>
              <a:off x="3706258" y="3057955"/>
              <a:ext cx="524942" cy="1810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dirty="0">
                  <a:latin typeface="微软雅黑" pitchFamily="34" charset="-122"/>
                  <a:ea typeface="微软雅黑" pitchFamily="34" charset="-122"/>
                </a:rPr>
                <a:t>xx</a:t>
              </a:r>
              <a:r>
                <a:rPr lang="zh-CN" altLang="en-US" sz="900" dirty="0">
                  <a:latin typeface="微软雅黑" pitchFamily="34" charset="-122"/>
                  <a:ea typeface="微软雅黑" pitchFamily="34" charset="-122"/>
                </a:rPr>
                <a:t>表</a:t>
              </a:r>
            </a:p>
          </p:txBody>
        </p:sp>
        <p:sp>
          <p:nvSpPr>
            <p:cNvPr id="36" name="矩形 35"/>
            <p:cNvSpPr/>
            <p:nvPr/>
          </p:nvSpPr>
          <p:spPr bwMode="gray">
            <a:xfrm>
              <a:off x="4364359" y="2937272"/>
              <a:ext cx="524942" cy="1810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dirty="0">
                  <a:latin typeface="微软雅黑" pitchFamily="34" charset="-122"/>
                  <a:ea typeface="微软雅黑" pitchFamily="34" charset="-122"/>
                </a:rPr>
                <a:t>xx</a:t>
              </a:r>
              <a:r>
                <a:rPr lang="zh-CN" altLang="en-US" sz="900" dirty="0">
                  <a:latin typeface="微软雅黑" pitchFamily="34" charset="-122"/>
                  <a:ea typeface="微软雅黑" pitchFamily="34" charset="-122"/>
                </a:rPr>
                <a:t>表</a:t>
              </a:r>
            </a:p>
          </p:txBody>
        </p:sp>
        <p:sp>
          <p:nvSpPr>
            <p:cNvPr id="37" name="矩形 36"/>
            <p:cNvSpPr/>
            <p:nvPr/>
          </p:nvSpPr>
          <p:spPr bwMode="gray">
            <a:xfrm>
              <a:off x="4364359" y="3197391"/>
              <a:ext cx="524942" cy="1810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dirty="0">
                  <a:latin typeface="微软雅黑" pitchFamily="34" charset="-122"/>
                  <a:ea typeface="微软雅黑" pitchFamily="34" charset="-122"/>
                </a:rPr>
                <a:t>xx</a:t>
              </a:r>
              <a:r>
                <a:rPr lang="zh-CN" altLang="en-US" sz="900" dirty="0">
                  <a:latin typeface="微软雅黑" pitchFamily="34" charset="-122"/>
                  <a:ea typeface="微软雅黑" pitchFamily="34" charset="-122"/>
                </a:rPr>
                <a:t>表</a:t>
              </a:r>
            </a:p>
          </p:txBody>
        </p:sp>
        <p:cxnSp>
          <p:nvCxnSpPr>
            <p:cNvPr id="38" name="肘形连接符 37"/>
            <p:cNvCxnSpPr>
              <a:stCxn id="35" idx="3"/>
              <a:endCxn id="36" idx="1"/>
            </p:cNvCxnSpPr>
            <p:nvPr/>
          </p:nvCxnSpPr>
          <p:spPr>
            <a:xfrm flipV="1">
              <a:off x="4231200" y="3027774"/>
              <a:ext cx="133159" cy="12068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5" idx="3"/>
              <a:endCxn id="37" idx="1"/>
            </p:cNvCxnSpPr>
            <p:nvPr/>
          </p:nvCxnSpPr>
          <p:spPr>
            <a:xfrm>
              <a:off x="4231200" y="3148457"/>
              <a:ext cx="133159" cy="13943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bwMode="gray">
            <a:xfrm>
              <a:off x="1659487" y="5170212"/>
              <a:ext cx="1260000" cy="24136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latin typeface="微软雅黑" pitchFamily="34" charset="-122"/>
                  <a:ea typeface="微软雅黑" pitchFamily="34" charset="-122"/>
                </a:rPr>
                <a:t>监控分析</a:t>
              </a:r>
            </a:p>
          </p:txBody>
        </p:sp>
      </p:grpSp>
    </p:spTree>
    <p:extLst>
      <p:ext uri="{BB962C8B-B14F-4D97-AF65-F5344CB8AC3E}">
        <p14:creationId xmlns:p14="http://schemas.microsoft.com/office/powerpoint/2010/main" val="1286606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参数</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19</a:t>
            </a:fld>
            <a:endParaRPr lang="zh-CN" altLang="en-US" dirty="0"/>
          </a:p>
        </p:txBody>
      </p:sp>
      <p:grpSp>
        <p:nvGrpSpPr>
          <p:cNvPr id="5" name="组合 4"/>
          <p:cNvGrpSpPr/>
          <p:nvPr/>
        </p:nvGrpSpPr>
        <p:grpSpPr>
          <a:xfrm>
            <a:off x="1547664" y="555526"/>
            <a:ext cx="7139857" cy="3888432"/>
            <a:chOff x="755576" y="836712"/>
            <a:chExt cx="7524327" cy="5040561"/>
          </a:xfrm>
        </p:grpSpPr>
        <p:sp>
          <p:nvSpPr>
            <p:cNvPr id="6" name="矩形 5"/>
            <p:cNvSpPr/>
            <p:nvPr/>
          </p:nvSpPr>
          <p:spPr bwMode="auto">
            <a:xfrm>
              <a:off x="755576" y="1628801"/>
              <a:ext cx="6912768" cy="4248472"/>
            </a:xfrm>
            <a:prstGeom prst="rect">
              <a:avLst/>
            </a:prstGeom>
            <a:ln w="28575">
              <a:prstDash val="sysDash"/>
            </a:ln>
          </p:spPr>
          <p:style>
            <a:lnRef idx="1">
              <a:schemeClr val="accent5"/>
            </a:lnRef>
            <a:fillRef idx="2">
              <a:schemeClr val="accent5"/>
            </a:fillRef>
            <a:effectRef idx="1">
              <a:schemeClr val="accent5"/>
            </a:effectRef>
            <a:fontRef idx="minor">
              <a:schemeClr val="dk1"/>
            </a:fontRef>
          </p:style>
          <p:txBody>
            <a:bodyPr anchor="ctr"/>
            <a:lstStyle/>
            <a:p>
              <a:pPr algn="ctr"/>
              <a:endParaRPr lang="zh-CN" altLang="en-US" sz="105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bwMode="gray">
            <a:xfrm>
              <a:off x="899591" y="908721"/>
              <a:ext cx="1756310" cy="5760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人民银行</a:t>
              </a:r>
            </a:p>
          </p:txBody>
        </p:sp>
        <p:sp>
          <p:nvSpPr>
            <p:cNvPr id="8" name="矩形 7"/>
            <p:cNvSpPr/>
            <p:nvPr/>
          </p:nvSpPr>
          <p:spPr bwMode="gray">
            <a:xfrm>
              <a:off x="899591" y="1772817"/>
              <a:ext cx="1743381" cy="9361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业务申请</a:t>
              </a:r>
            </a:p>
          </p:txBody>
        </p:sp>
        <p:sp>
          <p:nvSpPr>
            <p:cNvPr id="9" name="矩形 8"/>
            <p:cNvSpPr/>
            <p:nvPr/>
          </p:nvSpPr>
          <p:spPr bwMode="gray">
            <a:xfrm>
              <a:off x="899591" y="2852937"/>
              <a:ext cx="1743382" cy="5760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业务审批</a:t>
              </a:r>
            </a:p>
          </p:txBody>
        </p:sp>
        <p:sp>
          <p:nvSpPr>
            <p:cNvPr id="10" name="矩形 9"/>
            <p:cNvSpPr/>
            <p:nvPr/>
          </p:nvSpPr>
          <p:spPr bwMode="gray">
            <a:xfrm>
              <a:off x="899590" y="3573017"/>
              <a:ext cx="1743383" cy="5760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参数申请</a:t>
              </a:r>
            </a:p>
          </p:txBody>
        </p:sp>
        <p:sp>
          <p:nvSpPr>
            <p:cNvPr id="11" name="矩形 10"/>
            <p:cNvSpPr/>
            <p:nvPr/>
          </p:nvSpPr>
          <p:spPr bwMode="gray">
            <a:xfrm>
              <a:off x="899590" y="4336256"/>
              <a:ext cx="1750900" cy="5760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参数审批</a:t>
              </a:r>
            </a:p>
          </p:txBody>
        </p:sp>
        <p:sp>
          <p:nvSpPr>
            <p:cNvPr id="12" name="矩形 11"/>
            <p:cNvSpPr/>
            <p:nvPr/>
          </p:nvSpPr>
          <p:spPr bwMode="gray">
            <a:xfrm>
              <a:off x="899590" y="5101571"/>
              <a:ext cx="1750900" cy="5760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参数发布</a:t>
              </a:r>
            </a:p>
          </p:txBody>
        </p:sp>
        <p:sp>
          <p:nvSpPr>
            <p:cNvPr id="13" name="下箭头 12"/>
            <p:cNvSpPr/>
            <p:nvPr/>
          </p:nvSpPr>
          <p:spPr bwMode="gray">
            <a:xfrm>
              <a:off x="7668344" y="836712"/>
              <a:ext cx="611559" cy="4931808"/>
            </a:xfrm>
            <a:prstGeom prst="downArrow">
              <a:avLst/>
            </a:prstGeom>
            <a:ln w="28575">
              <a:noFill/>
              <a:prstDash val="sysDash"/>
            </a:ln>
          </p:spPr>
          <p:style>
            <a:lnRef idx="1">
              <a:schemeClr val="accent5"/>
            </a:lnRef>
            <a:fillRef idx="2">
              <a:schemeClr val="accent5"/>
            </a:fillRef>
            <a:effectRef idx="1">
              <a:schemeClr val="accent5"/>
            </a:effectRef>
            <a:fontRef idx="minor">
              <a:schemeClr val="dk1"/>
            </a:fontRef>
          </p:style>
          <p:txBody>
            <a:bodyPr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参数业务流程</a:t>
              </a:r>
            </a:p>
          </p:txBody>
        </p:sp>
        <p:sp>
          <p:nvSpPr>
            <p:cNvPr id="14" name="矩形 13"/>
            <p:cNvSpPr/>
            <p:nvPr/>
          </p:nvSpPr>
          <p:spPr bwMode="gray">
            <a:xfrm>
              <a:off x="2655902" y="908722"/>
              <a:ext cx="4868427" cy="5760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050" dirty="0">
                  <a:solidFill>
                    <a:schemeClr val="tx1"/>
                  </a:solidFill>
                  <a:latin typeface="微软雅黑" panose="020B0503020204020204" pitchFamily="34" charset="-122"/>
                  <a:ea typeface="微软雅黑" panose="020B0503020204020204" pitchFamily="34" charset="-122"/>
                </a:rPr>
                <a:t>《</a:t>
              </a:r>
              <a:r>
                <a:rPr lang="zh-CN" altLang="en-US" sz="1050" dirty="0">
                  <a:solidFill>
                    <a:schemeClr val="tx1"/>
                  </a:solidFill>
                  <a:latin typeface="微软雅黑" panose="020B0503020204020204" pitchFamily="34" charset="-122"/>
                  <a:ea typeface="微软雅黑" panose="020B0503020204020204" pitchFamily="34" charset="-122"/>
                </a:rPr>
                <a:t>中国人民银行决定下调金融机构人民币贷款和存款基准利率的通知 </a:t>
              </a:r>
              <a:r>
                <a:rPr lang="en-US" altLang="zh-CN" sz="1050" dirty="0">
                  <a:solidFill>
                    <a:schemeClr val="tx1"/>
                  </a:solidFill>
                  <a:latin typeface="微软雅黑" panose="020B0503020204020204" pitchFamily="34" charset="-122"/>
                  <a:ea typeface="微软雅黑" panose="020B0503020204020204" pitchFamily="34" charset="-122"/>
                </a:rPr>
                <a: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bwMode="gray">
            <a:xfrm>
              <a:off x="2655903" y="1772817"/>
              <a:ext cx="4868426" cy="93610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申请原因：根据人行规定调整利率</a:t>
              </a:r>
              <a:endParaRPr lang="en-US" altLang="zh-CN" sz="1050" dirty="0">
                <a:solidFill>
                  <a:schemeClr val="tx1"/>
                </a:solidFill>
                <a:latin typeface="微软雅黑" panose="020B0503020204020204" pitchFamily="34" charset="-122"/>
                <a:ea typeface="微软雅黑" panose="020B0503020204020204" pitchFamily="34" charset="-122"/>
              </a:endParaRPr>
            </a:p>
            <a:p>
              <a:r>
                <a:rPr lang="zh-CN" altLang="en-US" sz="1050" dirty="0">
                  <a:solidFill>
                    <a:schemeClr val="tx1"/>
                  </a:solidFill>
                  <a:latin typeface="微软雅黑" panose="020B0503020204020204" pitchFamily="34" charset="-122"/>
                  <a:ea typeface="微软雅黑" panose="020B0503020204020204" pitchFamily="34" charset="-122"/>
                </a:rPr>
                <a:t>申请内容：一年以内（含一年）人民币贷款利率</a:t>
              </a:r>
              <a:r>
                <a:rPr lang="en-US" altLang="zh-CN" sz="1050" dirty="0">
                  <a:solidFill>
                    <a:schemeClr val="tx1"/>
                  </a:solidFill>
                  <a:latin typeface="微软雅黑" panose="020B0503020204020204" pitchFamily="34" charset="-122"/>
                  <a:ea typeface="微软雅黑" panose="020B0503020204020204" pitchFamily="34" charset="-122"/>
                </a:rPr>
                <a:t>5.10%</a:t>
              </a:r>
              <a:r>
                <a:rPr lang="zh-CN" altLang="en-US" sz="1050" dirty="0">
                  <a:solidFill>
                    <a:schemeClr val="tx1"/>
                  </a:solidFill>
                  <a:latin typeface="微软雅黑" panose="020B0503020204020204" pitchFamily="34" charset="-122"/>
                  <a:ea typeface="微软雅黑" panose="020B0503020204020204" pitchFamily="34" charset="-122"/>
                </a:rPr>
                <a:t>调整至</a:t>
              </a:r>
              <a:r>
                <a:rPr lang="en-US" altLang="zh-CN" sz="1050" dirty="0">
                  <a:solidFill>
                    <a:schemeClr val="tx1"/>
                  </a:solidFill>
                  <a:latin typeface="微软雅黑" panose="020B0503020204020204" pitchFamily="34" charset="-122"/>
                  <a:ea typeface="微软雅黑" panose="020B0503020204020204" pitchFamily="34" charset="-122"/>
                </a:rPr>
                <a:t>4.85%</a:t>
              </a:r>
            </a:p>
            <a:p>
              <a:r>
                <a:rPr lang="zh-CN" altLang="en-US" sz="1050" dirty="0">
                  <a:solidFill>
                    <a:schemeClr val="tx1"/>
                  </a:solidFill>
                  <a:latin typeface="微软雅黑" panose="020B0503020204020204" pitchFamily="34" charset="-122"/>
                  <a:ea typeface="微软雅黑" panose="020B0503020204020204" pitchFamily="34" charset="-122"/>
                </a:rPr>
                <a:t>生效日期：</a:t>
              </a:r>
              <a:r>
                <a:rPr lang="en-US" altLang="zh-CN" sz="1050" dirty="0">
                  <a:solidFill>
                    <a:schemeClr val="tx1"/>
                  </a:solidFill>
                  <a:latin typeface="微软雅黑" panose="020B0503020204020204" pitchFamily="34" charset="-122"/>
                  <a:ea typeface="微软雅黑" panose="020B0503020204020204" pitchFamily="34" charset="-122"/>
                </a:rPr>
                <a:t>2015.6.28</a:t>
              </a:r>
              <a:r>
                <a:rPr lang="zh-CN" altLang="en-US" sz="1050" dirty="0">
                  <a:solidFill>
                    <a:schemeClr val="tx1"/>
                  </a:solidFill>
                  <a:latin typeface="微软雅黑" panose="020B0503020204020204" pitchFamily="34" charset="-122"/>
                  <a:ea typeface="微软雅黑" panose="020B0503020204020204" pitchFamily="34" charset="-122"/>
                </a:rPr>
                <a:t>； 附件：银发</a:t>
              </a:r>
              <a:r>
                <a:rPr lang="en-US" altLang="zh-CN" sz="1050" dirty="0">
                  <a:solidFill>
                    <a:schemeClr val="tx1"/>
                  </a:solidFill>
                  <a:latin typeface="微软雅黑" panose="020B0503020204020204" pitchFamily="34" charset="-122"/>
                  <a:ea typeface="微软雅黑" panose="020B0503020204020204" pitchFamily="34" charset="-122"/>
                </a:rPr>
                <a:t>[2015]196</a:t>
              </a:r>
              <a:r>
                <a:rPr lang="zh-CN" altLang="en-US" sz="1050" dirty="0">
                  <a:solidFill>
                    <a:schemeClr val="tx1"/>
                  </a:solidFill>
                  <a:latin typeface="微软雅黑" panose="020B0503020204020204" pitchFamily="34" charset="-122"/>
                  <a:ea typeface="微软雅黑" panose="020B0503020204020204" pitchFamily="34" charset="-122"/>
                </a:rPr>
                <a:t>号文件</a:t>
              </a:r>
            </a:p>
          </p:txBody>
        </p:sp>
        <p:sp>
          <p:nvSpPr>
            <p:cNvPr id="16" name="矩形 15"/>
            <p:cNvSpPr/>
            <p:nvPr/>
          </p:nvSpPr>
          <p:spPr bwMode="gray">
            <a:xfrm>
              <a:off x="2663418" y="4336255"/>
              <a:ext cx="4860911" cy="5760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根据业务申请以及参数申请，审核参数申请</a:t>
              </a:r>
            </a:p>
          </p:txBody>
        </p:sp>
        <p:sp>
          <p:nvSpPr>
            <p:cNvPr id="17" name="矩形 16"/>
            <p:cNvSpPr/>
            <p:nvPr/>
          </p:nvSpPr>
          <p:spPr bwMode="gray">
            <a:xfrm>
              <a:off x="2655902" y="3573017"/>
              <a:ext cx="4868427" cy="5760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根据业务申请选择基础利率表，通过维护界面将一年以内（含一年）人民币贷款利率从</a:t>
              </a:r>
              <a:r>
                <a:rPr lang="en-US" altLang="zh-CN" sz="1050" dirty="0">
                  <a:solidFill>
                    <a:schemeClr val="tx1"/>
                  </a:solidFill>
                  <a:latin typeface="微软雅黑" panose="020B0503020204020204" pitchFamily="34" charset="-122"/>
                  <a:ea typeface="微软雅黑" panose="020B0503020204020204" pitchFamily="34" charset="-122"/>
                </a:rPr>
                <a:t>5.10</a:t>
              </a:r>
              <a:r>
                <a:rPr lang="zh-CN" altLang="en-US" sz="1050" dirty="0">
                  <a:solidFill>
                    <a:schemeClr val="tx1"/>
                  </a:solidFill>
                  <a:latin typeface="微软雅黑" panose="020B0503020204020204" pitchFamily="34" charset="-122"/>
                  <a:ea typeface="微软雅黑" panose="020B0503020204020204" pitchFamily="34" charset="-122"/>
                </a:rPr>
                <a:t>调整至</a:t>
              </a:r>
              <a:r>
                <a:rPr lang="en-US" altLang="zh-CN" sz="1050" dirty="0">
                  <a:solidFill>
                    <a:schemeClr val="tx1"/>
                  </a:solidFill>
                  <a:latin typeface="微软雅黑" panose="020B0503020204020204" pitchFamily="34" charset="-122"/>
                  <a:ea typeface="微软雅黑" panose="020B0503020204020204" pitchFamily="34" charset="-122"/>
                </a:rPr>
                <a:t>4.85</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bwMode="gray">
            <a:xfrm>
              <a:off x="2655902" y="2852937"/>
              <a:ext cx="4868427" cy="5760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审核业务申请的真实性和准确性</a:t>
              </a:r>
            </a:p>
          </p:txBody>
        </p:sp>
        <p:sp>
          <p:nvSpPr>
            <p:cNvPr id="19" name="矩形 18"/>
            <p:cNvSpPr/>
            <p:nvPr/>
          </p:nvSpPr>
          <p:spPr bwMode="gray">
            <a:xfrm>
              <a:off x="2663418" y="5101571"/>
              <a:ext cx="4860911" cy="5760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根据预置方式同步目标模块参数数据</a:t>
              </a:r>
            </a:p>
          </p:txBody>
        </p:sp>
      </p:grpSp>
    </p:spTree>
    <p:extLst>
      <p:ext uri="{BB962C8B-B14F-4D97-AF65-F5344CB8AC3E}">
        <p14:creationId xmlns:p14="http://schemas.microsoft.com/office/powerpoint/2010/main" val="111539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78374" y="822323"/>
            <a:ext cx="7772400" cy="525292"/>
          </a:xfrm>
        </p:spPr>
        <p:txBody>
          <a:bodyPr/>
          <a:lstStyle/>
          <a:p>
            <a:r>
              <a:rPr lang="zh-CN" altLang="en-US" b="0" dirty="0">
                <a:latin typeface="微软雅黑" panose="020B0503020204020204" pitchFamily="34" charset="-122"/>
                <a:ea typeface="微软雅黑" panose="020B0503020204020204" pitchFamily="34" charset="-122"/>
              </a:rPr>
              <a:t>方案内容</a:t>
            </a:r>
          </a:p>
        </p:txBody>
      </p:sp>
      <p:sp>
        <p:nvSpPr>
          <p:cNvPr id="5" name="副标题 4"/>
          <p:cNvSpPr>
            <a:spLocks noGrp="1"/>
          </p:cNvSpPr>
          <p:nvPr>
            <p:ph type="subTitle" idx="1"/>
          </p:nvPr>
        </p:nvSpPr>
        <p:spPr>
          <a:xfrm>
            <a:off x="878374" y="1275606"/>
            <a:ext cx="7351405" cy="2232248"/>
          </a:xfrm>
        </p:spPr>
        <p:txBody>
          <a:bodyPr>
            <a:normAutofit fontScale="92500" lnSpcReduction="20000"/>
          </a:bodyPr>
          <a:lstStyle/>
          <a:p>
            <a:pPr algn="just"/>
            <a:r>
              <a:rPr lang="zh-CN" altLang="en-US" sz="2000" dirty="0"/>
              <a:t>整体建设目标</a:t>
            </a:r>
            <a:endParaRPr lang="en-US" altLang="zh-CN" sz="2000" dirty="0"/>
          </a:p>
          <a:p>
            <a:pPr algn="just"/>
            <a:r>
              <a:rPr lang="en-US" altLang="zh-CN" sz="2000" dirty="0"/>
              <a:t>RCS</a:t>
            </a:r>
            <a:r>
              <a:rPr lang="zh-CN" altLang="en-US" sz="2000" dirty="0"/>
              <a:t>系统功能架构</a:t>
            </a:r>
            <a:endParaRPr lang="en-US" altLang="zh-CN" sz="2000" dirty="0"/>
          </a:p>
          <a:p>
            <a:pPr algn="just"/>
            <a:r>
              <a:rPr lang="zh-CN" altLang="en-US" sz="2000" dirty="0"/>
              <a:t>各主题功能介绍</a:t>
            </a:r>
            <a:endParaRPr lang="en-US" altLang="zh-CN" sz="2000" dirty="0"/>
          </a:p>
          <a:p>
            <a:pPr algn="just"/>
            <a:r>
              <a:rPr lang="zh-CN" altLang="en-US" sz="2000" dirty="0" smtClean="0"/>
              <a:t>技术方案</a:t>
            </a:r>
            <a:endParaRPr lang="en-US" altLang="zh-CN" sz="2000" dirty="0" smtClean="0"/>
          </a:p>
          <a:p>
            <a:pPr algn="just"/>
            <a:r>
              <a:rPr lang="zh-CN" altLang="en-US" sz="2000" dirty="0" smtClean="0"/>
              <a:t>目前项目进展</a:t>
            </a:r>
            <a:endParaRPr lang="en-US" altLang="zh-CN" sz="2000" dirty="0"/>
          </a:p>
          <a:p>
            <a:pPr algn="just"/>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参数</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20</a:t>
            </a:fld>
            <a:endParaRPr lang="zh-CN" altLang="en-US" dirty="0"/>
          </a:p>
        </p:txBody>
      </p:sp>
      <p:grpSp>
        <p:nvGrpSpPr>
          <p:cNvPr id="2" name="组合 1"/>
          <p:cNvGrpSpPr/>
          <p:nvPr/>
        </p:nvGrpSpPr>
        <p:grpSpPr>
          <a:xfrm>
            <a:off x="1918769" y="579619"/>
            <a:ext cx="6768752" cy="3600400"/>
            <a:chOff x="2447926" y="1776412"/>
            <a:chExt cx="4248149" cy="2125267"/>
          </a:xfrm>
        </p:grpSpPr>
        <p:sp>
          <p:nvSpPr>
            <p:cNvPr id="5" name="MH_Text_1"/>
            <p:cNvSpPr/>
            <p:nvPr>
              <p:custDataLst>
                <p:tags r:id="rId1"/>
              </p:custDataLst>
            </p:nvPr>
          </p:nvSpPr>
          <p:spPr>
            <a:xfrm>
              <a:off x="2447926"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参数管理流程化</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参数主数据管理</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参数表拼装</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6" name="MH_Other_1"/>
            <p:cNvSpPr/>
            <p:nvPr>
              <p:custDataLst>
                <p:tags r:id="rId2"/>
              </p:custDataLst>
            </p:nvPr>
          </p:nvSpPr>
          <p:spPr>
            <a:xfrm>
              <a:off x="3138488" y="2650332"/>
              <a:ext cx="1251347" cy="1251347"/>
            </a:xfrm>
            <a:prstGeom prst="leftCircularArrow">
              <a:avLst>
                <a:gd name="adj1" fmla="val 2550"/>
                <a:gd name="adj2" fmla="val 309429"/>
                <a:gd name="adj3" fmla="val 2084940"/>
                <a:gd name="adj4" fmla="val 9024489"/>
                <a:gd name="adj5" fmla="val 2975"/>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MH_Text_2"/>
            <p:cNvSpPr/>
            <p:nvPr>
              <p:custDataLst>
                <p:tags r:id="rId3"/>
              </p:custDataLst>
            </p:nvPr>
          </p:nvSpPr>
          <p:spPr>
            <a:xfrm>
              <a:off x="3936207"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参数业务模型</a:t>
              </a:r>
              <a:endParaRPr lang="en-US" altLang="zh-CN" sz="1200" dirty="0">
                <a:solidFill>
                  <a:schemeClr val="tx1">
                    <a:lumMod val="50000"/>
                    <a:lumOff val="50000"/>
                  </a:schemeClr>
                </a:solidFill>
                <a:latin typeface="微软雅黑" panose="020B0503020204020204"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多表统一事务</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8" name="MH_Other_2"/>
            <p:cNvSpPr/>
            <p:nvPr>
              <p:custDataLst>
                <p:tags r:id="rId4"/>
              </p:custDataLst>
            </p:nvPr>
          </p:nvSpPr>
          <p:spPr>
            <a:xfrm>
              <a:off x="4617244" y="1776412"/>
              <a:ext cx="1404938" cy="1404938"/>
            </a:xfrm>
            <a:prstGeom prst="circularArrow">
              <a:avLst>
                <a:gd name="adj1" fmla="val 2271"/>
                <a:gd name="adj2" fmla="val 273786"/>
                <a:gd name="adj3" fmla="val 19550703"/>
                <a:gd name="adj4" fmla="val 12575511"/>
                <a:gd name="adj5" fmla="val 2650"/>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MH_Text_3"/>
            <p:cNvSpPr/>
            <p:nvPr>
              <p:custDataLst>
                <p:tags r:id="rId5"/>
              </p:custDataLst>
            </p:nvPr>
          </p:nvSpPr>
          <p:spPr>
            <a:xfrm>
              <a:off x="5425678"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marL="0" lvl="1" algn="ctr" fontAlgn="auto">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技术参数管理</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MH_SubTitle_1"/>
            <p:cNvSpPr/>
            <p:nvPr>
              <p:custDataLst>
                <p:tags r:id="rId6"/>
              </p:custDataLst>
            </p:nvPr>
          </p:nvSpPr>
          <p:spPr>
            <a:xfrm>
              <a:off x="2781301" y="3181350"/>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E6457B"/>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第一阶段</a:t>
              </a:r>
            </a:p>
          </p:txBody>
        </p:sp>
        <p:sp>
          <p:nvSpPr>
            <p:cNvPr id="11" name="MH_SubTitle_2"/>
            <p:cNvSpPr/>
            <p:nvPr>
              <p:custDataLst>
                <p:tags r:id="rId7"/>
              </p:custDataLst>
            </p:nvPr>
          </p:nvSpPr>
          <p:spPr>
            <a:xfrm>
              <a:off x="4270772" y="2182416"/>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第二阶段</a:t>
              </a:r>
            </a:p>
          </p:txBody>
        </p:sp>
        <p:sp>
          <p:nvSpPr>
            <p:cNvPr id="12" name="MH_SubTitle_3"/>
            <p:cNvSpPr/>
            <p:nvPr>
              <p:custDataLst>
                <p:tags r:id="rId8"/>
              </p:custDataLst>
            </p:nvPr>
          </p:nvSpPr>
          <p:spPr>
            <a:xfrm>
              <a:off x="5760244" y="3175398"/>
              <a:ext cx="935831" cy="358378"/>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第三阶段</a:t>
              </a:r>
            </a:p>
          </p:txBody>
        </p:sp>
      </p:grpSp>
    </p:spTree>
    <p:extLst>
      <p:ext uri="{BB962C8B-B14F-4D97-AF65-F5344CB8AC3E}">
        <p14:creationId xmlns:p14="http://schemas.microsoft.com/office/powerpoint/2010/main" val="1538295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21</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2"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Tree>
    <p:extLst>
      <p:ext uri="{BB962C8B-B14F-4D97-AF65-F5344CB8AC3E}">
        <p14:creationId xmlns:p14="http://schemas.microsoft.com/office/powerpoint/2010/main" val="3382972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22</a:t>
            </a:fld>
            <a:endParaRPr lang="zh-CN" altLang="en-US" dirty="0"/>
          </a:p>
        </p:txBody>
      </p:sp>
      <p:grpSp>
        <p:nvGrpSpPr>
          <p:cNvPr id="2" name="组合 1"/>
          <p:cNvGrpSpPr/>
          <p:nvPr/>
        </p:nvGrpSpPr>
        <p:grpSpPr>
          <a:xfrm>
            <a:off x="1527934" y="771550"/>
            <a:ext cx="7122071" cy="3423201"/>
            <a:chOff x="1532064" y="771550"/>
            <a:chExt cx="6690068" cy="3108657"/>
          </a:xfrm>
        </p:grpSpPr>
        <p:sp>
          <p:nvSpPr>
            <p:cNvPr id="5" name="AutoShape 3"/>
            <p:cNvSpPr>
              <a:spLocks noChangeArrowheads="1"/>
            </p:cNvSpPr>
            <p:nvPr/>
          </p:nvSpPr>
          <p:spPr bwMode="auto">
            <a:xfrm>
              <a:off x="3629283" y="1778660"/>
              <a:ext cx="1473835" cy="1205230"/>
            </a:xfrm>
            <a:prstGeom prst="triangle">
              <a:avLst>
                <a:gd name="adj" fmla="val 50000"/>
              </a:avLst>
            </a:prstGeom>
            <a:solidFill>
              <a:schemeClr val="accent5">
                <a:lumMod val="60000"/>
                <a:lumOff val="40000"/>
              </a:schemeClr>
            </a:solidFill>
            <a:ln>
              <a:noFill/>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建设目的</a:t>
              </a:r>
            </a:p>
          </p:txBody>
        </p:sp>
        <p:sp>
          <p:nvSpPr>
            <p:cNvPr id="6" name="Freeform 4"/>
            <p:cNvSpPr/>
            <p:nvPr/>
          </p:nvSpPr>
          <p:spPr bwMode="auto">
            <a:xfrm>
              <a:off x="2752983" y="1145565"/>
              <a:ext cx="1807210" cy="2431415"/>
            </a:xfrm>
            <a:custGeom>
              <a:avLst/>
              <a:gdLst>
                <a:gd name="T0" fmla="*/ 0 w 986"/>
                <a:gd name="T1" fmla="*/ 1404 h 1404"/>
                <a:gd name="T2" fmla="*/ 814 w 986"/>
                <a:gd name="T3" fmla="*/ 0 h 1404"/>
                <a:gd name="T4" fmla="*/ 986 w 986"/>
                <a:gd name="T5" fmla="*/ 329 h 1404"/>
                <a:gd name="T6" fmla="*/ 0 60000 65536"/>
                <a:gd name="T7" fmla="*/ 0 60000 65536"/>
                <a:gd name="T8" fmla="*/ 0 60000 65536"/>
                <a:gd name="T9" fmla="*/ 0 w 986"/>
                <a:gd name="T10" fmla="*/ 0 h 1404"/>
                <a:gd name="T11" fmla="*/ 986 w 986"/>
                <a:gd name="T12" fmla="*/ 1404 h 1404"/>
              </a:gdLst>
              <a:ahLst/>
              <a:cxnLst>
                <a:cxn ang="T6">
                  <a:pos x="T0" y="T1"/>
                </a:cxn>
                <a:cxn ang="T7">
                  <a:pos x="T2" y="T3"/>
                </a:cxn>
                <a:cxn ang="T8">
                  <a:pos x="T4" y="T5"/>
                </a:cxn>
              </a:cxnLst>
              <a:rect l="T9" t="T10" r="T11" b="T12"/>
              <a:pathLst>
                <a:path w="986" h="1404">
                  <a:moveTo>
                    <a:pt x="0" y="1404"/>
                  </a:moveTo>
                  <a:lnTo>
                    <a:pt x="814" y="0"/>
                  </a:lnTo>
                  <a:lnTo>
                    <a:pt x="986" y="329"/>
                  </a:lnTo>
                </a:path>
              </a:pathLst>
            </a:custGeom>
            <a:noFill/>
            <a:ln w="222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 name="Freeform 5"/>
            <p:cNvSpPr/>
            <p:nvPr/>
          </p:nvSpPr>
          <p:spPr bwMode="auto">
            <a:xfrm>
              <a:off x="3111123" y="2956585"/>
              <a:ext cx="2974975" cy="488315"/>
            </a:xfrm>
            <a:custGeom>
              <a:avLst/>
              <a:gdLst>
                <a:gd name="T0" fmla="*/ 1623 w 1623"/>
                <a:gd name="T1" fmla="*/ 281 h 281"/>
                <a:gd name="T2" fmla="*/ 0 w 1623"/>
                <a:gd name="T3" fmla="*/ 277 h 281"/>
                <a:gd name="T4" fmla="*/ 174 w 1623"/>
                <a:gd name="T5" fmla="*/ 0 h 281"/>
                <a:gd name="T6" fmla="*/ 0 60000 65536"/>
                <a:gd name="T7" fmla="*/ 0 60000 65536"/>
                <a:gd name="T8" fmla="*/ 0 60000 65536"/>
                <a:gd name="T9" fmla="*/ 0 w 1623"/>
                <a:gd name="T10" fmla="*/ 0 h 281"/>
                <a:gd name="T11" fmla="*/ 1623 w 1623"/>
                <a:gd name="T12" fmla="*/ 281 h 281"/>
              </a:gdLst>
              <a:ahLst/>
              <a:cxnLst>
                <a:cxn ang="T6">
                  <a:pos x="T0" y="T1"/>
                </a:cxn>
                <a:cxn ang="T7">
                  <a:pos x="T2" y="T3"/>
                </a:cxn>
                <a:cxn ang="T8">
                  <a:pos x="T4" y="T5"/>
                </a:cxn>
              </a:cxnLst>
              <a:rect l="T9" t="T10" r="T11" b="T12"/>
              <a:pathLst>
                <a:path w="1623" h="281">
                  <a:moveTo>
                    <a:pt x="1623" y="281"/>
                  </a:moveTo>
                  <a:lnTo>
                    <a:pt x="0" y="277"/>
                  </a:lnTo>
                  <a:lnTo>
                    <a:pt x="174" y="0"/>
                  </a:lnTo>
                </a:path>
              </a:pathLst>
            </a:custGeom>
            <a:noFill/>
            <a:ln w="222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 name="Freeform 6"/>
            <p:cNvSpPr/>
            <p:nvPr/>
          </p:nvSpPr>
          <p:spPr bwMode="auto">
            <a:xfrm>
              <a:off x="4283968" y="771550"/>
              <a:ext cx="1481455" cy="2438400"/>
            </a:xfrm>
            <a:custGeom>
              <a:avLst/>
              <a:gdLst>
                <a:gd name="T0" fmla="*/ 0 w 808"/>
                <a:gd name="T1" fmla="*/ 0 h 1408"/>
                <a:gd name="T2" fmla="*/ 808 w 808"/>
                <a:gd name="T3" fmla="*/ 1408 h 1408"/>
                <a:gd name="T4" fmla="*/ 430 w 808"/>
                <a:gd name="T5" fmla="*/ 1407 h 1408"/>
                <a:gd name="T6" fmla="*/ 0 60000 65536"/>
                <a:gd name="T7" fmla="*/ 0 60000 65536"/>
                <a:gd name="T8" fmla="*/ 0 60000 65536"/>
                <a:gd name="T9" fmla="*/ 0 w 808"/>
                <a:gd name="T10" fmla="*/ 0 h 1408"/>
                <a:gd name="T11" fmla="*/ 808 w 808"/>
                <a:gd name="T12" fmla="*/ 1408 h 1408"/>
              </a:gdLst>
              <a:ahLst/>
              <a:cxnLst>
                <a:cxn ang="T6">
                  <a:pos x="T0" y="T1"/>
                </a:cxn>
                <a:cxn ang="T7">
                  <a:pos x="T2" y="T3"/>
                </a:cxn>
                <a:cxn ang="T8">
                  <a:pos x="T4" y="T5"/>
                </a:cxn>
              </a:cxnLst>
              <a:rect l="T9" t="T10" r="T11" b="T12"/>
              <a:pathLst>
                <a:path w="808" h="1408">
                  <a:moveTo>
                    <a:pt x="0" y="0"/>
                  </a:moveTo>
                  <a:lnTo>
                    <a:pt x="808" y="1408"/>
                  </a:lnTo>
                  <a:lnTo>
                    <a:pt x="430" y="1407"/>
                  </a:lnTo>
                </a:path>
              </a:pathLst>
            </a:custGeom>
            <a:noFill/>
            <a:ln w="222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3329563" y="771550"/>
              <a:ext cx="944418" cy="307446"/>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项目流程</a:t>
              </a:r>
            </a:p>
          </p:txBody>
        </p:sp>
        <p:sp>
          <p:nvSpPr>
            <p:cNvPr id="10" name="文本框 9"/>
            <p:cNvSpPr txBox="1"/>
            <p:nvPr/>
          </p:nvSpPr>
          <p:spPr>
            <a:xfrm>
              <a:off x="5765423" y="3030971"/>
              <a:ext cx="1137157" cy="307446"/>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项目合作方</a:t>
              </a:r>
            </a:p>
          </p:txBody>
        </p:sp>
        <p:sp>
          <p:nvSpPr>
            <p:cNvPr id="11" name="文本框 10"/>
            <p:cNvSpPr txBox="1"/>
            <p:nvPr/>
          </p:nvSpPr>
          <p:spPr>
            <a:xfrm>
              <a:off x="2792353" y="3465220"/>
              <a:ext cx="944418" cy="307446"/>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项目额度</a:t>
              </a:r>
            </a:p>
          </p:txBody>
        </p:sp>
        <p:sp>
          <p:nvSpPr>
            <p:cNvPr id="12" name="文本框 11"/>
            <p:cNvSpPr txBox="1"/>
            <p:nvPr/>
          </p:nvSpPr>
          <p:spPr>
            <a:xfrm>
              <a:off x="1532064" y="1141083"/>
              <a:ext cx="1986411" cy="1425430"/>
            </a:xfrm>
            <a:prstGeom prst="rect">
              <a:avLst/>
            </a:prstGeom>
            <a:noFill/>
          </p:spPr>
          <p:txBody>
            <a:bodyPr wrap="none" rtlCol="0">
              <a:spAutoFit/>
            </a:bodyPr>
            <a:lstStyle/>
            <a:p>
              <a:pPr marL="285750" indent="-285750">
                <a:lnSpc>
                  <a:spcPct val="150000"/>
                </a:lnSpc>
                <a:buFont typeface="Wingdings" charset="0"/>
                <a:buChar char="l"/>
              </a:pPr>
              <a:r>
                <a:rPr lang="zh-CN" altLang="en-US" dirty="0">
                  <a:latin typeface="微软雅黑" panose="020B0503020204020204" pitchFamily="34" charset="-122"/>
                  <a:ea typeface="微软雅黑" panose="020B0503020204020204" pitchFamily="34" charset="-122"/>
                </a:rPr>
                <a:t>项目整体流程完善</a:t>
              </a:r>
            </a:p>
            <a:p>
              <a:pPr marL="285750" indent="-285750">
                <a:lnSpc>
                  <a:spcPct val="150000"/>
                </a:lnSpc>
                <a:buFont typeface="Wingdings" charset="0"/>
                <a:buChar char="l"/>
              </a:pPr>
              <a:r>
                <a:rPr lang="zh-CN" altLang="en-US" dirty="0">
                  <a:latin typeface="微软雅黑" panose="020B0503020204020204" pitchFamily="34" charset="-122"/>
                  <a:ea typeface="微软雅黑" panose="020B0503020204020204" pitchFamily="34" charset="-122"/>
                </a:rPr>
                <a:t>项目档案统一管理</a:t>
              </a:r>
            </a:p>
            <a:p>
              <a:pPr marL="285750" indent="-285750">
                <a:lnSpc>
                  <a:spcPct val="150000"/>
                </a:lnSpc>
                <a:buFont typeface="Wingdings" charset="0"/>
                <a:buChar char="l"/>
              </a:pPr>
              <a:r>
                <a:rPr lang="zh-CN" altLang="en-US" dirty="0">
                  <a:latin typeface="微软雅黑" panose="020B0503020204020204" pitchFamily="34" charset="-122"/>
                  <a:ea typeface="微软雅黑" panose="020B0503020204020204" pitchFamily="34" charset="-122"/>
                </a:rPr>
                <a:t>项目落实情况反馈</a:t>
              </a:r>
            </a:p>
            <a:p>
              <a:pPr marL="285750" indent="-285750">
                <a:lnSpc>
                  <a:spcPct val="150000"/>
                </a:lnSpc>
                <a:buFont typeface="Wingdings" charset="0"/>
                <a:buChar char="l"/>
              </a:pPr>
              <a:r>
                <a:rPr lang="zh-CN" altLang="en-US" dirty="0">
                  <a:latin typeface="微软雅黑" panose="020B0503020204020204" pitchFamily="34" charset="-122"/>
                  <a:ea typeface="微软雅黑" panose="020B0503020204020204" pitchFamily="34" charset="-122"/>
                </a:rPr>
                <a:t>项目进度可视化</a:t>
              </a:r>
            </a:p>
          </p:txBody>
        </p:sp>
        <p:sp>
          <p:nvSpPr>
            <p:cNvPr id="13" name="文本框 12"/>
            <p:cNvSpPr txBox="1"/>
            <p:nvPr/>
          </p:nvSpPr>
          <p:spPr>
            <a:xfrm>
              <a:off x="5272028" y="1634515"/>
              <a:ext cx="2950104" cy="754640"/>
            </a:xfrm>
            <a:prstGeom prst="rect">
              <a:avLst/>
            </a:prstGeom>
            <a:noFill/>
          </p:spPr>
          <p:txBody>
            <a:bodyPr wrap="none" rtlCol="0">
              <a:spAutoFit/>
            </a:bodyPr>
            <a:lstStyle/>
            <a:p>
              <a:pPr marL="285750" indent="-285750">
                <a:lnSpc>
                  <a:spcPct val="150000"/>
                </a:lnSpc>
                <a:buFont typeface="Wingdings" charset="0"/>
                <a:buChar char="l"/>
              </a:pPr>
              <a:r>
                <a:rPr lang="zh-CN" altLang="en-US" dirty="0">
                  <a:latin typeface="微软雅黑" panose="020B0503020204020204" pitchFamily="34" charset="-122"/>
                  <a:ea typeface="微软雅黑" panose="020B0503020204020204" pitchFamily="34" charset="-122"/>
                </a:rPr>
                <a:t>项目、合作方关系管理</a:t>
              </a:r>
            </a:p>
            <a:p>
              <a:pPr marL="285750" indent="-285750">
                <a:lnSpc>
                  <a:spcPct val="150000"/>
                </a:lnSpc>
                <a:buFont typeface="Wingdings" charset="0"/>
                <a:buChar char="l"/>
              </a:pPr>
              <a:r>
                <a:rPr lang="zh-CN" altLang="en-US" dirty="0">
                  <a:latin typeface="微软雅黑" panose="020B0503020204020204" pitchFamily="34" charset="-122"/>
                  <a:ea typeface="微软雅黑" panose="020B0503020204020204" pitchFamily="34" charset="-122"/>
                </a:rPr>
                <a:t>项目、合作方、产品关系管理</a:t>
              </a:r>
            </a:p>
          </p:txBody>
        </p:sp>
        <p:sp>
          <p:nvSpPr>
            <p:cNvPr id="14" name="文本框 13"/>
            <p:cNvSpPr txBox="1"/>
            <p:nvPr/>
          </p:nvSpPr>
          <p:spPr>
            <a:xfrm>
              <a:off x="3801771" y="3572761"/>
              <a:ext cx="1986411" cy="307446"/>
            </a:xfrm>
            <a:prstGeom prst="rect">
              <a:avLst/>
            </a:prstGeom>
            <a:noFill/>
          </p:spPr>
          <p:txBody>
            <a:bodyPr wrap="none" rtlCol="0">
              <a:spAutoFit/>
            </a:bodyPr>
            <a:lstStyle/>
            <a:p>
              <a:pPr marL="285750" indent="-285750">
                <a:buFont typeface="Wingdings" charset="0"/>
                <a:buChar char="l"/>
              </a:pPr>
              <a:r>
                <a:rPr lang="zh-CN" altLang="en-US" dirty="0">
                  <a:latin typeface="微软雅黑" panose="020B0503020204020204" pitchFamily="34" charset="-122"/>
                  <a:ea typeface="微软雅黑" panose="020B0503020204020204" pitchFamily="34" charset="-122"/>
                </a:rPr>
                <a:t>项目额度统一管理</a:t>
              </a:r>
            </a:p>
          </p:txBody>
        </p:sp>
      </p:grpSp>
    </p:spTree>
    <p:extLst>
      <p:ext uri="{BB962C8B-B14F-4D97-AF65-F5344CB8AC3E}">
        <p14:creationId xmlns:p14="http://schemas.microsoft.com/office/powerpoint/2010/main" val="263151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23</a:t>
            </a:fld>
            <a:endParaRPr lang="zh-CN" altLang="en-US" dirty="0"/>
          </a:p>
        </p:txBody>
      </p:sp>
      <p:grpSp>
        <p:nvGrpSpPr>
          <p:cNvPr id="2" name="组合 1"/>
          <p:cNvGrpSpPr/>
          <p:nvPr/>
        </p:nvGrpSpPr>
        <p:grpSpPr>
          <a:xfrm>
            <a:off x="1619672" y="915566"/>
            <a:ext cx="6984831" cy="3312135"/>
            <a:chOff x="611505" y="1059815"/>
            <a:chExt cx="7900670" cy="3511375"/>
          </a:xfrm>
        </p:grpSpPr>
        <p:sp>
          <p:nvSpPr>
            <p:cNvPr id="5" name="圆角矩形 4"/>
            <p:cNvSpPr/>
            <p:nvPr/>
          </p:nvSpPr>
          <p:spPr>
            <a:xfrm>
              <a:off x="613410" y="1059815"/>
              <a:ext cx="7898765" cy="840105"/>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6" name="椭圆 5"/>
            <p:cNvSpPr/>
            <p:nvPr/>
          </p:nvSpPr>
          <p:spPr>
            <a:xfrm>
              <a:off x="682625" y="1287780"/>
              <a:ext cx="917575" cy="499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信贷</a:t>
              </a:r>
            </a:p>
          </p:txBody>
        </p:sp>
        <p:sp>
          <p:nvSpPr>
            <p:cNvPr id="7" name="五边形 6"/>
            <p:cNvSpPr/>
            <p:nvPr/>
          </p:nvSpPr>
          <p:spPr>
            <a:xfrm>
              <a:off x="1774190" y="1275715"/>
              <a:ext cx="1014730" cy="4857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业务申请</a:t>
              </a:r>
            </a:p>
          </p:txBody>
        </p:sp>
        <p:sp>
          <p:nvSpPr>
            <p:cNvPr id="8" name="燕尾形 7"/>
            <p:cNvSpPr/>
            <p:nvPr/>
          </p:nvSpPr>
          <p:spPr>
            <a:xfrm>
              <a:off x="2626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授信调查</a:t>
              </a:r>
            </a:p>
          </p:txBody>
        </p:sp>
        <p:sp>
          <p:nvSpPr>
            <p:cNvPr id="9" name="燕尾形 8"/>
            <p:cNvSpPr/>
            <p:nvPr/>
          </p:nvSpPr>
          <p:spPr>
            <a:xfrm>
              <a:off x="3562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授信审批</a:t>
              </a:r>
            </a:p>
          </p:txBody>
        </p:sp>
        <p:sp>
          <p:nvSpPr>
            <p:cNvPr id="10" name="燕尾形 9"/>
            <p:cNvSpPr/>
            <p:nvPr/>
          </p:nvSpPr>
          <p:spPr>
            <a:xfrm>
              <a:off x="7306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贷款结清</a:t>
              </a:r>
            </a:p>
          </p:txBody>
        </p:sp>
        <p:sp>
          <p:nvSpPr>
            <p:cNvPr id="11" name="燕尾形 10"/>
            <p:cNvSpPr/>
            <p:nvPr/>
          </p:nvSpPr>
          <p:spPr>
            <a:xfrm>
              <a:off x="6370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资产保全</a:t>
              </a:r>
            </a:p>
          </p:txBody>
        </p:sp>
        <p:sp>
          <p:nvSpPr>
            <p:cNvPr id="12" name="燕尾形 11"/>
            <p:cNvSpPr/>
            <p:nvPr/>
          </p:nvSpPr>
          <p:spPr>
            <a:xfrm>
              <a:off x="5434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贷后监控</a:t>
              </a:r>
            </a:p>
          </p:txBody>
        </p:sp>
        <p:sp>
          <p:nvSpPr>
            <p:cNvPr id="13" name="燕尾形 12"/>
            <p:cNvSpPr/>
            <p:nvPr/>
          </p:nvSpPr>
          <p:spPr>
            <a:xfrm>
              <a:off x="4498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授信放款</a:t>
              </a:r>
            </a:p>
          </p:txBody>
        </p:sp>
        <p:sp>
          <p:nvSpPr>
            <p:cNvPr id="14" name="椭圆 13"/>
            <p:cNvSpPr/>
            <p:nvPr/>
          </p:nvSpPr>
          <p:spPr>
            <a:xfrm>
              <a:off x="684245" y="1996440"/>
              <a:ext cx="917575" cy="4997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a:t>
              </a:r>
            </a:p>
          </p:txBody>
        </p:sp>
        <p:sp>
          <p:nvSpPr>
            <p:cNvPr id="15" name="矩形 14"/>
            <p:cNvSpPr/>
            <p:nvPr/>
          </p:nvSpPr>
          <p:spPr>
            <a:xfrm>
              <a:off x="1763395" y="2010410"/>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项目信息管理</a:t>
              </a:r>
            </a:p>
          </p:txBody>
        </p:sp>
        <p:sp>
          <p:nvSpPr>
            <p:cNvPr id="16" name="矩形 15"/>
            <p:cNvSpPr/>
            <p:nvPr/>
          </p:nvSpPr>
          <p:spPr>
            <a:xfrm>
              <a:off x="2699385"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授信条件核实</a:t>
              </a:r>
            </a:p>
          </p:txBody>
        </p:sp>
        <p:sp>
          <p:nvSpPr>
            <p:cNvPr id="17" name="矩形 16"/>
            <p:cNvSpPr/>
            <p:nvPr/>
          </p:nvSpPr>
          <p:spPr>
            <a:xfrm>
              <a:off x="3635375"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项目额度控管</a:t>
              </a:r>
            </a:p>
          </p:txBody>
        </p:sp>
        <p:sp>
          <p:nvSpPr>
            <p:cNvPr id="18" name="矩形 17"/>
            <p:cNvSpPr/>
            <p:nvPr/>
          </p:nvSpPr>
          <p:spPr>
            <a:xfrm>
              <a:off x="457200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项目额度占用</a:t>
              </a:r>
            </a:p>
          </p:txBody>
        </p:sp>
        <p:sp>
          <p:nvSpPr>
            <p:cNvPr id="19" name="矩形 18"/>
            <p:cNvSpPr/>
            <p:nvPr/>
          </p:nvSpPr>
          <p:spPr>
            <a:xfrm>
              <a:off x="5507990" y="199580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项目进度管理</a:t>
              </a:r>
            </a:p>
          </p:txBody>
        </p:sp>
        <p:sp>
          <p:nvSpPr>
            <p:cNvPr id="20" name="矩形 19"/>
            <p:cNvSpPr/>
            <p:nvPr/>
          </p:nvSpPr>
          <p:spPr>
            <a:xfrm>
              <a:off x="6443980" y="199580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押品处置</a:t>
              </a:r>
            </a:p>
          </p:txBody>
        </p:sp>
        <p:sp>
          <p:nvSpPr>
            <p:cNvPr id="21" name="矩形 20"/>
            <p:cNvSpPr/>
            <p:nvPr/>
          </p:nvSpPr>
          <p:spPr>
            <a:xfrm>
              <a:off x="7379970" y="199580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额度释放</a:t>
              </a:r>
            </a:p>
          </p:txBody>
        </p:sp>
        <p:sp>
          <p:nvSpPr>
            <p:cNvPr id="22" name="矩形 21"/>
            <p:cNvSpPr/>
            <p:nvPr/>
          </p:nvSpPr>
          <p:spPr>
            <a:xfrm>
              <a:off x="1763395"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授信条件录入</a:t>
              </a:r>
            </a:p>
          </p:txBody>
        </p:sp>
        <p:sp>
          <p:nvSpPr>
            <p:cNvPr id="23" name="矩形 22"/>
            <p:cNvSpPr/>
            <p:nvPr/>
          </p:nvSpPr>
          <p:spPr>
            <a:xfrm>
              <a:off x="1763395" y="300418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押品信息管理</a:t>
              </a:r>
            </a:p>
          </p:txBody>
        </p:sp>
        <p:sp>
          <p:nvSpPr>
            <p:cNvPr id="24" name="矩形 23"/>
            <p:cNvSpPr/>
            <p:nvPr/>
          </p:nvSpPr>
          <p:spPr>
            <a:xfrm>
              <a:off x="1763395" y="350837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档案信息管理</a:t>
              </a:r>
            </a:p>
          </p:txBody>
        </p:sp>
        <p:sp>
          <p:nvSpPr>
            <p:cNvPr id="25" name="矩形 24"/>
            <p:cNvSpPr/>
            <p:nvPr/>
          </p:nvSpPr>
          <p:spPr>
            <a:xfrm>
              <a:off x="1763395" y="4011930"/>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额度分配管理</a:t>
              </a:r>
            </a:p>
          </p:txBody>
        </p:sp>
        <p:sp>
          <p:nvSpPr>
            <p:cNvPr id="26" name="矩形 25"/>
            <p:cNvSpPr/>
            <p:nvPr/>
          </p:nvSpPr>
          <p:spPr>
            <a:xfrm>
              <a:off x="2699385"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押品价值评估</a:t>
              </a:r>
            </a:p>
          </p:txBody>
        </p:sp>
        <p:sp>
          <p:nvSpPr>
            <p:cNvPr id="27" name="矩形 26"/>
            <p:cNvSpPr/>
            <p:nvPr/>
          </p:nvSpPr>
          <p:spPr>
            <a:xfrm>
              <a:off x="3635375"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项目额度启用</a:t>
              </a:r>
            </a:p>
          </p:txBody>
        </p:sp>
        <p:sp>
          <p:nvSpPr>
            <p:cNvPr id="28" name="矩形 27"/>
            <p:cNvSpPr/>
            <p:nvPr/>
          </p:nvSpPr>
          <p:spPr>
            <a:xfrm>
              <a:off x="3635375" y="300418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项目档案入库</a:t>
              </a:r>
            </a:p>
          </p:txBody>
        </p:sp>
        <p:sp>
          <p:nvSpPr>
            <p:cNvPr id="29" name="矩形 28"/>
            <p:cNvSpPr/>
            <p:nvPr/>
          </p:nvSpPr>
          <p:spPr>
            <a:xfrm>
              <a:off x="5507990" y="249999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押品缓释监测</a:t>
              </a:r>
            </a:p>
          </p:txBody>
        </p:sp>
        <p:sp>
          <p:nvSpPr>
            <p:cNvPr id="30" name="矩形 29"/>
            <p:cNvSpPr/>
            <p:nvPr/>
          </p:nvSpPr>
          <p:spPr>
            <a:xfrm>
              <a:off x="5507990" y="300418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风险预警管理</a:t>
              </a:r>
            </a:p>
          </p:txBody>
        </p:sp>
        <p:sp>
          <p:nvSpPr>
            <p:cNvPr id="31" name="矩形 30"/>
            <p:cNvSpPr/>
            <p:nvPr/>
          </p:nvSpPr>
          <p:spPr>
            <a:xfrm>
              <a:off x="7379970" y="249999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押品释放</a:t>
              </a:r>
            </a:p>
          </p:txBody>
        </p:sp>
        <p:sp>
          <p:nvSpPr>
            <p:cNvPr id="32" name="圆角矩形 31"/>
            <p:cNvSpPr/>
            <p:nvPr/>
          </p:nvSpPr>
          <p:spPr>
            <a:xfrm>
              <a:off x="611505" y="1908000"/>
              <a:ext cx="7898765" cy="2663190"/>
            </a:xfrm>
            <a:prstGeom prst="roundRect">
              <a:avLst>
                <a:gd name="adj" fmla="val 4154"/>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3" name="椭圆 32"/>
            <p:cNvSpPr/>
            <p:nvPr/>
          </p:nvSpPr>
          <p:spPr>
            <a:xfrm>
              <a:off x="682625" y="1287780"/>
              <a:ext cx="917575" cy="4997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信贷</a:t>
              </a:r>
            </a:p>
          </p:txBody>
        </p:sp>
        <p:sp>
          <p:nvSpPr>
            <p:cNvPr id="34" name="五边形 33"/>
            <p:cNvSpPr/>
            <p:nvPr/>
          </p:nvSpPr>
          <p:spPr>
            <a:xfrm>
              <a:off x="1774190" y="1275715"/>
              <a:ext cx="1014730" cy="485775"/>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业务申请</a:t>
              </a:r>
            </a:p>
          </p:txBody>
        </p:sp>
        <p:sp>
          <p:nvSpPr>
            <p:cNvPr id="35" name="燕尾形 34"/>
            <p:cNvSpPr/>
            <p:nvPr/>
          </p:nvSpPr>
          <p:spPr>
            <a:xfrm>
              <a:off x="2626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授信调查</a:t>
              </a:r>
            </a:p>
          </p:txBody>
        </p:sp>
        <p:sp>
          <p:nvSpPr>
            <p:cNvPr id="36" name="燕尾形 35"/>
            <p:cNvSpPr/>
            <p:nvPr/>
          </p:nvSpPr>
          <p:spPr>
            <a:xfrm>
              <a:off x="3562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授信审批</a:t>
              </a:r>
            </a:p>
          </p:txBody>
        </p:sp>
        <p:sp>
          <p:nvSpPr>
            <p:cNvPr id="37" name="燕尾形 36"/>
            <p:cNvSpPr/>
            <p:nvPr/>
          </p:nvSpPr>
          <p:spPr>
            <a:xfrm>
              <a:off x="7306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贷款结清</a:t>
              </a:r>
            </a:p>
          </p:txBody>
        </p:sp>
        <p:sp>
          <p:nvSpPr>
            <p:cNvPr id="38" name="燕尾形 37"/>
            <p:cNvSpPr/>
            <p:nvPr/>
          </p:nvSpPr>
          <p:spPr>
            <a:xfrm>
              <a:off x="6370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资产保全</a:t>
              </a:r>
            </a:p>
          </p:txBody>
        </p:sp>
        <p:sp>
          <p:nvSpPr>
            <p:cNvPr id="39" name="燕尾形 38"/>
            <p:cNvSpPr/>
            <p:nvPr/>
          </p:nvSpPr>
          <p:spPr>
            <a:xfrm>
              <a:off x="5434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贷后监控</a:t>
              </a:r>
            </a:p>
          </p:txBody>
        </p:sp>
        <p:sp>
          <p:nvSpPr>
            <p:cNvPr id="40" name="燕尾形 39"/>
            <p:cNvSpPr/>
            <p:nvPr/>
          </p:nvSpPr>
          <p:spPr>
            <a:xfrm>
              <a:off x="4498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授信放款</a:t>
              </a:r>
            </a:p>
          </p:txBody>
        </p:sp>
        <p:sp>
          <p:nvSpPr>
            <p:cNvPr id="41" name="矩形 40"/>
            <p:cNvSpPr/>
            <p:nvPr/>
          </p:nvSpPr>
          <p:spPr>
            <a:xfrm>
              <a:off x="550799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项目进度管理</a:t>
              </a:r>
            </a:p>
          </p:txBody>
        </p:sp>
        <p:sp>
          <p:nvSpPr>
            <p:cNvPr id="42" name="矩形 41"/>
            <p:cNvSpPr/>
            <p:nvPr/>
          </p:nvSpPr>
          <p:spPr>
            <a:xfrm>
              <a:off x="644398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押品处置</a:t>
              </a:r>
            </a:p>
          </p:txBody>
        </p:sp>
        <p:sp>
          <p:nvSpPr>
            <p:cNvPr id="43" name="矩形 42"/>
            <p:cNvSpPr/>
            <p:nvPr/>
          </p:nvSpPr>
          <p:spPr>
            <a:xfrm>
              <a:off x="737997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额度释放</a:t>
              </a:r>
            </a:p>
          </p:txBody>
        </p:sp>
        <p:sp>
          <p:nvSpPr>
            <p:cNvPr id="44" name="矩形 43"/>
            <p:cNvSpPr/>
            <p:nvPr/>
          </p:nvSpPr>
          <p:spPr>
            <a:xfrm>
              <a:off x="5507990"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押品缓释监测</a:t>
              </a:r>
            </a:p>
          </p:txBody>
        </p:sp>
        <p:sp>
          <p:nvSpPr>
            <p:cNvPr id="45" name="矩形 44"/>
            <p:cNvSpPr/>
            <p:nvPr/>
          </p:nvSpPr>
          <p:spPr>
            <a:xfrm>
              <a:off x="5507990" y="300418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风险预警管理</a:t>
              </a:r>
            </a:p>
          </p:txBody>
        </p:sp>
        <p:sp>
          <p:nvSpPr>
            <p:cNvPr id="46" name="矩形 45"/>
            <p:cNvSpPr/>
            <p:nvPr/>
          </p:nvSpPr>
          <p:spPr>
            <a:xfrm>
              <a:off x="7379970"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押品释放</a:t>
              </a:r>
            </a:p>
          </p:txBody>
        </p:sp>
      </p:grpSp>
    </p:spTree>
    <p:extLst>
      <p:ext uri="{BB962C8B-B14F-4D97-AF65-F5344CB8AC3E}">
        <p14:creationId xmlns:p14="http://schemas.microsoft.com/office/powerpoint/2010/main" val="1329974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24</a:t>
            </a:fld>
            <a:endParaRPr lang="zh-CN" altLang="en-US" dirty="0"/>
          </a:p>
        </p:txBody>
      </p:sp>
      <p:grpSp>
        <p:nvGrpSpPr>
          <p:cNvPr id="2" name="组合 1"/>
          <p:cNvGrpSpPr/>
          <p:nvPr/>
        </p:nvGrpSpPr>
        <p:grpSpPr>
          <a:xfrm>
            <a:off x="1763688" y="1275606"/>
            <a:ext cx="6697052" cy="2735813"/>
            <a:chOff x="683260" y="1348105"/>
            <a:chExt cx="7696835" cy="3126740"/>
          </a:xfrm>
        </p:grpSpPr>
        <p:sp>
          <p:nvSpPr>
            <p:cNvPr id="5" name="圆角矩形 4"/>
            <p:cNvSpPr/>
            <p:nvPr/>
          </p:nvSpPr>
          <p:spPr>
            <a:xfrm>
              <a:off x="1258570" y="1348105"/>
              <a:ext cx="3164205"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区域规划</a:t>
              </a:r>
            </a:p>
          </p:txBody>
        </p:sp>
        <p:sp>
          <p:nvSpPr>
            <p:cNvPr id="6" name="圆角矩形 5"/>
            <p:cNvSpPr/>
            <p:nvPr/>
          </p:nvSpPr>
          <p:spPr>
            <a:xfrm>
              <a:off x="683260" y="2499995"/>
              <a:ext cx="1272540"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规划项目</a:t>
              </a:r>
              <a:r>
                <a:rPr lang="en-US" altLang="zh-CN" sz="1400">
                  <a:latin typeface="微软雅黑 Light" panose="020B0502040204020203" pitchFamily="34" charset="-122"/>
                  <a:ea typeface="微软雅黑 Light" panose="020B0502040204020203" pitchFamily="34" charset="-122"/>
                </a:rPr>
                <a:t>1</a:t>
              </a:r>
            </a:p>
          </p:txBody>
        </p:sp>
        <p:sp>
          <p:nvSpPr>
            <p:cNvPr id="7" name="圆角矩形 6"/>
            <p:cNvSpPr/>
            <p:nvPr/>
          </p:nvSpPr>
          <p:spPr>
            <a:xfrm>
              <a:off x="2196465" y="2499360"/>
              <a:ext cx="1272540"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规划项目</a:t>
              </a:r>
              <a:r>
                <a:rPr lang="en-US" altLang="zh-CN" sz="1400">
                  <a:latin typeface="微软雅黑 Light" panose="020B0502040204020203" pitchFamily="34" charset="-122"/>
                  <a:ea typeface="微软雅黑 Light" panose="020B0502040204020203" pitchFamily="34" charset="-122"/>
                </a:rPr>
                <a:t>2</a:t>
              </a:r>
            </a:p>
          </p:txBody>
        </p:sp>
        <p:sp>
          <p:nvSpPr>
            <p:cNvPr id="8" name="圆角矩形 7"/>
            <p:cNvSpPr/>
            <p:nvPr/>
          </p:nvSpPr>
          <p:spPr>
            <a:xfrm>
              <a:off x="3709035" y="2499360"/>
              <a:ext cx="1272540"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规划项目</a:t>
              </a:r>
              <a:r>
                <a:rPr lang="en-US" altLang="zh-CN" sz="1400">
                  <a:latin typeface="微软雅黑 Light" panose="020B0502040204020203" pitchFamily="34" charset="-122"/>
                  <a:ea typeface="微软雅黑 Light" panose="020B0502040204020203" pitchFamily="34" charset="-122"/>
                </a:rPr>
                <a:t>...</a:t>
              </a:r>
            </a:p>
          </p:txBody>
        </p:sp>
        <p:sp>
          <p:nvSpPr>
            <p:cNvPr id="9" name="圆角矩形 8"/>
            <p:cNvSpPr/>
            <p:nvPr/>
          </p:nvSpPr>
          <p:spPr>
            <a:xfrm>
              <a:off x="756285" y="3578860"/>
              <a:ext cx="1131570"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项目</a:t>
              </a:r>
              <a:r>
                <a:rPr lang="en-US" altLang="zh-CN" sz="1400">
                  <a:latin typeface="微软雅黑 Light" panose="020B0502040204020203" pitchFamily="34" charset="-122"/>
                  <a:ea typeface="微软雅黑 Light" panose="020B0502040204020203" pitchFamily="34" charset="-122"/>
                </a:rPr>
                <a:t>1</a:t>
              </a:r>
            </a:p>
          </p:txBody>
        </p:sp>
        <p:sp>
          <p:nvSpPr>
            <p:cNvPr id="10" name="圆角矩形 9"/>
            <p:cNvSpPr/>
            <p:nvPr/>
          </p:nvSpPr>
          <p:spPr>
            <a:xfrm>
              <a:off x="2123440" y="3580130"/>
              <a:ext cx="1131570"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项目</a:t>
              </a:r>
              <a:r>
                <a:rPr lang="en-US" altLang="zh-CN" sz="1400">
                  <a:latin typeface="微软雅黑 Light" panose="020B0502040204020203" pitchFamily="34" charset="-122"/>
                  <a:ea typeface="微软雅黑 Light" panose="020B0502040204020203" pitchFamily="34" charset="-122"/>
                </a:rPr>
                <a:t>2</a:t>
              </a:r>
            </a:p>
          </p:txBody>
        </p:sp>
        <p:sp>
          <p:nvSpPr>
            <p:cNvPr id="11" name="圆角矩形 10"/>
            <p:cNvSpPr/>
            <p:nvPr/>
          </p:nvSpPr>
          <p:spPr>
            <a:xfrm>
              <a:off x="3496945" y="3579495"/>
              <a:ext cx="1131570" cy="444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latin typeface="微软雅黑 Light" panose="020B0502040204020203" pitchFamily="34" charset="-122"/>
                  <a:ea typeface="微软雅黑 Light" panose="020B0502040204020203" pitchFamily="34" charset="-122"/>
                </a:rPr>
                <a:t>项目</a:t>
              </a:r>
              <a:r>
                <a:rPr lang="en-US" altLang="zh-CN" sz="1400">
                  <a:latin typeface="微软雅黑 Light" panose="020B0502040204020203" pitchFamily="34" charset="-122"/>
                  <a:ea typeface="微软雅黑 Light" panose="020B0502040204020203" pitchFamily="34" charset="-122"/>
                </a:rPr>
                <a:t>...</a:t>
              </a:r>
            </a:p>
          </p:txBody>
        </p:sp>
        <p:cxnSp>
          <p:nvCxnSpPr>
            <p:cNvPr id="12" name="直接箭头连接符 11"/>
            <p:cNvCxnSpPr/>
            <p:nvPr/>
          </p:nvCxnSpPr>
          <p:spPr>
            <a:xfrm flipH="1">
              <a:off x="1117600" y="1855470"/>
              <a:ext cx="906145" cy="57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4800" y="1851025"/>
              <a:ext cx="0" cy="576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66820" y="1864360"/>
              <a:ext cx="589915" cy="563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900430" y="3003550"/>
              <a:ext cx="1584325" cy="504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2413000" y="3003550"/>
              <a:ext cx="360045" cy="504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1" idx="0"/>
            </p:cNvCxnSpPr>
            <p:nvPr/>
          </p:nvCxnSpPr>
          <p:spPr>
            <a:xfrm>
              <a:off x="2988945" y="3003550"/>
              <a:ext cx="1073785"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981575" y="1558925"/>
              <a:ext cx="3398520" cy="8229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规划项目挂在区域规划下，不可以超过区域规划的限额</a:t>
              </a:r>
            </a:p>
          </p:txBody>
        </p:sp>
        <p:sp>
          <p:nvSpPr>
            <p:cNvPr id="19" name="椭圆 18"/>
            <p:cNvSpPr/>
            <p:nvPr/>
          </p:nvSpPr>
          <p:spPr>
            <a:xfrm>
              <a:off x="5075555" y="2572385"/>
              <a:ext cx="3164840" cy="8045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项目可以选择对应的规划项目，并占有对应规划项目的额度；</a:t>
              </a:r>
            </a:p>
          </p:txBody>
        </p:sp>
        <p:sp>
          <p:nvSpPr>
            <p:cNvPr id="20" name="椭圆 19"/>
            <p:cNvSpPr/>
            <p:nvPr/>
          </p:nvSpPr>
          <p:spPr>
            <a:xfrm>
              <a:off x="4937125" y="3587115"/>
              <a:ext cx="3365500" cy="88773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规规划项目下的项目额度总和及期限，不可以超过规划项目的授信额度及期限。</a:t>
              </a:r>
            </a:p>
          </p:txBody>
        </p:sp>
      </p:grpSp>
    </p:spTree>
    <p:extLst>
      <p:ext uri="{BB962C8B-B14F-4D97-AF65-F5344CB8AC3E}">
        <p14:creationId xmlns:p14="http://schemas.microsoft.com/office/powerpoint/2010/main" val="3925615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25</a:t>
            </a:fld>
            <a:endParaRPr lang="zh-CN" altLang="en-US" dirty="0"/>
          </a:p>
        </p:txBody>
      </p:sp>
      <p:sp>
        <p:nvSpPr>
          <p:cNvPr id="5" name="圆角矩形 4"/>
          <p:cNvSpPr/>
          <p:nvPr/>
        </p:nvSpPr>
        <p:spPr>
          <a:xfrm>
            <a:off x="2303144" y="1347614"/>
            <a:ext cx="1698402" cy="34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项目创建</a:t>
            </a:r>
          </a:p>
        </p:txBody>
      </p:sp>
      <p:sp>
        <p:nvSpPr>
          <p:cNvPr id="6" name="圆角矩形 5"/>
          <p:cNvSpPr/>
          <p:nvPr/>
        </p:nvSpPr>
        <p:spPr>
          <a:xfrm>
            <a:off x="2303144" y="1872799"/>
            <a:ext cx="1698402" cy="34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项目审批通过</a:t>
            </a:r>
          </a:p>
        </p:txBody>
      </p:sp>
      <p:sp>
        <p:nvSpPr>
          <p:cNvPr id="7" name="圆角矩形 6"/>
          <p:cNvSpPr/>
          <p:nvPr/>
        </p:nvSpPr>
        <p:spPr>
          <a:xfrm>
            <a:off x="2303144" y="2398564"/>
            <a:ext cx="1698402" cy="34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项目下贷款发放</a:t>
            </a:r>
          </a:p>
        </p:txBody>
      </p:sp>
      <p:sp>
        <p:nvSpPr>
          <p:cNvPr id="8" name="圆角矩形 7"/>
          <p:cNvSpPr/>
          <p:nvPr/>
        </p:nvSpPr>
        <p:spPr>
          <a:xfrm>
            <a:off x="2303144" y="2923749"/>
            <a:ext cx="1698402" cy="34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项目下贷款逾期</a:t>
            </a:r>
          </a:p>
        </p:txBody>
      </p:sp>
      <p:sp>
        <p:nvSpPr>
          <p:cNvPr id="9" name="圆角矩形 8"/>
          <p:cNvSpPr/>
          <p:nvPr/>
        </p:nvSpPr>
        <p:spPr>
          <a:xfrm>
            <a:off x="2303144" y="3448935"/>
            <a:ext cx="1698402" cy="34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项目下贷款结清</a:t>
            </a:r>
          </a:p>
        </p:txBody>
      </p:sp>
      <p:sp>
        <p:nvSpPr>
          <p:cNvPr id="10" name="圆角矩形 9"/>
          <p:cNvSpPr/>
          <p:nvPr/>
        </p:nvSpPr>
        <p:spPr>
          <a:xfrm>
            <a:off x="4637246" y="1347614"/>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额度生成</a:t>
            </a:r>
          </a:p>
        </p:txBody>
      </p:sp>
      <p:sp>
        <p:nvSpPr>
          <p:cNvPr id="11" name="圆角矩形 10"/>
          <p:cNvSpPr/>
          <p:nvPr/>
        </p:nvSpPr>
        <p:spPr>
          <a:xfrm>
            <a:off x="6660232" y="1347614"/>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关联押品</a:t>
            </a:r>
          </a:p>
        </p:txBody>
      </p:sp>
      <p:sp>
        <p:nvSpPr>
          <p:cNvPr id="12" name="圆角矩形 11"/>
          <p:cNvSpPr/>
          <p:nvPr/>
        </p:nvSpPr>
        <p:spPr>
          <a:xfrm>
            <a:off x="4637246" y="1872799"/>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额度启用</a:t>
            </a:r>
          </a:p>
        </p:txBody>
      </p:sp>
      <p:sp>
        <p:nvSpPr>
          <p:cNvPr id="13" name="圆角矩形 12"/>
          <p:cNvSpPr/>
          <p:nvPr/>
        </p:nvSpPr>
        <p:spPr>
          <a:xfrm>
            <a:off x="4637246" y="2398564"/>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额度占用</a:t>
            </a:r>
          </a:p>
        </p:txBody>
      </p:sp>
      <p:sp>
        <p:nvSpPr>
          <p:cNvPr id="14" name="圆角矩形 13"/>
          <p:cNvSpPr/>
          <p:nvPr/>
        </p:nvSpPr>
        <p:spPr>
          <a:xfrm>
            <a:off x="4637246" y="2923749"/>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额度占用</a:t>
            </a:r>
          </a:p>
        </p:txBody>
      </p:sp>
      <p:sp>
        <p:nvSpPr>
          <p:cNvPr id="15" name="圆角矩形 14"/>
          <p:cNvSpPr/>
          <p:nvPr/>
        </p:nvSpPr>
        <p:spPr>
          <a:xfrm>
            <a:off x="4637246" y="3448935"/>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额度释放</a:t>
            </a:r>
          </a:p>
        </p:txBody>
      </p:sp>
      <p:sp>
        <p:nvSpPr>
          <p:cNvPr id="16" name="圆角矩形 15"/>
          <p:cNvSpPr/>
          <p:nvPr/>
        </p:nvSpPr>
        <p:spPr>
          <a:xfrm>
            <a:off x="6660232" y="1872799"/>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押品占用</a:t>
            </a:r>
          </a:p>
        </p:txBody>
      </p:sp>
      <p:sp>
        <p:nvSpPr>
          <p:cNvPr id="17" name="圆角矩形 16"/>
          <p:cNvSpPr/>
          <p:nvPr/>
        </p:nvSpPr>
        <p:spPr>
          <a:xfrm>
            <a:off x="6660232" y="2398564"/>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押品占用</a:t>
            </a:r>
          </a:p>
        </p:txBody>
      </p:sp>
      <p:sp>
        <p:nvSpPr>
          <p:cNvPr id="18" name="圆角矩形 17"/>
          <p:cNvSpPr/>
          <p:nvPr/>
        </p:nvSpPr>
        <p:spPr>
          <a:xfrm>
            <a:off x="6660232" y="2923749"/>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押品处置</a:t>
            </a:r>
          </a:p>
        </p:txBody>
      </p:sp>
      <p:sp>
        <p:nvSpPr>
          <p:cNvPr id="19" name="圆角矩形 18"/>
          <p:cNvSpPr/>
          <p:nvPr/>
        </p:nvSpPr>
        <p:spPr>
          <a:xfrm>
            <a:off x="6660232" y="3448935"/>
            <a:ext cx="1396092" cy="346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latin typeface="微软雅黑 Light" panose="020B0502040204020203" pitchFamily="34" charset="-122"/>
                <a:ea typeface="微软雅黑 Light" panose="020B0502040204020203" pitchFamily="34" charset="-122"/>
              </a:rPr>
              <a:t>押品释放</a:t>
            </a:r>
          </a:p>
        </p:txBody>
      </p:sp>
      <p:sp>
        <p:nvSpPr>
          <p:cNvPr id="21" name="燕尾形 20"/>
          <p:cNvSpPr/>
          <p:nvPr/>
        </p:nvSpPr>
        <p:spPr>
          <a:xfrm>
            <a:off x="4103344" y="1347614"/>
            <a:ext cx="432048" cy="2448163"/>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6119568" y="1347613"/>
            <a:ext cx="432048" cy="2448163"/>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19455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26</a:t>
            </a:fld>
            <a:endParaRPr lang="zh-CN" altLang="en-US" dirty="0"/>
          </a:p>
        </p:txBody>
      </p:sp>
      <p:grpSp>
        <p:nvGrpSpPr>
          <p:cNvPr id="2" name="组合 1"/>
          <p:cNvGrpSpPr/>
          <p:nvPr/>
        </p:nvGrpSpPr>
        <p:grpSpPr>
          <a:xfrm>
            <a:off x="1918769" y="579619"/>
            <a:ext cx="6768752" cy="3600400"/>
            <a:chOff x="2447926" y="1776412"/>
            <a:chExt cx="4248149" cy="2125267"/>
          </a:xfrm>
        </p:grpSpPr>
        <p:sp>
          <p:nvSpPr>
            <p:cNvPr id="5" name="MH_Text_1"/>
            <p:cNvSpPr/>
            <p:nvPr>
              <p:custDataLst>
                <p:tags r:id="rId1"/>
              </p:custDataLst>
            </p:nvPr>
          </p:nvSpPr>
          <p:spPr>
            <a:xfrm>
              <a:off x="2447926"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项目流程统一</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6" name="MH_Other_1"/>
            <p:cNvSpPr/>
            <p:nvPr>
              <p:custDataLst>
                <p:tags r:id="rId2"/>
              </p:custDataLst>
            </p:nvPr>
          </p:nvSpPr>
          <p:spPr>
            <a:xfrm>
              <a:off x="3138488" y="2650332"/>
              <a:ext cx="1251347" cy="1251347"/>
            </a:xfrm>
            <a:prstGeom prst="leftCircularArrow">
              <a:avLst>
                <a:gd name="adj1" fmla="val 2550"/>
                <a:gd name="adj2" fmla="val 309429"/>
                <a:gd name="adj3" fmla="val 2084940"/>
                <a:gd name="adj4" fmla="val 9024489"/>
                <a:gd name="adj5" fmla="val 2975"/>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MH_Text_2"/>
            <p:cNvSpPr/>
            <p:nvPr>
              <p:custDataLst>
                <p:tags r:id="rId3"/>
              </p:custDataLst>
            </p:nvPr>
          </p:nvSpPr>
          <p:spPr>
            <a:xfrm>
              <a:off x="3936207"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项目进度可视化</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项目落实情况反馈</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8" name="MH_Other_2"/>
            <p:cNvSpPr/>
            <p:nvPr>
              <p:custDataLst>
                <p:tags r:id="rId4"/>
              </p:custDataLst>
            </p:nvPr>
          </p:nvSpPr>
          <p:spPr>
            <a:xfrm>
              <a:off x="4617244" y="1776412"/>
              <a:ext cx="1404938" cy="1404938"/>
            </a:xfrm>
            <a:prstGeom prst="circularArrow">
              <a:avLst>
                <a:gd name="adj1" fmla="val 2271"/>
                <a:gd name="adj2" fmla="val 273786"/>
                <a:gd name="adj3" fmla="val 19550703"/>
                <a:gd name="adj4" fmla="val 12575511"/>
                <a:gd name="adj5" fmla="val 2650"/>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MH_Text_3"/>
            <p:cNvSpPr/>
            <p:nvPr>
              <p:custDataLst>
                <p:tags r:id="rId5"/>
              </p:custDataLst>
            </p:nvPr>
          </p:nvSpPr>
          <p:spPr>
            <a:xfrm>
              <a:off x="5425678"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marL="0" lvl="1" algn="ctr" fontAlgn="auto">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项目绩效统计分析</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MH_SubTitle_1"/>
            <p:cNvSpPr/>
            <p:nvPr>
              <p:custDataLst>
                <p:tags r:id="rId6"/>
              </p:custDataLst>
            </p:nvPr>
          </p:nvSpPr>
          <p:spPr>
            <a:xfrm>
              <a:off x="2781301" y="3181350"/>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E6457B"/>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第一阶段</a:t>
              </a:r>
            </a:p>
          </p:txBody>
        </p:sp>
        <p:sp>
          <p:nvSpPr>
            <p:cNvPr id="11" name="MH_SubTitle_2"/>
            <p:cNvSpPr/>
            <p:nvPr>
              <p:custDataLst>
                <p:tags r:id="rId7"/>
              </p:custDataLst>
            </p:nvPr>
          </p:nvSpPr>
          <p:spPr>
            <a:xfrm>
              <a:off x="4270772" y="2182416"/>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第二阶段</a:t>
              </a:r>
            </a:p>
          </p:txBody>
        </p:sp>
        <p:sp>
          <p:nvSpPr>
            <p:cNvPr id="12" name="MH_SubTitle_3"/>
            <p:cNvSpPr/>
            <p:nvPr>
              <p:custDataLst>
                <p:tags r:id="rId8"/>
              </p:custDataLst>
            </p:nvPr>
          </p:nvSpPr>
          <p:spPr>
            <a:xfrm>
              <a:off x="5760244" y="3175398"/>
              <a:ext cx="935831" cy="358378"/>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第三阶段</a:t>
              </a:r>
            </a:p>
          </p:txBody>
        </p:sp>
      </p:grpSp>
    </p:spTree>
    <p:extLst>
      <p:ext uri="{BB962C8B-B14F-4D97-AF65-F5344CB8AC3E}">
        <p14:creationId xmlns:p14="http://schemas.microsoft.com/office/powerpoint/2010/main" val="2540325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27</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2"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4337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担保</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28</a:t>
            </a:fld>
            <a:endParaRPr lang="zh-CN" altLang="en-US" dirty="0"/>
          </a:p>
        </p:txBody>
      </p:sp>
      <p:grpSp>
        <p:nvGrpSpPr>
          <p:cNvPr id="5" name="组合 4"/>
          <p:cNvGrpSpPr/>
          <p:nvPr/>
        </p:nvGrpSpPr>
        <p:grpSpPr>
          <a:xfrm>
            <a:off x="1619672" y="915566"/>
            <a:ext cx="6984831" cy="3312135"/>
            <a:chOff x="611505" y="1059815"/>
            <a:chExt cx="7900670" cy="3511375"/>
          </a:xfrm>
        </p:grpSpPr>
        <p:sp>
          <p:nvSpPr>
            <p:cNvPr id="6" name="圆角矩形 5"/>
            <p:cNvSpPr/>
            <p:nvPr/>
          </p:nvSpPr>
          <p:spPr>
            <a:xfrm>
              <a:off x="613410" y="1059815"/>
              <a:ext cx="7898765" cy="840105"/>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7" name="椭圆 6"/>
            <p:cNvSpPr/>
            <p:nvPr/>
          </p:nvSpPr>
          <p:spPr>
            <a:xfrm>
              <a:off x="682625" y="1287780"/>
              <a:ext cx="917575" cy="499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信贷</a:t>
              </a:r>
            </a:p>
          </p:txBody>
        </p:sp>
        <p:sp>
          <p:nvSpPr>
            <p:cNvPr id="8" name="五边形 7"/>
            <p:cNvSpPr/>
            <p:nvPr/>
          </p:nvSpPr>
          <p:spPr>
            <a:xfrm>
              <a:off x="1774190" y="1275715"/>
              <a:ext cx="1014730" cy="4857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业务申请</a:t>
              </a:r>
            </a:p>
          </p:txBody>
        </p:sp>
        <p:sp>
          <p:nvSpPr>
            <p:cNvPr id="9" name="燕尾形 8"/>
            <p:cNvSpPr/>
            <p:nvPr/>
          </p:nvSpPr>
          <p:spPr>
            <a:xfrm>
              <a:off x="2626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授信调查</a:t>
              </a:r>
            </a:p>
          </p:txBody>
        </p:sp>
        <p:sp>
          <p:nvSpPr>
            <p:cNvPr id="10" name="燕尾形 9"/>
            <p:cNvSpPr/>
            <p:nvPr/>
          </p:nvSpPr>
          <p:spPr>
            <a:xfrm>
              <a:off x="3562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授信审批</a:t>
              </a:r>
            </a:p>
          </p:txBody>
        </p:sp>
        <p:sp>
          <p:nvSpPr>
            <p:cNvPr id="11" name="燕尾形 10"/>
            <p:cNvSpPr/>
            <p:nvPr/>
          </p:nvSpPr>
          <p:spPr>
            <a:xfrm>
              <a:off x="7306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贷款结清</a:t>
              </a:r>
            </a:p>
          </p:txBody>
        </p:sp>
        <p:sp>
          <p:nvSpPr>
            <p:cNvPr id="12" name="燕尾形 11"/>
            <p:cNvSpPr/>
            <p:nvPr/>
          </p:nvSpPr>
          <p:spPr>
            <a:xfrm>
              <a:off x="6370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资产保全</a:t>
              </a:r>
            </a:p>
          </p:txBody>
        </p:sp>
        <p:sp>
          <p:nvSpPr>
            <p:cNvPr id="13" name="燕尾形 12"/>
            <p:cNvSpPr/>
            <p:nvPr/>
          </p:nvSpPr>
          <p:spPr>
            <a:xfrm>
              <a:off x="5434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贷后监控</a:t>
              </a:r>
            </a:p>
          </p:txBody>
        </p:sp>
        <p:sp>
          <p:nvSpPr>
            <p:cNvPr id="14" name="燕尾形 13"/>
            <p:cNvSpPr/>
            <p:nvPr/>
          </p:nvSpPr>
          <p:spPr>
            <a:xfrm>
              <a:off x="4498775" y="1275715"/>
              <a:ext cx="1116000"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授信放款</a:t>
              </a:r>
            </a:p>
          </p:txBody>
        </p:sp>
        <p:sp>
          <p:nvSpPr>
            <p:cNvPr id="15" name="椭圆 14"/>
            <p:cNvSpPr/>
            <p:nvPr/>
          </p:nvSpPr>
          <p:spPr>
            <a:xfrm>
              <a:off x="684245" y="1996440"/>
              <a:ext cx="917575" cy="4997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a:t>
              </a:r>
            </a:p>
          </p:txBody>
        </p:sp>
        <p:sp>
          <p:nvSpPr>
            <p:cNvPr id="16" name="矩形 15"/>
            <p:cNvSpPr/>
            <p:nvPr/>
          </p:nvSpPr>
          <p:spPr>
            <a:xfrm>
              <a:off x="1763395" y="2010410"/>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押品信息录入</a:t>
              </a:r>
            </a:p>
          </p:txBody>
        </p:sp>
        <p:sp>
          <p:nvSpPr>
            <p:cNvPr id="17" name="矩形 16"/>
            <p:cNvSpPr/>
            <p:nvPr/>
          </p:nvSpPr>
          <p:spPr>
            <a:xfrm>
              <a:off x="2699385"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押品价值评估</a:t>
              </a:r>
            </a:p>
          </p:txBody>
        </p:sp>
        <p:sp>
          <p:nvSpPr>
            <p:cNvPr id="18" name="矩形 17"/>
            <p:cNvSpPr/>
            <p:nvPr/>
          </p:nvSpPr>
          <p:spPr>
            <a:xfrm>
              <a:off x="3635375"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担保额度管理</a:t>
              </a:r>
            </a:p>
          </p:txBody>
        </p:sp>
        <p:sp>
          <p:nvSpPr>
            <p:cNvPr id="19" name="矩形 18"/>
            <p:cNvSpPr/>
            <p:nvPr/>
          </p:nvSpPr>
          <p:spPr>
            <a:xfrm>
              <a:off x="457200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担保条件落实</a:t>
              </a:r>
            </a:p>
          </p:txBody>
        </p:sp>
        <p:sp>
          <p:nvSpPr>
            <p:cNvPr id="20" name="矩形 19"/>
            <p:cNvSpPr/>
            <p:nvPr/>
          </p:nvSpPr>
          <p:spPr>
            <a:xfrm>
              <a:off x="5507990" y="199580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项目进度管理</a:t>
              </a:r>
            </a:p>
          </p:txBody>
        </p:sp>
        <p:sp>
          <p:nvSpPr>
            <p:cNvPr id="21" name="矩形 20"/>
            <p:cNvSpPr/>
            <p:nvPr/>
          </p:nvSpPr>
          <p:spPr>
            <a:xfrm>
              <a:off x="6443980" y="199580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押品处置</a:t>
              </a:r>
            </a:p>
          </p:txBody>
        </p:sp>
        <p:sp>
          <p:nvSpPr>
            <p:cNvPr id="23" name="矩形 22"/>
            <p:cNvSpPr/>
            <p:nvPr/>
          </p:nvSpPr>
          <p:spPr>
            <a:xfrm>
              <a:off x="1763395"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准入</a:t>
              </a:r>
            </a:p>
          </p:txBody>
        </p:sp>
        <p:sp>
          <p:nvSpPr>
            <p:cNvPr id="24" name="矩形 23"/>
            <p:cNvSpPr/>
            <p:nvPr/>
          </p:nvSpPr>
          <p:spPr>
            <a:xfrm>
              <a:off x="1763395" y="300418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合格押</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品认定</a:t>
              </a:r>
            </a:p>
          </p:txBody>
        </p:sp>
        <p:sp>
          <p:nvSpPr>
            <p:cNvPr id="28" name="矩形 27"/>
            <p:cNvSpPr/>
            <p:nvPr/>
          </p:nvSpPr>
          <p:spPr>
            <a:xfrm>
              <a:off x="3635375"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抵质押</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率认定</a:t>
              </a:r>
            </a:p>
          </p:txBody>
        </p:sp>
        <p:sp>
          <p:nvSpPr>
            <p:cNvPr id="29" name="矩形 28"/>
            <p:cNvSpPr/>
            <p:nvPr/>
          </p:nvSpPr>
          <p:spPr>
            <a:xfrm>
              <a:off x="4572000"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出入库管理</a:t>
              </a:r>
            </a:p>
          </p:txBody>
        </p:sp>
        <p:sp>
          <p:nvSpPr>
            <p:cNvPr id="30" name="矩形 29"/>
            <p:cNvSpPr/>
            <p:nvPr/>
          </p:nvSpPr>
          <p:spPr>
            <a:xfrm>
              <a:off x="5507990" y="249999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押品缓释监测</a:t>
              </a:r>
            </a:p>
          </p:txBody>
        </p:sp>
        <p:sp>
          <p:nvSpPr>
            <p:cNvPr id="31" name="矩形 30"/>
            <p:cNvSpPr/>
            <p:nvPr/>
          </p:nvSpPr>
          <p:spPr>
            <a:xfrm>
              <a:off x="5507990" y="3004185"/>
              <a:ext cx="836295" cy="44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风险预警管理</a:t>
              </a:r>
            </a:p>
          </p:txBody>
        </p:sp>
        <p:sp>
          <p:nvSpPr>
            <p:cNvPr id="33" name="圆角矩形 32"/>
            <p:cNvSpPr/>
            <p:nvPr/>
          </p:nvSpPr>
          <p:spPr>
            <a:xfrm>
              <a:off x="611505" y="1908000"/>
              <a:ext cx="7898765" cy="2663190"/>
            </a:xfrm>
            <a:prstGeom prst="roundRect">
              <a:avLst>
                <a:gd name="adj" fmla="val 4154"/>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4" name="椭圆 33"/>
            <p:cNvSpPr/>
            <p:nvPr/>
          </p:nvSpPr>
          <p:spPr>
            <a:xfrm>
              <a:off x="682625" y="1287780"/>
              <a:ext cx="917575" cy="4997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信贷</a:t>
              </a:r>
            </a:p>
          </p:txBody>
        </p:sp>
        <p:sp>
          <p:nvSpPr>
            <p:cNvPr id="35" name="五边形 34"/>
            <p:cNvSpPr/>
            <p:nvPr/>
          </p:nvSpPr>
          <p:spPr>
            <a:xfrm>
              <a:off x="1774190" y="1275715"/>
              <a:ext cx="1014730" cy="485775"/>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业务申请</a:t>
              </a:r>
            </a:p>
          </p:txBody>
        </p:sp>
        <p:sp>
          <p:nvSpPr>
            <p:cNvPr id="36" name="燕尾形 35"/>
            <p:cNvSpPr/>
            <p:nvPr/>
          </p:nvSpPr>
          <p:spPr>
            <a:xfrm>
              <a:off x="2626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授信调查</a:t>
              </a:r>
            </a:p>
          </p:txBody>
        </p:sp>
        <p:sp>
          <p:nvSpPr>
            <p:cNvPr id="37" name="燕尾形 36"/>
            <p:cNvSpPr/>
            <p:nvPr/>
          </p:nvSpPr>
          <p:spPr>
            <a:xfrm>
              <a:off x="3562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授信审批</a:t>
              </a:r>
            </a:p>
          </p:txBody>
        </p:sp>
        <p:sp>
          <p:nvSpPr>
            <p:cNvPr id="38" name="燕尾形 37"/>
            <p:cNvSpPr/>
            <p:nvPr/>
          </p:nvSpPr>
          <p:spPr>
            <a:xfrm>
              <a:off x="7306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贷款结清</a:t>
              </a:r>
            </a:p>
          </p:txBody>
        </p:sp>
        <p:sp>
          <p:nvSpPr>
            <p:cNvPr id="39" name="燕尾形 38"/>
            <p:cNvSpPr/>
            <p:nvPr/>
          </p:nvSpPr>
          <p:spPr>
            <a:xfrm>
              <a:off x="6370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资产保全</a:t>
              </a:r>
            </a:p>
          </p:txBody>
        </p:sp>
        <p:sp>
          <p:nvSpPr>
            <p:cNvPr id="40" name="燕尾形 39"/>
            <p:cNvSpPr/>
            <p:nvPr/>
          </p:nvSpPr>
          <p:spPr>
            <a:xfrm>
              <a:off x="5434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贷后监控</a:t>
              </a:r>
            </a:p>
          </p:txBody>
        </p:sp>
        <p:sp>
          <p:nvSpPr>
            <p:cNvPr id="41" name="燕尾形 40"/>
            <p:cNvSpPr/>
            <p:nvPr/>
          </p:nvSpPr>
          <p:spPr>
            <a:xfrm>
              <a:off x="4498775" y="1275715"/>
              <a:ext cx="1116000" cy="48577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授信放款</a:t>
              </a:r>
            </a:p>
          </p:txBody>
        </p:sp>
        <p:sp>
          <p:nvSpPr>
            <p:cNvPr id="42" name="矩形 41"/>
            <p:cNvSpPr/>
            <p:nvPr/>
          </p:nvSpPr>
          <p:spPr>
            <a:xfrm>
              <a:off x="550799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价值定期重估</a:t>
              </a:r>
            </a:p>
          </p:txBody>
        </p:sp>
        <p:sp>
          <p:nvSpPr>
            <p:cNvPr id="43" name="矩形 42"/>
            <p:cNvSpPr/>
            <p:nvPr/>
          </p:nvSpPr>
          <p:spPr>
            <a:xfrm>
              <a:off x="6443980" y="199580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处置价值评估</a:t>
              </a:r>
            </a:p>
          </p:txBody>
        </p:sp>
        <p:sp>
          <p:nvSpPr>
            <p:cNvPr id="44" name="矩形 43"/>
            <p:cNvSpPr/>
            <p:nvPr/>
          </p:nvSpPr>
          <p:spPr>
            <a:xfrm>
              <a:off x="4571999" y="3531783"/>
              <a:ext cx="3644263"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押品表外账记账</a:t>
              </a:r>
            </a:p>
          </p:txBody>
        </p:sp>
        <p:sp>
          <p:nvSpPr>
            <p:cNvPr id="45" name="矩形 44"/>
            <p:cNvSpPr/>
            <p:nvPr/>
          </p:nvSpPr>
          <p:spPr>
            <a:xfrm>
              <a:off x="5507990" y="249999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押品缓释监测</a:t>
              </a:r>
            </a:p>
          </p:txBody>
        </p:sp>
        <p:sp>
          <p:nvSpPr>
            <p:cNvPr id="46" name="矩形 45"/>
            <p:cNvSpPr/>
            <p:nvPr/>
          </p:nvSpPr>
          <p:spPr>
            <a:xfrm>
              <a:off x="5507990" y="3004185"/>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a:latin typeface="微软雅黑 Light" panose="020B0502040204020203" pitchFamily="34" charset="-122"/>
                  <a:ea typeface="微软雅黑 Light" panose="020B0502040204020203" pitchFamily="34" charset="-122"/>
                </a:rPr>
                <a:t>风险预警管理</a:t>
              </a:r>
            </a:p>
          </p:txBody>
        </p:sp>
        <p:sp>
          <p:nvSpPr>
            <p:cNvPr id="47" name="矩形 46"/>
            <p:cNvSpPr/>
            <p:nvPr/>
          </p:nvSpPr>
          <p:spPr>
            <a:xfrm>
              <a:off x="7379969" y="1995804"/>
              <a:ext cx="836295" cy="440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释放</a:t>
              </a:r>
            </a:p>
          </p:txBody>
        </p:sp>
      </p:grpSp>
      <p:sp>
        <p:nvSpPr>
          <p:cNvPr id="48" name="矩形 47"/>
          <p:cNvSpPr/>
          <p:nvPr/>
        </p:nvSpPr>
        <p:spPr>
          <a:xfrm>
            <a:off x="6776051" y="2270435"/>
            <a:ext cx="739352" cy="4156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处置</a:t>
            </a:r>
          </a:p>
        </p:txBody>
      </p:sp>
      <p:sp>
        <p:nvSpPr>
          <p:cNvPr id="49" name="矩形 48"/>
          <p:cNvSpPr/>
          <p:nvPr/>
        </p:nvSpPr>
        <p:spPr>
          <a:xfrm>
            <a:off x="2647580" y="3723203"/>
            <a:ext cx="5695311" cy="4156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押品实物资料管理</a:t>
            </a:r>
          </a:p>
        </p:txBody>
      </p:sp>
    </p:spTree>
    <p:extLst>
      <p:ext uri="{BB962C8B-B14F-4D97-AF65-F5344CB8AC3E}">
        <p14:creationId xmlns:p14="http://schemas.microsoft.com/office/powerpoint/2010/main" val="1297439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担保</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29</a:t>
            </a:fld>
            <a:endParaRPr lang="zh-CN" altLang="en-US" dirty="0"/>
          </a:p>
        </p:txBody>
      </p:sp>
      <p:grpSp>
        <p:nvGrpSpPr>
          <p:cNvPr id="5" name="组合 4"/>
          <p:cNvGrpSpPr/>
          <p:nvPr/>
        </p:nvGrpSpPr>
        <p:grpSpPr>
          <a:xfrm>
            <a:off x="1547664" y="267494"/>
            <a:ext cx="7344816" cy="1944216"/>
            <a:chOff x="395536" y="915566"/>
            <a:chExt cx="8064896" cy="2199517"/>
          </a:xfrm>
        </p:grpSpPr>
        <p:sp>
          <p:nvSpPr>
            <p:cNvPr id="6" name="矩形 5"/>
            <p:cNvSpPr/>
            <p:nvPr/>
          </p:nvSpPr>
          <p:spPr>
            <a:xfrm>
              <a:off x="395536" y="915566"/>
              <a:ext cx="8064896" cy="21995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latin typeface="微软雅黑 Light" panose="020B0502040204020203" pitchFamily="34" charset="-122"/>
                <a:ea typeface="微软雅黑 Light" panose="020B0502040204020203" pitchFamily="34" charset="-122"/>
              </a:endParaRPr>
            </a:p>
          </p:txBody>
        </p:sp>
        <p:sp>
          <p:nvSpPr>
            <p:cNvPr id="7" name="椭圆 6"/>
            <p:cNvSpPr/>
            <p:nvPr/>
          </p:nvSpPr>
          <p:spPr>
            <a:xfrm>
              <a:off x="539552" y="1995686"/>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押品信息录入</a:t>
              </a:r>
              <a:endParaRPr lang="en-US" sz="1100" dirty="0">
                <a:latin typeface="微软雅黑 Light" panose="020B0502040204020203" pitchFamily="34" charset="-122"/>
                <a:ea typeface="微软雅黑 Light" panose="020B0502040204020203" pitchFamily="34" charset="-122"/>
              </a:endParaRPr>
            </a:p>
          </p:txBody>
        </p:sp>
        <p:sp>
          <p:nvSpPr>
            <p:cNvPr id="8" name="菱形 7"/>
            <p:cNvSpPr/>
            <p:nvPr/>
          </p:nvSpPr>
          <p:spPr>
            <a:xfrm>
              <a:off x="2463248" y="2031690"/>
              <a:ext cx="144016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Light" panose="020B0502040204020203" pitchFamily="34" charset="-122"/>
                  <a:ea typeface="微软雅黑 Light" panose="020B0502040204020203" pitchFamily="34" charset="-122"/>
                </a:rPr>
                <a:t>合格性</a:t>
              </a:r>
              <a:endParaRPr lang="en-US" altLang="zh-CN" sz="900" dirty="0">
                <a:latin typeface="微软雅黑 Light" panose="020B0502040204020203" pitchFamily="34" charset="-122"/>
                <a:ea typeface="微软雅黑 Light" panose="020B0502040204020203" pitchFamily="34" charset="-122"/>
              </a:endParaRPr>
            </a:p>
            <a:p>
              <a:pPr algn="ctr"/>
              <a:r>
                <a:rPr lang="zh-CN" altLang="en-US" sz="900" dirty="0">
                  <a:latin typeface="微软雅黑 Light" panose="020B0502040204020203" pitchFamily="34" charset="-122"/>
                  <a:ea typeface="微软雅黑 Light" panose="020B0502040204020203" pitchFamily="34" charset="-122"/>
                </a:rPr>
                <a:t>判定</a:t>
              </a:r>
              <a:endParaRPr lang="en-US" sz="900" dirty="0">
                <a:latin typeface="微软雅黑 Light" panose="020B0502040204020203" pitchFamily="34" charset="-122"/>
                <a:ea typeface="微软雅黑 Light" panose="020B0502040204020203" pitchFamily="34" charset="-122"/>
              </a:endParaRPr>
            </a:p>
          </p:txBody>
        </p:sp>
        <p:sp>
          <p:nvSpPr>
            <p:cNvPr id="9" name="椭圆 8"/>
            <p:cNvSpPr/>
            <p:nvPr/>
          </p:nvSpPr>
          <p:spPr>
            <a:xfrm>
              <a:off x="7044417" y="2406920"/>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新建押品</a:t>
              </a:r>
              <a:endParaRPr lang="en-US" sz="1100" dirty="0">
                <a:latin typeface="微软雅黑 Light" panose="020B0502040204020203" pitchFamily="34" charset="-122"/>
                <a:ea typeface="微软雅黑 Light" panose="020B0502040204020203" pitchFamily="34" charset="-122"/>
              </a:endParaRPr>
            </a:p>
          </p:txBody>
        </p:sp>
        <p:sp>
          <p:nvSpPr>
            <p:cNvPr id="10" name="椭圆 9"/>
            <p:cNvSpPr/>
            <p:nvPr/>
          </p:nvSpPr>
          <p:spPr>
            <a:xfrm>
              <a:off x="2628126" y="1034612"/>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拒绝申请</a:t>
              </a:r>
              <a:endParaRPr lang="en-US" sz="1100" dirty="0">
                <a:latin typeface="微软雅黑 Light" panose="020B0502040204020203" pitchFamily="34" charset="-122"/>
                <a:ea typeface="微软雅黑 Light" panose="020B0502040204020203" pitchFamily="34" charset="-122"/>
              </a:endParaRPr>
            </a:p>
          </p:txBody>
        </p:sp>
        <p:sp>
          <p:nvSpPr>
            <p:cNvPr id="11" name="菱形 10"/>
            <p:cNvSpPr/>
            <p:nvPr/>
          </p:nvSpPr>
          <p:spPr>
            <a:xfrm>
              <a:off x="4737632" y="2011842"/>
              <a:ext cx="144016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Light" panose="020B0502040204020203" pitchFamily="34" charset="-122"/>
                  <a:ea typeface="微软雅黑 Light" panose="020B0502040204020203" pitchFamily="34" charset="-122"/>
                </a:rPr>
                <a:t>唯一性</a:t>
              </a:r>
              <a:endParaRPr lang="en-US" altLang="zh-CN" sz="900" dirty="0">
                <a:latin typeface="微软雅黑 Light" panose="020B0502040204020203" pitchFamily="34" charset="-122"/>
                <a:ea typeface="微软雅黑 Light" panose="020B0502040204020203" pitchFamily="34" charset="-122"/>
              </a:endParaRPr>
            </a:p>
            <a:p>
              <a:pPr algn="ctr"/>
              <a:r>
                <a:rPr lang="zh-CN" altLang="en-US" sz="900" dirty="0">
                  <a:latin typeface="微软雅黑 Light" panose="020B0502040204020203" pitchFamily="34" charset="-122"/>
                  <a:ea typeface="微软雅黑 Light" panose="020B0502040204020203" pitchFamily="34" charset="-122"/>
                </a:rPr>
                <a:t>判定</a:t>
              </a:r>
              <a:endParaRPr lang="en-US" sz="900" dirty="0">
                <a:latin typeface="微软雅黑 Light" panose="020B0502040204020203" pitchFamily="34" charset="-122"/>
                <a:ea typeface="微软雅黑 Light" panose="020B0502040204020203" pitchFamily="34" charset="-122"/>
              </a:endParaRPr>
            </a:p>
          </p:txBody>
        </p:sp>
        <p:sp>
          <p:nvSpPr>
            <p:cNvPr id="12" name="右箭头 11"/>
            <p:cNvSpPr/>
            <p:nvPr/>
          </p:nvSpPr>
          <p:spPr>
            <a:xfrm>
              <a:off x="1691680" y="2113322"/>
              <a:ext cx="806737" cy="1703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1758787" y="1488404"/>
              <a:ext cx="882555" cy="400110"/>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通过押品类型自动判定</a:t>
              </a:r>
              <a:endParaRPr lang="en-US" sz="1000"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1758787" y="2310430"/>
              <a:ext cx="882555" cy="553998"/>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通过录入信息项自动判定</a:t>
              </a:r>
              <a:endParaRPr lang="en-US" sz="1000"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2742050" y="2414823"/>
              <a:ext cx="882555" cy="553998"/>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人工可修改自动判定结果</a:t>
              </a:r>
              <a:endParaRPr lang="en-US" sz="1000" dirty="0">
                <a:latin typeface="微软雅黑 Light" panose="020B0502040204020203" pitchFamily="34" charset="-122"/>
                <a:ea typeface="微软雅黑 Light" panose="020B0502040204020203" pitchFamily="34" charset="-122"/>
              </a:endParaRPr>
            </a:p>
          </p:txBody>
        </p:sp>
        <p:sp>
          <p:nvSpPr>
            <p:cNvPr id="16" name="右箭头 15"/>
            <p:cNvSpPr/>
            <p:nvPr/>
          </p:nvSpPr>
          <p:spPr>
            <a:xfrm>
              <a:off x="3903408" y="2112434"/>
              <a:ext cx="834223" cy="15809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3930894" y="1867100"/>
              <a:ext cx="882555" cy="246221"/>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合格押品</a:t>
              </a:r>
              <a:endParaRPr lang="en-US" sz="1000" dirty="0">
                <a:latin typeface="微软雅黑 Light" panose="020B0502040204020203" pitchFamily="34" charset="-122"/>
                <a:ea typeface="微软雅黑 Light" panose="020B0502040204020203" pitchFamily="34" charset="-122"/>
              </a:endParaRPr>
            </a:p>
          </p:txBody>
        </p:sp>
        <p:sp>
          <p:nvSpPr>
            <p:cNvPr id="18" name="上箭头 17"/>
            <p:cNvSpPr/>
            <p:nvPr/>
          </p:nvSpPr>
          <p:spPr>
            <a:xfrm>
              <a:off x="3091088" y="1468009"/>
              <a:ext cx="194246" cy="54193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3248679" y="1637610"/>
              <a:ext cx="882555" cy="246221"/>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不合格押品</a:t>
              </a:r>
              <a:endParaRPr lang="en-US" sz="10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7044417" y="1475100"/>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反显已有押品信息</a:t>
              </a:r>
              <a:endParaRPr lang="en-US" sz="1100" dirty="0">
                <a:latin typeface="微软雅黑 Light" panose="020B0502040204020203" pitchFamily="34" charset="-122"/>
                <a:ea typeface="微软雅黑 Light" panose="020B0502040204020203" pitchFamily="34" charset="-122"/>
              </a:endParaRPr>
            </a:p>
          </p:txBody>
        </p:sp>
        <p:sp>
          <p:nvSpPr>
            <p:cNvPr id="21" name="右箭头 20"/>
            <p:cNvSpPr/>
            <p:nvPr/>
          </p:nvSpPr>
          <p:spPr>
            <a:xfrm rot="20401726">
              <a:off x="6123493" y="1838606"/>
              <a:ext cx="953649" cy="13708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微软雅黑 Light" panose="020B0502040204020203" pitchFamily="34" charset="-122"/>
                <a:ea typeface="微软雅黑 Light" panose="020B0502040204020203" pitchFamily="34" charset="-122"/>
              </a:endParaRPr>
            </a:p>
          </p:txBody>
        </p:sp>
        <p:sp>
          <p:nvSpPr>
            <p:cNvPr id="22" name="右箭头 21"/>
            <p:cNvSpPr/>
            <p:nvPr/>
          </p:nvSpPr>
          <p:spPr>
            <a:xfrm rot="983720">
              <a:off x="6134792" y="2326588"/>
              <a:ext cx="959654" cy="1424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6018314" y="1510786"/>
              <a:ext cx="882555" cy="268605"/>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信息已存在</a:t>
              </a:r>
              <a:endParaRPr lang="en-US" sz="1000" dirty="0">
                <a:latin typeface="微软雅黑 Light" panose="020B0502040204020203" pitchFamily="34" charset="-122"/>
                <a:ea typeface="微软雅黑 Light" panose="020B0502040204020203" pitchFamily="34" charset="-122"/>
              </a:endParaRPr>
            </a:p>
          </p:txBody>
        </p:sp>
        <p:sp>
          <p:nvSpPr>
            <p:cNvPr id="24" name="文本框 23"/>
            <p:cNvSpPr txBox="1"/>
            <p:nvPr/>
          </p:nvSpPr>
          <p:spPr>
            <a:xfrm>
              <a:off x="6037046" y="2513842"/>
              <a:ext cx="882555" cy="268605"/>
            </a:xfrm>
            <a:prstGeom prst="rect">
              <a:avLst/>
            </a:prstGeom>
            <a:noFill/>
          </p:spPr>
          <p:txBody>
            <a:bodyPr wrap="square" rtlCol="0">
              <a:spAutoFit/>
            </a:bodyPr>
            <a:lstStyle/>
            <a:p>
              <a:r>
                <a:rPr lang="zh-CN" altLang="en-US" sz="1000" dirty="0">
                  <a:latin typeface="微软雅黑 Light" panose="020B0502040204020203" pitchFamily="34" charset="-122"/>
                  <a:ea typeface="微软雅黑 Light" panose="020B0502040204020203" pitchFamily="34" charset="-122"/>
                </a:rPr>
                <a:t>信息不存在</a:t>
              </a:r>
              <a:endParaRPr lang="en-US" sz="1000" dirty="0">
                <a:latin typeface="微软雅黑 Light" panose="020B0502040204020203" pitchFamily="34" charset="-122"/>
                <a:ea typeface="微软雅黑 Light" panose="020B0502040204020203" pitchFamily="34" charset="-122"/>
              </a:endParaRPr>
            </a:p>
          </p:txBody>
        </p:sp>
      </p:grpSp>
      <p:grpSp>
        <p:nvGrpSpPr>
          <p:cNvPr id="25" name="组合 24"/>
          <p:cNvGrpSpPr/>
          <p:nvPr/>
        </p:nvGrpSpPr>
        <p:grpSpPr>
          <a:xfrm>
            <a:off x="737692" y="2570633"/>
            <a:ext cx="8136904" cy="1898973"/>
            <a:chOff x="251520" y="987574"/>
            <a:chExt cx="8928992" cy="2304256"/>
          </a:xfrm>
        </p:grpSpPr>
        <p:sp>
          <p:nvSpPr>
            <p:cNvPr id="26" name="矩形 25"/>
            <p:cNvSpPr/>
            <p:nvPr/>
          </p:nvSpPr>
          <p:spPr>
            <a:xfrm>
              <a:off x="1926163" y="987574"/>
              <a:ext cx="5736983" cy="230425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27" name="椭圆 26"/>
            <p:cNvSpPr/>
            <p:nvPr/>
          </p:nvSpPr>
          <p:spPr>
            <a:xfrm>
              <a:off x="251520" y="1953011"/>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资产出现不良</a:t>
              </a:r>
              <a:endParaRPr lang="en-US" sz="1200" dirty="0">
                <a:latin typeface="微软雅黑 Light" panose="020B0502040204020203" pitchFamily="34" charset="-122"/>
                <a:ea typeface="微软雅黑 Light" panose="020B0502040204020203" pitchFamily="34" charset="-122"/>
              </a:endParaRPr>
            </a:p>
          </p:txBody>
        </p:sp>
        <p:sp>
          <p:nvSpPr>
            <p:cNvPr id="28" name="右箭头 27"/>
            <p:cNvSpPr/>
            <p:nvPr/>
          </p:nvSpPr>
          <p:spPr>
            <a:xfrm>
              <a:off x="1418149" y="2084354"/>
              <a:ext cx="633571" cy="1895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29" name="椭圆 28"/>
            <p:cNvSpPr/>
            <p:nvPr/>
          </p:nvSpPr>
          <p:spPr>
            <a:xfrm>
              <a:off x="2051720" y="1976148"/>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处置价</a:t>
              </a:r>
              <a:endParaRPr lang="en-US" altLang="zh-CN" sz="1100" dirty="0">
                <a:latin typeface="微软雅黑 Light" panose="020B0502040204020203" pitchFamily="34" charset="-122"/>
                <a:ea typeface="微软雅黑 Light" panose="020B0502040204020203" pitchFamily="34" charset="-122"/>
              </a:endParaRPr>
            </a:p>
            <a:p>
              <a:pPr algn="ctr"/>
              <a:r>
                <a:rPr lang="zh-CN" altLang="en-US" sz="1100" dirty="0">
                  <a:latin typeface="微软雅黑 Light" panose="020B0502040204020203" pitchFamily="34" charset="-122"/>
                  <a:ea typeface="微软雅黑 Light" panose="020B0502040204020203" pitchFamily="34" charset="-122"/>
                </a:rPr>
                <a:t>值评估</a:t>
              </a:r>
              <a:endParaRPr lang="en-US" sz="1100" dirty="0">
                <a:latin typeface="微软雅黑 Light" panose="020B0502040204020203" pitchFamily="34" charset="-122"/>
                <a:ea typeface="微软雅黑 Light" panose="020B0502040204020203" pitchFamily="34" charset="-122"/>
              </a:endParaRPr>
            </a:p>
          </p:txBody>
        </p:sp>
        <p:sp>
          <p:nvSpPr>
            <p:cNvPr id="30" name="右箭头 29"/>
            <p:cNvSpPr/>
            <p:nvPr/>
          </p:nvSpPr>
          <p:spPr>
            <a:xfrm rot="19519476">
              <a:off x="3083300" y="1833378"/>
              <a:ext cx="835810" cy="1800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31" name="椭圆 30"/>
            <p:cNvSpPr/>
            <p:nvPr/>
          </p:nvSpPr>
          <p:spPr>
            <a:xfrm>
              <a:off x="3851920" y="1445545"/>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Light" panose="020B0502040204020203" pitchFamily="34" charset="-122"/>
                  <a:ea typeface="微软雅黑 Light" panose="020B0502040204020203" pitchFamily="34" charset="-122"/>
                </a:rPr>
                <a:t>变现额</a:t>
              </a:r>
              <a:r>
                <a:rPr lang="en-US" altLang="zh-CN" sz="1050" dirty="0">
                  <a:latin typeface="微软雅黑 Light" panose="020B0502040204020203" pitchFamily="34" charset="-122"/>
                  <a:ea typeface="微软雅黑 Light" panose="020B0502040204020203" pitchFamily="34" charset="-122"/>
                </a:rPr>
                <a:t>&gt;</a:t>
              </a:r>
              <a:r>
                <a:rPr lang="zh-CN" altLang="en-US" sz="1050" dirty="0">
                  <a:latin typeface="微软雅黑 Light" panose="020B0502040204020203" pitchFamily="34" charset="-122"/>
                  <a:ea typeface="微软雅黑 Light" panose="020B0502040204020203" pitchFamily="34" charset="-122"/>
                </a:rPr>
                <a:t>贷款本息 </a:t>
              </a:r>
              <a:endParaRPr lang="en-US" sz="1050" dirty="0">
                <a:latin typeface="微软雅黑 Light" panose="020B0502040204020203" pitchFamily="34" charset="-122"/>
                <a:ea typeface="微软雅黑 Light" panose="020B0502040204020203" pitchFamily="34" charset="-122"/>
              </a:endParaRPr>
            </a:p>
          </p:txBody>
        </p:sp>
        <p:sp>
          <p:nvSpPr>
            <p:cNvPr id="32" name="椭圆 31"/>
            <p:cNvSpPr/>
            <p:nvPr/>
          </p:nvSpPr>
          <p:spPr>
            <a:xfrm>
              <a:off x="3851920" y="2427734"/>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Light" panose="020B0502040204020203" pitchFamily="34" charset="-122"/>
                  <a:ea typeface="微软雅黑 Light" panose="020B0502040204020203" pitchFamily="34" charset="-122"/>
                </a:rPr>
                <a:t>变现额</a:t>
              </a:r>
              <a:r>
                <a:rPr lang="en-US" altLang="zh-CN" sz="1050" dirty="0">
                  <a:latin typeface="微软雅黑 Light" panose="020B0502040204020203" pitchFamily="34" charset="-122"/>
                  <a:ea typeface="微软雅黑 Light" panose="020B0502040204020203" pitchFamily="34" charset="-122"/>
                </a:rPr>
                <a:t>&lt;</a:t>
              </a:r>
              <a:r>
                <a:rPr lang="zh-CN" altLang="en-US" sz="1050" dirty="0">
                  <a:latin typeface="微软雅黑 Light" panose="020B0502040204020203" pitchFamily="34" charset="-122"/>
                  <a:ea typeface="微软雅黑 Light" panose="020B0502040204020203" pitchFamily="34" charset="-122"/>
                </a:rPr>
                <a:t>贷款本息</a:t>
              </a:r>
              <a:endParaRPr lang="en-US" sz="1050" dirty="0">
                <a:latin typeface="微软雅黑 Light" panose="020B0502040204020203" pitchFamily="34" charset="-122"/>
                <a:ea typeface="微软雅黑 Light" panose="020B0502040204020203" pitchFamily="34" charset="-122"/>
              </a:endParaRPr>
            </a:p>
          </p:txBody>
        </p:sp>
        <p:sp>
          <p:nvSpPr>
            <p:cNvPr id="33" name="右箭头 32"/>
            <p:cNvSpPr/>
            <p:nvPr/>
          </p:nvSpPr>
          <p:spPr>
            <a:xfrm rot="1520911">
              <a:off x="3137295" y="2347735"/>
              <a:ext cx="749175" cy="1758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34" name="椭圆 33"/>
            <p:cNvSpPr/>
            <p:nvPr/>
          </p:nvSpPr>
          <p:spPr>
            <a:xfrm>
              <a:off x="5652120" y="1445545"/>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处置</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变现</a:t>
              </a:r>
              <a:endParaRPr lang="en-US" sz="1200" dirty="0">
                <a:latin typeface="微软雅黑 Light" panose="020B0502040204020203" pitchFamily="34" charset="-122"/>
                <a:ea typeface="微软雅黑 Light" panose="020B0502040204020203" pitchFamily="34" charset="-122"/>
              </a:endParaRPr>
            </a:p>
          </p:txBody>
        </p:sp>
        <p:sp>
          <p:nvSpPr>
            <p:cNvPr id="35" name="椭圆 34"/>
            <p:cNvSpPr/>
            <p:nvPr/>
          </p:nvSpPr>
          <p:spPr>
            <a:xfrm>
              <a:off x="8028384" y="1419622"/>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释放</a:t>
              </a:r>
              <a:endParaRPr lang="en-US" sz="1200" dirty="0">
                <a:latin typeface="微软雅黑 Light" panose="020B0502040204020203" pitchFamily="34" charset="-122"/>
                <a:ea typeface="微软雅黑 Light" panose="020B0502040204020203" pitchFamily="34" charset="-122"/>
              </a:endParaRPr>
            </a:p>
          </p:txBody>
        </p:sp>
        <p:sp>
          <p:nvSpPr>
            <p:cNvPr id="36" name="右箭头 35"/>
            <p:cNvSpPr/>
            <p:nvPr/>
          </p:nvSpPr>
          <p:spPr>
            <a:xfrm>
              <a:off x="5004048" y="1572644"/>
              <a:ext cx="653930" cy="16093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37" name="右箭头 36"/>
            <p:cNvSpPr/>
            <p:nvPr/>
          </p:nvSpPr>
          <p:spPr>
            <a:xfrm rot="19519476">
              <a:off x="4844792" y="2094310"/>
              <a:ext cx="1054784" cy="15779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38" name="椭圆 37"/>
            <p:cNvSpPr/>
            <p:nvPr/>
          </p:nvSpPr>
          <p:spPr>
            <a:xfrm>
              <a:off x="5657978" y="2427734"/>
              <a:ext cx="115212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押品</a:t>
              </a:r>
              <a:endParaRPr lang="en-US" altLang="zh-CN" sz="1200" dirty="0">
                <a:latin typeface="微软雅黑 Light" panose="020B0502040204020203" pitchFamily="34" charset="-122"/>
                <a:ea typeface="微软雅黑 Light" panose="020B0502040204020203" pitchFamily="34" charset="-122"/>
              </a:endParaRPr>
            </a:p>
            <a:p>
              <a:pPr algn="ctr"/>
              <a:r>
                <a:rPr lang="zh-CN" altLang="en-US" sz="1200" dirty="0">
                  <a:latin typeface="微软雅黑 Light" panose="020B0502040204020203" pitchFamily="34" charset="-122"/>
                  <a:ea typeface="微软雅黑 Light" panose="020B0502040204020203" pitchFamily="34" charset="-122"/>
                </a:rPr>
                <a:t>升值</a:t>
              </a:r>
              <a:endParaRPr lang="en-US" sz="1200" dirty="0">
                <a:latin typeface="微软雅黑 Light" panose="020B0502040204020203" pitchFamily="34" charset="-122"/>
                <a:ea typeface="微软雅黑 Light" panose="020B0502040204020203" pitchFamily="34" charset="-122"/>
              </a:endParaRPr>
            </a:p>
          </p:txBody>
        </p:sp>
        <p:sp>
          <p:nvSpPr>
            <p:cNvPr id="39" name="右箭头 38"/>
            <p:cNvSpPr/>
            <p:nvPr/>
          </p:nvSpPr>
          <p:spPr>
            <a:xfrm>
              <a:off x="5004048" y="2533532"/>
              <a:ext cx="648072" cy="18223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0" name="右箭头 39"/>
            <p:cNvSpPr/>
            <p:nvPr/>
          </p:nvSpPr>
          <p:spPr>
            <a:xfrm>
              <a:off x="6778284" y="1589561"/>
              <a:ext cx="1250100" cy="144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1" name="右箭头 40"/>
            <p:cNvSpPr/>
            <p:nvPr/>
          </p:nvSpPr>
          <p:spPr>
            <a:xfrm rot="16200000">
              <a:off x="5941154" y="2092612"/>
              <a:ext cx="530604" cy="1005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2" name="文本框 41"/>
            <p:cNvSpPr txBox="1"/>
            <p:nvPr/>
          </p:nvSpPr>
          <p:spPr>
            <a:xfrm>
              <a:off x="1923759" y="1000758"/>
              <a:ext cx="675474" cy="634887"/>
            </a:xfrm>
            <a:prstGeom prst="rect">
              <a:avLst/>
            </a:prstGeom>
            <a:noFill/>
          </p:spPr>
          <p:txBody>
            <a:bodyPr vert="horz" wrap="square" rtlCol="0">
              <a:spAutoFit/>
            </a:bodyPr>
            <a:lstStyle/>
            <a:p>
              <a:r>
                <a:rPr lang="zh-CN" altLang="en-US"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押品</a:t>
              </a:r>
              <a:endParaRPr lang="en-US" altLang="zh-CN"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r>
                <a:rPr lang="zh-CN" altLang="en-US"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处置</a:t>
              </a:r>
              <a:endParaRPr lang="en-US"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6833950" y="1190469"/>
              <a:ext cx="882555" cy="448156"/>
            </a:xfrm>
            <a:prstGeom prst="rect">
              <a:avLst/>
            </a:prstGeom>
            <a:noFill/>
          </p:spPr>
          <p:txBody>
            <a:bodyPr wrap="square" rtlCol="0">
              <a:spAutoFit/>
            </a:bodyPr>
            <a:lstStyle/>
            <a:p>
              <a:r>
                <a:rPr lang="zh-CN" altLang="en-US" sz="900" dirty="0">
                  <a:latin typeface="微软雅黑 Light" panose="020B0502040204020203" pitchFamily="34" charset="-122"/>
                  <a:ea typeface="微软雅黑 Light" panose="020B0502040204020203" pitchFamily="34" charset="-122"/>
                </a:rPr>
                <a:t>超出部分入客户账户</a:t>
              </a:r>
              <a:endParaRPr lang="en-US" sz="900" dirty="0">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6808205" y="1694180"/>
              <a:ext cx="882555" cy="616213"/>
            </a:xfrm>
            <a:prstGeom prst="rect">
              <a:avLst/>
            </a:prstGeom>
            <a:noFill/>
          </p:spPr>
          <p:txBody>
            <a:bodyPr wrap="square" rtlCol="0">
              <a:spAutoFit/>
            </a:bodyPr>
            <a:lstStyle/>
            <a:p>
              <a:r>
                <a:rPr lang="zh-CN" altLang="en-US" sz="900" dirty="0">
                  <a:latin typeface="微软雅黑 Light" panose="020B0502040204020203" pitchFamily="34" charset="-122"/>
                  <a:ea typeface="微软雅黑 Light" panose="020B0502040204020203" pitchFamily="34" charset="-122"/>
                </a:rPr>
                <a:t>按顺序偿还，不足部分继续催收</a:t>
              </a:r>
              <a:endParaRPr lang="en-US" sz="900" dirty="0">
                <a:latin typeface="微软雅黑 Light" panose="020B0502040204020203" pitchFamily="34" charset="-122"/>
                <a:ea typeface="微软雅黑 Light" panose="020B0502040204020203" pitchFamily="34" charset="-122"/>
              </a:endParaRPr>
            </a:p>
          </p:txBody>
        </p:sp>
      </p:grpSp>
      <p:sp>
        <p:nvSpPr>
          <p:cNvPr id="45" name="文本框 44"/>
          <p:cNvSpPr txBox="1"/>
          <p:nvPr/>
        </p:nvSpPr>
        <p:spPr>
          <a:xfrm>
            <a:off x="5032077" y="4018527"/>
            <a:ext cx="804264" cy="369332"/>
          </a:xfrm>
          <a:prstGeom prst="rect">
            <a:avLst/>
          </a:prstGeom>
          <a:noFill/>
        </p:spPr>
        <p:txBody>
          <a:bodyPr wrap="square" rtlCol="0">
            <a:spAutoFit/>
          </a:bodyPr>
          <a:lstStyle/>
          <a:p>
            <a:r>
              <a:rPr lang="zh-CN" altLang="en-US" sz="900" dirty="0">
                <a:latin typeface="微软雅黑 Light" panose="020B0502040204020203" pitchFamily="34" charset="-122"/>
                <a:ea typeface="微软雅黑 Light" panose="020B0502040204020203" pitchFamily="34" charset="-122"/>
              </a:rPr>
              <a:t>押品短期内有升值空间</a:t>
            </a:r>
            <a:endParaRPr lang="en-US" sz="900" dirty="0">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4142307" y="3363454"/>
            <a:ext cx="901923" cy="369332"/>
          </a:xfrm>
          <a:prstGeom prst="rect">
            <a:avLst/>
          </a:prstGeom>
          <a:noFill/>
        </p:spPr>
        <p:txBody>
          <a:bodyPr wrap="square" rtlCol="0">
            <a:spAutoFit/>
          </a:bodyPr>
          <a:lstStyle/>
          <a:p>
            <a:r>
              <a:rPr lang="zh-CN" altLang="en-US" sz="900" dirty="0">
                <a:latin typeface="微软雅黑 Light" panose="020B0502040204020203" pitchFamily="34" charset="-122"/>
                <a:ea typeface="微软雅黑 Light" panose="020B0502040204020203" pitchFamily="34" charset="-122"/>
              </a:rPr>
              <a:t>押品价值短期内波动较小</a:t>
            </a:r>
            <a:endParaRPr lang="en-US" sz="900" dirty="0">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1547664" y="245653"/>
            <a:ext cx="615553" cy="523220"/>
          </a:xfrm>
          <a:prstGeom prst="rect">
            <a:avLst/>
          </a:prstGeom>
          <a:noFill/>
        </p:spPr>
        <p:txBody>
          <a:bodyPr vert="horz" wrap="square" rtlCol="0">
            <a:spAutoFit/>
          </a:bodyPr>
          <a:lstStyle/>
          <a:p>
            <a:r>
              <a:rPr lang="zh-CN" altLang="en-US"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押品</a:t>
            </a:r>
            <a:endParaRPr lang="en-US" altLang="zh-CN"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r>
              <a:rPr lang="zh-CN" altLang="en-US"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创建</a:t>
            </a:r>
            <a:endParaRPr lang="en-US" sz="14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56065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1.</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整体</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建设</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目标</a:t>
            </a: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a:t>
            </a:fld>
            <a:endParaRPr lang="zh-CN" altLang="en-US" dirty="0"/>
          </a:p>
        </p:txBody>
      </p:sp>
      <p:graphicFrame>
        <p:nvGraphicFramePr>
          <p:cNvPr id="26" name="对象 25"/>
          <p:cNvGraphicFramePr>
            <a:graphicFrameLocks noChangeAspect="1"/>
          </p:cNvGraphicFramePr>
          <p:nvPr>
            <p:extLst>
              <p:ext uri="{D42A27DB-BD31-4B8C-83A1-F6EECF244321}">
                <p14:modId xmlns:p14="http://schemas.microsoft.com/office/powerpoint/2010/main" val="347755125"/>
              </p:ext>
            </p:extLst>
          </p:nvPr>
        </p:nvGraphicFramePr>
        <p:xfrm>
          <a:off x="1907704" y="195486"/>
          <a:ext cx="6759510" cy="4375958"/>
        </p:xfrm>
        <a:graphic>
          <a:graphicData uri="http://schemas.openxmlformats.org/presentationml/2006/ole">
            <mc:AlternateContent xmlns:mc="http://schemas.openxmlformats.org/markup-compatibility/2006">
              <mc:Choice xmlns:v="urn:schemas-microsoft-com:vml" Requires="v">
                <p:oleObj spid="_x0000_s1080" name="Visio" r:id="rId3" imgW="9029501" imgH="5836686" progId="Visio.Drawing.11">
                  <p:embed/>
                </p:oleObj>
              </mc:Choice>
              <mc:Fallback>
                <p:oleObj name="Visio" r:id="rId3" imgW="9029501" imgH="5836686" progId="Visio.Drawing.11">
                  <p:embed/>
                  <p:pic>
                    <p:nvPicPr>
                      <p:cNvPr id="15" name="对象 14"/>
                      <p:cNvPicPr>
                        <a:picLocks noChangeAspect="1" noChangeArrowheads="1"/>
                      </p:cNvPicPr>
                      <p:nvPr/>
                    </p:nvPicPr>
                    <p:blipFill>
                      <a:blip r:embed="rId4"/>
                      <a:srcRect/>
                      <a:stretch>
                        <a:fillRect/>
                      </a:stretch>
                    </p:blipFill>
                    <p:spPr bwMode="auto">
                      <a:xfrm>
                        <a:off x="1907704" y="195486"/>
                        <a:ext cx="6759510" cy="4375958"/>
                      </a:xfrm>
                      <a:prstGeom prst="rect">
                        <a:avLst/>
                      </a:prstGeom>
                      <a:noFill/>
                    </p:spPr>
                  </p:pic>
                </p:oleObj>
              </mc:Fallback>
            </mc:AlternateContent>
          </a:graphicData>
        </a:graphic>
      </p:graphicFrame>
    </p:spTree>
    <p:extLst>
      <p:ext uri="{BB962C8B-B14F-4D97-AF65-F5344CB8AC3E}">
        <p14:creationId xmlns:p14="http://schemas.microsoft.com/office/powerpoint/2010/main" val="2530640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担保</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30</a:t>
            </a:fld>
            <a:endParaRPr lang="zh-CN" altLang="en-US" dirty="0"/>
          </a:p>
        </p:txBody>
      </p:sp>
      <p:grpSp>
        <p:nvGrpSpPr>
          <p:cNvPr id="2" name="组合 1"/>
          <p:cNvGrpSpPr/>
          <p:nvPr/>
        </p:nvGrpSpPr>
        <p:grpSpPr>
          <a:xfrm>
            <a:off x="1918769" y="579619"/>
            <a:ext cx="6768752" cy="3600400"/>
            <a:chOff x="2447926" y="1776412"/>
            <a:chExt cx="4248149" cy="2125267"/>
          </a:xfrm>
        </p:grpSpPr>
        <p:sp>
          <p:nvSpPr>
            <p:cNvPr id="5" name="MH_Text_1"/>
            <p:cNvSpPr/>
            <p:nvPr>
              <p:custDataLst>
                <p:tags r:id="rId1"/>
              </p:custDataLst>
            </p:nvPr>
          </p:nvSpPr>
          <p:spPr>
            <a:xfrm>
              <a:off x="2447926"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押品分类管理</a:t>
              </a:r>
              <a:endParaRPr lang="en-US" altLang="zh-CN"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押品唯一性管理</a:t>
              </a:r>
              <a:endParaRPr lang="en-US" altLang="zh-CN"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押品风险预警</a:t>
              </a:r>
              <a:endParaRPr lang="en-US" altLang="zh-CN"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押品统一视图</a:t>
              </a:r>
              <a:endParaRPr lang="en-US" altLang="zh-CN"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endParaRPr lang="en-US" altLang="zh-CN" sz="1400"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6" name="MH_Other_1"/>
            <p:cNvSpPr/>
            <p:nvPr>
              <p:custDataLst>
                <p:tags r:id="rId2"/>
              </p:custDataLst>
            </p:nvPr>
          </p:nvSpPr>
          <p:spPr>
            <a:xfrm>
              <a:off x="3138488" y="2650332"/>
              <a:ext cx="1251347" cy="1251347"/>
            </a:xfrm>
            <a:prstGeom prst="leftCircularArrow">
              <a:avLst>
                <a:gd name="adj1" fmla="val 2550"/>
                <a:gd name="adj2" fmla="val 309429"/>
                <a:gd name="adj3" fmla="val 2084940"/>
                <a:gd name="adj4" fmla="val 9024489"/>
                <a:gd name="adj5" fmla="val 2975"/>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MH_Text_2"/>
            <p:cNvSpPr/>
            <p:nvPr>
              <p:custDataLst>
                <p:tags r:id="rId3"/>
              </p:custDataLst>
            </p:nvPr>
          </p:nvSpPr>
          <p:spPr>
            <a:xfrm>
              <a:off x="3936207"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内评体系建设</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风险缓释分配</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8" name="MH_Other_2"/>
            <p:cNvSpPr/>
            <p:nvPr>
              <p:custDataLst>
                <p:tags r:id="rId4"/>
              </p:custDataLst>
            </p:nvPr>
          </p:nvSpPr>
          <p:spPr>
            <a:xfrm>
              <a:off x="4617244" y="1776412"/>
              <a:ext cx="1404938" cy="1404938"/>
            </a:xfrm>
            <a:prstGeom prst="circularArrow">
              <a:avLst>
                <a:gd name="adj1" fmla="val 2271"/>
                <a:gd name="adj2" fmla="val 273786"/>
                <a:gd name="adj3" fmla="val 19550703"/>
                <a:gd name="adj4" fmla="val 12575511"/>
                <a:gd name="adj5" fmla="val 2650"/>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MH_Text_3"/>
            <p:cNvSpPr/>
            <p:nvPr>
              <p:custDataLst>
                <p:tags r:id="rId5"/>
              </p:custDataLst>
            </p:nvPr>
          </p:nvSpPr>
          <p:spPr>
            <a:xfrm>
              <a:off x="5425678"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marL="0" lvl="1" algn="ctr" fontAlgn="auto">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大数据应用</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MH_SubTitle_1"/>
            <p:cNvSpPr/>
            <p:nvPr>
              <p:custDataLst>
                <p:tags r:id="rId6"/>
              </p:custDataLst>
            </p:nvPr>
          </p:nvSpPr>
          <p:spPr>
            <a:xfrm>
              <a:off x="2781301" y="3181350"/>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E6457B"/>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第一阶段</a:t>
              </a:r>
            </a:p>
          </p:txBody>
        </p:sp>
        <p:sp>
          <p:nvSpPr>
            <p:cNvPr id="11" name="MH_SubTitle_2"/>
            <p:cNvSpPr/>
            <p:nvPr>
              <p:custDataLst>
                <p:tags r:id="rId7"/>
              </p:custDataLst>
            </p:nvPr>
          </p:nvSpPr>
          <p:spPr>
            <a:xfrm>
              <a:off x="4270772" y="2182416"/>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第二阶段</a:t>
              </a:r>
            </a:p>
          </p:txBody>
        </p:sp>
        <p:sp>
          <p:nvSpPr>
            <p:cNvPr id="12" name="MH_SubTitle_3"/>
            <p:cNvSpPr/>
            <p:nvPr>
              <p:custDataLst>
                <p:tags r:id="rId8"/>
              </p:custDataLst>
            </p:nvPr>
          </p:nvSpPr>
          <p:spPr>
            <a:xfrm>
              <a:off x="5760244" y="3175398"/>
              <a:ext cx="935831" cy="358378"/>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第三阶段</a:t>
              </a:r>
            </a:p>
          </p:txBody>
        </p:sp>
      </p:grpSp>
    </p:spTree>
    <p:extLst>
      <p:ext uri="{BB962C8B-B14F-4D97-AF65-F5344CB8AC3E}">
        <p14:creationId xmlns:p14="http://schemas.microsoft.com/office/powerpoint/2010/main" val="1959237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31</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2"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Tree>
    <p:extLst>
      <p:ext uri="{BB962C8B-B14F-4D97-AF65-F5344CB8AC3E}">
        <p14:creationId xmlns:p14="http://schemas.microsoft.com/office/powerpoint/2010/main" val="3166323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催收</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32</a:t>
            </a:fld>
            <a:endParaRPr lang="zh-CN" altLang="en-US" dirty="0"/>
          </a:p>
        </p:txBody>
      </p:sp>
      <p:grpSp>
        <p:nvGrpSpPr>
          <p:cNvPr id="5" name="组合 4"/>
          <p:cNvGrpSpPr/>
          <p:nvPr/>
        </p:nvGrpSpPr>
        <p:grpSpPr>
          <a:xfrm>
            <a:off x="1475656" y="627534"/>
            <a:ext cx="7056784" cy="3713339"/>
            <a:chOff x="1273590" y="1518082"/>
            <a:chExt cx="10851460" cy="6316243"/>
          </a:xfrm>
        </p:grpSpPr>
        <p:grpSp>
          <p:nvGrpSpPr>
            <p:cNvPr id="6" name="组合 5"/>
            <p:cNvGrpSpPr/>
            <p:nvPr/>
          </p:nvGrpSpPr>
          <p:grpSpPr>
            <a:xfrm>
              <a:off x="1273590" y="2029873"/>
              <a:ext cx="10851460" cy="5804452"/>
              <a:chOff x="1095375" y="2828925"/>
              <a:chExt cx="7713663" cy="3030538"/>
            </a:xfrm>
          </p:grpSpPr>
          <p:sp>
            <p:nvSpPr>
              <p:cNvPr id="17" name="AutoShape 2"/>
              <p:cNvSpPr>
                <a:spLocks noChangeArrowheads="1"/>
              </p:cNvSpPr>
              <p:nvPr/>
            </p:nvSpPr>
            <p:spPr bwMode="auto">
              <a:xfrm>
                <a:off x="3706813" y="3832225"/>
                <a:ext cx="2536825" cy="1435100"/>
              </a:xfrm>
              <a:prstGeom prst="triangle">
                <a:avLst>
                  <a:gd name="adj" fmla="val 50000"/>
                </a:avLst>
              </a:prstGeom>
              <a:solidFill>
                <a:srgbClr val="366B7E"/>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18" name="Rectangle 4"/>
              <p:cNvSpPr>
                <a:spLocks noChangeArrowheads="1"/>
              </p:cNvSpPr>
              <p:nvPr/>
            </p:nvSpPr>
            <p:spPr bwMode="auto">
              <a:xfrm>
                <a:off x="4132263" y="4739239"/>
                <a:ext cx="1687512" cy="16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p>
                <a:pPr marL="0" marR="0" lvl="0" indent="0" algn="ctr" defTabSz="330200" eaLnBrk="1" fontAlgn="auto" latinLnBrk="0" hangingPunct="1">
                  <a:lnSpc>
                    <a:spcPct val="100000"/>
                  </a:lnSpc>
                  <a:spcBef>
                    <a:spcPts val="0"/>
                  </a:spcBef>
                  <a:spcAft>
                    <a:spcPts val="0"/>
                  </a:spcAft>
                  <a:buClrTx/>
                  <a:buSzTx/>
                  <a:buFontTx/>
                  <a:buNone/>
                  <a:tabLst>
                    <a:tab pos="8521700" algn="r"/>
                  </a:tabLst>
                  <a:defRPr/>
                </a:pPr>
                <a:r>
                  <a:rPr kumimoji="1" lang="zh-CN" altLang="en-US" sz="1200" b="1" kern="0" dirty="0">
                    <a:solidFill>
                      <a:srgbClr val="FFFFFF"/>
                    </a:solidFill>
                    <a:latin typeface="微软雅黑 Light" panose="020B0502040204020203" pitchFamily="34" charset="-122"/>
                    <a:ea typeface="微软雅黑 Light" panose="020B0502040204020203" pitchFamily="34" charset="-122"/>
                  </a:rPr>
                  <a:t>建设目标</a:t>
                </a:r>
                <a:endParaRPr kumimoji="1" lang="en-US" altLang="de-DE" sz="1200" b="1" i="0" u="none" strike="noStrike" kern="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
            <p:nvSpPr>
              <p:cNvPr id="19" name="Rectangle 5"/>
              <p:cNvSpPr>
                <a:spLocks noChangeArrowheads="1"/>
              </p:cNvSpPr>
              <p:nvPr/>
            </p:nvSpPr>
            <p:spPr bwMode="auto">
              <a:xfrm>
                <a:off x="1130300" y="5486400"/>
                <a:ext cx="7637463" cy="373063"/>
              </a:xfrm>
              <a:prstGeom prst="rect">
                <a:avLst/>
              </a:prstGeom>
              <a:solidFill>
                <a:srgbClr val="366B7E"/>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20" name="Rectangle 6"/>
              <p:cNvSpPr>
                <a:spLocks noChangeArrowheads="1"/>
              </p:cNvSpPr>
              <p:nvPr/>
            </p:nvSpPr>
            <p:spPr bwMode="auto">
              <a:xfrm>
                <a:off x="1095375" y="5586169"/>
                <a:ext cx="7713663" cy="16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p>
                <a:pPr marL="0" marR="0" lvl="0" indent="0" algn="ctr" defTabSz="330200" eaLnBrk="1" fontAlgn="auto" latinLnBrk="0" hangingPunct="1">
                  <a:lnSpc>
                    <a:spcPct val="100000"/>
                  </a:lnSpc>
                  <a:spcBef>
                    <a:spcPts val="0"/>
                  </a:spcBef>
                  <a:spcAft>
                    <a:spcPts val="0"/>
                  </a:spcAft>
                  <a:buClrTx/>
                  <a:buSzTx/>
                  <a:buFontTx/>
                  <a:buNone/>
                  <a:tabLst>
                    <a:tab pos="8521700" algn="r"/>
                  </a:tabLst>
                  <a:defRPr/>
                </a:pPr>
                <a:r>
                  <a:rPr kumimoji="1" lang="zh-CN" altLang="en-US" sz="1200" b="1" kern="0" noProof="0" dirty="0">
                    <a:solidFill>
                      <a:srgbClr val="FFFFFF"/>
                    </a:solidFill>
                    <a:latin typeface="微软雅黑 Light" panose="020B0502040204020203" pitchFamily="34" charset="-122"/>
                    <a:ea typeface="微软雅黑 Light" panose="020B0502040204020203" pitchFamily="34" charset="-122"/>
                  </a:rPr>
                  <a:t>统一催收作业平台</a:t>
                </a:r>
                <a:endParaRPr kumimoji="1" lang="en-US" altLang="de-DE" sz="1200" b="1" i="0" u="none" strike="noStrike" kern="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
            <p:nvSpPr>
              <p:cNvPr id="21" name="Freeform 7"/>
              <p:cNvSpPr>
                <a:spLocks/>
              </p:cNvSpPr>
              <p:nvPr/>
            </p:nvSpPr>
            <p:spPr bwMode="auto">
              <a:xfrm flipH="1" flipV="1">
                <a:off x="6742113" y="4649788"/>
                <a:ext cx="2039937" cy="600075"/>
              </a:xfrm>
              <a:custGeom>
                <a:avLst/>
                <a:gdLst>
                  <a:gd name="T0" fmla="*/ 1285 w 1285"/>
                  <a:gd name="T1" fmla="*/ 0 h 592"/>
                  <a:gd name="T2" fmla="*/ 1285 w 1285"/>
                  <a:gd name="T3" fmla="*/ 592 h 592"/>
                  <a:gd name="T4" fmla="*/ 0 w 1285"/>
                  <a:gd name="T5" fmla="*/ 592 h 592"/>
                  <a:gd name="T6" fmla="*/ 0 60000 65536"/>
                  <a:gd name="T7" fmla="*/ 0 60000 65536"/>
                  <a:gd name="T8" fmla="*/ 0 60000 65536"/>
                  <a:gd name="T9" fmla="*/ 0 w 1285"/>
                  <a:gd name="T10" fmla="*/ 0 h 592"/>
                  <a:gd name="T11" fmla="*/ 1285 w 1285"/>
                  <a:gd name="T12" fmla="*/ 592 h 592"/>
                </a:gdLst>
                <a:ahLst/>
                <a:cxnLst>
                  <a:cxn ang="T6">
                    <a:pos x="T0" y="T1"/>
                  </a:cxn>
                  <a:cxn ang="T7">
                    <a:pos x="T2" y="T3"/>
                  </a:cxn>
                  <a:cxn ang="T8">
                    <a:pos x="T4" y="T5"/>
                  </a:cxn>
                </a:cxnLst>
                <a:rect l="T9" t="T10" r="T11" b="T12"/>
                <a:pathLst>
                  <a:path w="1285" h="592">
                    <a:moveTo>
                      <a:pt x="1285" y="0"/>
                    </a:moveTo>
                    <a:lnTo>
                      <a:pt x="1285" y="592"/>
                    </a:lnTo>
                    <a:lnTo>
                      <a:pt x="0" y="592"/>
                    </a:lnTo>
                  </a:path>
                </a:pathLst>
              </a:custGeom>
              <a:noFill/>
              <a:ln w="22225">
                <a:solidFill>
                  <a:srgbClr val="366B7E"/>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22" name="Freeform 8"/>
              <p:cNvSpPr>
                <a:spLocks/>
              </p:cNvSpPr>
              <p:nvPr/>
            </p:nvSpPr>
            <p:spPr bwMode="auto">
              <a:xfrm flipH="1" flipV="1">
                <a:off x="5934075" y="3740150"/>
                <a:ext cx="2039938" cy="600075"/>
              </a:xfrm>
              <a:custGeom>
                <a:avLst/>
                <a:gdLst>
                  <a:gd name="T0" fmla="*/ 1285 w 1285"/>
                  <a:gd name="T1" fmla="*/ 0 h 592"/>
                  <a:gd name="T2" fmla="*/ 1285 w 1285"/>
                  <a:gd name="T3" fmla="*/ 592 h 592"/>
                  <a:gd name="T4" fmla="*/ 0 w 1285"/>
                  <a:gd name="T5" fmla="*/ 592 h 592"/>
                  <a:gd name="T6" fmla="*/ 0 60000 65536"/>
                  <a:gd name="T7" fmla="*/ 0 60000 65536"/>
                  <a:gd name="T8" fmla="*/ 0 60000 65536"/>
                  <a:gd name="T9" fmla="*/ 0 w 1285"/>
                  <a:gd name="T10" fmla="*/ 0 h 592"/>
                  <a:gd name="T11" fmla="*/ 1285 w 1285"/>
                  <a:gd name="T12" fmla="*/ 592 h 592"/>
                </a:gdLst>
                <a:ahLst/>
                <a:cxnLst>
                  <a:cxn ang="T6">
                    <a:pos x="T0" y="T1"/>
                  </a:cxn>
                  <a:cxn ang="T7">
                    <a:pos x="T2" y="T3"/>
                  </a:cxn>
                  <a:cxn ang="T8">
                    <a:pos x="T4" y="T5"/>
                  </a:cxn>
                </a:cxnLst>
                <a:rect l="T9" t="T10" r="T11" b="T12"/>
                <a:pathLst>
                  <a:path w="1285" h="592">
                    <a:moveTo>
                      <a:pt x="1285" y="0"/>
                    </a:moveTo>
                    <a:lnTo>
                      <a:pt x="1285" y="592"/>
                    </a:lnTo>
                    <a:lnTo>
                      <a:pt x="0" y="592"/>
                    </a:lnTo>
                  </a:path>
                </a:pathLst>
              </a:custGeom>
              <a:noFill/>
              <a:ln w="22225">
                <a:solidFill>
                  <a:srgbClr val="366B7E"/>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23" name="Freeform 9"/>
              <p:cNvSpPr>
                <a:spLocks/>
              </p:cNvSpPr>
              <p:nvPr/>
            </p:nvSpPr>
            <p:spPr bwMode="auto">
              <a:xfrm>
                <a:off x="4948238" y="2828925"/>
                <a:ext cx="1587" cy="600075"/>
              </a:xfrm>
              <a:custGeom>
                <a:avLst/>
                <a:gdLst>
                  <a:gd name="T0" fmla="*/ 0 w 1"/>
                  <a:gd name="T1" fmla="*/ 592 h 592"/>
                  <a:gd name="T2" fmla="*/ 0 w 1"/>
                  <a:gd name="T3" fmla="*/ 0 h 592"/>
                  <a:gd name="T4" fmla="*/ 0 60000 65536"/>
                  <a:gd name="T5" fmla="*/ 0 60000 65536"/>
                  <a:gd name="T6" fmla="*/ 0 w 1"/>
                  <a:gd name="T7" fmla="*/ 0 h 592"/>
                  <a:gd name="T8" fmla="*/ 1 w 1"/>
                  <a:gd name="T9" fmla="*/ 592 h 592"/>
                </a:gdLst>
                <a:ahLst/>
                <a:cxnLst>
                  <a:cxn ang="T4">
                    <a:pos x="T0" y="T1"/>
                  </a:cxn>
                  <a:cxn ang="T5">
                    <a:pos x="T2" y="T3"/>
                  </a:cxn>
                </a:cxnLst>
                <a:rect l="T6" t="T7" r="T8" b="T9"/>
                <a:pathLst>
                  <a:path w="1" h="592">
                    <a:moveTo>
                      <a:pt x="0" y="592"/>
                    </a:moveTo>
                    <a:lnTo>
                      <a:pt x="0" y="0"/>
                    </a:lnTo>
                  </a:path>
                </a:pathLst>
              </a:custGeom>
              <a:noFill/>
              <a:ln w="22225">
                <a:solidFill>
                  <a:srgbClr val="366B7E"/>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24" name="Freeform 10"/>
              <p:cNvSpPr>
                <a:spLocks/>
              </p:cNvSpPr>
              <p:nvPr/>
            </p:nvSpPr>
            <p:spPr bwMode="auto">
              <a:xfrm flipV="1">
                <a:off x="1130300" y="4649788"/>
                <a:ext cx="2039938" cy="600075"/>
              </a:xfrm>
              <a:custGeom>
                <a:avLst/>
                <a:gdLst>
                  <a:gd name="T0" fmla="*/ 1285 w 1285"/>
                  <a:gd name="T1" fmla="*/ 0 h 592"/>
                  <a:gd name="T2" fmla="*/ 1285 w 1285"/>
                  <a:gd name="T3" fmla="*/ 592 h 592"/>
                  <a:gd name="T4" fmla="*/ 0 w 1285"/>
                  <a:gd name="T5" fmla="*/ 592 h 592"/>
                  <a:gd name="T6" fmla="*/ 0 60000 65536"/>
                  <a:gd name="T7" fmla="*/ 0 60000 65536"/>
                  <a:gd name="T8" fmla="*/ 0 60000 65536"/>
                  <a:gd name="T9" fmla="*/ 0 w 1285"/>
                  <a:gd name="T10" fmla="*/ 0 h 592"/>
                  <a:gd name="T11" fmla="*/ 1285 w 1285"/>
                  <a:gd name="T12" fmla="*/ 592 h 592"/>
                </a:gdLst>
                <a:ahLst/>
                <a:cxnLst>
                  <a:cxn ang="T6">
                    <a:pos x="T0" y="T1"/>
                  </a:cxn>
                  <a:cxn ang="T7">
                    <a:pos x="T2" y="T3"/>
                  </a:cxn>
                  <a:cxn ang="T8">
                    <a:pos x="T4" y="T5"/>
                  </a:cxn>
                </a:cxnLst>
                <a:rect l="T9" t="T10" r="T11" b="T12"/>
                <a:pathLst>
                  <a:path w="1285" h="592">
                    <a:moveTo>
                      <a:pt x="1285" y="0"/>
                    </a:moveTo>
                    <a:lnTo>
                      <a:pt x="1285" y="592"/>
                    </a:lnTo>
                    <a:lnTo>
                      <a:pt x="0" y="592"/>
                    </a:lnTo>
                  </a:path>
                </a:pathLst>
              </a:custGeom>
              <a:noFill/>
              <a:ln w="22225">
                <a:solidFill>
                  <a:srgbClr val="366B7E"/>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25" name="Freeform 11"/>
              <p:cNvSpPr>
                <a:spLocks/>
              </p:cNvSpPr>
              <p:nvPr/>
            </p:nvSpPr>
            <p:spPr bwMode="auto">
              <a:xfrm flipV="1">
                <a:off x="1938338" y="3740150"/>
                <a:ext cx="2039937" cy="600075"/>
              </a:xfrm>
              <a:custGeom>
                <a:avLst/>
                <a:gdLst>
                  <a:gd name="T0" fmla="*/ 1285 w 1285"/>
                  <a:gd name="T1" fmla="*/ 0 h 592"/>
                  <a:gd name="T2" fmla="*/ 1285 w 1285"/>
                  <a:gd name="T3" fmla="*/ 592 h 592"/>
                  <a:gd name="T4" fmla="*/ 0 w 1285"/>
                  <a:gd name="T5" fmla="*/ 592 h 592"/>
                  <a:gd name="T6" fmla="*/ 0 60000 65536"/>
                  <a:gd name="T7" fmla="*/ 0 60000 65536"/>
                  <a:gd name="T8" fmla="*/ 0 60000 65536"/>
                  <a:gd name="T9" fmla="*/ 0 w 1285"/>
                  <a:gd name="T10" fmla="*/ 0 h 592"/>
                  <a:gd name="T11" fmla="*/ 1285 w 1285"/>
                  <a:gd name="T12" fmla="*/ 592 h 592"/>
                </a:gdLst>
                <a:ahLst/>
                <a:cxnLst>
                  <a:cxn ang="T6">
                    <a:pos x="T0" y="T1"/>
                  </a:cxn>
                  <a:cxn ang="T7">
                    <a:pos x="T2" y="T3"/>
                  </a:cxn>
                  <a:cxn ang="T8">
                    <a:pos x="T4" y="T5"/>
                  </a:cxn>
                </a:cxnLst>
                <a:rect l="T9" t="T10" r="T11" b="T12"/>
                <a:pathLst>
                  <a:path w="1285" h="592">
                    <a:moveTo>
                      <a:pt x="1285" y="0"/>
                    </a:moveTo>
                    <a:lnTo>
                      <a:pt x="1285" y="592"/>
                    </a:lnTo>
                    <a:lnTo>
                      <a:pt x="0" y="592"/>
                    </a:lnTo>
                  </a:path>
                </a:pathLst>
              </a:custGeom>
              <a:noFill/>
              <a:ln w="22225">
                <a:solidFill>
                  <a:srgbClr val="366B7E"/>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sp>
            <p:nvSpPr>
              <p:cNvPr id="26" name="Line 12"/>
              <p:cNvSpPr>
                <a:spLocks noChangeShapeType="1"/>
              </p:cNvSpPr>
              <p:nvPr/>
            </p:nvSpPr>
            <p:spPr bwMode="auto">
              <a:xfrm>
                <a:off x="3929063" y="2830513"/>
                <a:ext cx="2041525" cy="0"/>
              </a:xfrm>
              <a:prstGeom prst="line">
                <a:avLst/>
              </a:prstGeom>
              <a:noFill/>
              <a:ln w="22225">
                <a:solidFill>
                  <a:srgbClr val="366B7E"/>
                </a:solidFill>
                <a:round/>
                <a:headEnd/>
                <a:tailEnd/>
              </a:ln>
              <a:extLst>
                <a:ext uri="{909E8E84-426E-40DD-AFC4-6F175D3DCCD1}">
                  <a14:hiddenFill xmlns:a14="http://schemas.microsoft.com/office/drawing/2010/main">
                    <a:noFill/>
                  </a14:hiddenFill>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latin typeface="微软雅黑 Light" panose="020B0502040204020203" pitchFamily="34" charset="-122"/>
                  <a:ea typeface="微软雅黑 Light" panose="020B0502040204020203" pitchFamily="34" charset="-122"/>
                </a:endParaRPr>
              </a:p>
            </p:txBody>
          </p:sp>
        </p:grpSp>
        <p:sp>
          <p:nvSpPr>
            <p:cNvPr id="7" name="矩形 6"/>
            <p:cNvSpPr/>
            <p:nvPr/>
          </p:nvSpPr>
          <p:spPr>
            <a:xfrm>
              <a:off x="8330742" y="3194484"/>
              <a:ext cx="1940443" cy="471164"/>
            </a:xfrm>
            <a:prstGeom prst="rect">
              <a:avLst/>
            </a:prstGeom>
          </p:spPr>
          <p:txBody>
            <a:bodyPr wrap="none">
              <a:spAutoFit/>
            </a:bodyPr>
            <a:lstStyle/>
            <a:p>
              <a:r>
                <a:rPr lang="zh-CN" altLang="en-US" sz="1200" b="1" dirty="0">
                  <a:latin typeface="微软雅黑 Light" panose="020B0502040204020203" pitchFamily="34" charset="-122"/>
                  <a:ea typeface="微软雅黑 Light" panose="020B0502040204020203" pitchFamily="34" charset="-122"/>
                </a:rPr>
                <a:t>催收作业常态化</a:t>
              </a:r>
            </a:p>
          </p:txBody>
        </p:sp>
        <p:sp>
          <p:nvSpPr>
            <p:cNvPr id="8" name="矩形 7"/>
            <p:cNvSpPr/>
            <p:nvPr/>
          </p:nvSpPr>
          <p:spPr>
            <a:xfrm>
              <a:off x="5562153" y="1518082"/>
              <a:ext cx="1940443" cy="471164"/>
            </a:xfrm>
            <a:prstGeom prst="rect">
              <a:avLst/>
            </a:prstGeom>
          </p:spPr>
          <p:txBody>
            <a:bodyPr wrap="none">
              <a:spAutoFit/>
            </a:bodyPr>
            <a:lstStyle/>
            <a:p>
              <a:r>
                <a:rPr lang="zh-CN" altLang="en-US" sz="1200" b="1" dirty="0">
                  <a:latin typeface="微软雅黑 Light" panose="020B0502040204020203" pitchFamily="34" charset="-122"/>
                  <a:ea typeface="微软雅黑 Light" panose="020B0502040204020203" pitchFamily="34" charset="-122"/>
                </a:rPr>
                <a:t>催收管控可视化</a:t>
              </a:r>
            </a:p>
          </p:txBody>
        </p:sp>
        <p:sp>
          <p:nvSpPr>
            <p:cNvPr id="9" name="矩形 8"/>
            <p:cNvSpPr/>
            <p:nvPr/>
          </p:nvSpPr>
          <p:spPr>
            <a:xfrm>
              <a:off x="9402503" y="5018438"/>
              <a:ext cx="1940443" cy="471164"/>
            </a:xfrm>
            <a:prstGeom prst="rect">
              <a:avLst/>
            </a:prstGeom>
          </p:spPr>
          <p:txBody>
            <a:bodyPr wrap="none">
              <a:spAutoFit/>
            </a:bodyPr>
            <a:lstStyle/>
            <a:p>
              <a:r>
                <a:rPr lang="zh-CN" altLang="en-US" sz="1200" b="1" dirty="0">
                  <a:latin typeface="微软雅黑 Light" panose="020B0502040204020203" pitchFamily="34" charset="-122"/>
                  <a:ea typeface="微软雅黑 Light" panose="020B0502040204020203" pitchFamily="34" charset="-122"/>
                </a:rPr>
                <a:t>催收作业标准化</a:t>
              </a:r>
            </a:p>
          </p:txBody>
        </p:sp>
        <p:sp>
          <p:nvSpPr>
            <p:cNvPr id="10" name="矩形 9"/>
            <p:cNvSpPr/>
            <p:nvPr/>
          </p:nvSpPr>
          <p:spPr>
            <a:xfrm>
              <a:off x="2796052" y="3194484"/>
              <a:ext cx="1940443" cy="471164"/>
            </a:xfrm>
            <a:prstGeom prst="rect">
              <a:avLst/>
            </a:prstGeom>
          </p:spPr>
          <p:txBody>
            <a:bodyPr wrap="none">
              <a:spAutoFit/>
            </a:bodyPr>
            <a:lstStyle/>
            <a:p>
              <a:r>
                <a:rPr lang="zh-CN" altLang="en-US" sz="1200" b="1" dirty="0">
                  <a:latin typeface="微软雅黑 Light" panose="020B0502040204020203" pitchFamily="34" charset="-122"/>
                  <a:ea typeface="微软雅黑 Light" panose="020B0502040204020203" pitchFamily="34" charset="-122"/>
                </a:rPr>
                <a:t>催收决策智能化</a:t>
              </a:r>
            </a:p>
          </p:txBody>
        </p:sp>
        <p:sp>
          <p:nvSpPr>
            <p:cNvPr id="11" name="矩形 10"/>
            <p:cNvSpPr/>
            <p:nvPr/>
          </p:nvSpPr>
          <p:spPr>
            <a:xfrm>
              <a:off x="1722699" y="5018438"/>
              <a:ext cx="1940443" cy="471164"/>
            </a:xfrm>
            <a:prstGeom prst="rect">
              <a:avLst/>
            </a:prstGeom>
          </p:spPr>
          <p:txBody>
            <a:bodyPr wrap="none">
              <a:spAutoFit/>
            </a:bodyPr>
            <a:lstStyle/>
            <a:p>
              <a:r>
                <a:rPr lang="zh-CN" altLang="en-US" sz="1200" b="1" dirty="0">
                  <a:latin typeface="微软雅黑 Light" panose="020B0502040204020203" pitchFamily="34" charset="-122"/>
                  <a:ea typeface="微软雅黑 Light" panose="020B0502040204020203" pitchFamily="34" charset="-122"/>
                </a:rPr>
                <a:t>催收形式全面化</a:t>
              </a:r>
            </a:p>
          </p:txBody>
        </p:sp>
        <p:sp>
          <p:nvSpPr>
            <p:cNvPr id="12" name="TextBox 92"/>
            <p:cNvSpPr txBox="1"/>
            <p:nvPr/>
          </p:nvSpPr>
          <p:spPr>
            <a:xfrm>
              <a:off x="6799556" y="2117380"/>
              <a:ext cx="1467163" cy="1099384"/>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业务可视化</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运营可视化</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成效可视化</a:t>
              </a:r>
            </a:p>
          </p:txBody>
        </p:sp>
        <p:sp>
          <p:nvSpPr>
            <p:cNvPr id="13" name="TextBox 93"/>
            <p:cNvSpPr txBox="1"/>
            <p:nvPr/>
          </p:nvSpPr>
          <p:spPr>
            <a:xfrm>
              <a:off x="8330742" y="3822912"/>
              <a:ext cx="1703804" cy="1099384"/>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自动任务生成</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自动任务分派</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自动任务提醒</a:t>
              </a:r>
            </a:p>
          </p:txBody>
        </p:sp>
        <p:sp>
          <p:nvSpPr>
            <p:cNvPr id="14" name="TextBox 94"/>
            <p:cNvSpPr txBox="1"/>
            <p:nvPr/>
          </p:nvSpPr>
          <p:spPr>
            <a:xfrm>
              <a:off x="9462414" y="5638363"/>
              <a:ext cx="1467163" cy="1099384"/>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流程标准化</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话术标准化</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决策标准化</a:t>
              </a:r>
              <a:endParaRPr lang="en-US" altLang="zh-CN" sz="1200" dirty="0">
                <a:latin typeface="微软雅黑 Light" panose="020B0502040204020203" pitchFamily="34" charset="-122"/>
                <a:ea typeface="微软雅黑 Light" panose="020B0502040204020203" pitchFamily="34" charset="-122"/>
              </a:endParaRPr>
            </a:p>
          </p:txBody>
        </p:sp>
        <p:sp>
          <p:nvSpPr>
            <p:cNvPr id="15" name="TextBox 95"/>
            <p:cNvSpPr txBox="1"/>
            <p:nvPr/>
          </p:nvSpPr>
          <p:spPr>
            <a:xfrm>
              <a:off x="1677190" y="3882058"/>
              <a:ext cx="3731530" cy="1099384"/>
            </a:xfrm>
            <a:prstGeom prst="rect">
              <a:avLst/>
            </a:prstGeom>
            <a:noFill/>
          </p:spPr>
          <p:txBody>
            <a:bodyPr wrap="square" rtlCol="0">
              <a:spAutoFit/>
            </a:bodyPr>
            <a:lstStyle/>
            <a:p>
              <a:r>
                <a:rPr lang="zh-CN" altLang="en-US" sz="1200" dirty="0">
                  <a:latin typeface="微软雅黑 Light" panose="020B0502040204020203" pitchFamily="34" charset="-122"/>
                  <a:ea typeface="微软雅黑 Light" panose="020B0502040204020203" pitchFamily="34" charset="-122"/>
                </a:rPr>
                <a:t>催收识别策略、催收执行策略</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任务分派策略、催收流转策略</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催收评分策略</a:t>
              </a:r>
              <a:endParaRPr lang="en-US" altLang="zh-CN" sz="1200" dirty="0">
                <a:latin typeface="微软雅黑 Light" panose="020B0502040204020203" pitchFamily="34" charset="-122"/>
                <a:ea typeface="微软雅黑 Light" panose="020B0502040204020203" pitchFamily="34" charset="-122"/>
              </a:endParaRPr>
            </a:p>
          </p:txBody>
        </p:sp>
        <p:sp>
          <p:nvSpPr>
            <p:cNvPr id="16" name="TextBox 96"/>
            <p:cNvSpPr txBox="1"/>
            <p:nvPr/>
          </p:nvSpPr>
          <p:spPr>
            <a:xfrm>
              <a:off x="1273590" y="5628710"/>
              <a:ext cx="3650033" cy="1413493"/>
            </a:xfrm>
            <a:prstGeom prst="rect">
              <a:avLst/>
            </a:prstGeom>
            <a:noFill/>
          </p:spPr>
          <p:txBody>
            <a:bodyPr wrap="square" rtlCol="0">
              <a:spAutoFit/>
            </a:bodyPr>
            <a:lstStyle/>
            <a:p>
              <a:r>
                <a:rPr lang="zh-CN" altLang="en-US" sz="1200" dirty="0">
                  <a:latin typeface="微软雅黑 Light" panose="020B0502040204020203" pitchFamily="34" charset="-122"/>
                  <a:ea typeface="微软雅黑 Light" panose="020B0502040204020203" pitchFamily="34" charset="-122"/>
                </a:rPr>
                <a:t>短信催收、邮件催收</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信函（普通函、律师函）</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电话催收、上门催收、</a:t>
              </a:r>
              <a:endParaRPr lang="en-US" altLang="zh-CN" sz="1200" dirty="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司法催收、委外催收</a:t>
              </a:r>
              <a:endParaRPr lang="en-US" altLang="zh-CN" sz="12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948001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催收</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33</a:t>
            </a:fld>
            <a:endParaRPr lang="zh-CN" altLang="en-US" dirty="0"/>
          </a:p>
        </p:txBody>
      </p:sp>
      <p:grpSp>
        <p:nvGrpSpPr>
          <p:cNvPr id="5" name="组合 4"/>
          <p:cNvGrpSpPr/>
          <p:nvPr/>
        </p:nvGrpSpPr>
        <p:grpSpPr>
          <a:xfrm>
            <a:off x="1547664" y="915566"/>
            <a:ext cx="7048492" cy="2808312"/>
            <a:chOff x="854765" y="1033672"/>
            <a:chExt cx="11708295" cy="7195928"/>
          </a:xfrm>
        </p:grpSpPr>
        <p:sp>
          <p:nvSpPr>
            <p:cNvPr id="6" name="矩形 5"/>
            <p:cNvSpPr/>
            <p:nvPr/>
          </p:nvSpPr>
          <p:spPr>
            <a:xfrm>
              <a:off x="855256" y="1033672"/>
              <a:ext cx="3935896" cy="91439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7" name="矩形 6"/>
            <p:cNvSpPr/>
            <p:nvPr/>
          </p:nvSpPr>
          <p:spPr>
            <a:xfrm>
              <a:off x="854765" y="1033672"/>
              <a:ext cx="3935896" cy="7195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8" name="TextBox 76"/>
            <p:cNvSpPr txBox="1"/>
            <p:nvPr/>
          </p:nvSpPr>
          <p:spPr>
            <a:xfrm>
              <a:off x="1090180" y="1283121"/>
              <a:ext cx="2096124" cy="541459"/>
            </a:xfrm>
            <a:prstGeom prst="rect">
              <a:avLst/>
            </a:prstGeom>
            <a:noFill/>
          </p:spPr>
          <p:txBody>
            <a:bodyPr wrap="none" rtlCol="0">
              <a:spAutoFit/>
            </a:bodyPr>
            <a:lstStyle/>
            <a:p>
              <a:r>
                <a:rPr lang="zh-CN" altLang="en-US" sz="1200" b="1" dirty="0">
                  <a:latin typeface="微软雅黑 Light" panose="020B0502040204020203" pitchFamily="34" charset="-122"/>
                  <a:ea typeface="微软雅黑 Light" panose="020B0502040204020203" pitchFamily="34" charset="-122"/>
                </a:rPr>
                <a:t>催收的具体实现</a:t>
              </a:r>
            </a:p>
          </p:txBody>
        </p:sp>
        <p:sp>
          <p:nvSpPr>
            <p:cNvPr id="9" name="TextBox 77"/>
            <p:cNvSpPr txBox="1"/>
            <p:nvPr/>
          </p:nvSpPr>
          <p:spPr>
            <a:xfrm>
              <a:off x="1727108" y="2309123"/>
              <a:ext cx="2190225" cy="2346322"/>
            </a:xfrm>
            <a:prstGeom prst="rect">
              <a:avLst/>
            </a:prstGeom>
            <a:noFill/>
          </p:spPr>
          <p:txBody>
            <a:bodyPr wrap="square" rtlCol="0">
              <a:spAutoFit/>
            </a:bodyPr>
            <a:lstStyle/>
            <a:p>
              <a:pPr>
                <a:lnSpc>
                  <a:spcPct val="150000"/>
                </a:lnSpc>
              </a:pPr>
              <a:r>
                <a:rPr lang="en-US" altLang="zh-CN" sz="1200" dirty="0">
                  <a:latin typeface="微软雅黑 Light" panose="020B0502040204020203" pitchFamily="34" charset="-122"/>
                  <a:ea typeface="微软雅黑 Light" panose="020B0502040204020203" pitchFamily="34" charset="-122"/>
                </a:rPr>
                <a:t>1</a:t>
              </a:r>
              <a:r>
                <a:rPr lang="zh-CN" altLang="en-US" sz="1200" dirty="0">
                  <a:latin typeface="微软雅黑 Light" panose="020B0502040204020203" pitchFamily="34" charset="-122"/>
                  <a:ea typeface="微软雅黑 Light" panose="020B0502040204020203" pitchFamily="34" charset="-122"/>
                </a:rPr>
                <a:t>、流程驱动</a:t>
              </a:r>
              <a:endParaRPr lang="en-US" altLang="zh-CN" sz="1200" dirty="0">
                <a:latin typeface="微软雅黑 Light" panose="020B0502040204020203" pitchFamily="34" charset="-122"/>
                <a:ea typeface="微软雅黑 Light" panose="020B0502040204020203" pitchFamily="34" charset="-122"/>
              </a:endParaRPr>
            </a:p>
            <a:p>
              <a:pPr>
                <a:lnSpc>
                  <a:spcPct val="150000"/>
                </a:lnSpc>
              </a:pPr>
              <a:r>
                <a:rPr lang="en-US" altLang="zh-CN" sz="1200" dirty="0">
                  <a:latin typeface="微软雅黑 Light" panose="020B0502040204020203" pitchFamily="34" charset="-122"/>
                  <a:ea typeface="微软雅黑 Light" panose="020B0502040204020203" pitchFamily="34" charset="-122"/>
                </a:rPr>
                <a:t>2</a:t>
              </a:r>
              <a:r>
                <a:rPr lang="zh-CN" altLang="en-US" sz="1200" dirty="0">
                  <a:latin typeface="微软雅黑 Light" panose="020B0502040204020203" pitchFamily="34" charset="-122"/>
                  <a:ea typeface="微软雅黑 Light" panose="020B0502040204020203" pitchFamily="34" charset="-122"/>
                </a:rPr>
                <a:t>、渠道协同</a:t>
              </a:r>
              <a:endParaRPr lang="en-US" altLang="zh-CN" sz="1200" dirty="0">
                <a:latin typeface="微软雅黑 Light" panose="020B0502040204020203" pitchFamily="34" charset="-122"/>
                <a:ea typeface="微软雅黑 Light" panose="020B0502040204020203" pitchFamily="34" charset="-122"/>
              </a:endParaRPr>
            </a:p>
            <a:p>
              <a:pPr>
                <a:lnSpc>
                  <a:spcPct val="150000"/>
                </a:lnSpc>
              </a:pPr>
              <a:r>
                <a:rPr lang="en-US" altLang="zh-CN" sz="1200" dirty="0">
                  <a:latin typeface="微软雅黑 Light" panose="020B0502040204020203" pitchFamily="34" charset="-122"/>
                  <a:ea typeface="微软雅黑 Light" panose="020B0502040204020203" pitchFamily="34" charset="-122"/>
                </a:rPr>
                <a:t>3</a:t>
              </a:r>
              <a:r>
                <a:rPr lang="zh-CN" altLang="en-US" sz="1200" dirty="0">
                  <a:latin typeface="微软雅黑 Light" panose="020B0502040204020203" pitchFamily="34" charset="-122"/>
                  <a:ea typeface="微软雅黑 Light" panose="020B0502040204020203" pitchFamily="34" charset="-122"/>
                </a:rPr>
                <a:t>、策略模型</a:t>
              </a:r>
              <a:endParaRPr lang="en-US" altLang="zh-CN" sz="1200" dirty="0">
                <a:latin typeface="微软雅黑 Light" panose="020B0502040204020203" pitchFamily="34" charset="-122"/>
                <a:ea typeface="微软雅黑 Light" panose="020B0502040204020203" pitchFamily="34" charset="-122"/>
              </a:endParaRPr>
            </a:p>
            <a:p>
              <a:pPr>
                <a:lnSpc>
                  <a:spcPct val="150000"/>
                </a:lnSpc>
              </a:pPr>
              <a:r>
                <a:rPr lang="en-US" altLang="zh-CN" sz="1200" dirty="0">
                  <a:latin typeface="微软雅黑 Light" panose="020B0502040204020203" pitchFamily="34" charset="-122"/>
                  <a:ea typeface="微软雅黑 Light" panose="020B0502040204020203" pitchFamily="34" charset="-122"/>
                </a:rPr>
                <a:t>4</a:t>
              </a:r>
              <a:r>
                <a:rPr lang="zh-CN" altLang="en-US" sz="1200" dirty="0">
                  <a:latin typeface="微软雅黑 Light" panose="020B0502040204020203" pitchFamily="34" charset="-122"/>
                  <a:ea typeface="微软雅黑 Light" panose="020B0502040204020203" pitchFamily="34" charset="-122"/>
                </a:rPr>
                <a:t>、催收管控</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99" y="1033672"/>
              <a:ext cx="7533861" cy="71959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199" y="1154996"/>
              <a:ext cx="1933575" cy="35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689431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催收</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34</a:t>
            </a:fld>
            <a:endParaRPr lang="zh-CN" altLang="en-US" dirty="0"/>
          </a:p>
        </p:txBody>
      </p:sp>
      <p:grpSp>
        <p:nvGrpSpPr>
          <p:cNvPr id="5" name="组合 4"/>
          <p:cNvGrpSpPr/>
          <p:nvPr/>
        </p:nvGrpSpPr>
        <p:grpSpPr>
          <a:xfrm>
            <a:off x="1468064" y="699542"/>
            <a:ext cx="7219457" cy="3600401"/>
            <a:chOff x="208858" y="1545887"/>
            <a:chExt cx="12452536" cy="6271625"/>
          </a:xfrm>
        </p:grpSpPr>
        <p:sp>
          <p:nvSpPr>
            <p:cNvPr id="6" name="AutoShape 5"/>
            <p:cNvSpPr>
              <a:spLocks noChangeArrowheads="1"/>
            </p:cNvSpPr>
            <p:nvPr/>
          </p:nvSpPr>
          <p:spPr bwMode="auto">
            <a:xfrm>
              <a:off x="1460553" y="1910932"/>
              <a:ext cx="11200841" cy="5906580"/>
            </a:xfrm>
            <a:prstGeom prst="roundRect">
              <a:avLst>
                <a:gd name="adj" fmla="val 3894"/>
              </a:avLst>
            </a:prstGeom>
            <a:gradFill rotWithShape="0">
              <a:gsLst>
                <a:gs pos="0">
                  <a:srgbClr val="FFFFFF"/>
                </a:gs>
                <a:gs pos="100000">
                  <a:srgbClr val="DDDDDD"/>
                </a:gs>
              </a:gsLst>
              <a:lin ang="5400000" scaled="1"/>
            </a:gradFill>
            <a:ln w="57150">
              <a:solidFill>
                <a:srgbClr val="969696"/>
              </a:solidFill>
              <a:round/>
              <a:headEnd/>
              <a:tailEnd/>
            </a:ln>
          </p:spPr>
          <p:txBody>
            <a:bodyPr wrap="none" lIns="129598" tIns="64799" rIns="129598" bIns="64799" anchor="ctr"/>
            <a:lstStyle/>
            <a:p>
              <a:endParaRPr lang="zh-CN" altLang="en-US" sz="1050">
                <a:latin typeface="微软雅黑 Light" panose="020B0502040204020203" pitchFamily="34" charset="-122"/>
                <a:ea typeface="微软雅黑 Light" panose="020B0502040204020203" pitchFamily="34" charset="-122"/>
              </a:endParaRPr>
            </a:p>
          </p:txBody>
        </p:sp>
        <p:sp>
          <p:nvSpPr>
            <p:cNvPr id="7" name="Rectangle 68"/>
            <p:cNvSpPr>
              <a:spLocks noChangeArrowheads="1"/>
            </p:cNvSpPr>
            <p:nvPr/>
          </p:nvSpPr>
          <p:spPr bwMode="auto">
            <a:xfrm>
              <a:off x="2432492" y="1567216"/>
              <a:ext cx="1132012" cy="91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lnSpc>
                  <a:spcPct val="110000"/>
                </a:lnSpc>
              </a:pPr>
              <a:endParaRPr lang="ko-KR" altLang="ko-KR" sz="1050" dirty="0">
                <a:latin typeface="微软雅黑 Light" panose="020B0502040204020203" pitchFamily="34" charset="-122"/>
              </a:endParaRPr>
            </a:p>
          </p:txBody>
        </p:sp>
        <p:sp>
          <p:nvSpPr>
            <p:cNvPr id="8" name="Rectangle 69"/>
            <p:cNvSpPr>
              <a:spLocks noChangeArrowheads="1"/>
            </p:cNvSpPr>
            <p:nvPr/>
          </p:nvSpPr>
          <p:spPr bwMode="auto">
            <a:xfrm>
              <a:off x="5098263" y="1567216"/>
              <a:ext cx="1134103" cy="91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lnSpc>
                  <a:spcPct val="110000"/>
                </a:lnSpc>
              </a:pPr>
              <a:r>
                <a:rPr lang="ko-KR" altLang="ko-KR" sz="1050" dirty="0">
                  <a:latin typeface="微软雅黑 Light" panose="020B0502040204020203" pitchFamily="34" charset="-122"/>
                </a:rPr>
                <a:t> </a:t>
              </a:r>
            </a:p>
          </p:txBody>
        </p:sp>
        <p:sp>
          <p:nvSpPr>
            <p:cNvPr id="9" name="Rectangle 70"/>
            <p:cNvSpPr>
              <a:spLocks noChangeArrowheads="1"/>
            </p:cNvSpPr>
            <p:nvPr/>
          </p:nvSpPr>
          <p:spPr bwMode="auto">
            <a:xfrm>
              <a:off x="7766127" y="1567216"/>
              <a:ext cx="1134103" cy="91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lnSpc>
                  <a:spcPct val="110000"/>
                </a:lnSpc>
              </a:pPr>
              <a:endParaRPr lang="ko-KR" altLang="ko-KR" sz="1050" dirty="0">
                <a:latin typeface="微软雅黑 Light" panose="020B0502040204020203" pitchFamily="34" charset="-122"/>
              </a:endParaRPr>
            </a:p>
          </p:txBody>
        </p:sp>
        <p:sp>
          <p:nvSpPr>
            <p:cNvPr id="10" name="Rectangle 71"/>
            <p:cNvSpPr>
              <a:spLocks noChangeArrowheads="1"/>
            </p:cNvSpPr>
            <p:nvPr/>
          </p:nvSpPr>
          <p:spPr bwMode="auto">
            <a:xfrm>
              <a:off x="10433990" y="1567216"/>
              <a:ext cx="1134103" cy="91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lnSpc>
                  <a:spcPct val="110000"/>
                </a:lnSpc>
              </a:pPr>
              <a:endParaRPr lang="ko-KR" altLang="ko-KR" sz="1050" dirty="0">
                <a:latin typeface="微软雅黑 Light" panose="020B0502040204020203" pitchFamily="34" charset="-122"/>
              </a:endParaRPr>
            </a:p>
          </p:txBody>
        </p:sp>
        <p:grpSp>
          <p:nvGrpSpPr>
            <p:cNvPr id="11" name="组合 10"/>
            <p:cNvGrpSpPr/>
            <p:nvPr/>
          </p:nvGrpSpPr>
          <p:grpSpPr>
            <a:xfrm>
              <a:off x="1748368" y="2790984"/>
              <a:ext cx="10338470" cy="4439623"/>
              <a:chOff x="1648936" y="3241261"/>
              <a:chExt cx="10338470" cy="4439623"/>
            </a:xfrm>
          </p:grpSpPr>
          <p:sp>
            <p:nvSpPr>
              <p:cNvPr id="25" name="Line 31"/>
              <p:cNvSpPr>
                <a:spLocks noChangeShapeType="1"/>
              </p:cNvSpPr>
              <p:nvPr/>
            </p:nvSpPr>
            <p:spPr bwMode="auto">
              <a:xfrm>
                <a:off x="4296858" y="3241261"/>
                <a:ext cx="0" cy="4279365"/>
              </a:xfrm>
              <a:prstGeom prst="line">
                <a:avLst/>
              </a:prstGeom>
              <a:noFill/>
              <a:ln w="38100">
                <a:solidFill>
                  <a:srgbClr val="993300"/>
                </a:solidFill>
                <a:prstDash val="sysDot"/>
                <a:round/>
                <a:headEnd/>
                <a:tailEnd/>
              </a:ln>
              <a:extLst>
                <a:ext uri="{909E8E84-426E-40DD-AFC4-6F175D3DCCD1}">
                  <a14:hiddenFill xmlns:a14="http://schemas.microsoft.com/office/drawing/2010/main">
                    <a:noFill/>
                  </a14:hiddenFill>
                </a:ext>
              </a:extLst>
            </p:spPr>
            <p:txBody>
              <a:bodyPr lIns="129598" tIns="64799" rIns="129598" bIns="64799"/>
              <a:lstStyle/>
              <a:p>
                <a:endParaRPr lang="zh-CN" altLang="en-US" sz="1050">
                  <a:latin typeface="微软雅黑 Light" panose="020B0502040204020203" pitchFamily="34" charset="-122"/>
                  <a:ea typeface="微软雅黑 Light" panose="020B0502040204020203" pitchFamily="34" charset="-122"/>
                </a:endParaRPr>
              </a:p>
            </p:txBody>
          </p:sp>
          <p:sp>
            <p:nvSpPr>
              <p:cNvPr id="26" name="Line 32"/>
              <p:cNvSpPr>
                <a:spLocks noChangeShapeType="1"/>
              </p:cNvSpPr>
              <p:nvPr/>
            </p:nvSpPr>
            <p:spPr bwMode="auto">
              <a:xfrm>
                <a:off x="6977275" y="3241262"/>
                <a:ext cx="0" cy="4279364"/>
              </a:xfrm>
              <a:prstGeom prst="line">
                <a:avLst/>
              </a:prstGeom>
              <a:noFill/>
              <a:ln w="38100">
                <a:solidFill>
                  <a:srgbClr val="993300"/>
                </a:solidFill>
                <a:prstDash val="sysDot"/>
                <a:round/>
                <a:headEnd/>
                <a:tailEnd/>
              </a:ln>
              <a:extLst>
                <a:ext uri="{909E8E84-426E-40DD-AFC4-6F175D3DCCD1}">
                  <a14:hiddenFill xmlns:a14="http://schemas.microsoft.com/office/drawing/2010/main">
                    <a:noFill/>
                  </a14:hiddenFill>
                </a:ext>
              </a:extLst>
            </p:spPr>
            <p:txBody>
              <a:bodyPr lIns="129598" tIns="64799" rIns="129598" bIns="64799"/>
              <a:lstStyle/>
              <a:p>
                <a:endParaRPr lang="zh-CN" altLang="en-US" sz="1050">
                  <a:latin typeface="微软雅黑 Light" panose="020B0502040204020203" pitchFamily="34" charset="-122"/>
                  <a:ea typeface="微软雅黑 Light" panose="020B0502040204020203" pitchFamily="34" charset="-122"/>
                </a:endParaRPr>
              </a:p>
            </p:txBody>
          </p:sp>
          <p:sp>
            <p:nvSpPr>
              <p:cNvPr id="27" name="Line 33"/>
              <p:cNvSpPr>
                <a:spLocks noChangeShapeType="1"/>
              </p:cNvSpPr>
              <p:nvPr/>
            </p:nvSpPr>
            <p:spPr bwMode="auto">
              <a:xfrm>
                <a:off x="9657694" y="3241261"/>
                <a:ext cx="0" cy="4279365"/>
              </a:xfrm>
              <a:prstGeom prst="line">
                <a:avLst/>
              </a:prstGeom>
              <a:noFill/>
              <a:ln w="38100">
                <a:solidFill>
                  <a:srgbClr val="993300"/>
                </a:solidFill>
                <a:prstDash val="sysDot"/>
                <a:round/>
                <a:headEnd/>
                <a:tailEnd/>
              </a:ln>
              <a:extLst>
                <a:ext uri="{909E8E84-426E-40DD-AFC4-6F175D3DCCD1}">
                  <a14:hiddenFill xmlns:a14="http://schemas.microsoft.com/office/drawing/2010/main">
                    <a:noFill/>
                  </a14:hiddenFill>
                </a:ext>
              </a:extLst>
            </p:spPr>
            <p:txBody>
              <a:bodyPr lIns="129598" tIns="64799" rIns="129598" bIns="64799"/>
              <a:lstStyle/>
              <a:p>
                <a:endParaRPr lang="zh-CN" altLang="en-US" sz="1050">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1661490" y="3279936"/>
                <a:ext cx="2372829" cy="605269"/>
                <a:chOff x="686268" y="4738627"/>
                <a:chExt cx="2551569" cy="690771"/>
              </a:xfrm>
            </p:grpSpPr>
            <p:sp>
              <p:nvSpPr>
                <p:cNvPr id="103"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104"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逾期账户分析</a:t>
                  </a:r>
                  <a:endParaRPr lang="ko-KR" altLang="en-US" sz="1050" dirty="0">
                    <a:latin typeface="微软雅黑 Light" panose="020B0502040204020203" pitchFamily="34" charset="-122"/>
                  </a:endParaRPr>
                </a:p>
              </p:txBody>
            </p:sp>
          </p:grpSp>
          <p:grpSp>
            <p:nvGrpSpPr>
              <p:cNvPr id="29" name="组合 28"/>
              <p:cNvGrpSpPr/>
              <p:nvPr/>
            </p:nvGrpSpPr>
            <p:grpSpPr>
              <a:xfrm>
                <a:off x="1661491" y="4655946"/>
                <a:ext cx="2347719" cy="621925"/>
                <a:chOff x="585017" y="4959441"/>
                <a:chExt cx="2551569" cy="690771"/>
              </a:xfrm>
            </p:grpSpPr>
            <p:sp>
              <p:nvSpPr>
                <p:cNvPr id="101" name="AutoShape 59"/>
                <p:cNvSpPr>
                  <a:spLocks noChangeArrowheads="1"/>
                </p:cNvSpPr>
                <p:nvPr/>
              </p:nvSpPr>
              <p:spPr bwMode="auto">
                <a:xfrm>
                  <a:off x="585017" y="4959441"/>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102" name="Rectangle 72"/>
                <p:cNvSpPr>
                  <a:spLocks noChangeArrowheads="1"/>
                </p:cNvSpPr>
                <p:nvPr/>
              </p:nvSpPr>
              <p:spPr bwMode="auto">
                <a:xfrm>
                  <a:off x="723798" y="4959444"/>
                  <a:ext cx="2340064" cy="69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客户整体分析</a:t>
                  </a:r>
                  <a:endParaRPr lang="ko-KR" altLang="en-US" sz="1050" dirty="0">
                    <a:latin typeface="微软雅黑 Light" panose="020B0502040204020203" pitchFamily="34" charset="-122"/>
                  </a:endParaRPr>
                </a:p>
              </p:txBody>
            </p:sp>
          </p:grpSp>
          <p:grpSp>
            <p:nvGrpSpPr>
              <p:cNvPr id="30" name="组合 29"/>
              <p:cNvGrpSpPr/>
              <p:nvPr/>
            </p:nvGrpSpPr>
            <p:grpSpPr>
              <a:xfrm>
                <a:off x="1648936" y="5736034"/>
                <a:ext cx="2372829" cy="598871"/>
                <a:chOff x="686268" y="4738627"/>
                <a:chExt cx="2551569" cy="690771"/>
              </a:xfrm>
            </p:grpSpPr>
            <p:sp>
              <p:nvSpPr>
                <p:cNvPr id="99"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100"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   例外排除</a:t>
                  </a:r>
                  <a:endParaRPr lang="ko-KR" altLang="en-US" sz="1050" dirty="0">
                    <a:latin typeface="微软雅黑 Light" panose="020B0502040204020203" pitchFamily="34" charset="-122"/>
                  </a:endParaRPr>
                </a:p>
              </p:txBody>
            </p:sp>
          </p:grpSp>
          <p:grpSp>
            <p:nvGrpSpPr>
              <p:cNvPr id="31" name="组合 30"/>
              <p:cNvGrpSpPr/>
              <p:nvPr/>
            </p:nvGrpSpPr>
            <p:grpSpPr>
              <a:xfrm>
                <a:off x="1661491" y="7075615"/>
                <a:ext cx="2372829" cy="605269"/>
                <a:chOff x="686268" y="4738627"/>
                <a:chExt cx="2551569" cy="553349"/>
              </a:xfrm>
            </p:grpSpPr>
            <p:sp>
              <p:nvSpPr>
                <p:cNvPr id="97" name="AutoShape 59"/>
                <p:cNvSpPr>
                  <a:spLocks noChangeArrowheads="1"/>
                </p:cNvSpPr>
                <p:nvPr/>
              </p:nvSpPr>
              <p:spPr bwMode="auto">
                <a:xfrm>
                  <a:off x="686268" y="4738627"/>
                  <a:ext cx="2551569" cy="553349"/>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98" name="Rectangle 72"/>
                <p:cNvSpPr>
                  <a:spLocks noChangeArrowheads="1"/>
                </p:cNvSpPr>
                <p:nvPr/>
              </p:nvSpPr>
              <p:spPr bwMode="auto">
                <a:xfrm>
                  <a:off x="785272" y="4738630"/>
                  <a:ext cx="2245561" cy="55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风险级别定义</a:t>
                  </a:r>
                  <a:endParaRPr lang="ko-KR" altLang="en-US" sz="1050" dirty="0">
                    <a:latin typeface="微软雅黑 Light" panose="020B0502040204020203" pitchFamily="34" charset="-122"/>
                  </a:endParaRPr>
                </a:p>
              </p:txBody>
            </p:sp>
          </p:grpSp>
          <p:grpSp>
            <p:nvGrpSpPr>
              <p:cNvPr id="32" name="组合 31"/>
              <p:cNvGrpSpPr/>
              <p:nvPr/>
            </p:nvGrpSpPr>
            <p:grpSpPr>
              <a:xfrm>
                <a:off x="4447517" y="4582645"/>
                <a:ext cx="885403" cy="1752260"/>
                <a:chOff x="686268" y="4738627"/>
                <a:chExt cx="2344565" cy="690771"/>
              </a:xfrm>
            </p:grpSpPr>
            <p:sp>
              <p:nvSpPr>
                <p:cNvPr id="95" name="AutoShape 59"/>
                <p:cNvSpPr>
                  <a:spLocks noChangeArrowheads="1"/>
                </p:cNvSpPr>
                <p:nvPr/>
              </p:nvSpPr>
              <p:spPr bwMode="auto">
                <a:xfrm>
                  <a:off x="686268" y="4738627"/>
                  <a:ext cx="2344565"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vert="eaVert"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96"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确定催收方式</a:t>
                  </a:r>
                  <a:endParaRPr lang="ko-KR" altLang="en-US" sz="1050" dirty="0">
                    <a:latin typeface="微软雅黑 Light" panose="020B0502040204020203" pitchFamily="34" charset="-122"/>
                  </a:endParaRPr>
                </a:p>
              </p:txBody>
            </p:sp>
          </p:grpSp>
          <p:grpSp>
            <p:nvGrpSpPr>
              <p:cNvPr id="33" name="组合 32"/>
              <p:cNvGrpSpPr/>
              <p:nvPr/>
            </p:nvGrpSpPr>
            <p:grpSpPr>
              <a:xfrm>
                <a:off x="4478900" y="3320931"/>
                <a:ext cx="2372829" cy="605269"/>
                <a:chOff x="686268" y="4738627"/>
                <a:chExt cx="2551569" cy="690771"/>
              </a:xfrm>
            </p:grpSpPr>
            <p:sp>
              <p:nvSpPr>
                <p:cNvPr id="93"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94"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生成催收任务</a:t>
                  </a:r>
                  <a:endParaRPr lang="ko-KR" altLang="en-US" sz="1050" dirty="0">
                    <a:latin typeface="微软雅黑 Light" panose="020B0502040204020203" pitchFamily="34" charset="-122"/>
                  </a:endParaRPr>
                </a:p>
              </p:txBody>
            </p:sp>
          </p:grpSp>
          <p:grpSp>
            <p:nvGrpSpPr>
              <p:cNvPr id="34" name="组合 33"/>
              <p:cNvGrpSpPr/>
              <p:nvPr/>
            </p:nvGrpSpPr>
            <p:grpSpPr>
              <a:xfrm>
                <a:off x="7149902" y="3320935"/>
                <a:ext cx="2372829" cy="605269"/>
                <a:chOff x="686268" y="4738627"/>
                <a:chExt cx="2551569" cy="690771"/>
              </a:xfrm>
            </p:grpSpPr>
            <p:sp>
              <p:nvSpPr>
                <p:cNvPr id="91"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92"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催收任务分派</a:t>
                  </a:r>
                  <a:endParaRPr lang="ko-KR" altLang="en-US" sz="1050" dirty="0">
                    <a:latin typeface="微软雅黑 Light" panose="020B0502040204020203" pitchFamily="34" charset="-122"/>
                  </a:endParaRPr>
                </a:p>
              </p:txBody>
            </p:sp>
          </p:grpSp>
          <p:grpSp>
            <p:nvGrpSpPr>
              <p:cNvPr id="35" name="组合 34"/>
              <p:cNvGrpSpPr/>
              <p:nvPr/>
            </p:nvGrpSpPr>
            <p:grpSpPr>
              <a:xfrm>
                <a:off x="7168731" y="4280976"/>
                <a:ext cx="2372829" cy="603333"/>
                <a:chOff x="686268" y="4738627"/>
                <a:chExt cx="2551569" cy="690771"/>
              </a:xfrm>
            </p:grpSpPr>
            <p:sp>
              <p:nvSpPr>
                <p:cNvPr id="89"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90"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执行催收</a:t>
                  </a:r>
                  <a:endParaRPr lang="ko-KR" altLang="en-US" sz="1050" dirty="0">
                    <a:latin typeface="微软雅黑 Light" panose="020B0502040204020203" pitchFamily="34" charset="-122"/>
                  </a:endParaRPr>
                </a:p>
              </p:txBody>
            </p:sp>
          </p:grpSp>
          <p:grpSp>
            <p:nvGrpSpPr>
              <p:cNvPr id="36" name="组合 35"/>
              <p:cNvGrpSpPr/>
              <p:nvPr/>
            </p:nvGrpSpPr>
            <p:grpSpPr>
              <a:xfrm>
                <a:off x="7168731" y="5093981"/>
                <a:ext cx="2372829" cy="605269"/>
                <a:chOff x="686268" y="4738627"/>
                <a:chExt cx="2551569" cy="690771"/>
              </a:xfrm>
            </p:grpSpPr>
            <p:sp>
              <p:nvSpPr>
                <p:cNvPr id="87"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88"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登记催收台账</a:t>
                  </a:r>
                  <a:endParaRPr lang="ko-KR" altLang="en-US" sz="1050" dirty="0">
                    <a:latin typeface="微软雅黑 Light" panose="020B0502040204020203" pitchFamily="34" charset="-122"/>
                  </a:endParaRPr>
                </a:p>
              </p:txBody>
            </p:sp>
          </p:grpSp>
          <p:grpSp>
            <p:nvGrpSpPr>
              <p:cNvPr id="37" name="组合 36"/>
              <p:cNvGrpSpPr/>
              <p:nvPr/>
            </p:nvGrpSpPr>
            <p:grpSpPr>
              <a:xfrm>
                <a:off x="7168730" y="6077759"/>
                <a:ext cx="2317384" cy="605269"/>
                <a:chOff x="686268" y="4738627"/>
                <a:chExt cx="2551569" cy="690771"/>
              </a:xfrm>
            </p:grpSpPr>
            <p:sp>
              <p:nvSpPr>
                <p:cNvPr id="85"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86"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催收评分</a:t>
                  </a:r>
                  <a:endParaRPr lang="ko-KR" altLang="en-US" sz="1050" dirty="0">
                    <a:latin typeface="微软雅黑 Light" panose="020B0502040204020203" pitchFamily="34" charset="-122"/>
                  </a:endParaRPr>
                </a:p>
              </p:txBody>
            </p:sp>
          </p:grpSp>
          <p:grpSp>
            <p:nvGrpSpPr>
              <p:cNvPr id="38" name="组合 37"/>
              <p:cNvGrpSpPr/>
              <p:nvPr/>
            </p:nvGrpSpPr>
            <p:grpSpPr>
              <a:xfrm>
                <a:off x="7178905" y="7075612"/>
                <a:ext cx="2308546" cy="605269"/>
                <a:chOff x="686268" y="4738627"/>
                <a:chExt cx="2551569" cy="690771"/>
              </a:xfrm>
            </p:grpSpPr>
            <p:sp>
              <p:nvSpPr>
                <p:cNvPr id="83"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84"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渠道流转</a:t>
                  </a:r>
                  <a:endParaRPr lang="ko-KR" altLang="en-US" sz="1050" dirty="0">
                    <a:latin typeface="微软雅黑 Light" panose="020B0502040204020203" pitchFamily="34" charset="-122"/>
                  </a:endParaRPr>
                </a:p>
              </p:txBody>
            </p:sp>
          </p:grpSp>
          <p:grpSp>
            <p:nvGrpSpPr>
              <p:cNvPr id="39" name="组合 38"/>
              <p:cNvGrpSpPr/>
              <p:nvPr/>
            </p:nvGrpSpPr>
            <p:grpSpPr>
              <a:xfrm>
                <a:off x="9937720" y="3926198"/>
                <a:ext cx="2000735" cy="605269"/>
                <a:chOff x="686268" y="4738627"/>
                <a:chExt cx="2551569" cy="690771"/>
              </a:xfrm>
            </p:grpSpPr>
            <p:sp>
              <p:nvSpPr>
                <p:cNvPr id="81"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82"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任务再执</a:t>
                  </a:r>
                  <a:endParaRPr lang="ko-KR" altLang="en-US" sz="1050" dirty="0">
                    <a:latin typeface="微软雅黑 Light" panose="020B0502040204020203" pitchFamily="34" charset="-122"/>
                  </a:endParaRPr>
                </a:p>
              </p:txBody>
            </p:sp>
          </p:grpSp>
          <p:grpSp>
            <p:nvGrpSpPr>
              <p:cNvPr id="40" name="组合 39"/>
              <p:cNvGrpSpPr/>
              <p:nvPr/>
            </p:nvGrpSpPr>
            <p:grpSpPr>
              <a:xfrm>
                <a:off x="9937720" y="5692848"/>
                <a:ext cx="2049686" cy="605269"/>
                <a:chOff x="686268" y="4738627"/>
                <a:chExt cx="2551569" cy="690771"/>
              </a:xfrm>
            </p:grpSpPr>
            <p:sp>
              <p:nvSpPr>
                <p:cNvPr id="79"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80"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结果提醒</a:t>
                  </a:r>
                  <a:endParaRPr lang="ko-KR" altLang="en-US" sz="1050" dirty="0">
                    <a:latin typeface="微软雅黑 Light" panose="020B0502040204020203" pitchFamily="34" charset="-122"/>
                  </a:endParaRPr>
                </a:p>
              </p:txBody>
            </p:sp>
          </p:grpSp>
          <p:cxnSp>
            <p:nvCxnSpPr>
              <p:cNvPr id="41" name="肘形连接符 40"/>
              <p:cNvCxnSpPr>
                <a:stCxn id="93" idx="3"/>
                <a:endCxn id="91" idx="1"/>
              </p:cNvCxnSpPr>
              <p:nvPr/>
            </p:nvCxnSpPr>
            <p:spPr>
              <a:xfrm>
                <a:off x="6851728" y="3623566"/>
                <a:ext cx="298173" cy="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1" idx="2"/>
              </p:cNvCxnSpPr>
              <p:nvPr/>
            </p:nvCxnSpPr>
            <p:spPr>
              <a:xfrm>
                <a:off x="8336317" y="3926204"/>
                <a:ext cx="23598" cy="354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89" idx="2"/>
                <a:endCxn id="87" idx="0"/>
              </p:cNvCxnSpPr>
              <p:nvPr/>
            </p:nvCxnSpPr>
            <p:spPr>
              <a:xfrm>
                <a:off x="8355146" y="4884309"/>
                <a:ext cx="0" cy="209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87" idx="2"/>
              </p:cNvCxnSpPr>
              <p:nvPr/>
            </p:nvCxnSpPr>
            <p:spPr>
              <a:xfrm>
                <a:off x="8355146" y="5699250"/>
                <a:ext cx="4769" cy="37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85" idx="2"/>
                <a:endCxn id="83" idx="0"/>
              </p:cNvCxnSpPr>
              <p:nvPr/>
            </p:nvCxnSpPr>
            <p:spPr>
              <a:xfrm>
                <a:off x="8327423" y="6683028"/>
                <a:ext cx="5755" cy="392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4441237" y="7075613"/>
                <a:ext cx="2372829" cy="605269"/>
                <a:chOff x="686268" y="4738627"/>
                <a:chExt cx="2551569" cy="690771"/>
              </a:xfrm>
            </p:grpSpPr>
            <p:sp>
              <p:nvSpPr>
                <p:cNvPr id="77" name="AutoShape 59"/>
                <p:cNvSpPr>
                  <a:spLocks noChangeArrowheads="1"/>
                </p:cNvSpPr>
                <p:nvPr/>
              </p:nvSpPr>
              <p:spPr bwMode="auto">
                <a:xfrm>
                  <a:off x="686268" y="4738627"/>
                  <a:ext cx="2551569" cy="690771"/>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lIns="129598" tIns="64799" rIns="129598" bIns="64799" anchor="ctr"/>
                <a:lstStyle/>
                <a:p>
                  <a:pPr algn="ctr"/>
                  <a:endParaRPr lang="zh-CN" altLang="zh-CN" sz="1050" b="1">
                    <a:solidFill>
                      <a:srgbClr val="993300"/>
                    </a:solidFill>
                    <a:latin typeface="微软雅黑 Light" panose="020B0502040204020203" pitchFamily="34" charset="-122"/>
                    <a:ea typeface="微软雅黑 Light" panose="020B0502040204020203" pitchFamily="34" charset="-122"/>
                  </a:endParaRPr>
                </a:p>
              </p:txBody>
            </p:sp>
            <p:sp>
              <p:nvSpPr>
                <p:cNvPr id="78" name="Rectangle 72"/>
                <p:cNvSpPr>
                  <a:spLocks noChangeArrowheads="1"/>
                </p:cNvSpPr>
                <p:nvPr/>
              </p:nvSpPr>
              <p:spPr bwMode="auto">
                <a:xfrm>
                  <a:off x="785272" y="4738629"/>
                  <a:ext cx="2245561" cy="69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9598" tIns="64799" rIns="129598" bIns="64799" anchor="ctr"/>
                <a:lstStyle/>
                <a:p>
                  <a:pPr algn="ctr"/>
                  <a:r>
                    <a:rPr lang="zh-CN" altLang="en-US" sz="1050" dirty="0">
                      <a:latin typeface="微软雅黑 Light" panose="020B0502040204020203" pitchFamily="34" charset="-122"/>
                      <a:ea typeface="微软雅黑 Light" panose="020B0502040204020203" pitchFamily="34" charset="-122"/>
                    </a:rPr>
                    <a:t>催收模型匹配</a:t>
                  </a:r>
                  <a:endParaRPr lang="ko-KR" altLang="en-US" sz="1050" dirty="0">
                    <a:latin typeface="微软雅黑 Light" panose="020B0502040204020203" pitchFamily="34" charset="-122"/>
                  </a:endParaRPr>
                </a:p>
              </p:txBody>
            </p:sp>
          </p:grpSp>
          <p:cxnSp>
            <p:nvCxnSpPr>
              <p:cNvPr id="47" name="直接箭头连接符 46"/>
              <p:cNvCxnSpPr>
                <a:stCxn id="103" idx="2"/>
                <a:endCxn id="101" idx="0"/>
              </p:cNvCxnSpPr>
              <p:nvPr/>
            </p:nvCxnSpPr>
            <p:spPr>
              <a:xfrm flipH="1">
                <a:off x="2835350" y="3885205"/>
                <a:ext cx="12554" cy="770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01" idx="2"/>
                <a:endCxn id="99" idx="0"/>
              </p:cNvCxnSpPr>
              <p:nvPr/>
            </p:nvCxnSpPr>
            <p:spPr>
              <a:xfrm>
                <a:off x="2835350" y="5277871"/>
                <a:ext cx="0" cy="458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99" idx="2"/>
                <a:endCxn id="97" idx="0"/>
              </p:cNvCxnSpPr>
              <p:nvPr/>
            </p:nvCxnSpPr>
            <p:spPr>
              <a:xfrm>
                <a:off x="2835350" y="6334905"/>
                <a:ext cx="12555" cy="740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97" idx="3"/>
                <a:endCxn id="77" idx="1"/>
              </p:cNvCxnSpPr>
              <p:nvPr/>
            </p:nvCxnSpPr>
            <p:spPr>
              <a:xfrm flipV="1">
                <a:off x="4034320" y="7378248"/>
                <a:ext cx="406917"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96" idx="2"/>
              </p:cNvCxnSpPr>
              <p:nvPr/>
            </p:nvCxnSpPr>
            <p:spPr>
              <a:xfrm flipV="1">
                <a:off x="4908912" y="6334905"/>
                <a:ext cx="1" cy="740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96" idx="0"/>
              </p:cNvCxnSpPr>
              <p:nvPr/>
            </p:nvCxnSpPr>
            <p:spPr>
              <a:xfrm flipV="1">
                <a:off x="4908913" y="3926198"/>
                <a:ext cx="0" cy="656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83" idx="1"/>
                <a:endCxn id="77" idx="3"/>
              </p:cNvCxnSpPr>
              <p:nvPr/>
            </p:nvCxnSpPr>
            <p:spPr>
              <a:xfrm flipH="1">
                <a:off x="6814066" y="7378247"/>
                <a:ext cx="36483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80" idx="0"/>
                <a:endCxn id="81" idx="2"/>
              </p:cNvCxnSpPr>
              <p:nvPr/>
            </p:nvCxnSpPr>
            <p:spPr>
              <a:xfrm flipV="1">
                <a:off x="10919185" y="4531467"/>
                <a:ext cx="18903" cy="116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81" idx="1"/>
                <a:endCxn id="89" idx="3"/>
              </p:cNvCxnSpPr>
              <p:nvPr/>
            </p:nvCxnSpPr>
            <p:spPr>
              <a:xfrm rot="10800000" flipV="1">
                <a:off x="9541560" y="4228833"/>
                <a:ext cx="396160" cy="3538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87" idx="3"/>
                <a:endCxn id="79" idx="1"/>
              </p:cNvCxnSpPr>
              <p:nvPr/>
            </p:nvCxnSpPr>
            <p:spPr>
              <a:xfrm>
                <a:off x="9541560" y="5396616"/>
                <a:ext cx="396160" cy="59886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AutoShape 38"/>
              <p:cNvSpPr>
                <a:spLocks noChangeArrowheads="1"/>
              </p:cNvSpPr>
              <p:nvPr/>
            </p:nvSpPr>
            <p:spPr bwMode="auto">
              <a:xfrm>
                <a:off x="5474324" y="4059161"/>
                <a:ext cx="1393563" cy="1282452"/>
              </a:xfrm>
              <a:prstGeom prst="roundRect">
                <a:avLst>
                  <a:gd name="adj" fmla="val 16667"/>
                </a:avLst>
              </a:prstGeom>
              <a:gradFill rotWithShape="1">
                <a:gsLst>
                  <a:gs pos="0">
                    <a:srgbClr val="FFFF99">
                      <a:alpha val="39999"/>
                    </a:srgbClr>
                  </a:gs>
                  <a:gs pos="100000">
                    <a:srgbClr val="FFFF99">
                      <a:gamma/>
                      <a:tint val="80000"/>
                      <a:invGamma/>
                      <a:alpha val="39999"/>
                    </a:srgbClr>
                  </a:gs>
                </a:gsLst>
                <a:lin ang="5400000" scaled="1"/>
              </a:gra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6800" tIns="46800" rIns="46800" bIns="46800"/>
              <a:lstStyle/>
              <a:p>
                <a:pPr algn="ctr" eaLnBrk="0" hangingPunct="0"/>
                <a:r>
                  <a:rPr lang="zh-CN" altLang="en-US" sz="600" dirty="0">
                    <a:solidFill>
                      <a:schemeClr val="tx2"/>
                    </a:solidFill>
                    <a:latin typeface="微软雅黑 Light" panose="020B0502040204020203" pitchFamily="34" charset="-122"/>
                    <a:ea typeface="微软雅黑 Light" panose="020B0502040204020203" pitchFamily="34" charset="-122"/>
                    <a:cs typeface="Arial" charset="0"/>
                  </a:rPr>
                  <a:t>集中催收方式</a:t>
                </a:r>
              </a:p>
            </p:txBody>
          </p:sp>
          <p:sp>
            <p:nvSpPr>
              <p:cNvPr id="58" name="Oval 39"/>
              <p:cNvSpPr>
                <a:spLocks noChangeArrowheads="1"/>
              </p:cNvSpPr>
              <p:nvPr/>
            </p:nvSpPr>
            <p:spPr bwMode="auto">
              <a:xfrm>
                <a:off x="5524094" y="4384381"/>
                <a:ext cx="125463" cy="111477"/>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dirty="0">
                    <a:solidFill>
                      <a:srgbClr val="FFFFFF"/>
                    </a:solidFill>
                    <a:latin typeface="微软雅黑 Light" panose="020B0502040204020203" pitchFamily="34" charset="-122"/>
                    <a:ea typeface="微软雅黑 Light" panose="020B0502040204020203" pitchFamily="34" charset="-122"/>
                  </a:rPr>
                  <a:t>1</a:t>
                </a:r>
              </a:p>
            </p:txBody>
          </p:sp>
          <p:sp>
            <p:nvSpPr>
              <p:cNvPr id="59" name="Oval 40"/>
              <p:cNvSpPr>
                <a:spLocks noChangeArrowheads="1"/>
              </p:cNvSpPr>
              <p:nvPr/>
            </p:nvSpPr>
            <p:spPr bwMode="auto">
              <a:xfrm>
                <a:off x="5524094" y="4737239"/>
                <a:ext cx="125463" cy="111478"/>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2</a:t>
                </a:r>
              </a:p>
            </p:txBody>
          </p:sp>
          <p:sp>
            <p:nvSpPr>
              <p:cNvPr id="60" name="Rectangle 41"/>
              <p:cNvSpPr>
                <a:spLocks noChangeArrowheads="1"/>
              </p:cNvSpPr>
              <p:nvPr/>
            </p:nvSpPr>
            <p:spPr bwMode="auto">
              <a:xfrm>
                <a:off x="5671331" y="4333709"/>
                <a:ext cx="1097016" cy="2118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dirty="0">
                    <a:latin typeface="微软雅黑 Light" panose="020B0502040204020203" pitchFamily="34" charset="-122"/>
                    <a:ea typeface="微软雅黑 Light" panose="020B0502040204020203" pitchFamily="34" charset="-122"/>
                  </a:rPr>
                  <a:t>短信催收</a:t>
                </a:r>
              </a:p>
            </p:txBody>
          </p:sp>
          <p:sp>
            <p:nvSpPr>
              <p:cNvPr id="61" name="Rectangle 42"/>
              <p:cNvSpPr>
                <a:spLocks noChangeArrowheads="1"/>
              </p:cNvSpPr>
              <p:nvPr/>
            </p:nvSpPr>
            <p:spPr bwMode="auto">
              <a:xfrm>
                <a:off x="5671331" y="4687489"/>
                <a:ext cx="1097016" cy="2118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400" dirty="0">
                    <a:latin typeface="微软雅黑 Light" panose="020B0502040204020203" pitchFamily="34" charset="-122"/>
                    <a:ea typeface="微软雅黑 Light" panose="020B0502040204020203" pitchFamily="34" charset="-122"/>
                  </a:rPr>
                  <a:t>信函催收</a:t>
                </a:r>
                <a:endParaRPr lang="zh-CN" altLang="en-US" sz="400" dirty="0">
                  <a:latin typeface="微软雅黑 Light" panose="020B0502040204020203" pitchFamily="34" charset="-122"/>
                  <a:ea typeface="微软雅黑 Light" panose="020B0502040204020203" pitchFamily="34" charset="-122"/>
                </a:endParaRPr>
              </a:p>
            </p:txBody>
          </p:sp>
          <p:sp>
            <p:nvSpPr>
              <p:cNvPr id="62" name="Rectangle 43"/>
              <p:cNvSpPr>
                <a:spLocks noChangeArrowheads="1"/>
              </p:cNvSpPr>
              <p:nvPr/>
            </p:nvSpPr>
            <p:spPr bwMode="auto">
              <a:xfrm>
                <a:off x="5671331" y="5041268"/>
                <a:ext cx="1097016" cy="2118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dirty="0">
                    <a:latin typeface="微软雅黑 Light" panose="020B0502040204020203" pitchFamily="34" charset="-122"/>
                    <a:ea typeface="微软雅黑 Light" panose="020B0502040204020203" pitchFamily="34" charset="-122"/>
                  </a:rPr>
                  <a:t>人工坐席催收</a:t>
                </a:r>
              </a:p>
            </p:txBody>
          </p:sp>
          <p:sp>
            <p:nvSpPr>
              <p:cNvPr id="63" name="Oval 44"/>
              <p:cNvSpPr>
                <a:spLocks noChangeArrowheads="1"/>
              </p:cNvSpPr>
              <p:nvPr/>
            </p:nvSpPr>
            <p:spPr bwMode="auto">
              <a:xfrm>
                <a:off x="5524094" y="5091019"/>
                <a:ext cx="125463" cy="111478"/>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3</a:t>
                </a:r>
              </a:p>
            </p:txBody>
          </p:sp>
          <p:sp>
            <p:nvSpPr>
              <p:cNvPr id="64" name="AutoShape 50"/>
              <p:cNvSpPr>
                <a:spLocks noChangeArrowheads="1"/>
              </p:cNvSpPr>
              <p:nvPr/>
            </p:nvSpPr>
            <p:spPr bwMode="auto">
              <a:xfrm>
                <a:off x="5474324" y="5380944"/>
                <a:ext cx="1393563" cy="1605295"/>
              </a:xfrm>
              <a:prstGeom prst="roundRect">
                <a:avLst>
                  <a:gd name="adj" fmla="val 16667"/>
                </a:avLst>
              </a:prstGeom>
              <a:gradFill rotWithShape="1">
                <a:gsLst>
                  <a:gs pos="0">
                    <a:srgbClr val="FFFF99">
                      <a:alpha val="39999"/>
                    </a:srgbClr>
                  </a:gs>
                  <a:gs pos="100000">
                    <a:srgbClr val="FFFF99">
                      <a:gamma/>
                      <a:tint val="80000"/>
                      <a:invGamma/>
                      <a:alpha val="39999"/>
                    </a:srgbClr>
                  </a:gs>
                </a:gsLst>
                <a:lin ang="5400000" scaled="1"/>
              </a:gra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6800" tIns="46800" rIns="46800" bIns="46800"/>
              <a:lstStyle/>
              <a:p>
                <a:pPr algn="ctr" eaLnBrk="0" hangingPunct="0"/>
                <a:r>
                  <a:rPr lang="zh-CN" altLang="en-US" sz="600" dirty="0">
                    <a:solidFill>
                      <a:schemeClr val="tx2"/>
                    </a:solidFill>
                    <a:latin typeface="微软雅黑 Light" panose="020B0502040204020203" pitchFamily="34" charset="-122"/>
                    <a:ea typeface="微软雅黑 Light" panose="020B0502040204020203" pitchFamily="34" charset="-122"/>
                    <a:cs typeface="Arial" charset="0"/>
                  </a:rPr>
                  <a:t>分散催收方式</a:t>
                </a:r>
              </a:p>
            </p:txBody>
          </p:sp>
          <p:sp>
            <p:nvSpPr>
              <p:cNvPr id="65" name="Oval 51"/>
              <p:cNvSpPr>
                <a:spLocks noChangeArrowheads="1"/>
              </p:cNvSpPr>
              <p:nvPr/>
            </p:nvSpPr>
            <p:spPr bwMode="auto">
              <a:xfrm>
                <a:off x="5524094" y="5657620"/>
                <a:ext cx="125463" cy="111477"/>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4</a:t>
                </a:r>
              </a:p>
            </p:txBody>
          </p:sp>
          <p:sp>
            <p:nvSpPr>
              <p:cNvPr id="66" name="Rectangle 52"/>
              <p:cNvSpPr>
                <a:spLocks noChangeArrowheads="1"/>
              </p:cNvSpPr>
              <p:nvPr/>
            </p:nvSpPr>
            <p:spPr bwMode="auto">
              <a:xfrm>
                <a:off x="5671331" y="5692848"/>
                <a:ext cx="1097016" cy="1259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dirty="0">
                    <a:latin typeface="微软雅黑 Light" panose="020B0502040204020203" pitchFamily="34" charset="-122"/>
                    <a:ea typeface="微软雅黑 Light" panose="020B0502040204020203" pitchFamily="34" charset="-122"/>
                  </a:rPr>
                  <a:t>电话催收</a:t>
                </a:r>
              </a:p>
            </p:txBody>
          </p:sp>
          <p:sp>
            <p:nvSpPr>
              <p:cNvPr id="67" name="Oval 53"/>
              <p:cNvSpPr>
                <a:spLocks noChangeArrowheads="1"/>
              </p:cNvSpPr>
              <p:nvPr/>
            </p:nvSpPr>
            <p:spPr bwMode="auto">
              <a:xfrm>
                <a:off x="5524094" y="6169863"/>
                <a:ext cx="125463" cy="111477"/>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6</a:t>
                </a:r>
              </a:p>
            </p:txBody>
          </p:sp>
          <p:sp>
            <p:nvSpPr>
              <p:cNvPr id="68" name="Rectangle 54"/>
              <p:cNvSpPr>
                <a:spLocks noChangeArrowheads="1"/>
              </p:cNvSpPr>
              <p:nvPr/>
            </p:nvSpPr>
            <p:spPr bwMode="auto">
              <a:xfrm>
                <a:off x="5671331" y="6120113"/>
                <a:ext cx="1097016" cy="2118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dirty="0">
                    <a:latin typeface="微软雅黑 Light" panose="020B0502040204020203" pitchFamily="34" charset="-122"/>
                    <a:ea typeface="微软雅黑 Light" panose="020B0502040204020203" pitchFamily="34" charset="-122"/>
                  </a:rPr>
                  <a:t>律师函催收</a:t>
                </a:r>
              </a:p>
            </p:txBody>
          </p:sp>
          <p:sp>
            <p:nvSpPr>
              <p:cNvPr id="69" name="Oval 55"/>
              <p:cNvSpPr>
                <a:spLocks noChangeArrowheads="1"/>
              </p:cNvSpPr>
              <p:nvPr/>
            </p:nvSpPr>
            <p:spPr bwMode="auto">
              <a:xfrm>
                <a:off x="5524094" y="6425985"/>
                <a:ext cx="125463" cy="111477"/>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7</a:t>
                </a:r>
              </a:p>
            </p:txBody>
          </p:sp>
          <p:sp>
            <p:nvSpPr>
              <p:cNvPr id="70" name="Rectangle 56"/>
              <p:cNvSpPr>
                <a:spLocks noChangeArrowheads="1"/>
              </p:cNvSpPr>
              <p:nvPr/>
            </p:nvSpPr>
            <p:spPr bwMode="auto">
              <a:xfrm>
                <a:off x="5671331" y="6376235"/>
                <a:ext cx="1097016" cy="2118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a:latin typeface="微软雅黑 Light" panose="020B0502040204020203" pitchFamily="34" charset="-122"/>
                    <a:ea typeface="微软雅黑 Light" panose="020B0502040204020203" pitchFamily="34" charset="-122"/>
                  </a:rPr>
                  <a:t>委外催收</a:t>
                </a:r>
              </a:p>
            </p:txBody>
          </p:sp>
          <p:sp>
            <p:nvSpPr>
              <p:cNvPr id="71" name="Rectangle 57"/>
              <p:cNvSpPr>
                <a:spLocks noChangeArrowheads="1"/>
              </p:cNvSpPr>
              <p:nvPr/>
            </p:nvSpPr>
            <p:spPr bwMode="auto">
              <a:xfrm>
                <a:off x="5671331" y="6633278"/>
                <a:ext cx="1097016" cy="21189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dirty="0">
                    <a:latin typeface="微软雅黑 Light" panose="020B0502040204020203" pitchFamily="34" charset="-122"/>
                    <a:ea typeface="微软雅黑 Light" panose="020B0502040204020203" pitchFamily="34" charset="-122"/>
                  </a:rPr>
                  <a:t>司法催收</a:t>
                </a:r>
              </a:p>
            </p:txBody>
          </p:sp>
          <p:sp>
            <p:nvSpPr>
              <p:cNvPr id="72" name="Oval 58"/>
              <p:cNvSpPr>
                <a:spLocks noChangeArrowheads="1"/>
              </p:cNvSpPr>
              <p:nvPr/>
            </p:nvSpPr>
            <p:spPr bwMode="auto">
              <a:xfrm>
                <a:off x="5524094" y="6683028"/>
                <a:ext cx="125463" cy="111478"/>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8</a:t>
                </a:r>
              </a:p>
            </p:txBody>
          </p:sp>
          <p:sp>
            <p:nvSpPr>
              <p:cNvPr id="73" name="Rectangle 59"/>
              <p:cNvSpPr>
                <a:spLocks noChangeArrowheads="1"/>
              </p:cNvSpPr>
              <p:nvPr/>
            </p:nvSpPr>
            <p:spPr bwMode="auto">
              <a:xfrm>
                <a:off x="5671331" y="5912820"/>
                <a:ext cx="1097016" cy="16214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 dirty="0">
                    <a:latin typeface="微软雅黑 Light" panose="020B0502040204020203" pitchFamily="34" charset="-122"/>
                    <a:ea typeface="微软雅黑 Light" panose="020B0502040204020203" pitchFamily="34" charset="-122"/>
                  </a:rPr>
                  <a:t>上门催收</a:t>
                </a:r>
              </a:p>
            </p:txBody>
          </p:sp>
          <p:sp>
            <p:nvSpPr>
              <p:cNvPr id="74" name="Oval 60"/>
              <p:cNvSpPr>
                <a:spLocks noChangeArrowheads="1"/>
              </p:cNvSpPr>
              <p:nvPr/>
            </p:nvSpPr>
            <p:spPr bwMode="auto">
              <a:xfrm>
                <a:off x="5524094" y="5912820"/>
                <a:ext cx="125463" cy="111478"/>
              </a:xfrm>
              <a:prstGeom prst="ellipse">
                <a:avLst/>
              </a:prstGeom>
              <a:solidFill>
                <a:srgbClr val="CC6666"/>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800" rIns="46800" bIns="46800" anchor="ctr"/>
              <a:lstStyle/>
              <a:p>
                <a:pPr algn="ctr" eaLnBrk="0" hangingPunct="0"/>
                <a:r>
                  <a:rPr lang="en-US" altLang="zh-CN" sz="1050">
                    <a:solidFill>
                      <a:srgbClr val="FFFFFF"/>
                    </a:solidFill>
                    <a:latin typeface="微软雅黑 Light" panose="020B0502040204020203" pitchFamily="34" charset="-122"/>
                    <a:ea typeface="微软雅黑 Light" panose="020B0502040204020203" pitchFamily="34" charset="-122"/>
                  </a:rPr>
                  <a:t>5</a:t>
                </a:r>
              </a:p>
            </p:txBody>
          </p:sp>
          <p:cxnSp>
            <p:nvCxnSpPr>
              <p:cNvPr id="75" name="肘形连接符 74"/>
              <p:cNvCxnSpPr>
                <a:stCxn id="96" idx="3"/>
                <a:endCxn id="57" idx="1"/>
              </p:cNvCxnSpPr>
              <p:nvPr/>
            </p:nvCxnSpPr>
            <p:spPr>
              <a:xfrm flipV="1">
                <a:off x="5332920" y="4700387"/>
                <a:ext cx="141404" cy="7583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96" idx="3"/>
                <a:endCxn id="64" idx="1"/>
              </p:cNvCxnSpPr>
              <p:nvPr/>
            </p:nvCxnSpPr>
            <p:spPr>
              <a:xfrm>
                <a:off x="5332920" y="5458778"/>
                <a:ext cx="141404" cy="724814"/>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648936" y="1545887"/>
              <a:ext cx="2385384" cy="730090"/>
              <a:chOff x="0" y="168928"/>
              <a:chExt cx="1825226" cy="730090"/>
            </a:xfrm>
          </p:grpSpPr>
          <p:sp>
            <p:nvSpPr>
              <p:cNvPr id="23" name="燕尾形 22"/>
              <p:cNvSpPr/>
              <p:nvPr/>
            </p:nvSpPr>
            <p:spPr>
              <a:xfrm>
                <a:off x="0" y="168928"/>
                <a:ext cx="1825226" cy="730090"/>
              </a:xfrm>
              <a:prstGeom prst="chevron">
                <a:avLst/>
              </a:prstGeom>
              <a:ln/>
            </p:spPr>
            <p:style>
              <a:lnRef idx="0">
                <a:schemeClr val="accent1"/>
              </a:lnRef>
              <a:fillRef idx="3">
                <a:schemeClr val="accent1"/>
              </a:fillRef>
              <a:effectRef idx="3">
                <a:schemeClr val="accent1"/>
              </a:effectRef>
              <a:fontRef idx="minor">
                <a:schemeClr val="lt1"/>
              </a:fontRef>
            </p:style>
          </p:sp>
          <p:sp>
            <p:nvSpPr>
              <p:cNvPr id="24" name="燕尾形 4"/>
              <p:cNvSpPr/>
              <p:nvPr/>
            </p:nvSpPr>
            <p:spPr>
              <a:xfrm>
                <a:off x="231866" y="168928"/>
                <a:ext cx="1341295" cy="730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050" b="1" dirty="0">
                    <a:latin typeface="微软雅黑 Light" panose="020B0502040204020203" pitchFamily="34" charset="-122"/>
                    <a:ea typeface="微软雅黑 Light" panose="020B0502040204020203" pitchFamily="34" charset="-122"/>
                  </a:rPr>
                  <a:t>识别催收对象</a:t>
                </a:r>
                <a:endParaRPr lang="zh-CN" altLang="en-US" sz="1050" b="1" kern="1200" dirty="0">
                  <a:latin typeface="微软雅黑 Light" panose="020B0502040204020203" pitchFamily="34" charset="-122"/>
                  <a:ea typeface="微软雅黑 Light" panose="020B0502040204020203" pitchFamily="34" charset="-122"/>
                </a:endParaRPr>
              </a:p>
            </p:txBody>
          </p:sp>
        </p:grpSp>
        <p:grpSp>
          <p:nvGrpSpPr>
            <p:cNvPr id="13" name="组合 12"/>
            <p:cNvGrpSpPr/>
            <p:nvPr/>
          </p:nvGrpSpPr>
          <p:grpSpPr>
            <a:xfrm>
              <a:off x="4296858" y="1545887"/>
              <a:ext cx="2680417" cy="730090"/>
              <a:chOff x="1642703" y="168928"/>
              <a:chExt cx="1825226" cy="730090"/>
            </a:xfrm>
          </p:grpSpPr>
          <p:sp>
            <p:nvSpPr>
              <p:cNvPr id="21" name="燕尾形 20"/>
              <p:cNvSpPr/>
              <p:nvPr/>
            </p:nvSpPr>
            <p:spPr>
              <a:xfrm>
                <a:off x="1642703" y="168928"/>
                <a:ext cx="1825226" cy="730090"/>
              </a:xfrm>
              <a:prstGeom prst="chevron">
                <a:avLst/>
              </a:prstGeom>
              <a:ln/>
            </p:spPr>
            <p:style>
              <a:lnRef idx="0">
                <a:schemeClr val="accent1"/>
              </a:lnRef>
              <a:fillRef idx="3">
                <a:schemeClr val="accent1"/>
              </a:fillRef>
              <a:effectRef idx="3">
                <a:schemeClr val="accent1"/>
              </a:effectRef>
              <a:fontRef idx="minor">
                <a:schemeClr val="lt1"/>
              </a:fontRef>
            </p:style>
          </p:sp>
          <p:sp>
            <p:nvSpPr>
              <p:cNvPr id="22" name="燕尾形 4"/>
              <p:cNvSpPr/>
              <p:nvPr/>
            </p:nvSpPr>
            <p:spPr>
              <a:xfrm>
                <a:off x="2007748" y="168928"/>
                <a:ext cx="1095136" cy="730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050" b="1" dirty="0">
                    <a:latin typeface="微软雅黑 Light" panose="020B0502040204020203" pitchFamily="34" charset="-122"/>
                    <a:ea typeface="微软雅黑 Light" panose="020B0502040204020203" pitchFamily="34" charset="-122"/>
                  </a:rPr>
                  <a:t>确定催收方式</a:t>
                </a:r>
                <a:endParaRPr lang="zh-CN" altLang="en-US" sz="1050" b="1" kern="1200" dirty="0">
                  <a:latin typeface="微软雅黑 Light" panose="020B0502040204020203" pitchFamily="34" charset="-122"/>
                  <a:ea typeface="微软雅黑 Light" panose="020B0502040204020203" pitchFamily="34" charset="-122"/>
                </a:endParaRPr>
              </a:p>
            </p:txBody>
          </p:sp>
        </p:grpSp>
        <p:grpSp>
          <p:nvGrpSpPr>
            <p:cNvPr id="14" name="组合 13"/>
            <p:cNvGrpSpPr/>
            <p:nvPr/>
          </p:nvGrpSpPr>
          <p:grpSpPr>
            <a:xfrm>
              <a:off x="7144513" y="1567216"/>
              <a:ext cx="2680417" cy="730090"/>
              <a:chOff x="1642703" y="168928"/>
              <a:chExt cx="1825226" cy="730090"/>
            </a:xfrm>
          </p:grpSpPr>
          <p:sp>
            <p:nvSpPr>
              <p:cNvPr id="19" name="燕尾形 18"/>
              <p:cNvSpPr/>
              <p:nvPr/>
            </p:nvSpPr>
            <p:spPr>
              <a:xfrm>
                <a:off x="1642703" y="168928"/>
                <a:ext cx="1825226" cy="730090"/>
              </a:xfrm>
              <a:prstGeom prst="chevron">
                <a:avLst/>
              </a:prstGeom>
              <a:ln/>
            </p:spPr>
            <p:style>
              <a:lnRef idx="0">
                <a:schemeClr val="accent1"/>
              </a:lnRef>
              <a:fillRef idx="3">
                <a:schemeClr val="accent1"/>
              </a:fillRef>
              <a:effectRef idx="3">
                <a:schemeClr val="accent1"/>
              </a:effectRef>
              <a:fontRef idx="minor">
                <a:schemeClr val="lt1"/>
              </a:fontRef>
            </p:style>
          </p:sp>
          <p:sp>
            <p:nvSpPr>
              <p:cNvPr id="20" name="燕尾形 4"/>
              <p:cNvSpPr/>
              <p:nvPr/>
            </p:nvSpPr>
            <p:spPr>
              <a:xfrm>
                <a:off x="2007748" y="168928"/>
                <a:ext cx="1095136" cy="730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050" b="1" dirty="0">
                    <a:latin typeface="微软雅黑 Light" panose="020B0502040204020203" pitchFamily="34" charset="-122"/>
                    <a:ea typeface="微软雅黑 Light" panose="020B0502040204020203" pitchFamily="34" charset="-122"/>
                  </a:rPr>
                  <a:t>执行催收任务</a:t>
                </a:r>
                <a:endParaRPr lang="zh-CN" altLang="en-US" sz="1050" b="1" kern="1200" dirty="0">
                  <a:latin typeface="微软雅黑 Light" panose="020B0502040204020203" pitchFamily="34" charset="-122"/>
                  <a:ea typeface="微软雅黑 Light" panose="020B0502040204020203" pitchFamily="34" charset="-122"/>
                </a:endParaRPr>
              </a:p>
            </p:txBody>
          </p:sp>
        </p:grpSp>
        <p:grpSp>
          <p:nvGrpSpPr>
            <p:cNvPr id="15" name="组合 14"/>
            <p:cNvGrpSpPr/>
            <p:nvPr/>
          </p:nvGrpSpPr>
          <p:grpSpPr>
            <a:xfrm>
              <a:off x="9824930" y="1567216"/>
              <a:ext cx="2680417" cy="730090"/>
              <a:chOff x="1642703" y="168928"/>
              <a:chExt cx="1825226" cy="730090"/>
            </a:xfrm>
          </p:grpSpPr>
          <p:sp>
            <p:nvSpPr>
              <p:cNvPr id="17" name="燕尾形 16"/>
              <p:cNvSpPr/>
              <p:nvPr/>
            </p:nvSpPr>
            <p:spPr>
              <a:xfrm>
                <a:off x="1642703" y="168928"/>
                <a:ext cx="1825226" cy="730090"/>
              </a:xfrm>
              <a:prstGeom prst="chevron">
                <a:avLst/>
              </a:prstGeom>
              <a:ln/>
            </p:spPr>
            <p:style>
              <a:lnRef idx="0">
                <a:schemeClr val="accent1"/>
              </a:lnRef>
              <a:fillRef idx="3">
                <a:schemeClr val="accent1"/>
              </a:fillRef>
              <a:effectRef idx="3">
                <a:schemeClr val="accent1"/>
              </a:effectRef>
              <a:fontRef idx="minor">
                <a:schemeClr val="lt1"/>
              </a:fontRef>
            </p:style>
          </p:sp>
          <p:sp>
            <p:nvSpPr>
              <p:cNvPr id="18" name="燕尾形 4"/>
              <p:cNvSpPr/>
              <p:nvPr/>
            </p:nvSpPr>
            <p:spPr>
              <a:xfrm>
                <a:off x="2007748" y="168928"/>
                <a:ext cx="1095136" cy="730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050" b="1" dirty="0">
                    <a:latin typeface="微软雅黑 Light" panose="020B0502040204020203" pitchFamily="34" charset="-122"/>
                    <a:ea typeface="微软雅黑 Light" panose="020B0502040204020203" pitchFamily="34" charset="-122"/>
                  </a:rPr>
                  <a:t>跟踪催收结果</a:t>
                </a:r>
                <a:endParaRPr lang="zh-CN" altLang="en-US" sz="1050" b="1" kern="1200" dirty="0">
                  <a:latin typeface="微软雅黑 Light" panose="020B0502040204020203" pitchFamily="34" charset="-122"/>
                  <a:ea typeface="微软雅黑 Light" panose="020B0502040204020203" pitchFamily="34" charset="-122"/>
                </a:endParaRPr>
              </a:p>
            </p:txBody>
          </p:sp>
        </p:grpSp>
        <p:sp>
          <p:nvSpPr>
            <p:cNvPr id="16" name="矩形 15"/>
            <p:cNvSpPr/>
            <p:nvPr/>
          </p:nvSpPr>
          <p:spPr>
            <a:xfrm>
              <a:off x="208858" y="1667830"/>
              <a:ext cx="825816" cy="6149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defTabSz="1087131"/>
              <a:r>
                <a:rPr lang="zh-CN" altLang="en-US" sz="1400" dirty="0">
                  <a:solidFill>
                    <a:prstClr val="white"/>
                  </a:solidFill>
                  <a:latin typeface="微软雅黑 Light" panose="020B0502040204020203" pitchFamily="34" charset="-122"/>
                  <a:ea typeface="微软雅黑 Light" panose="020B0502040204020203" pitchFamily="34" charset="-122"/>
                </a:rPr>
                <a:t>逾期贷款催收处理流程</a:t>
              </a:r>
            </a:p>
          </p:txBody>
        </p:sp>
      </p:grpSp>
    </p:spTree>
    <p:extLst>
      <p:ext uri="{BB962C8B-B14F-4D97-AF65-F5344CB8AC3E}">
        <p14:creationId xmlns:p14="http://schemas.microsoft.com/office/powerpoint/2010/main" val="3210307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催收</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35</a:t>
            </a:fld>
            <a:endParaRPr lang="zh-CN" altLang="en-US" dirty="0"/>
          </a:p>
        </p:txBody>
      </p:sp>
      <p:grpSp>
        <p:nvGrpSpPr>
          <p:cNvPr id="5" name="组合 4"/>
          <p:cNvGrpSpPr/>
          <p:nvPr/>
        </p:nvGrpSpPr>
        <p:grpSpPr>
          <a:xfrm>
            <a:off x="1630737" y="627534"/>
            <a:ext cx="7056784" cy="3672407"/>
            <a:chOff x="548975" y="1371600"/>
            <a:chExt cx="12186479" cy="7070669"/>
          </a:xfrm>
        </p:grpSpPr>
        <p:sp>
          <p:nvSpPr>
            <p:cNvPr id="6" name="AutoShape 3"/>
            <p:cNvSpPr>
              <a:spLocks noChangeArrowheads="1"/>
            </p:cNvSpPr>
            <p:nvPr/>
          </p:nvSpPr>
          <p:spPr bwMode="auto">
            <a:xfrm>
              <a:off x="2943859" y="6180082"/>
              <a:ext cx="1736126" cy="1636745"/>
            </a:xfrm>
            <a:custGeom>
              <a:avLst/>
              <a:gdLst>
                <a:gd name="G0" fmla="+- 16496 0 0"/>
                <a:gd name="G1" fmla="+- 19767 0 0"/>
                <a:gd name="G2" fmla="+- 3950 0 0"/>
                <a:gd name="G3" fmla="*/ 16496 1 2"/>
                <a:gd name="G4" fmla="+- G3 10800 0"/>
                <a:gd name="G5" fmla="+- 21600 16496 19767"/>
                <a:gd name="G6" fmla="+- 19767 3950 0"/>
                <a:gd name="G7" fmla="*/ G6 1 2"/>
                <a:gd name="G8" fmla="*/ 19767 2 1"/>
                <a:gd name="G9" fmla="+- G8 0 21600"/>
                <a:gd name="G10" fmla="*/ 21600 G0 G1"/>
                <a:gd name="G11" fmla="*/ 21600 G4 G1"/>
                <a:gd name="G12" fmla="*/ 21600 G5 G1"/>
                <a:gd name="G13" fmla="*/ 21600 G7 G1"/>
                <a:gd name="G14" fmla="*/ 19767 1 2"/>
                <a:gd name="G15" fmla="+- G5 0 G4"/>
                <a:gd name="G16" fmla="+- G0 0 G4"/>
                <a:gd name="G17" fmla="*/ G2 G15 G16"/>
                <a:gd name="T0" fmla="*/ 19048 w 21600"/>
                <a:gd name="T1" fmla="*/ 0 h 21600"/>
                <a:gd name="T2" fmla="*/ 16496 w 21600"/>
                <a:gd name="T3" fmla="*/ 3950 h 21600"/>
                <a:gd name="T4" fmla="*/ 0 w 21600"/>
                <a:gd name="T5" fmla="*/ 20814 h 21600"/>
                <a:gd name="T6" fmla="*/ 9884 w 21600"/>
                <a:gd name="T7" fmla="*/ 21600 h 21600"/>
                <a:gd name="T8" fmla="*/ 19767 w 21600"/>
                <a:gd name="T9" fmla="*/ 12959 h 21600"/>
                <a:gd name="T10" fmla="*/ 21600 w 21600"/>
                <a:gd name="T11" fmla="*/ 395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048" y="0"/>
                  </a:moveTo>
                  <a:lnTo>
                    <a:pt x="16496" y="3950"/>
                  </a:lnTo>
                  <a:lnTo>
                    <a:pt x="18329" y="3950"/>
                  </a:lnTo>
                  <a:lnTo>
                    <a:pt x="18329" y="20029"/>
                  </a:lnTo>
                  <a:lnTo>
                    <a:pt x="0" y="20029"/>
                  </a:lnTo>
                  <a:lnTo>
                    <a:pt x="0" y="21600"/>
                  </a:lnTo>
                  <a:lnTo>
                    <a:pt x="19767" y="21600"/>
                  </a:lnTo>
                  <a:lnTo>
                    <a:pt x="19767" y="3950"/>
                  </a:lnTo>
                  <a:lnTo>
                    <a:pt x="21600" y="3950"/>
                  </a:lnTo>
                  <a:close/>
                </a:path>
              </a:pathLst>
            </a:custGeom>
            <a:gradFill rotWithShape="1">
              <a:gsLst>
                <a:gs pos="0">
                  <a:schemeClr val="bg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a:latin typeface="微软雅黑 Light" panose="020B0502040204020203" pitchFamily="34" charset="-122"/>
                <a:ea typeface="微软雅黑 Light" panose="020B0502040204020203" pitchFamily="34" charset="-122"/>
              </a:endParaRPr>
            </a:p>
          </p:txBody>
        </p:sp>
        <p:sp>
          <p:nvSpPr>
            <p:cNvPr id="7" name="AutoShape 10"/>
            <p:cNvSpPr>
              <a:spLocks noChangeArrowheads="1"/>
            </p:cNvSpPr>
            <p:nvPr/>
          </p:nvSpPr>
          <p:spPr bwMode="auto">
            <a:xfrm>
              <a:off x="1822703" y="3316083"/>
              <a:ext cx="688502" cy="348071"/>
            </a:xfrm>
            <a:prstGeom prst="rightArrow">
              <a:avLst>
                <a:gd name="adj1" fmla="val 50000"/>
                <a:gd name="adj2" fmla="val 41667"/>
              </a:avLst>
            </a:prstGeom>
            <a:gradFill rotWithShape="1">
              <a:gsLst>
                <a:gs pos="0">
                  <a:schemeClr val="bg1"/>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000">
                <a:latin typeface="微软雅黑 Light" panose="020B0502040204020203" pitchFamily="34" charset="-122"/>
                <a:ea typeface="微软雅黑 Light" panose="020B0502040204020203" pitchFamily="34" charset="-122"/>
              </a:endParaRPr>
            </a:p>
          </p:txBody>
        </p:sp>
        <p:sp>
          <p:nvSpPr>
            <p:cNvPr id="8" name="AutoShape 11"/>
            <p:cNvSpPr>
              <a:spLocks noChangeArrowheads="1"/>
            </p:cNvSpPr>
            <p:nvPr/>
          </p:nvSpPr>
          <p:spPr bwMode="auto">
            <a:xfrm>
              <a:off x="1822703" y="2509354"/>
              <a:ext cx="688502" cy="348071"/>
            </a:xfrm>
            <a:prstGeom prst="rightArrow">
              <a:avLst>
                <a:gd name="adj1" fmla="val 50000"/>
                <a:gd name="adj2" fmla="val 41667"/>
              </a:avLst>
            </a:prstGeom>
            <a:gradFill rotWithShape="1">
              <a:gsLst>
                <a:gs pos="0">
                  <a:schemeClr val="bg1"/>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000">
                <a:latin typeface="微软雅黑 Light" panose="020B0502040204020203" pitchFamily="34" charset="-122"/>
                <a:ea typeface="微软雅黑 Light" panose="020B0502040204020203" pitchFamily="34" charset="-122"/>
              </a:endParaRPr>
            </a:p>
          </p:txBody>
        </p:sp>
        <p:grpSp>
          <p:nvGrpSpPr>
            <p:cNvPr id="9" name="Group 12"/>
            <p:cNvGrpSpPr>
              <a:grpSpLocks/>
            </p:cNvGrpSpPr>
            <p:nvPr/>
          </p:nvGrpSpPr>
          <p:grpSpPr bwMode="auto">
            <a:xfrm>
              <a:off x="548975" y="2369764"/>
              <a:ext cx="1441550" cy="1432169"/>
              <a:chOff x="96" y="1344"/>
              <a:chExt cx="816" cy="790"/>
            </a:xfrm>
          </p:grpSpPr>
          <p:sp>
            <p:nvSpPr>
              <p:cNvPr id="35" name="AutoShape 13"/>
              <p:cNvSpPr>
                <a:spLocks noChangeArrowheads="1"/>
              </p:cNvSpPr>
              <p:nvPr/>
            </p:nvSpPr>
            <p:spPr bwMode="auto">
              <a:xfrm>
                <a:off x="96" y="1344"/>
                <a:ext cx="816" cy="345"/>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a:solidFill>
                      <a:schemeClr val="accent1"/>
                    </a:solidFill>
                    <a:latin typeface="微软雅黑 Light" panose="020B0502040204020203" pitchFamily="34" charset="-122"/>
                    <a:ea typeface="微软雅黑 Light" panose="020B0502040204020203" pitchFamily="34" charset="-122"/>
                  </a:rPr>
                  <a:t>账务信息</a:t>
                </a:r>
              </a:p>
            </p:txBody>
          </p:sp>
          <p:sp>
            <p:nvSpPr>
              <p:cNvPr id="36" name="AutoShape 14"/>
              <p:cNvSpPr>
                <a:spLocks noChangeArrowheads="1"/>
              </p:cNvSpPr>
              <p:nvPr/>
            </p:nvSpPr>
            <p:spPr bwMode="auto">
              <a:xfrm>
                <a:off x="96" y="1789"/>
                <a:ext cx="816" cy="345"/>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latin typeface="微软雅黑 Light" panose="020B0502040204020203" pitchFamily="34" charset="-122"/>
                    <a:ea typeface="微软雅黑 Light" panose="020B0502040204020203" pitchFamily="34" charset="-122"/>
                  </a:rPr>
                  <a:t>客户信息</a:t>
                </a:r>
              </a:p>
            </p:txBody>
          </p:sp>
        </p:grpSp>
        <p:sp>
          <p:nvSpPr>
            <p:cNvPr id="10" name="Rectangle 15"/>
            <p:cNvSpPr>
              <a:spLocks noChangeArrowheads="1"/>
            </p:cNvSpPr>
            <p:nvPr/>
          </p:nvSpPr>
          <p:spPr bwMode="auto">
            <a:xfrm>
              <a:off x="5130967" y="3622050"/>
              <a:ext cx="1428575" cy="67261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微软雅黑 Light" panose="020B0502040204020203" pitchFamily="34" charset="-122"/>
                  <a:ea typeface="微软雅黑 Light" panose="020B0502040204020203" pitchFamily="34" charset="-122"/>
                </a:rPr>
                <a:t>任务分派策略</a:t>
              </a:r>
            </a:p>
          </p:txBody>
        </p:sp>
        <p:grpSp>
          <p:nvGrpSpPr>
            <p:cNvPr id="11" name="Group 17"/>
            <p:cNvGrpSpPr>
              <a:grpSpLocks/>
            </p:cNvGrpSpPr>
            <p:nvPr/>
          </p:nvGrpSpPr>
          <p:grpSpPr bwMode="auto">
            <a:xfrm>
              <a:off x="1782231" y="7010100"/>
              <a:ext cx="1445853" cy="1432169"/>
              <a:chOff x="2589" y="2928"/>
              <a:chExt cx="819" cy="790"/>
            </a:xfrm>
          </p:grpSpPr>
          <p:sp>
            <p:nvSpPr>
              <p:cNvPr id="33" name="AutoShape 18"/>
              <p:cNvSpPr>
                <a:spLocks noChangeArrowheads="1"/>
              </p:cNvSpPr>
              <p:nvPr/>
            </p:nvSpPr>
            <p:spPr bwMode="auto">
              <a:xfrm>
                <a:off x="2592" y="2928"/>
                <a:ext cx="816" cy="345"/>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latin typeface="微软雅黑 Light" panose="020B0502040204020203" pitchFamily="34" charset="-122"/>
                    <a:ea typeface="微软雅黑 Light" panose="020B0502040204020203" pitchFamily="34" charset="-122"/>
                  </a:rPr>
                  <a:t>还款行为</a:t>
                </a:r>
              </a:p>
            </p:txBody>
          </p:sp>
          <p:sp>
            <p:nvSpPr>
              <p:cNvPr id="34" name="AutoShape 19"/>
              <p:cNvSpPr>
                <a:spLocks noChangeArrowheads="1"/>
              </p:cNvSpPr>
              <p:nvPr/>
            </p:nvSpPr>
            <p:spPr bwMode="auto">
              <a:xfrm>
                <a:off x="2589" y="3373"/>
                <a:ext cx="816" cy="345"/>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a:solidFill>
                      <a:schemeClr val="accent1"/>
                    </a:solidFill>
                    <a:latin typeface="微软雅黑 Light" panose="020B0502040204020203" pitchFamily="34" charset="-122"/>
                    <a:ea typeface="微软雅黑 Light" panose="020B0502040204020203" pitchFamily="34" charset="-122"/>
                  </a:rPr>
                  <a:t>催收行为</a:t>
                </a:r>
              </a:p>
            </p:txBody>
          </p:sp>
        </p:grpSp>
        <p:sp>
          <p:nvSpPr>
            <p:cNvPr id="12" name="Rectangle 21"/>
            <p:cNvSpPr>
              <a:spLocks noChangeArrowheads="1"/>
            </p:cNvSpPr>
            <p:nvPr/>
          </p:nvSpPr>
          <p:spPr bwMode="auto">
            <a:xfrm>
              <a:off x="2641725" y="5592707"/>
              <a:ext cx="3948075" cy="5873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微软雅黑 Light" panose="020B0502040204020203" pitchFamily="34" charset="-122"/>
                  <a:ea typeface="微软雅黑 Light" panose="020B0502040204020203" pitchFamily="34" charset="-122"/>
                </a:rPr>
                <a:t>催收行为评分</a:t>
              </a:r>
            </a:p>
          </p:txBody>
        </p:sp>
        <p:sp>
          <p:nvSpPr>
            <p:cNvPr id="13" name="AutoShape 31"/>
            <p:cNvSpPr>
              <a:spLocks noChangeArrowheads="1"/>
            </p:cNvSpPr>
            <p:nvPr/>
          </p:nvSpPr>
          <p:spPr bwMode="auto">
            <a:xfrm>
              <a:off x="4370159" y="3695214"/>
              <a:ext cx="619651" cy="3716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000">
                <a:latin typeface="微软雅黑 Light" panose="020B0502040204020203" pitchFamily="34" charset="-122"/>
                <a:ea typeface="微软雅黑 Light" panose="020B0502040204020203" pitchFamily="34" charset="-122"/>
              </a:endParaRPr>
            </a:p>
          </p:txBody>
        </p:sp>
        <p:pic>
          <p:nvPicPr>
            <p:cNvPr id="14" name="Picture 32" descr="BD0000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3432" y="4136337"/>
              <a:ext cx="279704" cy="41514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33"/>
            <p:cNvGrpSpPr>
              <a:grpSpLocks/>
            </p:cNvGrpSpPr>
            <p:nvPr/>
          </p:nvGrpSpPr>
          <p:grpSpPr bwMode="auto">
            <a:xfrm>
              <a:off x="7993117" y="1845843"/>
              <a:ext cx="4742337" cy="4334240"/>
              <a:chOff x="3665" y="1008"/>
              <a:chExt cx="1994" cy="1945"/>
            </a:xfrm>
          </p:grpSpPr>
          <p:pic>
            <p:nvPicPr>
              <p:cNvPr id="2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 y="1008"/>
                <a:ext cx="1953" cy="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35"/>
              <p:cNvSpPr>
                <a:spLocks noChangeArrowheads="1"/>
              </p:cNvSpPr>
              <p:nvPr/>
            </p:nvSpPr>
            <p:spPr bwMode="auto">
              <a:xfrm>
                <a:off x="3970" y="1239"/>
                <a:ext cx="1544" cy="181"/>
              </a:xfrm>
              <a:prstGeom prst="rect">
                <a:avLst/>
              </a:prstGeom>
              <a:solidFill>
                <a:schemeClr val="accent1"/>
              </a:solidFill>
              <a:ln>
                <a:noFill/>
              </a:ln>
              <a:effectLst>
                <a:outerShdw dist="45791" dir="3378596" algn="ctr" rotWithShape="0">
                  <a:srgbClr val="A79E99">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just" eaLnBrk="0" hangingPunct="0">
                  <a:lnSpc>
                    <a:spcPct val="90000"/>
                  </a:lnSpc>
                  <a:spcBef>
                    <a:spcPct val="10000"/>
                  </a:spcBef>
                  <a:spcAft>
                    <a:spcPct val="10000"/>
                  </a:spcAft>
                  <a:buClr>
                    <a:schemeClr val="accent1"/>
                  </a:buClr>
                  <a:buFont typeface="Wingdings" pitchFamily="2" charset="2"/>
                  <a:buNone/>
                </a:pPr>
                <a:r>
                  <a:rPr kumimoji="1" lang="zh-CN" altLang="en-US" sz="800" dirty="0">
                    <a:solidFill>
                      <a:schemeClr val="bg1"/>
                    </a:solidFill>
                    <a:latin typeface="微软雅黑 Light" panose="020B0502040204020203" pitchFamily="34" charset="-122"/>
                    <a:ea typeface="微软雅黑 Light" panose="020B0502040204020203" pitchFamily="34" charset="-122"/>
                  </a:rPr>
                  <a:t>根据催收模型结果，制定策略，加大力度</a:t>
                </a:r>
              </a:p>
            </p:txBody>
          </p:sp>
          <p:sp>
            <p:nvSpPr>
              <p:cNvPr id="28" name="Text Box 36"/>
              <p:cNvSpPr txBox="1">
                <a:spLocks noChangeArrowheads="1"/>
              </p:cNvSpPr>
              <p:nvPr/>
            </p:nvSpPr>
            <p:spPr bwMode="auto">
              <a:xfrm rot="1413849">
                <a:off x="5396" y="1089"/>
                <a:ext cx="263" cy="346"/>
              </a:xfrm>
              <a:prstGeom prst="rect">
                <a:avLst/>
              </a:prstGeom>
              <a:noFill/>
              <a:ln w="12700">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000">
                    <a:solidFill>
                      <a:srgbClr val="FF3300"/>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示例</a:t>
                </a:r>
              </a:p>
            </p:txBody>
          </p:sp>
          <p:sp>
            <p:nvSpPr>
              <p:cNvPr id="29" name="Line 37"/>
              <p:cNvSpPr>
                <a:spLocks noChangeShapeType="1"/>
              </p:cNvSpPr>
              <p:nvPr/>
            </p:nvSpPr>
            <p:spPr bwMode="auto">
              <a:xfrm>
                <a:off x="3926" y="2722"/>
                <a:ext cx="160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Light" panose="020B0502040204020203" pitchFamily="34" charset="-122"/>
                  <a:ea typeface="微软雅黑 Light" panose="020B0502040204020203" pitchFamily="34" charset="-122"/>
                </a:endParaRPr>
              </a:p>
            </p:txBody>
          </p:sp>
          <p:sp>
            <p:nvSpPr>
              <p:cNvPr id="30" name="Rectangle 38"/>
              <p:cNvSpPr>
                <a:spLocks noChangeArrowheads="1"/>
              </p:cNvSpPr>
              <p:nvPr/>
            </p:nvSpPr>
            <p:spPr bwMode="auto">
              <a:xfrm>
                <a:off x="4044" y="2737"/>
                <a:ext cx="1196" cy="1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微软雅黑 Light" panose="020B0502040204020203" pitchFamily="34" charset="-122"/>
                    <a:ea typeface="微软雅黑 Light" panose="020B0502040204020203" pitchFamily="34" charset="-122"/>
                  </a:rPr>
                  <a:t>催收模型评分：预计拖欠额</a:t>
                </a:r>
              </a:p>
            </p:txBody>
          </p:sp>
          <p:sp>
            <p:nvSpPr>
              <p:cNvPr id="31" name="Line 39"/>
              <p:cNvSpPr>
                <a:spLocks noChangeShapeType="1"/>
              </p:cNvSpPr>
              <p:nvPr/>
            </p:nvSpPr>
            <p:spPr bwMode="auto">
              <a:xfrm flipV="1">
                <a:off x="3926" y="1239"/>
                <a:ext cx="0" cy="148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Light" panose="020B0502040204020203" pitchFamily="34" charset="-122"/>
                  <a:ea typeface="微软雅黑 Light" panose="020B0502040204020203" pitchFamily="34" charset="-122"/>
                </a:endParaRPr>
              </a:p>
            </p:txBody>
          </p:sp>
          <p:sp>
            <p:nvSpPr>
              <p:cNvPr id="32" name="Text Box 40"/>
              <p:cNvSpPr txBox="1">
                <a:spLocks noChangeArrowheads="1"/>
              </p:cNvSpPr>
              <p:nvPr/>
            </p:nvSpPr>
            <p:spPr bwMode="auto">
              <a:xfrm>
                <a:off x="3722" y="1272"/>
                <a:ext cx="195" cy="1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a:spcBef>
                    <a:spcPct val="50000"/>
                  </a:spcBef>
                </a:pPr>
                <a:r>
                  <a:rPr lang="zh-CN" altLang="en-US" sz="1000">
                    <a:latin typeface="微软雅黑 Light" panose="020B0502040204020203" pitchFamily="34" charset="-122"/>
                    <a:ea typeface="微软雅黑 Light" panose="020B0502040204020203" pitchFamily="34" charset="-122"/>
                  </a:rPr>
                  <a:t>催收行为评分：拖欠可能性</a:t>
                </a:r>
              </a:p>
            </p:txBody>
          </p:sp>
        </p:grpSp>
        <p:sp>
          <p:nvSpPr>
            <p:cNvPr id="16" name="AutoShape 41"/>
            <p:cNvSpPr>
              <a:spLocks noChangeArrowheads="1"/>
            </p:cNvSpPr>
            <p:nvPr/>
          </p:nvSpPr>
          <p:spPr bwMode="auto">
            <a:xfrm>
              <a:off x="2511205" y="1371600"/>
              <a:ext cx="4504450" cy="5360276"/>
            </a:xfrm>
            <a:prstGeom prst="roundRect">
              <a:avLst>
                <a:gd name="adj" fmla="val 15157"/>
              </a:avLst>
            </a:prstGeom>
            <a:noFill/>
            <a:ln w="28575" algn="ctr">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tIns="0" rIns="45720" bIns="0"/>
            <a:lstStyle/>
            <a:p>
              <a:pPr algn="ctr">
                <a:spcBef>
                  <a:spcPct val="50000"/>
                </a:spcBef>
                <a:buFont typeface="Wingdings" pitchFamily="2" charset="2"/>
                <a:buNone/>
              </a:pPr>
              <a:r>
                <a:rPr lang="zh-CN" altLang="en-US" sz="1000" dirty="0">
                  <a:solidFill>
                    <a:schemeClr val="tx2"/>
                  </a:solidFill>
                  <a:latin typeface="微软雅黑 Light" panose="020B0502040204020203" pitchFamily="34" charset="-122"/>
                  <a:ea typeface="微软雅黑 Light" panose="020B0502040204020203" pitchFamily="34" charset="-122"/>
                  <a:cs typeface="Arial" charset="0"/>
                </a:rPr>
                <a:t>催收决策</a:t>
              </a:r>
            </a:p>
          </p:txBody>
        </p:sp>
        <p:sp>
          <p:nvSpPr>
            <p:cNvPr id="17" name="Rectangle 15"/>
            <p:cNvSpPr>
              <a:spLocks noChangeArrowheads="1"/>
            </p:cNvSpPr>
            <p:nvPr/>
          </p:nvSpPr>
          <p:spPr bwMode="auto">
            <a:xfrm>
              <a:off x="2611469" y="2535047"/>
              <a:ext cx="1646072" cy="283683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微软雅黑 Light" panose="020B0502040204020203" pitchFamily="34" charset="-122"/>
                  <a:ea typeface="微软雅黑 Light" panose="020B0502040204020203" pitchFamily="34" charset="-122"/>
                </a:rPr>
                <a:t>催收识别策略</a:t>
              </a:r>
            </a:p>
          </p:txBody>
        </p:sp>
        <p:sp>
          <p:nvSpPr>
            <p:cNvPr id="18" name="Rectangle 15"/>
            <p:cNvSpPr>
              <a:spLocks noChangeArrowheads="1"/>
            </p:cNvSpPr>
            <p:nvPr/>
          </p:nvSpPr>
          <p:spPr bwMode="auto">
            <a:xfrm>
              <a:off x="5161225" y="2509354"/>
              <a:ext cx="1428575" cy="6671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微软雅黑 Light" panose="020B0502040204020203" pitchFamily="34" charset="-122"/>
                  <a:ea typeface="微软雅黑 Light" panose="020B0502040204020203" pitchFamily="34" charset="-122"/>
                </a:rPr>
                <a:t>催收执行策略</a:t>
              </a:r>
            </a:p>
          </p:txBody>
        </p:sp>
        <p:sp>
          <p:nvSpPr>
            <p:cNvPr id="19" name="Rectangle 15"/>
            <p:cNvSpPr>
              <a:spLocks noChangeArrowheads="1"/>
            </p:cNvSpPr>
            <p:nvPr/>
          </p:nvSpPr>
          <p:spPr bwMode="auto">
            <a:xfrm>
              <a:off x="5130968" y="4746438"/>
              <a:ext cx="1428575" cy="61251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微软雅黑 Light" panose="020B0502040204020203" pitchFamily="34" charset="-122"/>
                  <a:ea typeface="微软雅黑 Light" panose="020B0502040204020203" pitchFamily="34" charset="-122"/>
                </a:rPr>
                <a:t>渠道流转策略</a:t>
              </a:r>
            </a:p>
          </p:txBody>
        </p:sp>
        <p:sp>
          <p:nvSpPr>
            <p:cNvPr id="20" name="AutoShape 10"/>
            <p:cNvSpPr>
              <a:spLocks noChangeArrowheads="1"/>
            </p:cNvSpPr>
            <p:nvPr/>
          </p:nvSpPr>
          <p:spPr bwMode="auto">
            <a:xfrm>
              <a:off x="1822703" y="4977510"/>
              <a:ext cx="688502" cy="348071"/>
            </a:xfrm>
            <a:prstGeom prst="rightArrow">
              <a:avLst>
                <a:gd name="adj1" fmla="val 50000"/>
                <a:gd name="adj2" fmla="val 41667"/>
              </a:avLst>
            </a:prstGeom>
            <a:gradFill rotWithShape="1">
              <a:gsLst>
                <a:gs pos="0">
                  <a:schemeClr val="bg1"/>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000">
                <a:latin typeface="微软雅黑 Light" panose="020B0502040204020203" pitchFamily="34" charset="-122"/>
                <a:ea typeface="微软雅黑 Light" panose="020B0502040204020203" pitchFamily="34" charset="-122"/>
              </a:endParaRPr>
            </a:p>
          </p:txBody>
        </p:sp>
        <p:sp>
          <p:nvSpPr>
            <p:cNvPr id="21" name="AutoShape 11"/>
            <p:cNvSpPr>
              <a:spLocks noChangeArrowheads="1"/>
            </p:cNvSpPr>
            <p:nvPr/>
          </p:nvSpPr>
          <p:spPr bwMode="auto">
            <a:xfrm>
              <a:off x="1822703" y="4170781"/>
              <a:ext cx="688502" cy="348071"/>
            </a:xfrm>
            <a:prstGeom prst="rightArrow">
              <a:avLst>
                <a:gd name="adj1" fmla="val 50000"/>
                <a:gd name="adj2" fmla="val 41667"/>
              </a:avLst>
            </a:prstGeom>
            <a:gradFill rotWithShape="1">
              <a:gsLst>
                <a:gs pos="0">
                  <a:schemeClr val="bg1"/>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000">
                <a:latin typeface="微软雅黑 Light" panose="020B0502040204020203" pitchFamily="34" charset="-122"/>
                <a:ea typeface="微软雅黑 Light" panose="020B0502040204020203" pitchFamily="34" charset="-122"/>
              </a:endParaRPr>
            </a:p>
          </p:txBody>
        </p:sp>
        <p:grpSp>
          <p:nvGrpSpPr>
            <p:cNvPr id="22" name="Group 12"/>
            <p:cNvGrpSpPr>
              <a:grpSpLocks/>
            </p:cNvGrpSpPr>
            <p:nvPr/>
          </p:nvGrpSpPr>
          <p:grpSpPr bwMode="auto">
            <a:xfrm>
              <a:off x="548975" y="4031191"/>
              <a:ext cx="1441550" cy="1432169"/>
              <a:chOff x="96" y="1344"/>
              <a:chExt cx="816" cy="790"/>
            </a:xfrm>
          </p:grpSpPr>
          <p:sp>
            <p:nvSpPr>
              <p:cNvPr id="24" name="AutoShape 13"/>
              <p:cNvSpPr>
                <a:spLocks noChangeArrowheads="1"/>
              </p:cNvSpPr>
              <p:nvPr/>
            </p:nvSpPr>
            <p:spPr bwMode="auto">
              <a:xfrm>
                <a:off x="96" y="1344"/>
                <a:ext cx="816" cy="345"/>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latin typeface="微软雅黑 Light" panose="020B0502040204020203" pitchFamily="34" charset="-122"/>
                    <a:ea typeface="微软雅黑 Light" panose="020B0502040204020203" pitchFamily="34" charset="-122"/>
                  </a:rPr>
                  <a:t>政策导向</a:t>
                </a:r>
              </a:p>
            </p:txBody>
          </p:sp>
          <p:sp>
            <p:nvSpPr>
              <p:cNvPr id="25" name="AutoShape 14"/>
              <p:cNvSpPr>
                <a:spLocks noChangeArrowheads="1"/>
              </p:cNvSpPr>
              <p:nvPr/>
            </p:nvSpPr>
            <p:spPr bwMode="auto">
              <a:xfrm>
                <a:off x="96" y="1789"/>
                <a:ext cx="816" cy="345"/>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latin typeface="微软雅黑 Light" panose="020B0502040204020203" pitchFamily="34" charset="-122"/>
                    <a:ea typeface="微软雅黑 Light" panose="020B0502040204020203" pitchFamily="34" charset="-122"/>
                  </a:rPr>
                  <a:t>市场环境</a:t>
                </a:r>
              </a:p>
            </p:txBody>
          </p:sp>
        </p:grpSp>
        <p:sp>
          <p:nvSpPr>
            <p:cNvPr id="23" name="AutoShape 31"/>
            <p:cNvSpPr>
              <a:spLocks noChangeArrowheads="1"/>
            </p:cNvSpPr>
            <p:nvPr/>
          </p:nvSpPr>
          <p:spPr bwMode="auto">
            <a:xfrm>
              <a:off x="7203458" y="3697930"/>
              <a:ext cx="619651" cy="3716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00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55871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催收</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36</a:t>
            </a:fld>
            <a:endParaRPr lang="zh-CN" altLang="en-US" dirty="0"/>
          </a:p>
        </p:txBody>
      </p:sp>
      <p:grpSp>
        <p:nvGrpSpPr>
          <p:cNvPr id="37" name="组合 36"/>
          <p:cNvGrpSpPr/>
          <p:nvPr/>
        </p:nvGrpSpPr>
        <p:grpSpPr>
          <a:xfrm>
            <a:off x="1691680" y="549893"/>
            <a:ext cx="6912768" cy="3750049"/>
            <a:chOff x="1398556" y="1026190"/>
            <a:chExt cx="9869213" cy="7187644"/>
          </a:xfrm>
        </p:grpSpPr>
        <p:sp>
          <p:nvSpPr>
            <p:cNvPr id="38" name="Rectangle 6"/>
            <p:cNvSpPr>
              <a:spLocks noChangeArrowheads="1"/>
            </p:cNvSpPr>
            <p:nvPr/>
          </p:nvSpPr>
          <p:spPr bwMode="auto">
            <a:xfrm>
              <a:off x="1461218" y="1355832"/>
              <a:ext cx="9806549" cy="1765739"/>
            </a:xfrm>
            <a:prstGeom prst="rect">
              <a:avLst/>
            </a:prstGeom>
            <a:gradFill rotWithShape="1">
              <a:gsLst>
                <a:gs pos="0">
                  <a:srgbClr val="FF6600"/>
                </a:gs>
                <a:gs pos="100000">
                  <a:srgbClr val="FF6600">
                    <a:gamma/>
                    <a:shade val="76078"/>
                    <a:invGamma/>
                  </a:srgbClr>
                </a:gs>
              </a:gsLst>
              <a:lin ang="5400000" scaled="1"/>
            </a:gradFill>
            <a:ln w="19050">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895350" indent="180975">
                <a:lnSpc>
                  <a:spcPct val="130000"/>
                </a:lnSpc>
                <a:buFont typeface="Wingdings" pitchFamily="2" charset="2"/>
                <a:buChar char="l"/>
                <a:tabLst>
                  <a:tab pos="628650" algn="l"/>
                </a:tabLst>
              </a:pPr>
              <a:endParaRPr lang="en-US" altLang="zh-CN" sz="1200" dirty="0">
                <a:solidFill>
                  <a:srgbClr val="FFFFFF"/>
                </a:solidFill>
                <a:latin typeface="微软雅黑 Light" panose="020B0502040204020203" pitchFamily="34" charset="-122"/>
                <a:ea typeface="微软雅黑 Light" panose="020B0502040204020203" pitchFamily="34" charset="-122"/>
              </a:endParaRPr>
            </a:p>
            <a:p>
              <a:pPr marL="895350" indent="180975">
                <a:lnSpc>
                  <a:spcPct val="130000"/>
                </a:lnSpc>
                <a:buFont typeface="Wingdings" pitchFamily="2" charset="2"/>
                <a:buChar char="l"/>
                <a:tabLst>
                  <a:tab pos="628650" algn="l"/>
                </a:tabLst>
              </a:pPr>
              <a:endParaRPr lang="en-US" altLang="zh-CN" sz="1200" dirty="0">
                <a:solidFill>
                  <a:srgbClr val="FFFFFF"/>
                </a:solidFill>
                <a:latin typeface="微软雅黑 Light" panose="020B0502040204020203" pitchFamily="34" charset="-122"/>
                <a:ea typeface="微软雅黑 Light" panose="020B0502040204020203" pitchFamily="34" charset="-122"/>
              </a:endParaRP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监控催收流程执行情况</a:t>
              </a:r>
              <a:endParaRPr lang="en-US" altLang="zh-CN" sz="1200" dirty="0">
                <a:solidFill>
                  <a:srgbClr val="FFFFFF"/>
                </a:solidFill>
                <a:latin typeface="微软雅黑 Light" panose="020B0502040204020203" pitchFamily="34" charset="-122"/>
                <a:ea typeface="微软雅黑 Light" panose="020B0502040204020203" pitchFamily="34" charset="-122"/>
              </a:endParaRP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监控逾期程度变化情况</a:t>
              </a:r>
              <a:endParaRPr lang="en-US" altLang="zh-CN" sz="1200" dirty="0">
                <a:solidFill>
                  <a:srgbClr val="FFFFFF"/>
                </a:solidFill>
                <a:latin typeface="微软雅黑 Light" panose="020B0502040204020203" pitchFamily="34" charset="-122"/>
                <a:ea typeface="微软雅黑 Light" panose="020B0502040204020203" pitchFamily="34" charset="-122"/>
              </a:endParaRP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监控逾期滚动率情况</a:t>
              </a:r>
            </a:p>
            <a:p>
              <a:pPr marL="895350" indent="180975">
                <a:lnSpc>
                  <a:spcPct val="130000"/>
                </a:lnSpc>
                <a:buFont typeface="Wingdings" pitchFamily="2" charset="2"/>
                <a:buChar char="l"/>
                <a:tabLst>
                  <a:tab pos="628650" algn="l"/>
                </a:tabLst>
              </a:pPr>
              <a:endParaRPr lang="zh-CN" altLang="en-US" sz="1200" dirty="0">
                <a:solidFill>
                  <a:srgbClr val="FFFFFF"/>
                </a:solidFill>
                <a:latin typeface="微软雅黑 Light" panose="020B0502040204020203" pitchFamily="34" charset="-122"/>
                <a:ea typeface="微软雅黑 Light" panose="020B0502040204020203" pitchFamily="34" charset="-122"/>
              </a:endParaRPr>
            </a:p>
            <a:p>
              <a:pPr algn="ctr" latinLnBrk="1">
                <a:spcBef>
                  <a:spcPct val="0"/>
                </a:spcBef>
                <a:buClrTx/>
                <a:buSzTx/>
                <a:buFontTx/>
                <a:buNone/>
              </a:pPr>
              <a:endParaRPr kumimoji="1" lang="zh-CN" altLang="zh-CN" sz="1200" dirty="0">
                <a:solidFill>
                  <a:schemeClr val="tx1"/>
                </a:solidFill>
                <a:effectLst/>
                <a:latin typeface="微软雅黑 Light" panose="020B0502040204020203" pitchFamily="34" charset="-122"/>
                <a:ea typeface="微软雅黑 Light" panose="020B0502040204020203" pitchFamily="34" charset="-122"/>
              </a:endParaRPr>
            </a:p>
          </p:txBody>
        </p:sp>
        <p:sp>
          <p:nvSpPr>
            <p:cNvPr id="39" name="Rectangle 7"/>
            <p:cNvSpPr>
              <a:spLocks noChangeArrowheads="1"/>
            </p:cNvSpPr>
            <p:nvPr/>
          </p:nvSpPr>
          <p:spPr bwMode="auto">
            <a:xfrm>
              <a:off x="1398556" y="6117021"/>
              <a:ext cx="9869213" cy="2096813"/>
            </a:xfrm>
            <a:prstGeom prst="rect">
              <a:avLst/>
            </a:prstGeom>
            <a:gradFill rotWithShape="1">
              <a:gsLst>
                <a:gs pos="0">
                  <a:srgbClr val="99CC00"/>
                </a:gs>
                <a:gs pos="100000">
                  <a:srgbClr val="99CC00">
                    <a:gamma/>
                    <a:shade val="76078"/>
                    <a:invGamma/>
                  </a:srgbClr>
                </a:gs>
              </a:gsLst>
              <a:lin ang="5400000" scaled="1"/>
            </a:gradFill>
            <a:ln w="19050">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统计各催收员的催收效率情况（工作时长、联络客户数、承诺还款数等）</a:t>
              </a: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统计各催收员的催收效果情况（履行承诺数、违背承诺数、收回金额等）</a:t>
              </a:r>
              <a:endParaRPr lang="en-US" altLang="zh-CN" sz="1200" dirty="0">
                <a:solidFill>
                  <a:srgbClr val="FFFFFF"/>
                </a:solidFill>
                <a:latin typeface="微软雅黑 Light" panose="020B0502040204020203" pitchFamily="34" charset="-122"/>
                <a:ea typeface="微软雅黑 Light" panose="020B0502040204020203" pitchFamily="34" charset="-122"/>
              </a:endParaRP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考核外包催收情况（委外金额、收回金额、占比等）</a:t>
              </a:r>
            </a:p>
          </p:txBody>
        </p:sp>
        <p:sp>
          <p:nvSpPr>
            <p:cNvPr id="40" name="Rectangle 8"/>
            <p:cNvSpPr>
              <a:spLocks noChangeArrowheads="1"/>
            </p:cNvSpPr>
            <p:nvPr/>
          </p:nvSpPr>
          <p:spPr bwMode="auto">
            <a:xfrm>
              <a:off x="1447788" y="3499946"/>
              <a:ext cx="9819979" cy="2159876"/>
            </a:xfrm>
            <a:prstGeom prst="rect">
              <a:avLst/>
            </a:prstGeom>
            <a:gradFill rotWithShape="1">
              <a:gsLst>
                <a:gs pos="0">
                  <a:srgbClr val="A50021"/>
                </a:gs>
                <a:gs pos="100000">
                  <a:srgbClr val="A50021">
                    <a:gamma/>
                    <a:shade val="76078"/>
                    <a:invGamma/>
                  </a:srgbClr>
                </a:gs>
              </a:gsLst>
              <a:lin ang="5400000" scaled="1"/>
            </a:gradFill>
            <a:ln w="19050">
              <a:solidFill>
                <a:srgbClr val="4D4D4D"/>
              </a:solidFill>
              <a:miter lim="800000"/>
              <a:headEnd/>
              <a:tailEnd/>
            </a:ln>
            <a:effectLst/>
            <a:extLst>
              <a:ext uri="{AF507438-7753-43E0-B8FC-AC1667EBCBE1}">
                <a14:hiddenEffects xmlns:a14="http://schemas.microsoft.com/office/drawing/2010/main">
                  <a:effectLst>
                    <a:outerShdw dist="17961" dir="2700000" algn="ctr" rotWithShape="0">
                      <a:srgbClr val="4D4D4D">
                        <a:gamma/>
                        <a:shade val="60000"/>
                        <a:invGamma/>
                      </a:srgbClr>
                    </a:outerShdw>
                  </a:effectLst>
                </a14:hiddenEffects>
              </a:ext>
            </a:extLst>
          </p:spPr>
          <p:txBody>
            <a:bodyPr wrap="none" anchor="ctr"/>
            <a:lstStyle/>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设定各渠道催收成本金额</a:t>
              </a: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自动记录与统计催收任务执行成本</a:t>
              </a:r>
              <a:endParaRPr lang="en-US" altLang="zh-CN" sz="1200" dirty="0">
                <a:solidFill>
                  <a:srgbClr val="FFFFFF"/>
                </a:solidFill>
                <a:latin typeface="微软雅黑 Light" panose="020B0502040204020203" pitchFamily="34" charset="-122"/>
                <a:ea typeface="微软雅黑 Light" panose="020B0502040204020203" pitchFamily="34" charset="-122"/>
              </a:endParaRPr>
            </a:p>
            <a:p>
              <a:pPr marL="895350" indent="180975">
                <a:lnSpc>
                  <a:spcPct val="130000"/>
                </a:lnSpc>
                <a:buFont typeface="Wingdings" pitchFamily="2" charset="2"/>
                <a:buChar char="l"/>
                <a:tabLst>
                  <a:tab pos="628650" algn="l"/>
                </a:tabLst>
              </a:pPr>
              <a:r>
                <a:rPr lang="zh-CN" altLang="en-US" sz="1200" dirty="0">
                  <a:solidFill>
                    <a:srgbClr val="FFFFFF"/>
                  </a:solidFill>
                  <a:latin typeface="微软雅黑 Light" panose="020B0502040204020203" pitchFamily="34" charset="-122"/>
                  <a:ea typeface="微软雅黑 Light" panose="020B0502040204020203" pitchFamily="34" charset="-122"/>
                </a:rPr>
                <a:t>基于成本、收益分析，优化催收路径</a:t>
              </a:r>
            </a:p>
          </p:txBody>
        </p:sp>
        <p:sp>
          <p:nvSpPr>
            <p:cNvPr id="41" name="AutoShape 10"/>
            <p:cNvSpPr>
              <a:spLocks noChangeArrowheads="1"/>
            </p:cNvSpPr>
            <p:nvPr/>
          </p:nvSpPr>
          <p:spPr bwMode="auto">
            <a:xfrm>
              <a:off x="4309184" y="1026190"/>
              <a:ext cx="3755224" cy="659284"/>
            </a:xfrm>
            <a:prstGeom prst="hexagon">
              <a:avLst>
                <a:gd name="adj" fmla="val 39023"/>
                <a:gd name="vf" fmla="val 115470"/>
              </a:avLst>
            </a:prstGeom>
            <a:gradFill rotWithShape="0">
              <a:gsLst>
                <a:gs pos="0">
                  <a:srgbClr val="FFFFCC">
                    <a:gamma/>
                    <a:shade val="66275"/>
                    <a:invGamma/>
                  </a:srgbClr>
                </a:gs>
                <a:gs pos="50000">
                  <a:srgbClr val="FFFFCC"/>
                </a:gs>
                <a:gs pos="100000">
                  <a:srgbClr val="FFFFCC">
                    <a:gamma/>
                    <a:shade val="66275"/>
                    <a:invGamma/>
                  </a:srgbClr>
                </a:gs>
              </a:gsLst>
              <a:lin ang="0" scaled="1"/>
            </a:gradFill>
            <a:ln w="19050">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latinLnBrk="1">
                <a:spcBef>
                  <a:spcPct val="0"/>
                </a:spcBef>
                <a:buClrTx/>
                <a:buSzTx/>
                <a:buFontTx/>
                <a:buNone/>
              </a:pPr>
              <a:r>
                <a:rPr kumimoji="1" lang="zh-CN" altLang="en-US" sz="1200" b="1" dirty="0">
                  <a:latin typeface="微软雅黑 Light" panose="020B0502040204020203" pitchFamily="34" charset="-122"/>
                  <a:ea typeface="微软雅黑 Light" panose="020B0502040204020203" pitchFamily="34" charset="-122"/>
                </a:rPr>
                <a:t>           </a:t>
              </a:r>
              <a:r>
                <a:rPr kumimoji="1" lang="zh-CN" altLang="en-US" sz="1200" dirty="0" smtClean="0">
                  <a:latin typeface="微软雅黑 Light" panose="020B0502040204020203" pitchFamily="34" charset="-122"/>
                  <a:ea typeface="微软雅黑 Light" panose="020B0502040204020203" pitchFamily="34" charset="-122"/>
                </a:rPr>
                <a:t>监控</a:t>
              </a:r>
              <a:r>
                <a:rPr kumimoji="1" lang="zh-CN" altLang="en-US" sz="1200" dirty="0">
                  <a:latin typeface="微软雅黑 Light" panose="020B0502040204020203" pitchFamily="34" charset="-122"/>
                  <a:ea typeface="微软雅黑 Light" panose="020B0502040204020203" pitchFamily="34" charset="-122"/>
                </a:rPr>
                <a:t>催收执行</a:t>
              </a:r>
              <a:endParaRPr kumimoji="1" lang="zh-CN" altLang="zh-CN" sz="1200" dirty="0">
                <a:solidFill>
                  <a:schemeClr val="tx1"/>
                </a:solidFill>
                <a:effectLst/>
                <a:latin typeface="微软雅黑 Light" panose="020B0502040204020203" pitchFamily="34" charset="-122"/>
                <a:ea typeface="微软雅黑 Light" panose="020B0502040204020203" pitchFamily="34" charset="-122"/>
              </a:endParaRPr>
            </a:p>
          </p:txBody>
        </p:sp>
        <p:sp>
          <p:nvSpPr>
            <p:cNvPr id="42" name="AutoShape 11"/>
            <p:cNvSpPr>
              <a:spLocks noChangeArrowheads="1"/>
            </p:cNvSpPr>
            <p:nvPr/>
          </p:nvSpPr>
          <p:spPr bwMode="auto">
            <a:xfrm>
              <a:off x="4309183" y="3186067"/>
              <a:ext cx="3759700" cy="627758"/>
            </a:xfrm>
            <a:prstGeom prst="hexagon">
              <a:avLst>
                <a:gd name="adj" fmla="val 29371"/>
                <a:gd name="vf" fmla="val 115470"/>
              </a:avLst>
            </a:prstGeom>
            <a:gradFill rotWithShape="0">
              <a:gsLst>
                <a:gs pos="0">
                  <a:srgbClr val="FFFFCC">
                    <a:gamma/>
                    <a:shade val="66275"/>
                    <a:invGamma/>
                  </a:srgbClr>
                </a:gs>
                <a:gs pos="50000">
                  <a:srgbClr val="FFFFCC"/>
                </a:gs>
                <a:gs pos="100000">
                  <a:srgbClr val="FFFFCC">
                    <a:gamma/>
                    <a:shade val="66275"/>
                    <a:invGamma/>
                  </a:srgbClr>
                </a:gs>
              </a:gsLst>
              <a:lin ang="0" scaled="1"/>
            </a:gradFill>
            <a:ln w="19050">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latinLnBrk="1">
                <a:spcBef>
                  <a:spcPct val="0"/>
                </a:spcBef>
                <a:buClrTx/>
                <a:buSzTx/>
                <a:buFontTx/>
                <a:buNone/>
              </a:pPr>
              <a:r>
                <a:rPr kumimoji="1" lang="zh-CN" altLang="en-US" sz="1200" dirty="0">
                  <a:solidFill>
                    <a:schemeClr val="tx1"/>
                  </a:solidFill>
                  <a:effectLst/>
                  <a:latin typeface="微软雅黑 Light" panose="020B0502040204020203" pitchFamily="34" charset="-122"/>
                  <a:ea typeface="微软雅黑 Light" panose="020B0502040204020203" pitchFamily="34" charset="-122"/>
                </a:rPr>
                <a:t>量化催收成本</a:t>
              </a:r>
              <a:endParaRPr kumimoji="1" lang="zh-CN" altLang="zh-CN" sz="1200" dirty="0">
                <a:solidFill>
                  <a:schemeClr val="tx1"/>
                </a:solidFill>
                <a:effectLst/>
                <a:latin typeface="微软雅黑 Light" panose="020B0502040204020203" pitchFamily="34" charset="-122"/>
                <a:ea typeface="微软雅黑 Light" panose="020B0502040204020203" pitchFamily="34" charset="-122"/>
              </a:endParaRPr>
            </a:p>
          </p:txBody>
        </p:sp>
        <p:sp>
          <p:nvSpPr>
            <p:cNvPr id="43" name="AutoShape 12"/>
            <p:cNvSpPr>
              <a:spLocks noChangeArrowheads="1"/>
            </p:cNvSpPr>
            <p:nvPr/>
          </p:nvSpPr>
          <p:spPr bwMode="auto">
            <a:xfrm>
              <a:off x="4304707" y="5803142"/>
              <a:ext cx="3759700" cy="627758"/>
            </a:xfrm>
            <a:prstGeom prst="hexagon">
              <a:avLst>
                <a:gd name="adj" fmla="val 29371"/>
                <a:gd name="vf" fmla="val 115470"/>
              </a:avLst>
            </a:prstGeom>
            <a:gradFill rotWithShape="0">
              <a:gsLst>
                <a:gs pos="0">
                  <a:srgbClr val="FFFFCC">
                    <a:gamma/>
                    <a:shade val="66275"/>
                    <a:invGamma/>
                  </a:srgbClr>
                </a:gs>
                <a:gs pos="50000">
                  <a:srgbClr val="FFFFCC"/>
                </a:gs>
                <a:gs pos="100000">
                  <a:srgbClr val="FFFFCC">
                    <a:gamma/>
                    <a:shade val="66275"/>
                    <a:invGamma/>
                  </a:srgbClr>
                </a:gs>
              </a:gsLst>
              <a:lin ang="0" scaled="1"/>
            </a:gradFill>
            <a:ln w="19050">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latinLnBrk="1">
                <a:spcBef>
                  <a:spcPct val="0"/>
                </a:spcBef>
                <a:buClrTx/>
                <a:buSzTx/>
                <a:buFontTx/>
                <a:buNone/>
              </a:pPr>
              <a:r>
                <a:rPr kumimoji="1" lang="zh-CN" altLang="en-US" sz="1200" dirty="0">
                  <a:solidFill>
                    <a:schemeClr val="tx1"/>
                  </a:solidFill>
                  <a:effectLst/>
                  <a:latin typeface="微软雅黑 Light" panose="020B0502040204020203" pitchFamily="34" charset="-122"/>
                  <a:ea typeface="微软雅黑 Light" panose="020B0502040204020203" pitchFamily="34" charset="-122"/>
                </a:rPr>
                <a:t>考核催收绩效</a:t>
              </a:r>
              <a:endParaRPr kumimoji="1" lang="zh-CN" altLang="zh-CN" sz="1200" dirty="0">
                <a:solidFill>
                  <a:schemeClr val="tx1"/>
                </a:solidFill>
                <a:effectLst/>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80327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催收</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37</a:t>
            </a:fld>
            <a:endParaRPr lang="zh-CN" altLang="en-US" dirty="0"/>
          </a:p>
        </p:txBody>
      </p:sp>
      <p:grpSp>
        <p:nvGrpSpPr>
          <p:cNvPr id="2" name="组合 1"/>
          <p:cNvGrpSpPr/>
          <p:nvPr/>
        </p:nvGrpSpPr>
        <p:grpSpPr>
          <a:xfrm>
            <a:off x="1918769" y="579619"/>
            <a:ext cx="6768752" cy="3600400"/>
            <a:chOff x="2447926" y="1776412"/>
            <a:chExt cx="4248149" cy="2125267"/>
          </a:xfrm>
        </p:grpSpPr>
        <p:sp>
          <p:nvSpPr>
            <p:cNvPr id="5" name="MH_Text_1"/>
            <p:cNvSpPr/>
            <p:nvPr>
              <p:custDataLst>
                <p:tags r:id="rId1"/>
              </p:custDataLst>
            </p:nvPr>
          </p:nvSpPr>
          <p:spPr>
            <a:xfrm>
              <a:off x="2447926"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建立催收作业平台</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打通催收渠道</a:t>
              </a: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endParaRPr lang="en-US" altLang="zh-CN" dirty="0">
                <a:solidFill>
                  <a:schemeClr val="tx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6" name="MH_Other_1"/>
            <p:cNvSpPr/>
            <p:nvPr>
              <p:custDataLst>
                <p:tags r:id="rId2"/>
              </p:custDataLst>
            </p:nvPr>
          </p:nvSpPr>
          <p:spPr>
            <a:xfrm>
              <a:off x="3138488" y="2650332"/>
              <a:ext cx="1251347" cy="1251347"/>
            </a:xfrm>
            <a:prstGeom prst="leftCircularArrow">
              <a:avLst>
                <a:gd name="adj1" fmla="val 2550"/>
                <a:gd name="adj2" fmla="val 309429"/>
                <a:gd name="adj3" fmla="val 2084940"/>
                <a:gd name="adj4" fmla="val 9024489"/>
                <a:gd name="adj5" fmla="val 2975"/>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MH_Text_2"/>
            <p:cNvSpPr/>
            <p:nvPr>
              <p:custDataLst>
                <p:tags r:id="rId3"/>
              </p:custDataLst>
            </p:nvPr>
          </p:nvSpPr>
          <p:spPr>
            <a:xfrm>
              <a:off x="3936207"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建立催收策略模型</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拓展催收渠道</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催收成本与绩效考核</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8" name="MH_Other_2"/>
            <p:cNvSpPr/>
            <p:nvPr>
              <p:custDataLst>
                <p:tags r:id="rId4"/>
              </p:custDataLst>
            </p:nvPr>
          </p:nvSpPr>
          <p:spPr>
            <a:xfrm>
              <a:off x="4617244" y="1776412"/>
              <a:ext cx="1404938" cy="1404938"/>
            </a:xfrm>
            <a:prstGeom prst="circularArrow">
              <a:avLst>
                <a:gd name="adj1" fmla="val 2271"/>
                <a:gd name="adj2" fmla="val 273786"/>
                <a:gd name="adj3" fmla="val 19550703"/>
                <a:gd name="adj4" fmla="val 12575511"/>
                <a:gd name="adj5" fmla="val 2650"/>
              </a:avLst>
            </a:prstGeom>
            <a:gradFill flip="none" rotWithShape="1">
              <a:gsLst>
                <a:gs pos="0">
                  <a:srgbClr val="BEBEBE"/>
                </a:gs>
                <a:gs pos="50000">
                  <a:srgbClr val="DCDCDC"/>
                </a:gs>
                <a:gs pos="100000">
                  <a:srgbClr val="F3F3F3"/>
                </a:gs>
              </a:gsLst>
              <a:lin ang="10800000" scaled="1"/>
              <a:tileRect/>
            </a:gradFill>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MH_Text_3"/>
            <p:cNvSpPr/>
            <p:nvPr>
              <p:custDataLst>
                <p:tags r:id="rId5"/>
              </p:custDataLst>
            </p:nvPr>
          </p:nvSpPr>
          <p:spPr>
            <a:xfrm>
              <a:off x="5425678" y="2362201"/>
              <a:ext cx="1203722" cy="992981"/>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noFill/>
            <a:ln w="28575">
              <a:solidFill>
                <a:schemeClr val="bg1">
                  <a:lumMod val="50000"/>
                </a:schemeClr>
              </a:solidFill>
            </a:ln>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0" tIns="0" rIns="0" bIns="0" spcCol="1270" anchor="ctr">
              <a:normAutofit/>
            </a:bodyPr>
            <a:lstStyle/>
            <a:p>
              <a:pPr marL="0" lvl="1" algn="ctr" fontAlgn="auto">
                <a:spcBef>
                  <a:spcPts val="0"/>
                </a:spcBef>
                <a:spcAft>
                  <a:spcPts val="0"/>
                </a:spcAft>
                <a:defRPr/>
              </a:pPr>
              <a:r>
                <a:rPr lang="zh-CN" altLang="en-US"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社交化催收</a:t>
              </a:r>
              <a:endParaRPr lang="en-US" altLang="zh-CN" dirty="0">
                <a:solidFill>
                  <a:schemeClr val="bg1">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MH_SubTitle_1"/>
            <p:cNvSpPr/>
            <p:nvPr>
              <p:custDataLst>
                <p:tags r:id="rId6"/>
              </p:custDataLst>
            </p:nvPr>
          </p:nvSpPr>
          <p:spPr>
            <a:xfrm>
              <a:off x="2781301" y="3181350"/>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E6457B"/>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第一阶段</a:t>
              </a:r>
            </a:p>
          </p:txBody>
        </p:sp>
        <p:sp>
          <p:nvSpPr>
            <p:cNvPr id="11" name="MH_SubTitle_2"/>
            <p:cNvSpPr/>
            <p:nvPr>
              <p:custDataLst>
                <p:tags r:id="rId7"/>
              </p:custDataLst>
            </p:nvPr>
          </p:nvSpPr>
          <p:spPr>
            <a:xfrm>
              <a:off x="4270772" y="2182416"/>
              <a:ext cx="937022" cy="359569"/>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第二阶段</a:t>
              </a:r>
            </a:p>
          </p:txBody>
        </p:sp>
        <p:sp>
          <p:nvSpPr>
            <p:cNvPr id="12" name="MH_SubTitle_3"/>
            <p:cNvSpPr/>
            <p:nvPr>
              <p:custDataLst>
                <p:tags r:id="rId8"/>
              </p:custDataLst>
            </p:nvPr>
          </p:nvSpPr>
          <p:spPr>
            <a:xfrm>
              <a:off x="5760244" y="3175398"/>
              <a:ext cx="935831" cy="358378"/>
            </a:xfrm>
            <a:custGeom>
              <a:avLst/>
              <a:gdLst>
                <a:gd name="connsiteX0" fmla="*/ 0 w 1511084"/>
                <a:gd name="connsiteY0" fmla="*/ 60091 h 600908"/>
                <a:gd name="connsiteX1" fmla="*/ 60091 w 1511084"/>
                <a:gd name="connsiteY1" fmla="*/ 0 h 600908"/>
                <a:gd name="connsiteX2" fmla="*/ 1450993 w 1511084"/>
                <a:gd name="connsiteY2" fmla="*/ 0 h 600908"/>
                <a:gd name="connsiteX3" fmla="*/ 1511084 w 1511084"/>
                <a:gd name="connsiteY3" fmla="*/ 60091 h 600908"/>
                <a:gd name="connsiteX4" fmla="*/ 1511084 w 1511084"/>
                <a:gd name="connsiteY4" fmla="*/ 540817 h 600908"/>
                <a:gd name="connsiteX5" fmla="*/ 1450993 w 1511084"/>
                <a:gd name="connsiteY5" fmla="*/ 600908 h 600908"/>
                <a:gd name="connsiteX6" fmla="*/ 60091 w 1511084"/>
                <a:gd name="connsiteY6" fmla="*/ 600908 h 600908"/>
                <a:gd name="connsiteX7" fmla="*/ 0 w 1511084"/>
                <a:gd name="connsiteY7" fmla="*/ 540817 h 600908"/>
                <a:gd name="connsiteX8" fmla="*/ 0 w 1511084"/>
                <a:gd name="connsiteY8" fmla="*/ 60091 h 60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084" h="600908">
                  <a:moveTo>
                    <a:pt x="0" y="60091"/>
                  </a:moveTo>
                  <a:cubicBezTo>
                    <a:pt x="0" y="26904"/>
                    <a:pt x="26904" y="0"/>
                    <a:pt x="60091" y="0"/>
                  </a:cubicBezTo>
                  <a:lnTo>
                    <a:pt x="1450993" y="0"/>
                  </a:lnTo>
                  <a:cubicBezTo>
                    <a:pt x="1484180" y="0"/>
                    <a:pt x="1511084" y="26904"/>
                    <a:pt x="1511084" y="60091"/>
                  </a:cubicBezTo>
                  <a:lnTo>
                    <a:pt x="1511084" y="540817"/>
                  </a:lnTo>
                  <a:cubicBezTo>
                    <a:pt x="1511084" y="574004"/>
                    <a:pt x="1484180" y="600908"/>
                    <a:pt x="1450993" y="600908"/>
                  </a:cubicBezTo>
                  <a:lnTo>
                    <a:pt x="60091" y="600908"/>
                  </a:lnTo>
                  <a:cubicBezTo>
                    <a:pt x="26904" y="600908"/>
                    <a:pt x="0" y="574004"/>
                    <a:pt x="0" y="540817"/>
                  </a:cubicBezTo>
                  <a:lnTo>
                    <a:pt x="0" y="60091"/>
                  </a:lnTo>
                  <a:close/>
                </a:path>
              </a:pathLst>
            </a:custGeom>
            <a:solidFill>
              <a:srgbClr val="F08CAD"/>
            </a:solidFill>
            <a:ln w="127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800100" fontAlgn="auto">
                <a:lnSpc>
                  <a:spcPct val="90000"/>
                </a:lnSpc>
                <a:spcAft>
                  <a:spcPct val="35000"/>
                </a:spcAft>
                <a:defRPr/>
              </a:pPr>
              <a:r>
                <a:rPr lang="zh-CN" altLang="en-US" sz="1500" b="1" dirty="0">
                  <a:solidFill>
                    <a:srgbClr val="FFFFFF"/>
                  </a:solidFill>
                  <a:latin typeface="微软雅黑" panose="020B0503020204020204" pitchFamily="34" charset="-122"/>
                  <a:ea typeface="微软雅黑" panose="020B0503020204020204" pitchFamily="34" charset="-122"/>
                </a:rPr>
                <a:t>第三阶段</a:t>
              </a:r>
            </a:p>
          </p:txBody>
        </p:sp>
      </p:grpSp>
    </p:spTree>
    <p:extLst>
      <p:ext uri="{BB962C8B-B14F-4D97-AF65-F5344CB8AC3E}">
        <p14:creationId xmlns:p14="http://schemas.microsoft.com/office/powerpoint/2010/main" val="3403569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38</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latin typeface="微软雅黑 Light" panose="020B0502040204020203" pitchFamily="34" charset="-122"/>
                  <a:ea typeface="微软雅黑 Light" panose="020B0502040204020203" pitchFamily="34" charset="-122"/>
                </a:rPr>
                <a:t>贷款</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管理</a:t>
              </a:r>
              <a:endParaRPr lang="en-US" altLang="zh-CN" sz="1100" dirty="0">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latin typeface="微软雅黑 Light" panose="020B0502040204020203" pitchFamily="34" charset="-122"/>
                  <a:ea typeface="微软雅黑 Light" panose="020B0502040204020203" pitchFamily="34" charset="-122"/>
                </a:rPr>
                <a:t>贷款</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申请</a:t>
              </a:r>
              <a:endParaRPr lang="en-US" altLang="zh-CN" sz="1100" dirty="0">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流程</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业务</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支持</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2"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Tree>
    <p:extLst>
      <p:ext uri="{BB962C8B-B14F-4D97-AF65-F5344CB8AC3E}">
        <p14:creationId xmlns:p14="http://schemas.microsoft.com/office/powerpoint/2010/main" val="13588805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流程</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作业</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39</a:t>
            </a:fld>
            <a:endParaRPr lang="zh-CN" altLang="en-US" dirty="0"/>
          </a:p>
        </p:txBody>
      </p:sp>
      <p:grpSp>
        <p:nvGrpSpPr>
          <p:cNvPr id="2" name="组合 1"/>
          <p:cNvGrpSpPr/>
          <p:nvPr/>
        </p:nvGrpSpPr>
        <p:grpSpPr>
          <a:xfrm>
            <a:off x="1547664" y="699542"/>
            <a:ext cx="7147482" cy="3528913"/>
            <a:chOff x="467544" y="699021"/>
            <a:chExt cx="7810500" cy="3600450"/>
          </a:xfrm>
        </p:grpSpPr>
        <p:grpSp>
          <p:nvGrpSpPr>
            <p:cNvPr id="5" name="Group 4"/>
            <p:cNvGrpSpPr>
              <a:grpSpLocks/>
            </p:cNvGrpSpPr>
            <p:nvPr/>
          </p:nvGrpSpPr>
          <p:grpSpPr bwMode="auto">
            <a:xfrm>
              <a:off x="467544" y="1635645"/>
              <a:ext cx="7810500" cy="748804"/>
              <a:chOff x="521" y="1525"/>
              <a:chExt cx="4920" cy="565"/>
            </a:xfrm>
          </p:grpSpPr>
          <p:sp>
            <p:nvSpPr>
              <p:cNvPr id="6" name="AutoShape 5"/>
              <p:cNvSpPr>
                <a:spLocks noChangeArrowheads="1"/>
              </p:cNvSpPr>
              <p:nvPr/>
            </p:nvSpPr>
            <p:spPr bwMode="gray">
              <a:xfrm>
                <a:off x="521" y="1525"/>
                <a:ext cx="4808" cy="544"/>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7" name="Text Box 6"/>
              <p:cNvSpPr txBox="1">
                <a:spLocks noChangeArrowheads="1"/>
              </p:cNvSpPr>
              <p:nvPr/>
            </p:nvSpPr>
            <p:spPr bwMode="gray">
              <a:xfrm>
                <a:off x="1280" y="1569"/>
                <a:ext cx="4161"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latinLnBrk="0" hangingPunct="0"/>
                <a:r>
                  <a:rPr kumimoji="0" lang="en-US" altLang="zh-CN" sz="1200" dirty="0">
                    <a:latin typeface="微软雅黑 Light" panose="020B0502040204020203" pitchFamily="34" charset="-122"/>
                    <a:ea typeface="微软雅黑 Light" panose="020B0502040204020203" pitchFamily="34" charset="-122"/>
                  </a:rPr>
                  <a:t>    </a:t>
                </a:r>
                <a:r>
                  <a:rPr kumimoji="0" lang="zh-CN" altLang="en-US" sz="1200" dirty="0">
                    <a:latin typeface="微软雅黑 Light" panose="020B0502040204020203" pitchFamily="34" charset="-122"/>
                    <a:ea typeface="微软雅黑 Light" panose="020B0502040204020203" pitchFamily="34" charset="-122"/>
                  </a:rPr>
                  <a:t>业务办理必须按事先设定好的流程节点走，进入业务流程后，任何人都无权跳</a:t>
                </a:r>
                <a:endParaRPr kumimoji="0" lang="en-US" altLang="zh-CN" sz="1200" dirty="0">
                  <a:latin typeface="微软雅黑 Light" panose="020B0502040204020203" pitchFamily="34" charset="-122"/>
                  <a:ea typeface="微软雅黑 Light" panose="020B0502040204020203" pitchFamily="34" charset="-122"/>
                </a:endParaRPr>
              </a:p>
              <a:p>
                <a:pPr eaLnBrk="0" latinLnBrk="0" hangingPunct="0"/>
                <a:r>
                  <a:rPr kumimoji="0" lang="zh-CN" altLang="en-US" sz="1200" dirty="0">
                    <a:latin typeface="微软雅黑 Light" panose="020B0502040204020203" pitchFamily="34" charset="-122"/>
                    <a:ea typeface="微软雅黑 Light" panose="020B0502040204020203" pitchFamily="34" charset="-122"/>
                  </a:rPr>
                  <a:t>过、绕过任何一个节点，否则都不可能到达最后的审批环节。流程可按业务类型</a:t>
                </a:r>
                <a:endParaRPr kumimoji="0" lang="en-US" altLang="zh-CN" sz="1200" dirty="0">
                  <a:latin typeface="微软雅黑 Light" panose="020B0502040204020203" pitchFamily="34" charset="-122"/>
                  <a:ea typeface="微软雅黑 Light" panose="020B0502040204020203" pitchFamily="34" charset="-122"/>
                </a:endParaRPr>
              </a:p>
              <a:p>
                <a:pPr eaLnBrk="0" latinLnBrk="0" hangingPunct="0"/>
                <a:r>
                  <a:rPr kumimoji="0" lang="zh-CN" altLang="en-US" sz="1200" dirty="0">
                    <a:latin typeface="微软雅黑 Light" panose="020B0502040204020203" pitchFamily="34" charset="-122"/>
                    <a:ea typeface="微软雅黑 Light" panose="020B0502040204020203" pitchFamily="34" charset="-122"/>
                  </a:rPr>
                  <a:t>设计，满足业务流程再造和岗位责任制的要求；</a:t>
                </a:r>
                <a:r>
                  <a:rPr kumimoji="0" lang="zh-CN" altLang="en-US" sz="1400" dirty="0">
                    <a:latin typeface="微软雅黑 Light" panose="020B0502040204020203" pitchFamily="34" charset="-122"/>
                    <a:ea typeface="微软雅黑 Light" panose="020B0502040204020203" pitchFamily="34" charset="-122"/>
                  </a:rPr>
                  <a:t> </a:t>
                </a:r>
              </a:p>
            </p:txBody>
          </p:sp>
          <p:grpSp>
            <p:nvGrpSpPr>
              <p:cNvPr id="8" name="Group 7"/>
              <p:cNvGrpSpPr>
                <a:grpSpLocks/>
              </p:cNvGrpSpPr>
              <p:nvPr/>
            </p:nvGrpSpPr>
            <p:grpSpPr bwMode="auto">
              <a:xfrm>
                <a:off x="653" y="1571"/>
                <a:ext cx="503" cy="456"/>
                <a:chOff x="769" y="1978"/>
                <a:chExt cx="503" cy="456"/>
              </a:xfrm>
            </p:grpSpPr>
            <p:grpSp>
              <p:nvGrpSpPr>
                <p:cNvPr id="9" name="Group 8"/>
                <p:cNvGrpSpPr>
                  <a:grpSpLocks/>
                </p:cNvGrpSpPr>
                <p:nvPr/>
              </p:nvGrpSpPr>
              <p:grpSpPr bwMode="auto">
                <a:xfrm>
                  <a:off x="773" y="1978"/>
                  <a:ext cx="499" cy="456"/>
                  <a:chOff x="1137" y="2021"/>
                  <a:chExt cx="712" cy="670"/>
                </a:xfrm>
              </p:grpSpPr>
              <p:sp>
                <p:nvSpPr>
                  <p:cNvPr id="11" name="AutoShape 9"/>
                  <p:cNvSpPr>
                    <a:spLocks noChangeArrowheads="1"/>
                  </p:cNvSpPr>
                  <p:nvPr/>
                </p:nvSpPr>
                <p:spPr bwMode="gray">
                  <a:xfrm>
                    <a:off x="1137" y="2021"/>
                    <a:ext cx="712" cy="670"/>
                  </a:xfrm>
                  <a:prstGeom prst="roundRect">
                    <a:avLst>
                      <a:gd name="adj" fmla="val 11921"/>
                    </a:avLst>
                  </a:prstGeom>
                  <a:solidFill>
                    <a:schemeClr val="accent2"/>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 name="Freeform 10"/>
                  <p:cNvSpPr>
                    <a:spLocks/>
                  </p:cNvSpPr>
                  <p:nvPr/>
                </p:nvSpPr>
                <p:spPr bwMode="gray">
                  <a:xfrm>
                    <a:off x="1182" y="2064"/>
                    <a:ext cx="355" cy="33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10" name="Text Box 11"/>
                <p:cNvSpPr txBox="1">
                  <a:spLocks noChangeArrowheads="1"/>
                </p:cNvSpPr>
                <p:nvPr/>
              </p:nvSpPr>
              <p:spPr bwMode="gray">
                <a:xfrm>
                  <a:off x="769" y="2096"/>
                  <a:ext cx="45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latinLnBrk="0" hangingPunct="0"/>
                  <a:r>
                    <a:rPr kumimoji="0" lang="zh-CN" altLang="en-US" sz="1400" b="1" dirty="0">
                      <a:solidFill>
                        <a:srgbClr val="FFFFFF"/>
                      </a:solidFill>
                      <a:latin typeface="微软雅黑 Light" panose="020B0502040204020203" pitchFamily="34" charset="-122"/>
                      <a:ea typeface="微软雅黑 Light" panose="020B0502040204020203" pitchFamily="34" charset="-122"/>
                    </a:rPr>
                    <a:t>流程化</a:t>
                  </a:r>
                </a:p>
              </p:txBody>
            </p:sp>
          </p:grpSp>
        </p:grpSp>
        <p:grpSp>
          <p:nvGrpSpPr>
            <p:cNvPr id="13" name="Group 12"/>
            <p:cNvGrpSpPr>
              <a:grpSpLocks/>
            </p:cNvGrpSpPr>
            <p:nvPr/>
          </p:nvGrpSpPr>
          <p:grpSpPr bwMode="auto">
            <a:xfrm>
              <a:off x="467544" y="2643708"/>
              <a:ext cx="7632700" cy="720725"/>
              <a:chOff x="521" y="2251"/>
              <a:chExt cx="4808" cy="545"/>
            </a:xfrm>
          </p:grpSpPr>
          <p:sp>
            <p:nvSpPr>
              <p:cNvPr id="14" name="AutoShape 13"/>
              <p:cNvSpPr>
                <a:spLocks noChangeArrowheads="1"/>
              </p:cNvSpPr>
              <p:nvPr/>
            </p:nvSpPr>
            <p:spPr bwMode="gray">
              <a:xfrm>
                <a:off x="521" y="2251"/>
                <a:ext cx="4808" cy="545"/>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 name="Text Box 14"/>
              <p:cNvSpPr txBox="1">
                <a:spLocks noChangeArrowheads="1"/>
              </p:cNvSpPr>
              <p:nvPr/>
            </p:nvSpPr>
            <p:spPr bwMode="gray">
              <a:xfrm>
                <a:off x="1292" y="2341"/>
                <a:ext cx="390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latinLnBrk="0" hangingPunct="0"/>
                <a:r>
                  <a:rPr kumimoji="0" lang="en-US" altLang="zh-CN" sz="1200" dirty="0">
                    <a:latin typeface="微软雅黑 Light" panose="020B0502040204020203" pitchFamily="34" charset="-122"/>
                    <a:ea typeface="微软雅黑 Light" panose="020B0502040204020203" pitchFamily="34" charset="-122"/>
                  </a:rPr>
                  <a:t>    </a:t>
                </a:r>
                <a:r>
                  <a:rPr kumimoji="0" lang="zh-CN" altLang="en-US" sz="1200" dirty="0">
                    <a:latin typeface="微软雅黑 Light" panose="020B0502040204020203" pitchFamily="34" charset="-122"/>
                    <a:ea typeface="微软雅黑 Light" panose="020B0502040204020203" pitchFamily="34" charset="-122"/>
                  </a:rPr>
                  <a:t>每个节点需要登记的信息、需要检测的项目都是事先设定好的，信息登记不全、或者项目检测通不过，都不能进入下一个节点。</a:t>
                </a:r>
              </a:p>
            </p:txBody>
          </p:sp>
          <p:grpSp>
            <p:nvGrpSpPr>
              <p:cNvPr id="16" name="Group 15"/>
              <p:cNvGrpSpPr>
                <a:grpSpLocks/>
              </p:cNvGrpSpPr>
              <p:nvPr/>
            </p:nvGrpSpPr>
            <p:grpSpPr bwMode="auto">
              <a:xfrm>
                <a:off x="657" y="2296"/>
                <a:ext cx="506" cy="455"/>
                <a:chOff x="748" y="979"/>
                <a:chExt cx="506" cy="455"/>
              </a:xfrm>
            </p:grpSpPr>
            <p:sp>
              <p:nvSpPr>
                <p:cNvPr id="17" name="AutoShape 16"/>
                <p:cNvSpPr>
                  <a:spLocks noChangeArrowheads="1"/>
                </p:cNvSpPr>
                <p:nvPr/>
              </p:nvSpPr>
              <p:spPr bwMode="gray">
                <a:xfrm>
                  <a:off x="748" y="979"/>
                  <a:ext cx="499" cy="45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 name="Text Box 17"/>
                <p:cNvSpPr txBox="1">
                  <a:spLocks noChangeArrowheads="1"/>
                </p:cNvSpPr>
                <p:nvPr/>
              </p:nvSpPr>
              <p:spPr bwMode="gray">
                <a:xfrm>
                  <a:off x="755" y="1089"/>
                  <a:ext cx="49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latinLnBrk="0" hangingPunct="0"/>
                  <a:r>
                    <a:rPr kumimoji="0" lang="zh-CN" altLang="en-US" sz="1400" b="1" dirty="0">
                      <a:solidFill>
                        <a:srgbClr val="FFFFFF"/>
                      </a:solidFill>
                      <a:latin typeface="微软雅黑 Light" panose="020B0502040204020203" pitchFamily="34" charset="-122"/>
                      <a:ea typeface="微软雅黑 Light" panose="020B0502040204020203" pitchFamily="34" charset="-122"/>
                    </a:rPr>
                    <a:t>规范化</a:t>
                  </a:r>
                </a:p>
              </p:txBody>
            </p:sp>
            <p:sp>
              <p:nvSpPr>
                <p:cNvPr id="19" name="Freeform 18"/>
                <p:cNvSpPr>
                  <a:spLocks/>
                </p:cNvSpPr>
                <p:nvPr/>
              </p:nvSpPr>
              <p:spPr bwMode="gray">
                <a:xfrm>
                  <a:off x="793" y="1026"/>
                  <a:ext cx="355" cy="33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nvGrpSpPr>
            <p:cNvPr id="20" name="Group 19"/>
            <p:cNvGrpSpPr>
              <a:grpSpLocks/>
            </p:cNvGrpSpPr>
            <p:nvPr/>
          </p:nvGrpSpPr>
          <p:grpSpPr bwMode="auto">
            <a:xfrm>
              <a:off x="467544" y="3580333"/>
              <a:ext cx="7632700" cy="719138"/>
              <a:chOff x="521" y="3022"/>
              <a:chExt cx="4808" cy="544"/>
            </a:xfrm>
          </p:grpSpPr>
          <p:sp>
            <p:nvSpPr>
              <p:cNvPr id="21" name="AutoShape 20"/>
              <p:cNvSpPr>
                <a:spLocks noChangeArrowheads="1"/>
              </p:cNvSpPr>
              <p:nvPr/>
            </p:nvSpPr>
            <p:spPr bwMode="gray">
              <a:xfrm>
                <a:off x="521" y="3022"/>
                <a:ext cx="4808" cy="544"/>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 name="Text Box 21"/>
              <p:cNvSpPr txBox="1">
                <a:spLocks noChangeArrowheads="1"/>
              </p:cNvSpPr>
              <p:nvPr/>
            </p:nvSpPr>
            <p:spPr bwMode="gray">
              <a:xfrm>
                <a:off x="1298" y="3177"/>
                <a:ext cx="39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latinLnBrk="0" hangingPunct="0"/>
                <a:r>
                  <a:rPr kumimoji="0" lang="en-US" altLang="zh-CN" sz="1400" dirty="0">
                    <a:latin typeface="微软雅黑 Light" panose="020B0502040204020203" pitchFamily="34" charset="-122"/>
                    <a:ea typeface="微软雅黑 Light" panose="020B0502040204020203" pitchFamily="34" charset="-122"/>
                  </a:rPr>
                  <a:t>   </a:t>
                </a:r>
                <a:r>
                  <a:rPr kumimoji="0" lang="zh-CN" altLang="en-US" sz="1200" dirty="0">
                    <a:latin typeface="微软雅黑 Light" panose="020B0502040204020203" pitchFamily="34" charset="-122"/>
                    <a:ea typeface="微软雅黑 Light" panose="020B0502040204020203" pitchFamily="34" charset="-122"/>
                  </a:rPr>
                  <a:t>智能化进行风险检测，自动出具风险检测报告、贷前检查报告。</a:t>
                </a:r>
                <a:r>
                  <a:rPr kumimoji="0" lang="zh-CN" altLang="en-US" sz="1400" dirty="0">
                    <a:latin typeface="微软雅黑 Light" panose="020B0502040204020203" pitchFamily="34" charset="-122"/>
                    <a:ea typeface="微软雅黑 Light" panose="020B0502040204020203" pitchFamily="34" charset="-122"/>
                  </a:rPr>
                  <a:t> </a:t>
                </a:r>
              </a:p>
            </p:txBody>
          </p:sp>
          <p:grpSp>
            <p:nvGrpSpPr>
              <p:cNvPr id="23" name="Group 22"/>
              <p:cNvGrpSpPr>
                <a:grpSpLocks/>
              </p:cNvGrpSpPr>
              <p:nvPr/>
            </p:nvGrpSpPr>
            <p:grpSpPr bwMode="auto">
              <a:xfrm>
                <a:off x="653" y="3065"/>
                <a:ext cx="503" cy="456"/>
                <a:chOff x="769" y="1978"/>
                <a:chExt cx="503" cy="456"/>
              </a:xfrm>
            </p:grpSpPr>
            <p:grpSp>
              <p:nvGrpSpPr>
                <p:cNvPr id="24" name="Group 23"/>
                <p:cNvGrpSpPr>
                  <a:grpSpLocks/>
                </p:cNvGrpSpPr>
                <p:nvPr/>
              </p:nvGrpSpPr>
              <p:grpSpPr bwMode="auto">
                <a:xfrm>
                  <a:off x="773" y="1978"/>
                  <a:ext cx="499" cy="456"/>
                  <a:chOff x="1137" y="2021"/>
                  <a:chExt cx="712" cy="670"/>
                </a:xfrm>
              </p:grpSpPr>
              <p:sp>
                <p:nvSpPr>
                  <p:cNvPr id="26" name="AutoShape 24"/>
                  <p:cNvSpPr>
                    <a:spLocks noChangeArrowheads="1"/>
                  </p:cNvSpPr>
                  <p:nvPr/>
                </p:nvSpPr>
                <p:spPr bwMode="gray">
                  <a:xfrm>
                    <a:off x="1137" y="2021"/>
                    <a:ext cx="712" cy="670"/>
                  </a:xfrm>
                  <a:prstGeom prst="roundRect">
                    <a:avLst>
                      <a:gd name="adj" fmla="val 11921"/>
                    </a:avLst>
                  </a:prstGeom>
                  <a:solidFill>
                    <a:schemeClr val="accent2"/>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7" name="Freeform 25"/>
                  <p:cNvSpPr>
                    <a:spLocks/>
                  </p:cNvSpPr>
                  <p:nvPr/>
                </p:nvSpPr>
                <p:spPr bwMode="gray">
                  <a:xfrm>
                    <a:off x="1182" y="2064"/>
                    <a:ext cx="355" cy="33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5" name="Text Box 26"/>
                <p:cNvSpPr txBox="1">
                  <a:spLocks noChangeArrowheads="1"/>
                </p:cNvSpPr>
                <p:nvPr/>
              </p:nvSpPr>
              <p:spPr bwMode="gray">
                <a:xfrm>
                  <a:off x="769" y="2089"/>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latinLnBrk="0" hangingPunct="0"/>
                  <a:r>
                    <a:rPr kumimoji="0" lang="zh-CN" altLang="en-US" sz="1400" b="1" dirty="0">
                      <a:solidFill>
                        <a:srgbClr val="FFFFFF"/>
                      </a:solidFill>
                      <a:latin typeface="微软雅黑 Light" panose="020B0502040204020203" pitchFamily="34" charset="-122"/>
                      <a:ea typeface="微软雅黑 Light" panose="020B0502040204020203" pitchFamily="34" charset="-122"/>
                    </a:rPr>
                    <a:t>智能化</a:t>
                  </a:r>
                </a:p>
              </p:txBody>
            </p:sp>
          </p:grpSp>
        </p:grpSp>
        <p:grpSp>
          <p:nvGrpSpPr>
            <p:cNvPr id="28" name="Group 28"/>
            <p:cNvGrpSpPr>
              <a:grpSpLocks/>
            </p:cNvGrpSpPr>
            <p:nvPr/>
          </p:nvGrpSpPr>
          <p:grpSpPr bwMode="auto">
            <a:xfrm>
              <a:off x="467545" y="699021"/>
              <a:ext cx="7632700" cy="720725"/>
              <a:chOff x="521" y="708"/>
              <a:chExt cx="4808" cy="545"/>
            </a:xfrm>
          </p:grpSpPr>
          <p:sp>
            <p:nvSpPr>
              <p:cNvPr id="29" name="AutoShape 29"/>
              <p:cNvSpPr>
                <a:spLocks noChangeArrowheads="1"/>
              </p:cNvSpPr>
              <p:nvPr/>
            </p:nvSpPr>
            <p:spPr bwMode="gray">
              <a:xfrm>
                <a:off x="521" y="708"/>
                <a:ext cx="4808" cy="545"/>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 name="Text Box 30"/>
              <p:cNvSpPr txBox="1">
                <a:spLocks noChangeArrowheads="1"/>
              </p:cNvSpPr>
              <p:nvPr/>
            </p:nvSpPr>
            <p:spPr bwMode="gray">
              <a:xfrm>
                <a:off x="1292" y="753"/>
                <a:ext cx="3901"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latinLnBrk="0" hangingPunct="0"/>
                <a:r>
                  <a:rPr kumimoji="0" lang="en-US" altLang="zh-CN" sz="1800" dirty="0">
                    <a:latin typeface="微软雅黑 Light" panose="020B0502040204020203" pitchFamily="34" charset="-122"/>
                    <a:ea typeface="微软雅黑 Light" panose="020B0502040204020203" pitchFamily="34" charset="-122"/>
                  </a:rPr>
                  <a:t>   </a:t>
                </a:r>
                <a:r>
                  <a:rPr kumimoji="0" lang="zh-CN" altLang="en-US" sz="1200" dirty="0">
                    <a:latin typeface="微软雅黑 Light" panose="020B0502040204020203" pitchFamily="34" charset="-122"/>
                    <a:ea typeface="微软雅黑 Light" panose="020B0502040204020203" pitchFamily="34" charset="-122"/>
                  </a:rPr>
                  <a:t>统一流程岗位的作业标准，将业务流程中的调查项目参数化，按照统一标准设置，利用参数模型自动进行风险控制，辅助信贷决策分析。</a:t>
                </a:r>
              </a:p>
            </p:txBody>
          </p:sp>
          <p:grpSp>
            <p:nvGrpSpPr>
              <p:cNvPr id="31" name="Group 31"/>
              <p:cNvGrpSpPr>
                <a:grpSpLocks/>
              </p:cNvGrpSpPr>
              <p:nvPr/>
            </p:nvGrpSpPr>
            <p:grpSpPr bwMode="auto">
              <a:xfrm>
                <a:off x="656" y="753"/>
                <a:ext cx="590" cy="455"/>
                <a:chOff x="747" y="979"/>
                <a:chExt cx="590" cy="455"/>
              </a:xfrm>
            </p:grpSpPr>
            <p:sp>
              <p:nvSpPr>
                <p:cNvPr id="32" name="AutoShape 32"/>
                <p:cNvSpPr>
                  <a:spLocks noChangeArrowheads="1"/>
                </p:cNvSpPr>
                <p:nvPr/>
              </p:nvSpPr>
              <p:spPr bwMode="gray">
                <a:xfrm>
                  <a:off x="748" y="979"/>
                  <a:ext cx="499" cy="45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3" name="Text Box 33"/>
                <p:cNvSpPr txBox="1">
                  <a:spLocks noChangeArrowheads="1"/>
                </p:cNvSpPr>
                <p:nvPr/>
              </p:nvSpPr>
              <p:spPr bwMode="gray">
                <a:xfrm>
                  <a:off x="747" y="1105"/>
                  <a:ext cx="59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latinLnBrk="0" hangingPunct="0"/>
                  <a:r>
                    <a:rPr kumimoji="0" lang="zh-CN" altLang="en-US" sz="1400" b="1" dirty="0">
                      <a:solidFill>
                        <a:srgbClr val="FFFFFF"/>
                      </a:solidFill>
                      <a:latin typeface="微软雅黑 Light" panose="020B0502040204020203" pitchFamily="34" charset="-122"/>
                      <a:ea typeface="微软雅黑 Light" panose="020B0502040204020203" pitchFamily="34" charset="-122"/>
                    </a:rPr>
                    <a:t>标准化</a:t>
                  </a:r>
                </a:p>
              </p:txBody>
            </p:sp>
            <p:sp>
              <p:nvSpPr>
                <p:cNvPr id="34" name="Freeform 34"/>
                <p:cNvSpPr>
                  <a:spLocks/>
                </p:cNvSpPr>
                <p:nvPr/>
              </p:nvSpPr>
              <p:spPr bwMode="gray">
                <a:xfrm>
                  <a:off x="793" y="1026"/>
                  <a:ext cx="355" cy="33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spTree>
    <p:extLst>
      <p:ext uri="{BB962C8B-B14F-4D97-AF65-F5344CB8AC3E}">
        <p14:creationId xmlns:p14="http://schemas.microsoft.com/office/powerpoint/2010/main" val="2176273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183084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2.</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a:t>
            </a: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4</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latin typeface="微软雅黑 Light" panose="020B0502040204020203" pitchFamily="34" charset="-122"/>
                  <a:ea typeface="微软雅黑 Light" panose="020B0502040204020203" pitchFamily="34" charset="-122"/>
                </a:rPr>
                <a:t>系统</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latin typeface="微软雅黑 Light" panose="020B0502040204020203" pitchFamily="34" charset="-122"/>
                  <a:ea typeface="微软雅黑 Light" panose="020B0502040204020203" pitchFamily="34" charset="-122"/>
                </a:rPr>
                <a:t>贷款</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管理</a:t>
              </a:r>
              <a:endParaRPr lang="en-US" altLang="zh-CN" sz="1100" dirty="0">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latin typeface="微软雅黑 Light" panose="020B0502040204020203" pitchFamily="34" charset="-122"/>
                  <a:ea typeface="微软雅黑 Light" panose="020B0502040204020203" pitchFamily="34" charset="-122"/>
                </a:rPr>
                <a:t>贷款</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申请</a:t>
              </a:r>
              <a:endParaRPr lang="en-US" altLang="zh-CN" sz="1100" dirty="0">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流程</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基础</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支撑</a:t>
            </a:r>
            <a:endParaRPr lang="en-US" altLang="zh-CN" sz="1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8602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流程</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作业</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40</a:t>
            </a:fld>
            <a:endParaRPr lang="zh-CN" altLang="en-US" dirty="0"/>
          </a:p>
        </p:txBody>
      </p:sp>
      <p:grpSp>
        <p:nvGrpSpPr>
          <p:cNvPr id="2" name="组合 1"/>
          <p:cNvGrpSpPr/>
          <p:nvPr/>
        </p:nvGrpSpPr>
        <p:grpSpPr>
          <a:xfrm>
            <a:off x="1408233" y="365905"/>
            <a:ext cx="7355881" cy="4082198"/>
            <a:chOff x="106958" y="123478"/>
            <a:chExt cx="8929687" cy="5284816"/>
          </a:xfrm>
        </p:grpSpPr>
        <p:sp>
          <p:nvSpPr>
            <p:cNvPr id="39" name="矩形 38"/>
            <p:cNvSpPr/>
            <p:nvPr/>
          </p:nvSpPr>
          <p:spPr bwMode="auto">
            <a:xfrm>
              <a:off x="106958" y="123478"/>
              <a:ext cx="1223962" cy="2206625"/>
            </a:xfrm>
            <a:prstGeom prst="rect">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40" name="矩形 39"/>
            <p:cNvSpPr/>
            <p:nvPr/>
          </p:nvSpPr>
          <p:spPr bwMode="auto">
            <a:xfrm>
              <a:off x="2843808" y="2385665"/>
              <a:ext cx="1368425" cy="1008063"/>
            </a:xfrm>
            <a:prstGeom prst="rect">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41" name="矩形 40"/>
            <p:cNvSpPr/>
            <p:nvPr/>
          </p:nvSpPr>
          <p:spPr bwMode="auto">
            <a:xfrm>
              <a:off x="2843808" y="123478"/>
              <a:ext cx="4176712" cy="1008062"/>
            </a:xfrm>
            <a:prstGeom prst="rect">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42" name="Rectangle 47"/>
            <p:cNvSpPr>
              <a:spLocks noChangeArrowheads="1"/>
            </p:cNvSpPr>
            <p:nvPr/>
          </p:nvSpPr>
          <p:spPr bwMode="auto">
            <a:xfrm>
              <a:off x="2915245" y="4825653"/>
              <a:ext cx="3960813" cy="465137"/>
            </a:xfrm>
            <a:prstGeom prst="rect">
              <a:avLst/>
            </a:prstGeom>
            <a:solidFill>
              <a:schemeClr val="accent1">
                <a:lumMod val="7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chemeClr val="bg1"/>
                  </a:solidFill>
                  <a:latin typeface="微软雅黑 Light" panose="020B0502040204020203" pitchFamily="34" charset="-122"/>
                  <a:ea typeface="微软雅黑 Light" panose="020B0502040204020203" pitchFamily="34" charset="-122"/>
                </a:rPr>
                <a:t>规则引擎</a:t>
              </a:r>
            </a:p>
          </p:txBody>
        </p:sp>
        <p:sp>
          <p:nvSpPr>
            <p:cNvPr id="43" name="Rectangle 47"/>
            <p:cNvSpPr>
              <a:spLocks noChangeArrowheads="1"/>
            </p:cNvSpPr>
            <p:nvPr/>
          </p:nvSpPr>
          <p:spPr bwMode="auto">
            <a:xfrm>
              <a:off x="3059708" y="2746028"/>
              <a:ext cx="935037"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刚性条件</a:t>
              </a:r>
            </a:p>
          </p:txBody>
        </p:sp>
        <p:sp>
          <p:nvSpPr>
            <p:cNvPr id="44" name="Rectangle 47"/>
            <p:cNvSpPr>
              <a:spLocks noChangeArrowheads="1"/>
            </p:cNvSpPr>
            <p:nvPr/>
          </p:nvSpPr>
          <p:spPr bwMode="auto">
            <a:xfrm>
              <a:off x="3131145" y="483840"/>
              <a:ext cx="936625"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监管合规</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政策</a:t>
              </a:r>
            </a:p>
          </p:txBody>
        </p:sp>
        <p:sp>
          <p:nvSpPr>
            <p:cNvPr id="45" name="Rectangle 47"/>
            <p:cNvSpPr>
              <a:spLocks noChangeArrowheads="1"/>
            </p:cNvSpPr>
            <p:nvPr/>
          </p:nvSpPr>
          <p:spPr bwMode="auto">
            <a:xfrm>
              <a:off x="4428133" y="483840"/>
              <a:ext cx="935037"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行内风险</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政策</a:t>
              </a:r>
            </a:p>
          </p:txBody>
        </p:sp>
        <p:sp>
          <p:nvSpPr>
            <p:cNvPr id="46" name="Rectangle 47"/>
            <p:cNvSpPr>
              <a:spLocks noChangeArrowheads="1"/>
            </p:cNvSpPr>
            <p:nvPr/>
          </p:nvSpPr>
          <p:spPr bwMode="auto">
            <a:xfrm>
              <a:off x="5723533" y="483840"/>
              <a:ext cx="936625"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内评应用</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政策参数</a:t>
              </a:r>
            </a:p>
          </p:txBody>
        </p:sp>
        <p:sp>
          <p:nvSpPr>
            <p:cNvPr id="47" name="TextBox 24"/>
            <p:cNvSpPr txBox="1"/>
            <p:nvPr/>
          </p:nvSpPr>
          <p:spPr>
            <a:xfrm>
              <a:off x="4428133" y="145703"/>
              <a:ext cx="874013" cy="330746"/>
            </a:xfrm>
            <a:prstGeom prst="rect">
              <a:avLst/>
            </a:prstGeom>
            <a:noFill/>
          </p:spPr>
          <p:txBody>
            <a:bodyPr wrap="none">
              <a:spAutoFit/>
            </a:bodyPr>
            <a:lstStyle/>
            <a:p>
              <a:pPr>
                <a:defRPr/>
              </a:pPr>
              <a:r>
                <a:rPr lang="zh-CN" altLang="en-US" sz="1100" dirty="0">
                  <a:solidFill>
                    <a:srgbClr val="000000"/>
                  </a:solidFill>
                  <a:latin typeface="微软雅黑 Light" panose="020B0502040204020203" pitchFamily="34" charset="-122"/>
                  <a:ea typeface="微软雅黑 Light" panose="020B0502040204020203" pitchFamily="34" charset="-122"/>
                </a:rPr>
                <a:t>信贷政策</a:t>
              </a:r>
            </a:p>
          </p:txBody>
        </p:sp>
        <p:sp>
          <p:nvSpPr>
            <p:cNvPr id="48" name="TextBox 25"/>
            <p:cNvSpPr txBox="1"/>
            <p:nvPr/>
          </p:nvSpPr>
          <p:spPr>
            <a:xfrm>
              <a:off x="3062883" y="2407890"/>
              <a:ext cx="874013" cy="330746"/>
            </a:xfrm>
            <a:prstGeom prst="rect">
              <a:avLst/>
            </a:prstGeom>
            <a:noFill/>
          </p:spPr>
          <p:txBody>
            <a:bodyPr wrap="none">
              <a:spAutoFit/>
            </a:bodyPr>
            <a:lstStyle/>
            <a:p>
              <a:pPr>
                <a:defRPr/>
              </a:pPr>
              <a:r>
                <a:rPr lang="zh-CN" altLang="en-US" sz="1100" dirty="0">
                  <a:solidFill>
                    <a:srgbClr val="000000"/>
                  </a:solidFill>
                  <a:latin typeface="微软雅黑 Light" panose="020B0502040204020203" pitchFamily="34" charset="-122"/>
                  <a:ea typeface="微软雅黑 Light" panose="020B0502040204020203" pitchFamily="34" charset="-122"/>
                </a:rPr>
                <a:t>量化规则</a:t>
              </a:r>
            </a:p>
          </p:txBody>
        </p:sp>
        <p:sp>
          <p:nvSpPr>
            <p:cNvPr id="49" name="下箭头 48"/>
            <p:cNvSpPr/>
            <p:nvPr/>
          </p:nvSpPr>
          <p:spPr bwMode="auto">
            <a:xfrm>
              <a:off x="3420070" y="1131540"/>
              <a:ext cx="288925" cy="1223963"/>
            </a:xfrm>
            <a:prstGeom prst="downArrow">
              <a:avLst/>
            </a:prstGeom>
            <a:solidFill>
              <a:schemeClr val="bg1">
                <a:lumMod val="85000"/>
              </a:schemeClr>
            </a:solidFill>
            <a:ln w="9525">
              <a:solidFill>
                <a:schemeClr val="bg1">
                  <a:lumMod val="85000"/>
                </a:schemeClr>
              </a:solid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50" name="上下箭头 49"/>
            <p:cNvSpPr/>
            <p:nvPr/>
          </p:nvSpPr>
          <p:spPr bwMode="auto">
            <a:xfrm>
              <a:off x="3401020" y="3460403"/>
              <a:ext cx="306388" cy="1365250"/>
            </a:xfrm>
            <a:prstGeom prst="upDownArrow">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51" name="Rectangle 47"/>
            <p:cNvSpPr>
              <a:spLocks noChangeArrowheads="1"/>
            </p:cNvSpPr>
            <p:nvPr/>
          </p:nvSpPr>
          <p:spPr bwMode="auto">
            <a:xfrm>
              <a:off x="178395" y="555278"/>
              <a:ext cx="1008063"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客户资料</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收集</a:t>
              </a:r>
            </a:p>
          </p:txBody>
        </p:sp>
        <p:sp>
          <p:nvSpPr>
            <p:cNvPr id="52" name="Rectangle 47"/>
            <p:cNvSpPr>
              <a:spLocks noChangeArrowheads="1"/>
            </p:cNvSpPr>
            <p:nvPr/>
          </p:nvSpPr>
          <p:spPr bwMode="auto">
            <a:xfrm>
              <a:off x="178395" y="1169640"/>
              <a:ext cx="1008063"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初审</a:t>
              </a:r>
            </a:p>
          </p:txBody>
        </p:sp>
        <p:sp>
          <p:nvSpPr>
            <p:cNvPr id="53" name="Rectangle 47"/>
            <p:cNvSpPr>
              <a:spLocks noChangeArrowheads="1"/>
            </p:cNvSpPr>
            <p:nvPr/>
          </p:nvSpPr>
          <p:spPr bwMode="auto">
            <a:xfrm>
              <a:off x="178395" y="1779240"/>
              <a:ext cx="1008063"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信息预录入</a:t>
              </a:r>
            </a:p>
          </p:txBody>
        </p:sp>
        <p:cxnSp>
          <p:nvCxnSpPr>
            <p:cNvPr id="54" name="直接箭头连接符 23553"/>
            <p:cNvCxnSpPr>
              <a:cxnSpLocks noChangeShapeType="1"/>
              <a:stCxn id="51" idx="2"/>
              <a:endCxn id="52" idx="0"/>
            </p:cNvCxnSpPr>
            <p:nvPr/>
          </p:nvCxnSpPr>
          <p:spPr bwMode="auto">
            <a:xfrm>
              <a:off x="683220" y="1022003"/>
              <a:ext cx="0" cy="147637"/>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cxnSp>
          <p:nvCxnSpPr>
            <p:cNvPr id="55" name="直接箭头连接符 23555"/>
            <p:cNvCxnSpPr>
              <a:cxnSpLocks noChangeShapeType="1"/>
              <a:stCxn id="52" idx="2"/>
              <a:endCxn id="53" idx="0"/>
            </p:cNvCxnSpPr>
            <p:nvPr/>
          </p:nvCxnSpPr>
          <p:spPr bwMode="auto">
            <a:xfrm>
              <a:off x="683220" y="1636365"/>
              <a:ext cx="0" cy="142875"/>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56" name="TextBox 41"/>
            <p:cNvSpPr txBox="1"/>
            <p:nvPr/>
          </p:nvSpPr>
          <p:spPr>
            <a:xfrm>
              <a:off x="251420" y="217140"/>
              <a:ext cx="874013" cy="330746"/>
            </a:xfrm>
            <a:prstGeom prst="rect">
              <a:avLst/>
            </a:prstGeom>
            <a:noFill/>
          </p:spPr>
          <p:txBody>
            <a:bodyPr wrap="none">
              <a:spAutoFit/>
            </a:bodyPr>
            <a:lstStyle/>
            <a:p>
              <a:pPr>
                <a:defRPr/>
              </a:pPr>
              <a:r>
                <a:rPr lang="zh-CN" altLang="en-US" sz="1100" dirty="0">
                  <a:solidFill>
                    <a:srgbClr val="000000"/>
                  </a:solidFill>
                  <a:latin typeface="微软雅黑 Light" panose="020B0502040204020203" pitchFamily="34" charset="-122"/>
                  <a:ea typeface="微软雅黑 Light" panose="020B0502040204020203" pitchFamily="34" charset="-122"/>
                </a:rPr>
                <a:t>客户经理</a:t>
              </a:r>
            </a:p>
          </p:txBody>
        </p:sp>
        <p:sp>
          <p:nvSpPr>
            <p:cNvPr id="57" name="矩形 56"/>
            <p:cNvSpPr/>
            <p:nvPr/>
          </p:nvSpPr>
          <p:spPr bwMode="auto">
            <a:xfrm>
              <a:off x="106958" y="2499965"/>
              <a:ext cx="1223962" cy="1008063"/>
            </a:xfrm>
            <a:prstGeom prst="rect">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58" name="Rectangle 47"/>
            <p:cNvSpPr>
              <a:spLocks noChangeArrowheads="1"/>
            </p:cNvSpPr>
            <p:nvPr/>
          </p:nvSpPr>
          <p:spPr bwMode="auto">
            <a:xfrm>
              <a:off x="178395" y="2931765"/>
              <a:ext cx="1008063" cy="465138"/>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资料扫描</a:t>
              </a:r>
            </a:p>
          </p:txBody>
        </p:sp>
        <p:cxnSp>
          <p:nvCxnSpPr>
            <p:cNvPr id="59" name="直接箭头连接符 23557"/>
            <p:cNvCxnSpPr>
              <a:cxnSpLocks noChangeShapeType="1"/>
              <a:stCxn id="53" idx="2"/>
              <a:endCxn id="58" idx="0"/>
            </p:cNvCxnSpPr>
            <p:nvPr/>
          </p:nvCxnSpPr>
          <p:spPr bwMode="auto">
            <a:xfrm>
              <a:off x="683220" y="2245965"/>
              <a:ext cx="0" cy="685800"/>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60" name="矩形 59"/>
            <p:cNvSpPr/>
            <p:nvPr/>
          </p:nvSpPr>
          <p:spPr bwMode="auto">
            <a:xfrm>
              <a:off x="106958" y="3652490"/>
              <a:ext cx="1223962" cy="1008063"/>
            </a:xfrm>
            <a:prstGeom prst="rect">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61" name="Rectangle 47"/>
            <p:cNvSpPr>
              <a:spLocks noChangeArrowheads="1"/>
            </p:cNvSpPr>
            <p:nvPr/>
          </p:nvSpPr>
          <p:spPr bwMode="auto">
            <a:xfrm>
              <a:off x="178395" y="4084290"/>
              <a:ext cx="1008063" cy="465138"/>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贷款信息</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录入与复核</a:t>
              </a:r>
            </a:p>
          </p:txBody>
        </p:sp>
        <p:sp>
          <p:nvSpPr>
            <p:cNvPr id="62" name="TextBox 53"/>
            <p:cNvSpPr txBox="1"/>
            <p:nvPr/>
          </p:nvSpPr>
          <p:spPr>
            <a:xfrm>
              <a:off x="386358" y="3746154"/>
              <a:ext cx="709388" cy="330746"/>
            </a:xfrm>
            <a:prstGeom prst="rect">
              <a:avLst/>
            </a:prstGeom>
            <a:noFill/>
          </p:spPr>
          <p:txBody>
            <a:bodyPr wrap="none">
              <a:spAutoFit/>
            </a:bodyPr>
            <a:lstStyle/>
            <a:p>
              <a:pPr>
                <a:defRPr/>
              </a:pPr>
              <a:r>
                <a:rPr lang="zh-CN" altLang="en-US" sz="1100" dirty="0">
                  <a:solidFill>
                    <a:srgbClr val="000000"/>
                  </a:solidFill>
                  <a:latin typeface="微软雅黑 Light" panose="020B0502040204020203" pitchFamily="34" charset="-122"/>
                  <a:ea typeface="微软雅黑 Light" panose="020B0502040204020203" pitchFamily="34" charset="-122"/>
                </a:rPr>
                <a:t>录入岗</a:t>
              </a:r>
            </a:p>
          </p:txBody>
        </p:sp>
        <p:cxnSp>
          <p:nvCxnSpPr>
            <p:cNvPr id="63" name="直接箭头连接符 23561"/>
            <p:cNvCxnSpPr>
              <a:cxnSpLocks noChangeShapeType="1"/>
              <a:stCxn id="58" idx="2"/>
              <a:endCxn id="61" idx="0"/>
            </p:cNvCxnSpPr>
            <p:nvPr/>
          </p:nvCxnSpPr>
          <p:spPr bwMode="auto">
            <a:xfrm>
              <a:off x="683220" y="3396903"/>
              <a:ext cx="0" cy="687387"/>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64" name="Rectangle 47"/>
            <p:cNvSpPr>
              <a:spLocks noChangeArrowheads="1"/>
            </p:cNvSpPr>
            <p:nvPr/>
          </p:nvSpPr>
          <p:spPr bwMode="auto">
            <a:xfrm>
              <a:off x="1619845" y="2641253"/>
              <a:ext cx="1008063" cy="465137"/>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内部评级</a:t>
              </a:r>
            </a:p>
          </p:txBody>
        </p:sp>
        <p:cxnSp>
          <p:nvCxnSpPr>
            <p:cNvPr id="65" name="肘形连接符 23568"/>
            <p:cNvCxnSpPr>
              <a:cxnSpLocks noChangeShapeType="1"/>
              <a:stCxn id="61" idx="2"/>
              <a:endCxn id="64" idx="1"/>
            </p:cNvCxnSpPr>
            <p:nvPr/>
          </p:nvCxnSpPr>
          <p:spPr bwMode="auto">
            <a:xfrm rot="5400000" flipH="1" flipV="1">
              <a:off x="313333" y="3242915"/>
              <a:ext cx="1676400" cy="936625"/>
            </a:xfrm>
            <a:prstGeom prst="bentConnector4">
              <a:avLst>
                <a:gd name="adj1" fmla="val -13639"/>
                <a:gd name="adj2" fmla="val 7692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66" name="Rectangle 47"/>
            <p:cNvSpPr>
              <a:spLocks noChangeArrowheads="1"/>
            </p:cNvSpPr>
            <p:nvPr/>
          </p:nvSpPr>
          <p:spPr bwMode="auto">
            <a:xfrm>
              <a:off x="1619845" y="4825653"/>
              <a:ext cx="1008063" cy="465137"/>
            </a:xfrm>
            <a:prstGeom prst="rect">
              <a:avLst/>
            </a:prstGeom>
            <a:solidFill>
              <a:schemeClr val="accent1">
                <a:lumMod val="7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chemeClr val="bg1"/>
                  </a:solidFill>
                  <a:latin typeface="微软雅黑 Light" panose="020B0502040204020203" pitchFamily="34" charset="-122"/>
                  <a:ea typeface="微软雅黑 Light" panose="020B0502040204020203" pitchFamily="34" charset="-122"/>
                </a:rPr>
                <a:t>评级器</a:t>
              </a:r>
            </a:p>
          </p:txBody>
        </p:sp>
        <p:sp>
          <p:nvSpPr>
            <p:cNvPr id="67" name="上下箭头 66"/>
            <p:cNvSpPr/>
            <p:nvPr/>
          </p:nvSpPr>
          <p:spPr bwMode="auto">
            <a:xfrm>
              <a:off x="1978620" y="3131790"/>
              <a:ext cx="360363" cy="1693863"/>
            </a:xfrm>
            <a:prstGeom prst="upDownArrow">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cxnSp>
          <p:nvCxnSpPr>
            <p:cNvPr id="68" name="直接箭头连接符 23571"/>
            <p:cNvCxnSpPr>
              <a:cxnSpLocks noChangeShapeType="1"/>
              <a:stCxn id="64" idx="3"/>
              <a:endCxn id="40" idx="1"/>
            </p:cNvCxnSpPr>
            <p:nvPr/>
          </p:nvCxnSpPr>
          <p:spPr bwMode="auto">
            <a:xfrm>
              <a:off x="2627908" y="2873028"/>
              <a:ext cx="215900" cy="17462"/>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69" name="矩形 68"/>
            <p:cNvSpPr/>
            <p:nvPr/>
          </p:nvSpPr>
          <p:spPr bwMode="auto">
            <a:xfrm>
              <a:off x="5579070" y="2385665"/>
              <a:ext cx="1296988" cy="2112963"/>
            </a:xfrm>
            <a:prstGeom prst="rect">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70" name="Rectangle 47"/>
            <p:cNvSpPr>
              <a:spLocks noChangeArrowheads="1"/>
            </p:cNvSpPr>
            <p:nvPr/>
          </p:nvSpPr>
          <p:spPr bwMode="auto">
            <a:xfrm>
              <a:off x="5652095" y="2746028"/>
              <a:ext cx="1150938"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内评拒绝</a:t>
              </a:r>
            </a:p>
          </p:txBody>
        </p:sp>
        <p:sp>
          <p:nvSpPr>
            <p:cNvPr id="71" name="Rectangle 47"/>
            <p:cNvSpPr>
              <a:spLocks noChangeArrowheads="1"/>
            </p:cNvSpPr>
            <p:nvPr/>
          </p:nvSpPr>
          <p:spPr bwMode="auto">
            <a:xfrm>
              <a:off x="5652095" y="3274665"/>
              <a:ext cx="1150938"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政策拒绝</a:t>
              </a:r>
            </a:p>
          </p:txBody>
        </p:sp>
        <p:sp>
          <p:nvSpPr>
            <p:cNvPr id="72" name="TextBox 74"/>
            <p:cNvSpPr txBox="1"/>
            <p:nvPr/>
          </p:nvSpPr>
          <p:spPr>
            <a:xfrm>
              <a:off x="5828308" y="2407890"/>
              <a:ext cx="874013" cy="330746"/>
            </a:xfrm>
            <a:prstGeom prst="rect">
              <a:avLst/>
            </a:prstGeom>
            <a:noFill/>
          </p:spPr>
          <p:txBody>
            <a:bodyPr wrap="none">
              <a:spAutoFit/>
            </a:bodyPr>
            <a:lstStyle/>
            <a:p>
              <a:pPr>
                <a:defRPr/>
              </a:pPr>
              <a:r>
                <a:rPr lang="zh-CN" altLang="en-US" sz="1100" dirty="0">
                  <a:solidFill>
                    <a:srgbClr val="000000"/>
                  </a:solidFill>
                  <a:latin typeface="微软雅黑 Light" panose="020B0502040204020203" pitchFamily="34" charset="-122"/>
                  <a:ea typeface="微软雅黑 Light" panose="020B0502040204020203" pitchFamily="34" charset="-122"/>
                </a:rPr>
                <a:t>量化规则</a:t>
              </a:r>
            </a:p>
          </p:txBody>
        </p:sp>
        <p:sp>
          <p:nvSpPr>
            <p:cNvPr id="73" name="TextBox 79"/>
            <p:cNvSpPr txBox="1"/>
            <p:nvPr/>
          </p:nvSpPr>
          <p:spPr>
            <a:xfrm>
              <a:off x="4873777" y="1202978"/>
              <a:ext cx="874013" cy="544757"/>
            </a:xfrm>
            <a:prstGeom prst="rect">
              <a:avLst/>
            </a:prstGeom>
            <a:noFill/>
          </p:spPr>
          <p:txBody>
            <a:bodyPr wrap="none">
              <a:spAutoFit/>
            </a:bodyP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不满足</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刚性条件</a:t>
              </a:r>
            </a:p>
          </p:txBody>
        </p:sp>
        <p:sp>
          <p:nvSpPr>
            <p:cNvPr id="74" name="Rectangle 47"/>
            <p:cNvSpPr>
              <a:spLocks noChangeArrowheads="1"/>
            </p:cNvSpPr>
            <p:nvPr/>
          </p:nvSpPr>
          <p:spPr bwMode="auto">
            <a:xfrm>
              <a:off x="4644033" y="2665065"/>
              <a:ext cx="719137"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风险</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核查</a:t>
              </a:r>
            </a:p>
          </p:txBody>
        </p:sp>
        <p:cxnSp>
          <p:nvCxnSpPr>
            <p:cNvPr id="75" name="直接箭头连接符 23576"/>
            <p:cNvCxnSpPr>
              <a:cxnSpLocks noChangeShapeType="1"/>
              <a:stCxn id="40" idx="3"/>
              <a:endCxn id="74" idx="1"/>
            </p:cNvCxnSpPr>
            <p:nvPr/>
          </p:nvCxnSpPr>
          <p:spPr bwMode="auto">
            <a:xfrm>
              <a:off x="4212233" y="2890490"/>
              <a:ext cx="431800" cy="7938"/>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76" name="TextBox 23579"/>
            <p:cNvSpPr txBox="1"/>
            <p:nvPr/>
          </p:nvSpPr>
          <p:spPr>
            <a:xfrm>
              <a:off x="4144546" y="2908824"/>
              <a:ext cx="610612" cy="830107"/>
            </a:xfrm>
            <a:prstGeom prst="rect">
              <a:avLst/>
            </a:prstGeom>
            <a:noFill/>
          </p:spPr>
          <p:txBody>
            <a:bodyPr vert="eaVert" wrap="none">
              <a:spAutoFit/>
            </a:bodyP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满足</a:t>
              </a:r>
              <a:endParaRPr lang="en-US" altLang="zh-CN" sz="1100" dirty="0">
                <a:solidFill>
                  <a:srgbClr val="000000"/>
                </a:solidFill>
                <a:latin typeface="微软雅黑 Light" panose="020B0502040204020203" pitchFamily="34" charset="-122"/>
                <a:ea typeface="微软雅黑 Light" panose="020B0502040204020203" pitchFamily="34" charset="-122"/>
              </a:endParaRPr>
            </a:p>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刚性条件</a:t>
              </a:r>
            </a:p>
          </p:txBody>
        </p:sp>
        <p:cxnSp>
          <p:nvCxnSpPr>
            <p:cNvPr id="77" name="直接箭头连接符 23581"/>
            <p:cNvCxnSpPr>
              <a:cxnSpLocks noChangeShapeType="1"/>
              <a:stCxn id="74" idx="3"/>
            </p:cNvCxnSpPr>
            <p:nvPr/>
          </p:nvCxnSpPr>
          <p:spPr bwMode="auto">
            <a:xfrm>
              <a:off x="5363170" y="2898428"/>
              <a:ext cx="215900" cy="0"/>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78" name="Rectangle 47"/>
            <p:cNvSpPr>
              <a:spLocks noChangeArrowheads="1"/>
            </p:cNvSpPr>
            <p:nvPr/>
          </p:nvSpPr>
          <p:spPr bwMode="auto">
            <a:xfrm>
              <a:off x="5652095" y="3779490"/>
              <a:ext cx="1150938" cy="431800"/>
            </a:xfrm>
            <a:prstGeom prst="rect">
              <a:avLst/>
            </a:prstGeom>
            <a:solidFill>
              <a:schemeClr val="bg1"/>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优质合作项目</a:t>
              </a:r>
            </a:p>
          </p:txBody>
        </p:sp>
        <p:sp>
          <p:nvSpPr>
            <p:cNvPr id="79" name="Rectangle 47"/>
            <p:cNvSpPr>
              <a:spLocks noChangeArrowheads="1"/>
            </p:cNvSpPr>
            <p:nvPr/>
          </p:nvSpPr>
          <p:spPr bwMode="auto">
            <a:xfrm>
              <a:off x="7452320" y="1169640"/>
              <a:ext cx="1008063"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拒绝池</a:t>
              </a:r>
            </a:p>
          </p:txBody>
        </p:sp>
        <p:sp>
          <p:nvSpPr>
            <p:cNvPr id="80" name="Rectangle 47"/>
            <p:cNvSpPr>
              <a:spLocks noChangeArrowheads="1"/>
            </p:cNvSpPr>
            <p:nvPr/>
          </p:nvSpPr>
          <p:spPr bwMode="auto">
            <a:xfrm>
              <a:off x="7452320" y="1779240"/>
              <a:ext cx="1008063"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自动通过</a:t>
              </a:r>
            </a:p>
          </p:txBody>
        </p:sp>
        <p:sp>
          <p:nvSpPr>
            <p:cNvPr id="81" name="Rectangle 47"/>
            <p:cNvSpPr>
              <a:spLocks noChangeArrowheads="1"/>
            </p:cNvSpPr>
            <p:nvPr/>
          </p:nvSpPr>
          <p:spPr bwMode="auto">
            <a:xfrm>
              <a:off x="7452320" y="2355503"/>
              <a:ext cx="1008063" cy="465137"/>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补充审批池</a:t>
              </a:r>
            </a:p>
          </p:txBody>
        </p:sp>
        <p:sp>
          <p:nvSpPr>
            <p:cNvPr id="82" name="Rectangle 47"/>
            <p:cNvSpPr>
              <a:spLocks noChangeArrowheads="1"/>
            </p:cNvSpPr>
            <p:nvPr/>
          </p:nvSpPr>
          <p:spPr bwMode="auto">
            <a:xfrm>
              <a:off x="7452320" y="2969865"/>
              <a:ext cx="1008063" cy="466725"/>
            </a:xfrm>
            <a:prstGeom prst="rect">
              <a:avLst/>
            </a:prstGeom>
            <a:solidFill>
              <a:schemeClr val="bg1">
                <a:lumMod val="95000"/>
              </a:schemeClr>
            </a:solidFill>
            <a:ln w="9525" algn="ctr">
              <a:solidFill>
                <a:schemeClr val="bg1">
                  <a:lumMod val="75000"/>
                </a:schemeClr>
              </a:solidFill>
              <a:miter lim="800000"/>
              <a:headEnd/>
              <a:tailEnd/>
            </a:ln>
            <a:effectLst/>
          </p:spPr>
          <p:txBody>
            <a:bodyPr wrap="none" anchor="ctr"/>
            <a:lstStyle/>
            <a:p>
              <a:pPr algn="ctr">
                <a:defRPr/>
              </a:pPr>
              <a:r>
                <a:rPr lang="zh-CN" altLang="en-US" sz="1100" dirty="0">
                  <a:solidFill>
                    <a:srgbClr val="000000"/>
                  </a:solidFill>
                  <a:latin typeface="微软雅黑 Light" panose="020B0502040204020203" pitchFamily="34" charset="-122"/>
                  <a:ea typeface="微软雅黑 Light" panose="020B0502040204020203" pitchFamily="34" charset="-122"/>
                </a:rPr>
                <a:t>人工审批池</a:t>
              </a:r>
            </a:p>
          </p:txBody>
        </p:sp>
        <p:cxnSp>
          <p:nvCxnSpPr>
            <p:cNvPr id="83" name="直接箭头连接符 63"/>
            <p:cNvCxnSpPr>
              <a:cxnSpLocks noChangeShapeType="1"/>
              <a:stCxn id="69" idx="3"/>
              <a:endCxn id="79" idx="1"/>
            </p:cNvCxnSpPr>
            <p:nvPr/>
          </p:nvCxnSpPr>
          <p:spPr bwMode="auto">
            <a:xfrm flipV="1">
              <a:off x="6876058" y="1403003"/>
              <a:ext cx="576262" cy="2039937"/>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cxnSp>
          <p:nvCxnSpPr>
            <p:cNvPr id="84" name="直接箭头连接符 65"/>
            <p:cNvCxnSpPr>
              <a:cxnSpLocks noChangeShapeType="1"/>
              <a:stCxn id="69" idx="3"/>
              <a:endCxn id="80" idx="1"/>
            </p:cNvCxnSpPr>
            <p:nvPr/>
          </p:nvCxnSpPr>
          <p:spPr bwMode="auto">
            <a:xfrm flipV="1">
              <a:off x="6876058" y="2012603"/>
              <a:ext cx="576262" cy="1430337"/>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cxnSp>
          <p:nvCxnSpPr>
            <p:cNvPr id="85" name="直接箭头连接符 69"/>
            <p:cNvCxnSpPr>
              <a:cxnSpLocks noChangeShapeType="1"/>
              <a:stCxn id="69" idx="3"/>
              <a:endCxn id="81" idx="1"/>
            </p:cNvCxnSpPr>
            <p:nvPr/>
          </p:nvCxnSpPr>
          <p:spPr bwMode="auto">
            <a:xfrm flipV="1">
              <a:off x="6876058" y="2588865"/>
              <a:ext cx="576262" cy="854075"/>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cxnSp>
          <p:nvCxnSpPr>
            <p:cNvPr id="86" name="直接箭头连接符 77"/>
            <p:cNvCxnSpPr>
              <a:cxnSpLocks noChangeShapeType="1"/>
              <a:stCxn id="69" idx="3"/>
              <a:endCxn id="82" idx="1"/>
            </p:cNvCxnSpPr>
            <p:nvPr/>
          </p:nvCxnSpPr>
          <p:spPr bwMode="auto">
            <a:xfrm flipV="1">
              <a:off x="6876058" y="3203228"/>
              <a:ext cx="576262" cy="239712"/>
            </a:xfrm>
            <a:prstGeom prst="straightConnector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cxnSp>
          <p:nvCxnSpPr>
            <p:cNvPr id="87" name="肘形连接符 81"/>
            <p:cNvCxnSpPr>
              <a:cxnSpLocks noChangeShapeType="1"/>
              <a:stCxn id="40" idx="3"/>
              <a:endCxn id="79" idx="1"/>
            </p:cNvCxnSpPr>
            <p:nvPr/>
          </p:nvCxnSpPr>
          <p:spPr bwMode="auto">
            <a:xfrm flipV="1">
              <a:off x="4212233" y="1403003"/>
              <a:ext cx="3240087" cy="1487487"/>
            </a:xfrm>
            <a:prstGeom prst="bentConnector3">
              <a:avLst>
                <a:gd name="adj1" fmla="val 3671"/>
              </a:avLst>
            </a:prstGeom>
            <a:noFill/>
            <a:ln w="12700" algn="ctr">
              <a:solidFill>
                <a:srgbClr val="808080"/>
              </a:solidFill>
              <a:round/>
              <a:headEnd/>
              <a:tailEnd type="arrow" w="med" len="med"/>
            </a:ln>
            <a:extLst>
              <a:ext uri="{909E8E84-426E-40DD-AFC4-6F175D3DCCD1}">
                <a14:hiddenFill xmlns:a14="http://schemas.microsoft.com/office/drawing/2010/main">
                  <a:noFill/>
                </a14:hiddenFill>
              </a:ext>
            </a:extLst>
          </p:spPr>
        </p:cxnSp>
        <p:sp>
          <p:nvSpPr>
            <p:cNvPr id="88" name="上下箭头 87"/>
            <p:cNvSpPr/>
            <p:nvPr/>
          </p:nvSpPr>
          <p:spPr bwMode="auto">
            <a:xfrm>
              <a:off x="6066433" y="4498628"/>
              <a:ext cx="304800" cy="360362"/>
            </a:xfrm>
            <a:prstGeom prst="upDownArrow">
              <a:avLst/>
            </a:prstGeom>
            <a:solidFill>
              <a:schemeClr val="bg1">
                <a:lumMod val="85000"/>
              </a:schemeClr>
            </a:solidFill>
            <a:ln w="9525">
              <a:no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89" name="下箭头 88"/>
            <p:cNvSpPr/>
            <p:nvPr/>
          </p:nvSpPr>
          <p:spPr bwMode="auto">
            <a:xfrm>
              <a:off x="6155333" y="1131540"/>
              <a:ext cx="288925" cy="1223963"/>
            </a:xfrm>
            <a:prstGeom prst="downArrow">
              <a:avLst/>
            </a:prstGeom>
            <a:solidFill>
              <a:schemeClr val="bg1">
                <a:lumMod val="85000"/>
              </a:schemeClr>
            </a:solidFill>
            <a:ln w="9525">
              <a:solidFill>
                <a:schemeClr val="bg1">
                  <a:lumMod val="85000"/>
                </a:schemeClr>
              </a:solidFill>
              <a:miter lim="800000"/>
              <a:headEnd/>
              <a:tailEnd/>
            </a:ln>
          </p:spPr>
          <p:txBody>
            <a:bodyPr anchor="ctr"/>
            <a:lstStyle/>
            <a:p>
              <a:pPr algn="ctr">
                <a:buFont typeface="Wingdings" pitchFamily="2" charset="2"/>
                <a:buNone/>
                <a:defRPr/>
              </a:pPr>
              <a:endParaRPr lang="zh-CN" altLang="en-US" sz="1100" kern="100" dirty="0">
                <a:solidFill>
                  <a:schemeClr val="bg1">
                    <a:lumMod val="95000"/>
                  </a:schemeClr>
                </a:solidFill>
                <a:latin typeface="微软雅黑 Light" panose="020B0502040204020203" pitchFamily="34" charset="-122"/>
                <a:ea typeface="微软雅黑 Light" panose="020B0502040204020203" pitchFamily="34" charset="-122"/>
                <a:cs typeface="Times New Roman"/>
              </a:endParaRPr>
            </a:p>
          </p:txBody>
        </p:sp>
        <p:sp>
          <p:nvSpPr>
            <p:cNvPr id="90" name="TextBox 91"/>
            <p:cNvSpPr txBox="1"/>
            <p:nvPr/>
          </p:nvSpPr>
          <p:spPr>
            <a:xfrm>
              <a:off x="7020519" y="3579465"/>
              <a:ext cx="2016126" cy="1828829"/>
            </a:xfrm>
            <a:prstGeom prst="rect">
              <a:avLst/>
            </a:prstGeom>
            <a:solidFill>
              <a:schemeClr val="bg1">
                <a:lumMod val="50000"/>
              </a:schemeClr>
            </a:solidFill>
          </p:spPr>
          <p:txBody>
            <a:bodyPr>
              <a:spAutoFit/>
            </a:bodyPr>
            <a:lstStyle/>
            <a:p>
              <a:pPr>
                <a:defRPr/>
              </a:pPr>
              <a:r>
                <a:rPr lang="en-US" altLang="zh-CN" sz="1050" dirty="0">
                  <a:solidFill>
                    <a:schemeClr val="bg1"/>
                  </a:solidFill>
                  <a:latin typeface="微软雅黑 Light" panose="020B0502040204020203" pitchFamily="34" charset="-122"/>
                  <a:ea typeface="微软雅黑 Light" panose="020B0502040204020203" pitchFamily="34" charset="-122"/>
                </a:rPr>
                <a:t>1.</a:t>
              </a:r>
              <a:r>
                <a:rPr lang="zh-CN" altLang="zh-CN" sz="1050" dirty="0">
                  <a:solidFill>
                    <a:schemeClr val="bg1"/>
                  </a:solidFill>
                  <a:latin typeface="微软雅黑 Light" panose="020B0502040204020203" pitchFamily="34" charset="-122"/>
                  <a:ea typeface="微软雅黑 Light" panose="020B0502040204020203" pitchFamily="34" charset="-122"/>
                </a:rPr>
                <a:t>审批人员集中精力专注于系统自动审批所无法控制的</a:t>
              </a:r>
              <a:r>
                <a:rPr lang="zh-CN" altLang="en-US" sz="1050" dirty="0">
                  <a:solidFill>
                    <a:schemeClr val="bg1"/>
                  </a:solidFill>
                  <a:latin typeface="微软雅黑 Light" panose="020B0502040204020203" pitchFamily="34" charset="-122"/>
                  <a:ea typeface="微软雅黑 Light" panose="020B0502040204020203" pitchFamily="34" charset="-122"/>
                </a:rPr>
                <a:t>必须</a:t>
              </a:r>
              <a:r>
                <a:rPr lang="zh-CN" altLang="zh-CN" sz="1050" dirty="0">
                  <a:solidFill>
                    <a:schemeClr val="bg1"/>
                  </a:solidFill>
                  <a:latin typeface="微软雅黑 Light" panose="020B0502040204020203" pitchFamily="34" charset="-122"/>
                  <a:ea typeface="微软雅黑 Light" panose="020B0502040204020203" pitchFamily="34" charset="-122"/>
                </a:rPr>
                <a:t>由人工判断的合规风险、操作风险和信用风险的定性识别和把控上</a:t>
              </a:r>
              <a:endParaRPr lang="en-US" altLang="zh-CN" sz="1050" dirty="0">
                <a:solidFill>
                  <a:schemeClr val="bg1"/>
                </a:solidFill>
                <a:latin typeface="微软雅黑 Light" panose="020B0502040204020203" pitchFamily="34" charset="-122"/>
                <a:ea typeface="微软雅黑 Light" panose="020B0502040204020203" pitchFamily="34" charset="-122"/>
              </a:endParaRPr>
            </a:p>
            <a:p>
              <a:pPr>
                <a:defRPr/>
              </a:pPr>
              <a:r>
                <a:rPr lang="en-US" altLang="zh-CN" sz="1050" dirty="0">
                  <a:solidFill>
                    <a:schemeClr val="bg1"/>
                  </a:solidFill>
                  <a:latin typeface="微软雅黑 Light" panose="020B0502040204020203" pitchFamily="34" charset="-122"/>
                  <a:ea typeface="微软雅黑 Light" panose="020B0502040204020203" pitchFamily="34" charset="-122"/>
                </a:rPr>
                <a:t>2.</a:t>
              </a:r>
              <a:r>
                <a:rPr lang="zh-CN" altLang="en-US" sz="1050" dirty="0">
                  <a:solidFill>
                    <a:schemeClr val="bg1"/>
                  </a:solidFill>
                  <a:latin typeface="微软雅黑 Light" panose="020B0502040204020203" pitchFamily="34" charset="-122"/>
                  <a:ea typeface="微软雅黑 Light" panose="020B0502040204020203" pitchFamily="34" charset="-122"/>
                </a:rPr>
                <a:t>自动审批标准化判断和专家审批经验各司其职，优势互补</a:t>
              </a:r>
            </a:p>
          </p:txBody>
        </p:sp>
        <p:sp>
          <p:nvSpPr>
            <p:cNvPr id="91" name="TextBox 48"/>
            <p:cNvSpPr txBox="1"/>
            <p:nvPr/>
          </p:nvSpPr>
          <p:spPr>
            <a:xfrm>
              <a:off x="386358" y="2593628"/>
              <a:ext cx="709388" cy="330746"/>
            </a:xfrm>
            <a:prstGeom prst="rect">
              <a:avLst/>
            </a:prstGeom>
            <a:noFill/>
          </p:spPr>
          <p:txBody>
            <a:bodyPr wrap="none">
              <a:spAutoFit/>
            </a:bodyPr>
            <a:lstStyle/>
            <a:p>
              <a:pPr>
                <a:defRPr/>
              </a:pPr>
              <a:r>
                <a:rPr lang="zh-CN" altLang="en-US" sz="1100" dirty="0">
                  <a:solidFill>
                    <a:srgbClr val="000000"/>
                  </a:solidFill>
                  <a:latin typeface="微软雅黑 Light" panose="020B0502040204020203" pitchFamily="34" charset="-122"/>
                  <a:ea typeface="微软雅黑 Light" panose="020B0502040204020203" pitchFamily="34" charset="-122"/>
                </a:rPr>
                <a:t>扫描岗</a:t>
              </a:r>
            </a:p>
          </p:txBody>
        </p:sp>
      </p:grpSp>
    </p:spTree>
    <p:extLst>
      <p:ext uri="{BB962C8B-B14F-4D97-AF65-F5344CB8AC3E}">
        <p14:creationId xmlns:p14="http://schemas.microsoft.com/office/powerpoint/2010/main" val="2855539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流程</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作业</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41</a:t>
            </a:fld>
            <a:endParaRPr lang="zh-CN" altLang="en-US" dirty="0"/>
          </a:p>
        </p:txBody>
      </p:sp>
      <p:grpSp>
        <p:nvGrpSpPr>
          <p:cNvPr id="5" name="Group 2"/>
          <p:cNvGrpSpPr/>
          <p:nvPr/>
        </p:nvGrpSpPr>
        <p:grpSpPr>
          <a:xfrm>
            <a:off x="1497360" y="651627"/>
            <a:ext cx="7211865" cy="3456384"/>
            <a:chOff x="228600" y="1295400"/>
            <a:chExt cx="8763000" cy="5010051"/>
          </a:xfrm>
        </p:grpSpPr>
        <p:sp>
          <p:nvSpPr>
            <p:cNvPr id="6" name="AutoShape 3"/>
            <p:cNvSpPr>
              <a:spLocks noChangeArrowheads="1"/>
            </p:cNvSpPr>
            <p:nvPr/>
          </p:nvSpPr>
          <p:spPr bwMode="auto">
            <a:xfrm>
              <a:off x="228600" y="1295400"/>
              <a:ext cx="2057400" cy="762000"/>
            </a:xfrm>
            <a:prstGeom prst="leftRightArrow">
              <a:avLst>
                <a:gd name="adj1" fmla="val 50000"/>
                <a:gd name="adj2" fmla="val 54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1200">
                  <a:latin typeface="微软雅黑 Light" panose="020B0502040204020203" pitchFamily="34" charset="-122"/>
                  <a:ea typeface="微软雅黑 Light" panose="020B0502040204020203" pitchFamily="34" charset="-122"/>
                </a:rPr>
                <a:t>风险识别和记录</a:t>
              </a:r>
            </a:p>
          </p:txBody>
        </p:sp>
        <p:sp>
          <p:nvSpPr>
            <p:cNvPr id="7" name="AutoShape 4"/>
            <p:cNvSpPr>
              <a:spLocks noChangeArrowheads="1"/>
            </p:cNvSpPr>
            <p:nvPr/>
          </p:nvSpPr>
          <p:spPr bwMode="auto">
            <a:xfrm>
              <a:off x="5943600" y="1295400"/>
              <a:ext cx="3048000" cy="762000"/>
            </a:xfrm>
            <a:prstGeom prst="leftRightArrow">
              <a:avLst>
                <a:gd name="adj1" fmla="val 50000"/>
                <a:gd name="adj2" fmla="val 8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1100" dirty="0">
                  <a:latin typeface="微软雅黑 Light" panose="020B0502040204020203" pitchFamily="34" charset="-122"/>
                  <a:ea typeface="微软雅黑 Light" panose="020B0502040204020203" pitchFamily="34" charset="-122"/>
                </a:rPr>
                <a:t>风险监控、整合和回报计量和汇报</a:t>
              </a:r>
            </a:p>
          </p:txBody>
        </p:sp>
        <p:sp>
          <p:nvSpPr>
            <p:cNvPr id="8" name="AutoShape 5"/>
            <p:cNvSpPr>
              <a:spLocks noChangeArrowheads="1"/>
            </p:cNvSpPr>
            <p:nvPr/>
          </p:nvSpPr>
          <p:spPr bwMode="auto">
            <a:xfrm>
              <a:off x="2286000" y="1295400"/>
              <a:ext cx="3657600" cy="762000"/>
            </a:xfrm>
            <a:prstGeom prst="leftRightArrow">
              <a:avLst>
                <a:gd name="adj1" fmla="val 50000"/>
                <a:gd name="adj2" fmla="val 96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200" dirty="0">
                  <a:latin typeface="微软雅黑 Light" panose="020B0502040204020203" pitchFamily="34" charset="-122"/>
                  <a:ea typeface="微软雅黑 Light" panose="020B0502040204020203" pitchFamily="34" charset="-122"/>
                </a:rPr>
                <a:t>风险计量和调整</a:t>
              </a:r>
            </a:p>
          </p:txBody>
        </p:sp>
        <p:sp>
          <p:nvSpPr>
            <p:cNvPr id="9" name="Text Box 37"/>
            <p:cNvSpPr txBox="1">
              <a:spLocks noChangeArrowheads="1"/>
            </p:cNvSpPr>
            <p:nvPr/>
          </p:nvSpPr>
          <p:spPr bwMode="auto">
            <a:xfrm>
              <a:off x="415925" y="5105400"/>
              <a:ext cx="1336675" cy="91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风险信息识别</a:t>
              </a:r>
            </a:p>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外部评级收集</a:t>
              </a:r>
            </a:p>
            <a:p>
              <a:pPr algn="l" eaLnBrk="1" hangingPunct="1">
                <a:spcBef>
                  <a:spcPct val="20000"/>
                </a:spcBef>
                <a:buFontTx/>
                <a:buChar char="•"/>
              </a:pPr>
              <a:endParaRPr lang="en-US" altLang="zh-CN" sz="1200" dirty="0">
                <a:latin typeface="微软雅黑 Light" panose="020B0502040204020203" pitchFamily="34" charset="-122"/>
                <a:ea typeface="微软雅黑 Light" panose="020B0502040204020203" pitchFamily="34" charset="-122"/>
                <a:cs typeface="Angsana New" pitchFamily="18" charset="-34"/>
              </a:endParaRPr>
            </a:p>
          </p:txBody>
        </p:sp>
        <p:sp>
          <p:nvSpPr>
            <p:cNvPr id="10" name="Line 7"/>
            <p:cNvSpPr>
              <a:spLocks noChangeShapeType="1"/>
            </p:cNvSpPr>
            <p:nvPr/>
          </p:nvSpPr>
          <p:spPr bwMode="auto">
            <a:xfrm flipH="1">
              <a:off x="796925" y="42672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11" name="Line 8"/>
            <p:cNvSpPr>
              <a:spLocks noChangeShapeType="1"/>
            </p:cNvSpPr>
            <p:nvPr/>
          </p:nvSpPr>
          <p:spPr bwMode="auto">
            <a:xfrm flipH="1">
              <a:off x="1524000" y="3048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12" name="Text Box 37"/>
            <p:cNvSpPr txBox="1">
              <a:spLocks noChangeArrowheads="1"/>
            </p:cNvSpPr>
            <p:nvPr/>
          </p:nvSpPr>
          <p:spPr bwMode="auto">
            <a:xfrm>
              <a:off x="1219199" y="2000250"/>
              <a:ext cx="1371600" cy="12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定性信息录入</a:t>
              </a:r>
            </a:p>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财务数据录入</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评级试算</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 贷款定价</a:t>
              </a:r>
            </a:p>
          </p:txBody>
        </p:sp>
        <p:sp>
          <p:nvSpPr>
            <p:cNvPr id="13" name="Line 10"/>
            <p:cNvSpPr>
              <a:spLocks noChangeShapeType="1"/>
            </p:cNvSpPr>
            <p:nvPr/>
          </p:nvSpPr>
          <p:spPr bwMode="auto">
            <a:xfrm flipH="1">
              <a:off x="2667000" y="42672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14" name="Text Box 37"/>
            <p:cNvSpPr txBox="1">
              <a:spLocks noChangeArrowheads="1"/>
            </p:cNvSpPr>
            <p:nvPr/>
          </p:nvSpPr>
          <p:spPr bwMode="auto">
            <a:xfrm>
              <a:off x="2057400" y="5105400"/>
              <a:ext cx="1184275" cy="12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财务分析</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关联人分析</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债项评级</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债务人评级</a:t>
              </a:r>
            </a:p>
          </p:txBody>
        </p:sp>
        <p:sp>
          <p:nvSpPr>
            <p:cNvPr id="15" name="Line 12"/>
            <p:cNvSpPr>
              <a:spLocks noChangeShapeType="1"/>
            </p:cNvSpPr>
            <p:nvPr/>
          </p:nvSpPr>
          <p:spPr bwMode="auto">
            <a:xfrm flipH="1">
              <a:off x="4495800" y="42672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16" name="Line 13"/>
            <p:cNvSpPr>
              <a:spLocks noChangeShapeType="1"/>
            </p:cNvSpPr>
            <p:nvPr/>
          </p:nvSpPr>
          <p:spPr bwMode="auto">
            <a:xfrm flipH="1">
              <a:off x="3733800" y="29718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17" name="Text Box 37"/>
            <p:cNvSpPr txBox="1">
              <a:spLocks noChangeArrowheads="1"/>
            </p:cNvSpPr>
            <p:nvPr/>
          </p:nvSpPr>
          <p:spPr bwMode="auto">
            <a:xfrm>
              <a:off x="3352800" y="2657475"/>
              <a:ext cx="1676400" cy="35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风险缓释数据收集</a:t>
              </a:r>
            </a:p>
          </p:txBody>
        </p:sp>
        <p:sp>
          <p:nvSpPr>
            <p:cNvPr id="18" name="Text Box 37"/>
            <p:cNvSpPr txBox="1">
              <a:spLocks noChangeArrowheads="1"/>
            </p:cNvSpPr>
            <p:nvPr/>
          </p:nvSpPr>
          <p:spPr bwMode="auto">
            <a:xfrm>
              <a:off x="4073525" y="5105400"/>
              <a:ext cx="1336675" cy="12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审批决策支持</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限额检查</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审批授权检查</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评级推翻</a:t>
              </a:r>
            </a:p>
          </p:txBody>
        </p:sp>
        <p:sp>
          <p:nvSpPr>
            <p:cNvPr id="19" name="Line 16"/>
            <p:cNvSpPr>
              <a:spLocks noChangeShapeType="1"/>
            </p:cNvSpPr>
            <p:nvPr/>
          </p:nvSpPr>
          <p:spPr bwMode="auto">
            <a:xfrm flipH="1">
              <a:off x="6400800" y="29718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20" name="Text Box 37"/>
            <p:cNvSpPr txBox="1">
              <a:spLocks noChangeArrowheads="1"/>
            </p:cNvSpPr>
            <p:nvPr/>
          </p:nvSpPr>
          <p:spPr bwMode="auto">
            <a:xfrm>
              <a:off x="7959725" y="2474913"/>
              <a:ext cx="879475" cy="58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组合层面风险管理</a:t>
              </a:r>
            </a:p>
          </p:txBody>
        </p:sp>
        <p:sp>
          <p:nvSpPr>
            <p:cNvPr id="21" name="Text Box 37"/>
            <p:cNvSpPr txBox="1">
              <a:spLocks noChangeArrowheads="1"/>
            </p:cNvSpPr>
            <p:nvPr/>
          </p:nvSpPr>
          <p:spPr bwMode="auto">
            <a:xfrm>
              <a:off x="6740525" y="5105400"/>
              <a:ext cx="1184275" cy="115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风险预警  </a:t>
              </a:r>
            </a:p>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评级调整</a:t>
              </a:r>
            </a:p>
            <a:p>
              <a:pPr algn="l" eaLnBrk="1" hangingPunct="1">
                <a:spcBef>
                  <a:spcPct val="20000"/>
                </a:spcBef>
                <a:buFontTx/>
                <a:buChar char="•"/>
              </a:pPr>
              <a:r>
                <a:rPr lang="zh-CN" altLang="en-US" sz="1200" dirty="0">
                  <a:latin typeface="微软雅黑 Light" panose="020B0502040204020203" pitchFamily="34" charset="-122"/>
                  <a:ea typeface="微软雅黑 Light" panose="020B0502040204020203" pitchFamily="34" charset="-122"/>
                  <a:cs typeface="Angsana New" pitchFamily="18" charset="-34"/>
                </a:rPr>
                <a:t>贷后催收处置策略制定</a:t>
              </a:r>
            </a:p>
          </p:txBody>
        </p:sp>
        <p:sp>
          <p:nvSpPr>
            <p:cNvPr id="22" name="Line 19"/>
            <p:cNvSpPr>
              <a:spLocks noChangeShapeType="1"/>
            </p:cNvSpPr>
            <p:nvPr/>
          </p:nvSpPr>
          <p:spPr bwMode="auto">
            <a:xfrm flipH="1">
              <a:off x="7162800" y="42672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23" name="Line 20"/>
            <p:cNvSpPr>
              <a:spLocks noChangeShapeType="1"/>
            </p:cNvSpPr>
            <p:nvPr/>
          </p:nvSpPr>
          <p:spPr bwMode="auto">
            <a:xfrm flipH="1">
              <a:off x="8077200" y="29718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24" name="Text Box 37"/>
            <p:cNvSpPr txBox="1">
              <a:spLocks noChangeArrowheads="1"/>
            </p:cNvSpPr>
            <p:nvPr/>
          </p:nvSpPr>
          <p:spPr bwMode="auto">
            <a:xfrm>
              <a:off x="6096000" y="2438400"/>
              <a:ext cx="1184275" cy="63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00" rIns="18000">
              <a:spAutoFit/>
            </a:bodyPr>
            <a:lstStyle>
              <a:lvl1pPr marL="120650" indent="-120650">
                <a:defRPr sz="1600">
                  <a:solidFill>
                    <a:schemeClr val="tx1"/>
                  </a:solidFill>
                  <a:latin typeface="Arial" charset="0"/>
                  <a:ea typeface="宋体" charset="-122"/>
                </a:defRPr>
              </a:lvl1pPr>
              <a:lvl2pPr marL="742950" indent="-285750">
                <a:defRPr sz="1600">
                  <a:solidFill>
                    <a:schemeClr val="tx1"/>
                  </a:solidFill>
                  <a:latin typeface="Arial" charset="0"/>
                  <a:ea typeface="宋体" charset="-122"/>
                </a:defRPr>
              </a:lvl2pPr>
              <a:lvl3pPr marL="1143000" indent="-228600">
                <a:defRPr sz="1600">
                  <a:solidFill>
                    <a:schemeClr val="tx1"/>
                  </a:solidFill>
                  <a:latin typeface="Arial" charset="0"/>
                  <a:ea typeface="宋体" charset="-122"/>
                </a:defRPr>
              </a:lvl3pPr>
              <a:lvl4pPr marL="1600200" indent="-228600">
                <a:defRPr sz="1600">
                  <a:solidFill>
                    <a:schemeClr val="tx1"/>
                  </a:solidFill>
                  <a:latin typeface="Arial" charset="0"/>
                  <a:ea typeface="宋体" charset="-122"/>
                </a:defRPr>
              </a:lvl4pPr>
              <a:lvl5pPr marL="2057400" indent="-228600">
                <a:defRPr sz="1600">
                  <a:solidFill>
                    <a:schemeClr val="tx1"/>
                  </a:solidFill>
                  <a:latin typeface="Arial" charset="0"/>
                  <a:ea typeface="宋体" charset="-122"/>
                </a:defRPr>
              </a:lvl5pPr>
              <a:lvl6pPr marL="2514600" indent="-228600" algn="ctr" eaLnBrk="0" fontAlgn="base" hangingPunct="0">
                <a:spcBef>
                  <a:spcPct val="0"/>
                </a:spcBef>
                <a:spcAft>
                  <a:spcPct val="0"/>
                </a:spcAft>
                <a:defRPr sz="1600">
                  <a:solidFill>
                    <a:schemeClr val="tx1"/>
                  </a:solidFill>
                  <a:latin typeface="Arial" charset="0"/>
                  <a:ea typeface="宋体" charset="-122"/>
                </a:defRPr>
              </a:lvl6pPr>
              <a:lvl7pPr marL="2971800" indent="-228600" algn="ctr" eaLnBrk="0" fontAlgn="base" hangingPunct="0">
                <a:spcBef>
                  <a:spcPct val="0"/>
                </a:spcBef>
                <a:spcAft>
                  <a:spcPct val="0"/>
                </a:spcAft>
                <a:defRPr sz="1600">
                  <a:solidFill>
                    <a:schemeClr val="tx1"/>
                  </a:solidFill>
                  <a:latin typeface="Arial" charset="0"/>
                  <a:ea typeface="宋体" charset="-122"/>
                </a:defRPr>
              </a:lvl7pPr>
              <a:lvl8pPr marL="3429000" indent="-228600" algn="ctr" eaLnBrk="0" fontAlgn="base" hangingPunct="0">
                <a:spcBef>
                  <a:spcPct val="0"/>
                </a:spcBef>
                <a:spcAft>
                  <a:spcPct val="0"/>
                </a:spcAft>
                <a:defRPr sz="1600">
                  <a:solidFill>
                    <a:schemeClr val="tx1"/>
                  </a:solidFill>
                  <a:latin typeface="Arial" charset="0"/>
                  <a:ea typeface="宋体" charset="-122"/>
                </a:defRPr>
              </a:lvl8pPr>
              <a:lvl9pPr marL="3886200" indent="-228600" algn="ctr" eaLnBrk="0" fontAlgn="base" hangingPunct="0">
                <a:spcBef>
                  <a:spcPct val="0"/>
                </a:spcBef>
                <a:spcAft>
                  <a:spcPct val="0"/>
                </a:spcAft>
                <a:defRPr sz="1600">
                  <a:solidFill>
                    <a:schemeClr val="tx1"/>
                  </a:solidFill>
                  <a:latin typeface="Arial" charset="0"/>
                  <a:ea typeface="宋体" charset="-122"/>
                </a:defRPr>
              </a:lvl9pPr>
            </a:lstStyle>
            <a:p>
              <a:pPr algn="l" eaLnBrk="1" hangingPunct="1">
                <a:spcBef>
                  <a:spcPct val="20000"/>
                </a:spcBef>
                <a:buFontTx/>
                <a:buChar char="•"/>
              </a:pP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定期评级</a:t>
              </a:r>
            </a:p>
            <a:p>
              <a:pPr algn="l" eaLnBrk="1" hangingPunct="1">
                <a:spcBef>
                  <a:spcPct val="20000"/>
                </a:spcBef>
                <a:buFontTx/>
                <a:buChar char="•"/>
              </a:pPr>
              <a:r>
                <a:rPr lang="en-US" altLang="zh-CN"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RAROC</a:t>
              </a:r>
              <a:r>
                <a:rPr lang="zh-CN" altLang="en-US" sz="1200" dirty="0">
                  <a:solidFill>
                    <a:srgbClr val="FF0000"/>
                  </a:solidFill>
                  <a:latin typeface="微软雅黑 Light" panose="020B0502040204020203" pitchFamily="34" charset="-122"/>
                  <a:ea typeface="微软雅黑 Light" panose="020B0502040204020203" pitchFamily="34" charset="-122"/>
                  <a:cs typeface="Angsana New" pitchFamily="18" charset="-34"/>
                </a:rPr>
                <a:t>分析</a:t>
              </a:r>
            </a:p>
          </p:txBody>
        </p:sp>
        <p:grpSp>
          <p:nvGrpSpPr>
            <p:cNvPr id="25" name="Group 22"/>
            <p:cNvGrpSpPr>
              <a:grpSpLocks/>
            </p:cNvGrpSpPr>
            <p:nvPr/>
          </p:nvGrpSpPr>
          <p:grpSpPr bwMode="auto">
            <a:xfrm>
              <a:off x="393700" y="3649663"/>
              <a:ext cx="8521700" cy="671512"/>
              <a:chOff x="248" y="2299"/>
              <a:chExt cx="7091" cy="423"/>
            </a:xfrm>
          </p:grpSpPr>
          <p:sp>
            <p:nvSpPr>
              <p:cNvPr id="26" name="Line 23"/>
              <p:cNvSpPr>
                <a:spLocks noChangeShapeType="1"/>
              </p:cNvSpPr>
              <p:nvPr/>
            </p:nvSpPr>
            <p:spPr bwMode="auto">
              <a:xfrm>
                <a:off x="248" y="2415"/>
                <a:ext cx="549" cy="191"/>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Light" panose="020B0502040204020203" pitchFamily="34" charset="-122"/>
                  <a:ea typeface="微软雅黑 Light" panose="020B0502040204020203" pitchFamily="34" charset="-122"/>
                </a:endParaRPr>
              </a:p>
            </p:txBody>
          </p:sp>
          <p:sp>
            <p:nvSpPr>
              <p:cNvPr id="27" name="AutoShape 24"/>
              <p:cNvSpPr>
                <a:spLocks noChangeArrowheads="1"/>
              </p:cNvSpPr>
              <p:nvPr/>
            </p:nvSpPr>
            <p:spPr bwMode="auto">
              <a:xfrm>
                <a:off x="255" y="2299"/>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28" name="AutoShape 25"/>
              <p:cNvSpPr>
                <a:spLocks noChangeArrowheads="1"/>
              </p:cNvSpPr>
              <p:nvPr/>
            </p:nvSpPr>
            <p:spPr bwMode="auto">
              <a:xfrm>
                <a:off x="1020" y="2299"/>
                <a:ext cx="957" cy="422"/>
              </a:xfrm>
              <a:prstGeom prst="chevron">
                <a:avLst>
                  <a:gd name="adj" fmla="val 56694"/>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29" name="AutoShape 26"/>
              <p:cNvSpPr>
                <a:spLocks noChangeArrowheads="1"/>
              </p:cNvSpPr>
              <p:nvPr/>
            </p:nvSpPr>
            <p:spPr bwMode="auto">
              <a:xfrm>
                <a:off x="1787" y="2299"/>
                <a:ext cx="954" cy="422"/>
              </a:xfrm>
              <a:prstGeom prst="chevron">
                <a:avLst>
                  <a:gd name="adj" fmla="val 56517"/>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30" name="Rectangle 27"/>
              <p:cNvSpPr>
                <a:spLocks noChangeArrowheads="1"/>
              </p:cNvSpPr>
              <p:nvPr/>
            </p:nvSpPr>
            <p:spPr bwMode="auto">
              <a:xfrm>
                <a:off x="484"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贷款营销</a:t>
                </a:r>
              </a:p>
            </p:txBody>
          </p:sp>
          <p:sp>
            <p:nvSpPr>
              <p:cNvPr id="31" name="Rectangle 28"/>
              <p:cNvSpPr>
                <a:spLocks noChangeArrowheads="1"/>
              </p:cNvSpPr>
              <p:nvPr/>
            </p:nvSpPr>
            <p:spPr bwMode="auto">
              <a:xfrm>
                <a:off x="2017"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贷款受理</a:t>
                </a:r>
              </a:p>
            </p:txBody>
          </p:sp>
          <p:sp>
            <p:nvSpPr>
              <p:cNvPr id="32" name="Rectangle 29"/>
              <p:cNvSpPr>
                <a:spLocks noChangeArrowheads="1"/>
              </p:cNvSpPr>
              <p:nvPr/>
            </p:nvSpPr>
            <p:spPr bwMode="auto">
              <a:xfrm>
                <a:off x="1266" y="2415"/>
                <a:ext cx="55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algn="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贷款申请</a:t>
                </a:r>
              </a:p>
            </p:txBody>
          </p:sp>
          <p:sp>
            <p:nvSpPr>
              <p:cNvPr id="33" name="AutoShape 30"/>
              <p:cNvSpPr>
                <a:spLocks noChangeArrowheads="1"/>
              </p:cNvSpPr>
              <p:nvPr/>
            </p:nvSpPr>
            <p:spPr bwMode="auto">
              <a:xfrm>
                <a:off x="2552" y="2299"/>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34" name="AutoShape 31"/>
              <p:cNvSpPr>
                <a:spLocks noChangeArrowheads="1"/>
              </p:cNvSpPr>
              <p:nvPr/>
            </p:nvSpPr>
            <p:spPr bwMode="auto">
              <a:xfrm>
                <a:off x="3317" y="2299"/>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35" name="Rectangle 32"/>
              <p:cNvSpPr>
                <a:spLocks noChangeArrowheads="1"/>
              </p:cNvSpPr>
              <p:nvPr/>
            </p:nvSpPr>
            <p:spPr bwMode="auto">
              <a:xfrm>
                <a:off x="2799"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抵押评估</a:t>
                </a:r>
              </a:p>
            </p:txBody>
          </p:sp>
          <p:sp>
            <p:nvSpPr>
              <p:cNvPr id="36" name="Rectangle 33"/>
              <p:cNvSpPr>
                <a:spLocks noChangeArrowheads="1"/>
              </p:cNvSpPr>
              <p:nvPr/>
            </p:nvSpPr>
            <p:spPr bwMode="auto">
              <a:xfrm>
                <a:off x="3580"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贷款审批</a:t>
                </a:r>
              </a:p>
            </p:txBody>
          </p:sp>
          <p:sp>
            <p:nvSpPr>
              <p:cNvPr id="37" name="AutoShape 34"/>
              <p:cNvSpPr>
                <a:spLocks noChangeArrowheads="1"/>
              </p:cNvSpPr>
              <p:nvPr/>
            </p:nvSpPr>
            <p:spPr bwMode="auto">
              <a:xfrm>
                <a:off x="4085" y="2300"/>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38" name="Rectangle 35"/>
              <p:cNvSpPr>
                <a:spLocks noChangeArrowheads="1"/>
              </p:cNvSpPr>
              <p:nvPr/>
            </p:nvSpPr>
            <p:spPr bwMode="auto">
              <a:xfrm>
                <a:off x="4348"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签约放款</a:t>
                </a:r>
              </a:p>
            </p:txBody>
          </p:sp>
          <p:sp>
            <p:nvSpPr>
              <p:cNvPr id="39" name="AutoShape 36"/>
              <p:cNvSpPr>
                <a:spLocks noChangeArrowheads="1"/>
              </p:cNvSpPr>
              <p:nvPr/>
            </p:nvSpPr>
            <p:spPr bwMode="auto">
              <a:xfrm>
                <a:off x="4853" y="2300"/>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40" name="Rectangle 37"/>
              <p:cNvSpPr>
                <a:spLocks noChangeArrowheads="1"/>
              </p:cNvSpPr>
              <p:nvPr/>
            </p:nvSpPr>
            <p:spPr bwMode="auto">
              <a:xfrm>
                <a:off x="5116"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贷后管理</a:t>
                </a:r>
              </a:p>
            </p:txBody>
          </p:sp>
          <p:sp>
            <p:nvSpPr>
              <p:cNvPr id="41" name="AutoShape 38"/>
              <p:cNvSpPr>
                <a:spLocks noChangeArrowheads="1"/>
              </p:cNvSpPr>
              <p:nvPr/>
            </p:nvSpPr>
            <p:spPr bwMode="auto">
              <a:xfrm>
                <a:off x="5621" y="2300"/>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42" name="Rectangle 39"/>
              <p:cNvSpPr>
                <a:spLocks noChangeArrowheads="1"/>
              </p:cNvSpPr>
              <p:nvPr/>
            </p:nvSpPr>
            <p:spPr bwMode="auto">
              <a:xfrm>
                <a:off x="5885"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预警管理</a:t>
                </a:r>
              </a:p>
            </p:txBody>
          </p:sp>
          <p:sp>
            <p:nvSpPr>
              <p:cNvPr id="43" name="AutoShape 40"/>
              <p:cNvSpPr>
                <a:spLocks noChangeArrowheads="1"/>
              </p:cNvSpPr>
              <p:nvPr/>
            </p:nvSpPr>
            <p:spPr bwMode="auto">
              <a:xfrm>
                <a:off x="6384" y="2300"/>
                <a:ext cx="955" cy="422"/>
              </a:xfrm>
              <a:prstGeom prst="chevron">
                <a:avLst>
                  <a:gd name="adj" fmla="val 56576"/>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400">
                  <a:latin typeface="微软雅黑 Light" panose="020B0502040204020203" pitchFamily="34" charset="-122"/>
                  <a:ea typeface="微软雅黑 Light" panose="020B0502040204020203" pitchFamily="34" charset="-122"/>
                </a:endParaRPr>
              </a:p>
            </p:txBody>
          </p:sp>
          <p:sp>
            <p:nvSpPr>
              <p:cNvPr id="44" name="Rectangle 41"/>
              <p:cNvSpPr>
                <a:spLocks noChangeArrowheads="1"/>
              </p:cNvSpPr>
              <p:nvPr/>
            </p:nvSpPr>
            <p:spPr bwMode="auto">
              <a:xfrm>
                <a:off x="6647" y="2415"/>
                <a:ext cx="55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463" tIns="23813" rIns="17463" bIns="23813" anchor="ctr" anchorCtr="1"/>
              <a:lstStyle/>
              <a:p>
                <a:pPr defTabSz="739775">
                  <a:buClr>
                    <a:srgbClr val="00F8FF"/>
                  </a:buClr>
                  <a:buFont typeface="Wingdings" pitchFamily="2" charset="2"/>
                  <a:buNone/>
                  <a:tabLst>
                    <a:tab pos="320675" algn="l"/>
                    <a:tab pos="639763" algn="l"/>
                    <a:tab pos="971550" algn="l"/>
                  </a:tabLst>
                  <a:defRPr/>
                </a:pPr>
                <a:r>
                  <a:rPr kumimoji="1" lang="zh-CN" altLang="en-US" sz="1200" b="1">
                    <a:solidFill>
                      <a:srgbClr val="FFFF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cs typeface="Arial" charset="0"/>
                  </a:rPr>
                  <a:t>组合管理</a:t>
                </a:r>
              </a:p>
            </p:txBody>
          </p:sp>
        </p:grpSp>
      </p:grpSp>
    </p:spTree>
    <p:extLst>
      <p:ext uri="{BB962C8B-B14F-4D97-AF65-F5344CB8AC3E}">
        <p14:creationId xmlns:p14="http://schemas.microsoft.com/office/powerpoint/2010/main" val="2634613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额度</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2" name="组合 21"/>
          <p:cNvGrpSpPr/>
          <p:nvPr/>
        </p:nvGrpSpPr>
        <p:grpSpPr>
          <a:xfrm>
            <a:off x="611560" y="2308354"/>
            <a:ext cx="8102134" cy="2047636"/>
            <a:chOff x="611560" y="2308354"/>
            <a:chExt cx="8102134" cy="2047636"/>
          </a:xfrm>
        </p:grpSpPr>
        <p:grpSp>
          <p:nvGrpSpPr>
            <p:cNvPr id="4" name="组合 3"/>
            <p:cNvGrpSpPr/>
            <p:nvPr/>
          </p:nvGrpSpPr>
          <p:grpSpPr>
            <a:xfrm>
              <a:off x="611560" y="2715766"/>
              <a:ext cx="8102134" cy="1640224"/>
              <a:chOff x="285720" y="2857502"/>
              <a:chExt cx="8643998" cy="1714512"/>
            </a:xfrm>
          </p:grpSpPr>
          <p:cxnSp>
            <p:nvCxnSpPr>
              <p:cNvPr id="53" name="直接箭头连接符 52"/>
              <p:cNvCxnSpPr>
                <a:endCxn id="12" idx="2"/>
              </p:cNvCxnSpPr>
              <p:nvPr/>
            </p:nvCxnSpPr>
            <p:spPr>
              <a:xfrm rot="5400000" flipH="1" flipV="1">
                <a:off x="5357023" y="3571883"/>
                <a:ext cx="71517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662" y="2857502"/>
                <a:ext cx="8001056" cy="1714512"/>
              </a:xfrm>
              <a:prstGeom prst="rect">
                <a:avLst/>
              </a:prstGeom>
              <a:solidFill>
                <a:schemeClr val="accent1">
                  <a:alpha val="1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1400" dirty="0">
                  <a:latin typeface="微软雅黑" pitchFamily="34" charset="-122"/>
                  <a:ea typeface="微软雅黑" pitchFamily="34" charset="-122"/>
                </a:endParaRPr>
              </a:p>
            </p:txBody>
          </p:sp>
          <p:sp>
            <p:nvSpPr>
              <p:cNvPr id="8" name="矩形 7"/>
              <p:cNvSpPr/>
              <p:nvPr/>
            </p:nvSpPr>
            <p:spPr>
              <a:xfrm>
                <a:off x="285720" y="2857502"/>
                <a:ext cx="642942" cy="1714512"/>
              </a:xfrm>
              <a:prstGeom prst="rect">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lang="zh-CN" altLang="en-US" sz="1400" dirty="0">
                    <a:latin typeface="微软雅黑" pitchFamily="34" charset="-122"/>
                    <a:ea typeface="微软雅黑" pitchFamily="34" charset="-122"/>
                  </a:rPr>
                  <a:t>额度管理</a:t>
                </a:r>
              </a:p>
            </p:txBody>
          </p:sp>
          <p:sp>
            <p:nvSpPr>
              <p:cNvPr id="9" name="矩形 8"/>
              <p:cNvSpPr/>
              <p:nvPr/>
            </p:nvSpPr>
            <p:spPr>
              <a:xfrm>
                <a:off x="1071538" y="3500444"/>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额度申请</a:t>
                </a:r>
              </a:p>
            </p:txBody>
          </p:sp>
          <p:sp>
            <p:nvSpPr>
              <p:cNvPr id="10" name="矩形 9"/>
              <p:cNvSpPr/>
              <p:nvPr/>
            </p:nvSpPr>
            <p:spPr>
              <a:xfrm>
                <a:off x="2285984" y="3500444"/>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额度审批</a:t>
                </a:r>
              </a:p>
            </p:txBody>
          </p:sp>
          <p:sp>
            <p:nvSpPr>
              <p:cNvPr id="11" name="矩形 10"/>
              <p:cNvSpPr/>
              <p:nvPr/>
            </p:nvSpPr>
            <p:spPr>
              <a:xfrm>
                <a:off x="3500430" y="3500444"/>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额度创建</a:t>
                </a:r>
              </a:p>
            </p:txBody>
          </p:sp>
          <p:sp>
            <p:nvSpPr>
              <p:cNvPr id="12" name="矩形 11"/>
              <p:cNvSpPr/>
              <p:nvPr/>
            </p:nvSpPr>
            <p:spPr>
              <a:xfrm>
                <a:off x="5072066" y="2928940"/>
                <a:ext cx="1285884"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额度冻结</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解冻</a:t>
                </a:r>
              </a:p>
            </p:txBody>
          </p:sp>
          <p:sp>
            <p:nvSpPr>
              <p:cNvPr id="13" name="矩形 12"/>
              <p:cNvSpPr/>
              <p:nvPr/>
            </p:nvSpPr>
            <p:spPr>
              <a:xfrm>
                <a:off x="5072066" y="3500444"/>
                <a:ext cx="1285884"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额度使用</a:t>
                </a:r>
              </a:p>
            </p:txBody>
          </p:sp>
          <p:sp>
            <p:nvSpPr>
              <p:cNvPr id="14" name="矩形 13"/>
              <p:cNvSpPr/>
              <p:nvPr/>
            </p:nvSpPr>
            <p:spPr>
              <a:xfrm>
                <a:off x="4786314" y="4071948"/>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额度恢复</a:t>
                </a:r>
              </a:p>
            </p:txBody>
          </p:sp>
          <p:sp>
            <p:nvSpPr>
              <p:cNvPr id="15" name="矩形 14"/>
              <p:cNvSpPr/>
              <p:nvPr/>
            </p:nvSpPr>
            <p:spPr>
              <a:xfrm>
                <a:off x="5857884" y="4071948"/>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额度调整</a:t>
                </a:r>
              </a:p>
            </p:txBody>
          </p:sp>
          <p:sp>
            <p:nvSpPr>
              <p:cNvPr id="16" name="矩形 15"/>
              <p:cNvSpPr/>
              <p:nvPr/>
            </p:nvSpPr>
            <p:spPr>
              <a:xfrm>
                <a:off x="7429520" y="3500444"/>
                <a:ext cx="1000132"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额度终止</a:t>
                </a:r>
              </a:p>
            </p:txBody>
          </p:sp>
          <p:sp>
            <p:nvSpPr>
              <p:cNvPr id="17" name="矩形 16"/>
              <p:cNvSpPr/>
              <p:nvPr/>
            </p:nvSpPr>
            <p:spPr>
              <a:xfrm>
                <a:off x="7072330" y="4071948"/>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额度到期</a:t>
                </a:r>
              </a:p>
            </p:txBody>
          </p:sp>
          <p:sp>
            <p:nvSpPr>
              <p:cNvPr id="18" name="矩形 17"/>
              <p:cNvSpPr/>
              <p:nvPr/>
            </p:nvSpPr>
            <p:spPr>
              <a:xfrm>
                <a:off x="8001024" y="4071948"/>
                <a:ext cx="857256"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额度作废</a:t>
                </a:r>
              </a:p>
            </p:txBody>
          </p:sp>
          <p:cxnSp>
            <p:nvCxnSpPr>
              <p:cNvPr id="21" name="直接箭头连接符 20"/>
              <p:cNvCxnSpPr>
                <a:stCxn id="9" idx="3"/>
                <a:endCxn id="10" idx="1"/>
              </p:cNvCxnSpPr>
              <p:nvPr/>
            </p:nvCxnSpPr>
            <p:spPr>
              <a:xfrm>
                <a:off x="1928794" y="3643320"/>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a:endCxn id="11" idx="1"/>
              </p:cNvCxnSpPr>
              <p:nvPr/>
            </p:nvCxnSpPr>
            <p:spPr>
              <a:xfrm>
                <a:off x="3143240" y="3643320"/>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3"/>
                <a:endCxn id="13" idx="1"/>
              </p:cNvCxnSpPr>
              <p:nvPr/>
            </p:nvCxnSpPr>
            <p:spPr>
              <a:xfrm>
                <a:off x="4357686" y="364332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3"/>
                <a:endCxn id="16" idx="1"/>
              </p:cNvCxnSpPr>
              <p:nvPr/>
            </p:nvCxnSpPr>
            <p:spPr>
              <a:xfrm>
                <a:off x="6357950" y="3643320"/>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5" idx="2"/>
                <a:endCxn id="9" idx="2"/>
              </p:cNvCxnSpPr>
              <p:nvPr/>
            </p:nvCxnSpPr>
            <p:spPr>
              <a:xfrm rot="5400000" flipH="1">
                <a:off x="3607587" y="1678775"/>
                <a:ext cx="571504" cy="4786346"/>
              </a:xfrm>
              <a:prstGeom prst="bentConnector3">
                <a:avLst>
                  <a:gd name="adj1" fmla="val -17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形状 45"/>
              <p:cNvCxnSpPr>
                <a:stCxn id="14" idx="0"/>
                <a:endCxn id="15" idx="0"/>
              </p:cNvCxnSpPr>
              <p:nvPr/>
            </p:nvCxnSpPr>
            <p:spPr>
              <a:xfrm rot="5400000" flipH="1" flipV="1">
                <a:off x="5750727" y="3536163"/>
                <a:ext cx="1588" cy="1071570"/>
              </a:xfrm>
              <a:prstGeom prst="bentConnector3">
                <a:avLst>
                  <a:gd name="adj1" fmla="val 903904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形状 45"/>
              <p:cNvCxnSpPr>
                <a:stCxn id="17" idx="0"/>
                <a:endCxn id="18" idx="0"/>
              </p:cNvCxnSpPr>
              <p:nvPr/>
            </p:nvCxnSpPr>
            <p:spPr>
              <a:xfrm rot="5400000" flipH="1" flipV="1">
                <a:off x="7965305" y="3607601"/>
                <a:ext cx="1588" cy="928694"/>
              </a:xfrm>
              <a:prstGeom prst="bentConnector3">
                <a:avLst>
                  <a:gd name="adj1" fmla="val 903904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16" idx="2"/>
              </p:cNvCxnSpPr>
              <p:nvPr/>
            </p:nvCxnSpPr>
            <p:spPr>
              <a:xfrm rot="5400000" flipH="1" flipV="1">
                <a:off x="7858146" y="3857636"/>
                <a:ext cx="14287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4185503" y="2308354"/>
              <a:ext cx="1205276" cy="2733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dirty="0">
                  <a:latin typeface="微软雅黑" pitchFamily="34" charset="-122"/>
                  <a:ea typeface="微软雅黑" pitchFamily="34" charset="-122"/>
                </a:rPr>
                <a:t>额度激活</a:t>
              </a:r>
            </a:p>
          </p:txBody>
        </p:sp>
        <p:cxnSp>
          <p:nvCxnSpPr>
            <p:cNvPr id="29" name="直接箭头连接符 28"/>
            <p:cNvCxnSpPr>
              <a:endCxn id="28" idx="2"/>
            </p:cNvCxnSpPr>
            <p:nvPr/>
          </p:nvCxnSpPr>
          <p:spPr>
            <a:xfrm flipV="1">
              <a:off x="4018102" y="2581725"/>
              <a:ext cx="770039" cy="7464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8" idx="2"/>
              <a:endCxn id="13" idx="0"/>
            </p:cNvCxnSpPr>
            <p:nvPr/>
          </p:nvCxnSpPr>
          <p:spPr>
            <a:xfrm>
              <a:off x="4788141" y="2581725"/>
              <a:ext cx="912363" cy="74912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 Box 21"/>
            <p:cNvSpPr txBox="1">
              <a:spLocks noChangeArrowheads="1"/>
            </p:cNvSpPr>
            <p:nvPr/>
          </p:nvSpPr>
          <p:spPr bwMode="gray">
            <a:xfrm>
              <a:off x="1214198" y="2717904"/>
              <a:ext cx="13462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latinLnBrk="0" hangingPunct="0"/>
              <a:r>
                <a:rPr kumimoji="0" lang="zh-CN" altLang="en-US" sz="1200" dirty="0">
                  <a:latin typeface="微软雅黑 Light" panose="020B0502040204020203" pitchFamily="34" charset="-122"/>
                  <a:ea typeface="微软雅黑 Light" panose="020B0502040204020203" pitchFamily="34" charset="-122"/>
                </a:rPr>
                <a:t>实时授信模式</a:t>
              </a:r>
            </a:p>
          </p:txBody>
        </p:sp>
        <p:sp>
          <p:nvSpPr>
            <p:cNvPr id="35" name="Text Box 21"/>
            <p:cNvSpPr txBox="1">
              <a:spLocks noChangeArrowheads="1"/>
            </p:cNvSpPr>
            <p:nvPr/>
          </p:nvSpPr>
          <p:spPr bwMode="gray">
            <a:xfrm>
              <a:off x="3261939" y="2308638"/>
              <a:ext cx="13462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latinLnBrk="0" hangingPunct="0"/>
              <a:r>
                <a:rPr kumimoji="0" lang="zh-CN" altLang="en-US" sz="1200" dirty="0">
                  <a:latin typeface="微软雅黑 Light" panose="020B0502040204020203" pitchFamily="34" charset="-122"/>
                  <a:ea typeface="微软雅黑 Light" panose="020B0502040204020203" pitchFamily="34" charset="-122"/>
                </a:rPr>
                <a:t>预授信模式</a:t>
              </a:r>
            </a:p>
          </p:txBody>
        </p:sp>
      </p:grpSp>
      <p:sp>
        <p:nvSpPr>
          <p:cNvPr id="37" name="Text Box 21"/>
          <p:cNvSpPr txBox="1">
            <a:spLocks noChangeArrowheads="1"/>
          </p:cNvSpPr>
          <p:nvPr/>
        </p:nvSpPr>
        <p:spPr bwMode="gray">
          <a:xfrm>
            <a:off x="1726587" y="962973"/>
            <a:ext cx="53530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gn="l" eaLnBrk="0" latinLnBrk="0" hangingPunct="0">
              <a:lnSpc>
                <a:spcPct val="150000"/>
              </a:lnSpc>
              <a:buFont typeface="Wingdings" panose="05000000000000000000" pitchFamily="2" charset="2"/>
              <a:buChar char="l"/>
            </a:pPr>
            <a:r>
              <a:rPr kumimoji="0" lang="zh-CN" altLang="en-US" sz="1200" dirty="0">
                <a:latin typeface="微软雅黑 Light" panose="020B0502040204020203" pitchFamily="34" charset="-122"/>
                <a:ea typeface="微软雅黑 Light" panose="020B0502040204020203" pitchFamily="34" charset="-122"/>
              </a:rPr>
              <a:t>拓展与业务合作方的合作范围，特别是批量获客。</a:t>
            </a:r>
            <a:endParaRPr kumimoji="0" lang="en-US" altLang="zh-CN" sz="1200" dirty="0">
              <a:latin typeface="微软雅黑 Light" panose="020B0502040204020203" pitchFamily="34" charset="-122"/>
              <a:ea typeface="微软雅黑 Light" panose="020B0502040204020203" pitchFamily="34" charset="-122"/>
            </a:endParaRPr>
          </a:p>
          <a:p>
            <a:pPr marL="171450" indent="-171450" algn="l" eaLnBrk="0" latinLnBrk="0" hangingPunct="0">
              <a:lnSpc>
                <a:spcPct val="150000"/>
              </a:lnSpc>
              <a:buFont typeface="Wingdings" panose="05000000000000000000" pitchFamily="2" charset="2"/>
              <a:buChar char="l"/>
            </a:pPr>
            <a:r>
              <a:rPr kumimoji="0" lang="zh-CN" altLang="en-US" sz="1200" dirty="0">
                <a:latin typeface="微软雅黑 Light" panose="020B0502040204020203" pitchFamily="34" charset="-122"/>
                <a:ea typeface="微软雅黑 Light" panose="020B0502040204020203" pitchFamily="34" charset="-122"/>
              </a:rPr>
              <a:t>优化预授信，提升贷款营销活动品质，适应零售信贷互联网化发展趋势。</a:t>
            </a:r>
          </a:p>
        </p:txBody>
      </p:sp>
    </p:spTree>
    <p:extLst>
      <p:ext uri="{BB962C8B-B14F-4D97-AF65-F5344CB8AC3E}">
        <p14:creationId xmlns:p14="http://schemas.microsoft.com/office/powerpoint/2010/main" val="3035616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合同</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43</a:t>
            </a:fld>
            <a:endParaRPr lang="zh-CN" altLang="en-US" dirty="0"/>
          </a:p>
        </p:txBody>
      </p:sp>
      <p:grpSp>
        <p:nvGrpSpPr>
          <p:cNvPr id="2" name="组合 1"/>
          <p:cNvGrpSpPr/>
          <p:nvPr/>
        </p:nvGrpSpPr>
        <p:grpSpPr>
          <a:xfrm>
            <a:off x="1547664" y="365905"/>
            <a:ext cx="6995841" cy="3888432"/>
            <a:chOff x="1361989" y="751454"/>
            <a:chExt cx="7416824" cy="4944042"/>
          </a:xfrm>
        </p:grpSpPr>
        <p:sp>
          <p:nvSpPr>
            <p:cNvPr id="6" name="矩形 5"/>
            <p:cNvSpPr/>
            <p:nvPr/>
          </p:nvSpPr>
          <p:spPr>
            <a:xfrm>
              <a:off x="1361989" y="751454"/>
              <a:ext cx="7416824"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zh-CN" altLang="en-US" sz="1200" dirty="0" smtClean="0"/>
                <a:t>渠道系统</a:t>
              </a:r>
              <a:endParaRPr lang="zh-CN" altLang="en-US" sz="1200" dirty="0"/>
            </a:p>
          </p:txBody>
        </p:sp>
        <p:sp>
          <p:nvSpPr>
            <p:cNvPr id="7" name="矩形 6"/>
            <p:cNvSpPr/>
            <p:nvPr/>
          </p:nvSpPr>
          <p:spPr>
            <a:xfrm>
              <a:off x="1361989" y="2263622"/>
              <a:ext cx="7416824" cy="343187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altLang="zh-CN" sz="1200" dirty="0" smtClean="0"/>
                <a:t>RCS</a:t>
              </a:r>
              <a:r>
                <a:rPr lang="zh-CN" altLang="en-US" sz="1200" dirty="0" smtClean="0"/>
                <a:t>系统</a:t>
              </a:r>
              <a:endParaRPr lang="zh-CN" altLang="en-US" sz="1200" dirty="0"/>
            </a:p>
          </p:txBody>
        </p:sp>
        <p:sp>
          <p:nvSpPr>
            <p:cNvPr id="8" name="圆角矩形 7"/>
            <p:cNvSpPr/>
            <p:nvPr/>
          </p:nvSpPr>
          <p:spPr>
            <a:xfrm>
              <a:off x="1464141" y="1212858"/>
              <a:ext cx="1152128" cy="4445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网银</a:t>
              </a:r>
              <a:endParaRPr lang="zh-CN" altLang="en-US" sz="1200" dirty="0"/>
            </a:p>
          </p:txBody>
        </p:sp>
        <p:sp>
          <p:nvSpPr>
            <p:cNvPr id="9" name="圆角矩形 8"/>
            <p:cNvSpPr/>
            <p:nvPr/>
          </p:nvSpPr>
          <p:spPr>
            <a:xfrm>
              <a:off x="2976309" y="1212858"/>
              <a:ext cx="1152128" cy="4445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手机银行</a:t>
              </a:r>
              <a:endParaRPr lang="zh-CN" altLang="en-US" sz="1200" dirty="0"/>
            </a:p>
          </p:txBody>
        </p:sp>
        <p:sp>
          <p:nvSpPr>
            <p:cNvPr id="10" name="圆角矩形 9"/>
            <p:cNvSpPr/>
            <p:nvPr/>
          </p:nvSpPr>
          <p:spPr>
            <a:xfrm>
              <a:off x="4488477" y="1212858"/>
              <a:ext cx="1152128" cy="4445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移动运营</a:t>
              </a:r>
              <a:endParaRPr lang="zh-CN" altLang="en-US" sz="1200" dirty="0"/>
            </a:p>
          </p:txBody>
        </p:sp>
        <p:sp>
          <p:nvSpPr>
            <p:cNvPr id="11" name="圆角矩形 10"/>
            <p:cNvSpPr/>
            <p:nvPr/>
          </p:nvSpPr>
          <p:spPr>
            <a:xfrm>
              <a:off x="6000645" y="1212858"/>
              <a:ext cx="1152128" cy="4445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员工终端</a:t>
              </a:r>
              <a:endParaRPr lang="zh-CN" altLang="en-US" sz="1200" dirty="0"/>
            </a:p>
          </p:txBody>
        </p:sp>
        <p:sp>
          <p:nvSpPr>
            <p:cNvPr id="12" name="圆角矩形 11"/>
            <p:cNvSpPr/>
            <p:nvPr/>
          </p:nvSpPr>
          <p:spPr>
            <a:xfrm>
              <a:off x="7512813" y="1212858"/>
              <a:ext cx="1152128" cy="4445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员工终端</a:t>
              </a:r>
              <a:endParaRPr lang="zh-CN" altLang="en-US" sz="1200" dirty="0"/>
            </a:p>
          </p:txBody>
        </p:sp>
        <p:sp>
          <p:nvSpPr>
            <p:cNvPr id="13" name="圆角矩形 12"/>
            <p:cNvSpPr/>
            <p:nvPr/>
          </p:nvSpPr>
          <p:spPr>
            <a:xfrm>
              <a:off x="2082069" y="2643758"/>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合同生成</a:t>
              </a:r>
              <a:endParaRPr lang="zh-CN" altLang="en-US" sz="1200" dirty="0"/>
            </a:p>
          </p:txBody>
        </p:sp>
        <p:sp>
          <p:nvSpPr>
            <p:cNvPr id="14" name="圆角矩形 13"/>
            <p:cNvSpPr/>
            <p:nvPr/>
          </p:nvSpPr>
          <p:spPr>
            <a:xfrm>
              <a:off x="3666245" y="2643758"/>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水印生成</a:t>
              </a:r>
              <a:endParaRPr lang="zh-CN" altLang="en-US" sz="1200" dirty="0"/>
            </a:p>
          </p:txBody>
        </p:sp>
        <p:sp>
          <p:nvSpPr>
            <p:cNvPr id="15" name="圆角矩形 14"/>
            <p:cNvSpPr/>
            <p:nvPr/>
          </p:nvSpPr>
          <p:spPr>
            <a:xfrm>
              <a:off x="5250421" y="2643758"/>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合同查询</a:t>
              </a:r>
              <a:endParaRPr lang="zh-CN" altLang="en-US" sz="1200" dirty="0"/>
            </a:p>
          </p:txBody>
        </p:sp>
        <p:sp>
          <p:nvSpPr>
            <p:cNvPr id="16" name="圆角矩形 15"/>
            <p:cNvSpPr/>
            <p:nvPr/>
          </p:nvSpPr>
          <p:spPr>
            <a:xfrm>
              <a:off x="6834597" y="2643758"/>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调阅管理</a:t>
              </a:r>
              <a:endParaRPr lang="zh-CN" altLang="en-US" sz="1200" dirty="0"/>
            </a:p>
          </p:txBody>
        </p:sp>
        <p:sp>
          <p:nvSpPr>
            <p:cNvPr id="17" name="圆角矩形 16"/>
            <p:cNvSpPr/>
            <p:nvPr/>
          </p:nvSpPr>
          <p:spPr>
            <a:xfrm>
              <a:off x="2000013" y="4371950"/>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a:t>机构设置</a:t>
              </a:r>
            </a:p>
          </p:txBody>
        </p:sp>
        <p:sp>
          <p:nvSpPr>
            <p:cNvPr id="18" name="圆角矩形 17"/>
            <p:cNvSpPr/>
            <p:nvPr/>
          </p:nvSpPr>
          <p:spPr>
            <a:xfrm>
              <a:off x="3332161" y="4371950"/>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产品匹配</a:t>
              </a:r>
              <a:endParaRPr lang="zh-CN" altLang="en-US" sz="1200" dirty="0"/>
            </a:p>
          </p:txBody>
        </p:sp>
        <p:sp>
          <p:nvSpPr>
            <p:cNvPr id="19" name="圆角矩形 18"/>
            <p:cNvSpPr/>
            <p:nvPr/>
          </p:nvSpPr>
          <p:spPr>
            <a:xfrm>
              <a:off x="2658706" y="4948014"/>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模板定制</a:t>
              </a:r>
              <a:endParaRPr lang="zh-CN" altLang="en-US" sz="1200" dirty="0"/>
            </a:p>
          </p:txBody>
        </p:sp>
        <p:sp>
          <p:nvSpPr>
            <p:cNvPr id="20" name="矩形 19"/>
            <p:cNvSpPr/>
            <p:nvPr/>
          </p:nvSpPr>
          <p:spPr>
            <a:xfrm>
              <a:off x="1578013" y="3291830"/>
              <a:ext cx="6984776" cy="510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组装发布合同库</a:t>
              </a:r>
              <a:endParaRPr lang="zh-CN" altLang="en-US" sz="1200" dirty="0"/>
            </a:p>
          </p:txBody>
        </p:sp>
        <p:sp>
          <p:nvSpPr>
            <p:cNvPr id="21" name="矩形 20"/>
            <p:cNvSpPr/>
            <p:nvPr/>
          </p:nvSpPr>
          <p:spPr>
            <a:xfrm>
              <a:off x="1783989" y="4011910"/>
              <a:ext cx="3024336" cy="151216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solidFill>
                    <a:srgbClr val="C00000"/>
                  </a:solidFill>
                </a:rPr>
                <a:t>合同模板配置</a:t>
              </a:r>
              <a:endParaRPr lang="zh-CN" altLang="en-US" sz="1200" dirty="0">
                <a:solidFill>
                  <a:srgbClr val="C00000"/>
                </a:solidFill>
              </a:endParaRPr>
            </a:p>
          </p:txBody>
        </p:sp>
        <p:sp>
          <p:nvSpPr>
            <p:cNvPr id="22" name="圆角矩形 21"/>
            <p:cNvSpPr/>
            <p:nvPr/>
          </p:nvSpPr>
          <p:spPr>
            <a:xfrm>
              <a:off x="5538453" y="4371950"/>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版本管理</a:t>
              </a:r>
              <a:endParaRPr lang="zh-CN" altLang="en-US" sz="1200" dirty="0"/>
            </a:p>
          </p:txBody>
        </p:sp>
        <p:sp>
          <p:nvSpPr>
            <p:cNvPr id="23" name="圆角矩形 22"/>
            <p:cNvSpPr/>
            <p:nvPr/>
          </p:nvSpPr>
          <p:spPr>
            <a:xfrm>
              <a:off x="6870601" y="4371950"/>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取值配置</a:t>
              </a:r>
              <a:endParaRPr lang="zh-CN" altLang="en-US" sz="1200" dirty="0"/>
            </a:p>
          </p:txBody>
        </p:sp>
        <p:sp>
          <p:nvSpPr>
            <p:cNvPr id="24" name="圆角矩形 23"/>
            <p:cNvSpPr/>
            <p:nvPr/>
          </p:nvSpPr>
          <p:spPr>
            <a:xfrm>
              <a:off x="6197146" y="4948014"/>
              <a:ext cx="122413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变量定义</a:t>
              </a:r>
              <a:endParaRPr lang="zh-CN" altLang="en-US" sz="1200" dirty="0"/>
            </a:p>
          </p:txBody>
        </p:sp>
        <p:sp>
          <p:nvSpPr>
            <p:cNvPr id="25" name="矩形 24"/>
            <p:cNvSpPr/>
            <p:nvPr/>
          </p:nvSpPr>
          <p:spPr>
            <a:xfrm>
              <a:off x="5322429" y="4011910"/>
              <a:ext cx="3024336" cy="151216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solidFill>
                    <a:srgbClr val="C00000"/>
                  </a:solidFill>
                </a:rPr>
                <a:t>模板变量配置</a:t>
              </a:r>
              <a:endParaRPr lang="zh-CN" altLang="en-US" sz="1200" dirty="0">
                <a:solidFill>
                  <a:srgbClr val="C00000"/>
                </a:solidFill>
              </a:endParaRPr>
            </a:p>
          </p:txBody>
        </p:sp>
        <p:sp>
          <p:nvSpPr>
            <p:cNvPr id="26" name="上箭头 25"/>
            <p:cNvSpPr/>
            <p:nvPr/>
          </p:nvSpPr>
          <p:spPr>
            <a:xfrm>
              <a:off x="4344461" y="1813885"/>
              <a:ext cx="1440160" cy="503311"/>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200"/>
            </a:p>
          </p:txBody>
        </p:sp>
        <p:sp>
          <p:nvSpPr>
            <p:cNvPr id="27" name="丁字箭头 26"/>
            <p:cNvSpPr/>
            <p:nvPr/>
          </p:nvSpPr>
          <p:spPr>
            <a:xfrm>
              <a:off x="4722503" y="3855438"/>
              <a:ext cx="684076" cy="1146001"/>
            </a:xfrm>
            <a:prstGeom prst="leftRigh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200"/>
            </a:p>
          </p:txBody>
        </p:sp>
      </p:grpSp>
    </p:spTree>
    <p:extLst>
      <p:ext uri="{BB962C8B-B14F-4D97-AF65-F5344CB8AC3E}">
        <p14:creationId xmlns:p14="http://schemas.microsoft.com/office/powerpoint/2010/main" val="3729314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图片 70"/>
          <p:cNvPicPr>
            <a:picLocks noChangeAspect="1"/>
          </p:cNvPicPr>
          <p:nvPr/>
        </p:nvPicPr>
        <p:blipFill>
          <a:blip r:embed="rId2"/>
          <a:stretch>
            <a:fillRect/>
          </a:stretch>
        </p:blipFill>
        <p:spPr>
          <a:xfrm>
            <a:off x="1403648" y="299001"/>
            <a:ext cx="6840760" cy="4072949"/>
          </a:xfrm>
          <a:prstGeom prst="rect">
            <a:avLst/>
          </a:prstGeom>
          <a:solidFill>
            <a:sysClr val="window" lastClr="FFFFFF"/>
          </a:solidFill>
          <a:ln w="12700" cap="flat" cmpd="sng" algn="ctr">
            <a:solidFill>
              <a:sysClr val="windowText" lastClr="000000"/>
            </a:solidFill>
            <a:prstDash val="solid"/>
            <a:miter lim="800000"/>
          </a:ln>
          <a:effectLst/>
        </p:spPr>
      </p:pic>
      <p:sp>
        <p:nvSpPr>
          <p:cNvPr id="72"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产品架构</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0209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图片 69"/>
          <p:cNvPicPr>
            <a:picLocks noChangeAspect="1"/>
          </p:cNvPicPr>
          <p:nvPr/>
        </p:nvPicPr>
        <p:blipFill>
          <a:blip r:embed="rId2"/>
          <a:stretch>
            <a:fillRect/>
          </a:stretch>
        </p:blipFill>
        <p:spPr>
          <a:xfrm>
            <a:off x="1584545" y="83968"/>
            <a:ext cx="5528800" cy="3783926"/>
          </a:xfrm>
          <a:prstGeom prst="rect">
            <a:avLst/>
          </a:prstGeom>
        </p:spPr>
        <p:style>
          <a:lnRef idx="2">
            <a:schemeClr val="dk1"/>
          </a:lnRef>
          <a:fillRef idx="1">
            <a:schemeClr val="lt1"/>
          </a:fillRef>
          <a:effectRef idx="0">
            <a:schemeClr val="dk1"/>
          </a:effectRef>
          <a:fontRef idx="minor">
            <a:schemeClr val="dk1"/>
          </a:fontRef>
        </p:style>
      </p:pic>
      <p:pic>
        <p:nvPicPr>
          <p:cNvPr id="71" name="图片 70"/>
          <p:cNvPicPr>
            <a:picLocks noChangeAspect="1"/>
          </p:cNvPicPr>
          <p:nvPr/>
        </p:nvPicPr>
        <p:blipFill>
          <a:blip r:embed="rId3"/>
          <a:stretch>
            <a:fillRect/>
          </a:stretch>
        </p:blipFill>
        <p:spPr>
          <a:xfrm>
            <a:off x="1521589" y="51679"/>
            <a:ext cx="5596533" cy="4464287"/>
          </a:xfrm>
          <a:prstGeom prst="rect">
            <a:avLst/>
          </a:prstGeom>
        </p:spPr>
        <p:style>
          <a:lnRef idx="2">
            <a:schemeClr val="dk1"/>
          </a:lnRef>
          <a:fillRef idx="1">
            <a:schemeClr val="lt1"/>
          </a:fillRef>
          <a:effectRef idx="0">
            <a:schemeClr val="dk1"/>
          </a:effectRef>
          <a:fontRef idx="minor">
            <a:schemeClr val="dk1"/>
          </a:fontRef>
        </p:style>
      </p:pic>
      <p:pic>
        <p:nvPicPr>
          <p:cNvPr id="72" name="图片 71"/>
          <p:cNvPicPr>
            <a:picLocks noChangeAspect="1"/>
          </p:cNvPicPr>
          <p:nvPr/>
        </p:nvPicPr>
        <p:blipFill>
          <a:blip r:embed="rId4"/>
          <a:stretch>
            <a:fillRect/>
          </a:stretch>
        </p:blipFill>
        <p:spPr>
          <a:xfrm>
            <a:off x="1331640" y="102690"/>
            <a:ext cx="6912768" cy="4557292"/>
          </a:xfrm>
          <a:prstGeom prst="rect">
            <a:avLst/>
          </a:prstGeom>
        </p:spPr>
        <p:style>
          <a:lnRef idx="2">
            <a:schemeClr val="dk1"/>
          </a:lnRef>
          <a:fillRef idx="1">
            <a:schemeClr val="lt1"/>
          </a:fillRef>
          <a:effectRef idx="0">
            <a:schemeClr val="dk1"/>
          </a:effectRef>
          <a:fontRef idx="minor">
            <a:schemeClr val="dk1"/>
          </a:fontRef>
        </p:style>
      </p:pic>
      <p:sp>
        <p:nvSpPr>
          <p:cNvPr id="73"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架构演进</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22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283"/>
          <p:cNvGrpSpPr>
            <a:grpSpLocks/>
          </p:cNvGrpSpPr>
          <p:nvPr/>
        </p:nvGrpSpPr>
        <p:grpSpPr bwMode="auto">
          <a:xfrm>
            <a:off x="1310952" y="195486"/>
            <a:ext cx="7437512" cy="4320480"/>
            <a:chOff x="537028" y="1384300"/>
            <a:chExt cx="12264571" cy="7258879"/>
          </a:xfrm>
        </p:grpSpPr>
        <p:sp>
          <p:nvSpPr>
            <p:cNvPr id="71" name="矩形 70"/>
            <p:cNvSpPr/>
            <p:nvPr/>
          </p:nvSpPr>
          <p:spPr bwMode="auto">
            <a:xfrm>
              <a:off x="537028" y="1384300"/>
              <a:ext cx="12264571" cy="7258879"/>
            </a:xfrm>
            <a:prstGeom prst="rect">
              <a:avLst/>
            </a:prstGeom>
            <a:ln>
              <a:headEnd type="none" w="med" len="med"/>
              <a:tailEnd type="none" w="med" len="med"/>
            </a:ln>
            <a:effectLst>
              <a:outerShdw blurRad="50800" dist="50800" dir="5400000" algn="ctr" rotWithShape="0">
                <a:schemeClr val="bg1"/>
              </a:outerShdw>
            </a:effectLst>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sp>
          <p:nvSpPr>
            <p:cNvPr id="72" name="矩形 71"/>
            <p:cNvSpPr/>
            <p:nvPr/>
          </p:nvSpPr>
          <p:spPr bwMode="auto">
            <a:xfrm>
              <a:off x="644974" y="1481128"/>
              <a:ext cx="1103272" cy="3603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bg1"/>
                  </a:solidFill>
                </a:rPr>
                <a:t>用户层</a:t>
              </a:r>
            </a:p>
          </p:txBody>
        </p:sp>
        <p:sp>
          <p:nvSpPr>
            <p:cNvPr id="73" name="矩形 72"/>
            <p:cNvSpPr/>
            <p:nvPr/>
          </p:nvSpPr>
          <p:spPr bwMode="auto">
            <a:xfrm>
              <a:off x="3524592" y="1481128"/>
              <a:ext cx="1568392" cy="3603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bg1"/>
                  </a:solidFill>
                </a:rPr>
                <a:t>控制层</a:t>
              </a:r>
            </a:p>
          </p:txBody>
        </p:sp>
        <p:sp>
          <p:nvSpPr>
            <p:cNvPr id="74" name="矩形 73"/>
            <p:cNvSpPr/>
            <p:nvPr/>
          </p:nvSpPr>
          <p:spPr bwMode="auto">
            <a:xfrm>
              <a:off x="5205693" y="1481128"/>
              <a:ext cx="1760472" cy="3603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bg1"/>
                  </a:solidFill>
                </a:rPr>
                <a:t>业务服务层</a:t>
              </a:r>
            </a:p>
          </p:txBody>
        </p:sp>
        <p:sp>
          <p:nvSpPr>
            <p:cNvPr id="75" name="矩形 74"/>
            <p:cNvSpPr/>
            <p:nvPr/>
          </p:nvSpPr>
          <p:spPr bwMode="auto">
            <a:xfrm>
              <a:off x="7078874" y="1481128"/>
              <a:ext cx="2097009" cy="3603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bg1"/>
                  </a:solidFill>
                </a:rPr>
                <a:t>数据访问层</a:t>
              </a:r>
            </a:p>
          </p:txBody>
        </p:sp>
        <p:sp>
          <p:nvSpPr>
            <p:cNvPr id="76" name="矩形 75"/>
            <p:cNvSpPr/>
            <p:nvPr/>
          </p:nvSpPr>
          <p:spPr bwMode="auto">
            <a:xfrm>
              <a:off x="9288592" y="1481128"/>
              <a:ext cx="2097009" cy="3603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bg1"/>
                  </a:solidFill>
                </a:rPr>
                <a:t>资源层</a:t>
              </a:r>
            </a:p>
          </p:txBody>
        </p:sp>
        <p:cxnSp>
          <p:nvCxnSpPr>
            <p:cNvPr id="77" name="直接连接符 76"/>
            <p:cNvCxnSpPr/>
            <p:nvPr/>
          </p:nvCxnSpPr>
          <p:spPr bwMode="auto">
            <a:xfrm>
              <a:off x="1789520" y="1957328"/>
              <a:ext cx="0" cy="4522314"/>
            </a:xfrm>
            <a:prstGeom prst="line">
              <a:avLst/>
            </a:prstGeom>
            <a:solidFill>
              <a:schemeClr val="accent1"/>
            </a:solidFill>
            <a:ln w="9525" cap="flat" cmpd="sng" algn="ctr">
              <a:solidFill>
                <a:schemeClr val="tx1"/>
              </a:solidFill>
              <a:prstDash val="dash"/>
              <a:round/>
              <a:headEnd type="none" w="med" len="med"/>
              <a:tailEnd type="none" w="med" len="med"/>
            </a:ln>
            <a:effectLst>
              <a:outerShdw dist="17961" dir="2700000" algn="ctr" rotWithShape="0">
                <a:schemeClr val="tx1">
                  <a:gamma/>
                  <a:shade val="60000"/>
                  <a:invGamma/>
                </a:schemeClr>
              </a:outerShdw>
            </a:effectLst>
          </p:spPr>
        </p:cxnSp>
        <p:cxnSp>
          <p:nvCxnSpPr>
            <p:cNvPr id="78" name="直接连接符 77"/>
            <p:cNvCxnSpPr/>
            <p:nvPr/>
          </p:nvCxnSpPr>
          <p:spPr bwMode="auto">
            <a:xfrm>
              <a:off x="5140608" y="1957328"/>
              <a:ext cx="0" cy="4522314"/>
            </a:xfrm>
            <a:prstGeom prst="line">
              <a:avLst/>
            </a:prstGeom>
            <a:solidFill>
              <a:schemeClr val="accent1"/>
            </a:solidFill>
            <a:ln w="9525" cap="flat" cmpd="sng" algn="ctr">
              <a:solidFill>
                <a:schemeClr val="tx1"/>
              </a:solidFill>
              <a:prstDash val="dash"/>
              <a:round/>
              <a:headEnd type="none" w="med" len="med"/>
              <a:tailEnd type="none" w="med" len="med"/>
            </a:ln>
            <a:effectLst>
              <a:outerShdw dist="17961" dir="2700000" algn="ctr" rotWithShape="0">
                <a:schemeClr val="tx1">
                  <a:gamma/>
                  <a:shade val="60000"/>
                  <a:invGamma/>
                </a:schemeClr>
              </a:outerShdw>
            </a:effectLst>
          </p:spPr>
        </p:cxnSp>
        <p:cxnSp>
          <p:nvCxnSpPr>
            <p:cNvPr id="79" name="直接连接符 78"/>
            <p:cNvCxnSpPr/>
            <p:nvPr/>
          </p:nvCxnSpPr>
          <p:spPr bwMode="auto">
            <a:xfrm>
              <a:off x="7009026" y="1957328"/>
              <a:ext cx="0" cy="4522314"/>
            </a:xfrm>
            <a:prstGeom prst="line">
              <a:avLst/>
            </a:prstGeom>
            <a:solidFill>
              <a:schemeClr val="accent1"/>
            </a:solidFill>
            <a:ln w="9525" cap="flat" cmpd="sng" algn="ctr">
              <a:solidFill>
                <a:schemeClr val="tx1"/>
              </a:solidFill>
              <a:prstDash val="dash"/>
              <a:round/>
              <a:headEnd type="none" w="med" len="med"/>
              <a:tailEnd type="none" w="med" len="med"/>
            </a:ln>
            <a:effectLst>
              <a:outerShdw dist="17961" dir="2700000" algn="ctr" rotWithShape="0">
                <a:schemeClr val="tx1">
                  <a:gamma/>
                  <a:shade val="60000"/>
                  <a:invGamma/>
                </a:schemeClr>
              </a:outerShdw>
            </a:effectLst>
          </p:spPr>
        </p:cxnSp>
        <p:cxnSp>
          <p:nvCxnSpPr>
            <p:cNvPr id="80" name="直接连接符 79"/>
            <p:cNvCxnSpPr/>
            <p:nvPr/>
          </p:nvCxnSpPr>
          <p:spPr bwMode="auto">
            <a:xfrm>
              <a:off x="9212395" y="1957328"/>
              <a:ext cx="0" cy="4522314"/>
            </a:xfrm>
            <a:prstGeom prst="line">
              <a:avLst/>
            </a:prstGeom>
            <a:solidFill>
              <a:schemeClr val="accent1"/>
            </a:solidFill>
            <a:ln w="9525" cap="flat" cmpd="sng" algn="ctr">
              <a:solidFill>
                <a:schemeClr val="tx1"/>
              </a:solidFill>
              <a:prstDash val="dash"/>
              <a:round/>
              <a:headEnd type="none" w="med" len="med"/>
              <a:tailEnd type="none" w="med" len="med"/>
            </a:ln>
            <a:effectLst>
              <a:outerShdw dist="17961" dir="2700000" algn="ctr" rotWithShape="0">
                <a:schemeClr val="tx1">
                  <a:gamma/>
                  <a:shade val="60000"/>
                  <a:invGamma/>
                </a:schemeClr>
              </a:outerShdw>
            </a:effectLst>
          </p:spPr>
        </p:cxnSp>
        <p:sp>
          <p:nvSpPr>
            <p:cNvPr id="81" name="矩形 80"/>
            <p:cNvSpPr/>
            <p:nvPr/>
          </p:nvSpPr>
          <p:spPr bwMode="auto">
            <a:xfrm>
              <a:off x="1859367" y="1957328"/>
              <a:ext cx="1579504" cy="35873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View</a:t>
              </a:r>
              <a:endParaRPr lang="zh-CN" altLang="en-US" sz="700" b="1" dirty="0">
                <a:solidFill>
                  <a:schemeClr val="tx1"/>
                </a:solidFill>
              </a:endParaRPr>
            </a:p>
          </p:txBody>
        </p:sp>
        <p:sp>
          <p:nvSpPr>
            <p:cNvPr id="82" name="矩形 81"/>
            <p:cNvSpPr/>
            <p:nvPr/>
          </p:nvSpPr>
          <p:spPr bwMode="auto">
            <a:xfrm>
              <a:off x="3524592" y="1957328"/>
              <a:ext cx="1568392" cy="35873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Controller</a:t>
              </a:r>
              <a:endParaRPr lang="zh-CN" altLang="en-US" sz="700" b="1" dirty="0">
                <a:solidFill>
                  <a:schemeClr val="tx1"/>
                </a:solidFill>
              </a:endParaRPr>
            </a:p>
          </p:txBody>
        </p:sp>
        <p:sp>
          <p:nvSpPr>
            <p:cNvPr id="83" name="矩形 82"/>
            <p:cNvSpPr/>
            <p:nvPr/>
          </p:nvSpPr>
          <p:spPr bwMode="auto">
            <a:xfrm>
              <a:off x="5205693" y="1957328"/>
              <a:ext cx="1755710" cy="35873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Business Service</a:t>
              </a:r>
              <a:endParaRPr lang="zh-CN" altLang="en-US" sz="700" b="1" dirty="0">
                <a:solidFill>
                  <a:schemeClr val="tx1"/>
                </a:solidFill>
              </a:endParaRPr>
            </a:p>
          </p:txBody>
        </p:sp>
        <p:sp>
          <p:nvSpPr>
            <p:cNvPr id="84" name="矩形 83"/>
            <p:cNvSpPr/>
            <p:nvPr/>
          </p:nvSpPr>
          <p:spPr bwMode="auto">
            <a:xfrm>
              <a:off x="7078874" y="1957328"/>
              <a:ext cx="2085898" cy="35873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Data Access</a:t>
              </a:r>
              <a:endParaRPr lang="zh-CN" altLang="en-US" sz="700" b="1" dirty="0">
                <a:solidFill>
                  <a:schemeClr val="tx1"/>
                </a:solidFill>
              </a:endParaRPr>
            </a:p>
          </p:txBody>
        </p:sp>
        <p:sp>
          <p:nvSpPr>
            <p:cNvPr id="85" name="矩形 84"/>
            <p:cNvSpPr/>
            <p:nvPr/>
          </p:nvSpPr>
          <p:spPr bwMode="auto">
            <a:xfrm>
              <a:off x="9282242" y="1957328"/>
              <a:ext cx="2103359" cy="35873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Store / Resource </a:t>
              </a:r>
              <a:endParaRPr lang="zh-CN" altLang="en-US" sz="700" b="1" dirty="0">
                <a:solidFill>
                  <a:schemeClr val="tx1"/>
                </a:solidFill>
              </a:endParaRPr>
            </a:p>
          </p:txBody>
        </p:sp>
        <p:grpSp>
          <p:nvGrpSpPr>
            <p:cNvPr id="86" name="组合 85"/>
            <p:cNvGrpSpPr/>
            <p:nvPr/>
          </p:nvGrpSpPr>
          <p:grpSpPr>
            <a:xfrm>
              <a:off x="7734871" y="6476406"/>
              <a:ext cx="1595533" cy="485932"/>
              <a:chOff x="5407152" y="7303008"/>
              <a:chExt cx="1822704" cy="560832"/>
            </a:xfrm>
            <a:solidFill>
              <a:schemeClr val="accent3">
                <a:lumMod val="85000"/>
              </a:schemeClr>
            </a:solidFill>
          </p:grpSpPr>
          <p:sp>
            <p:nvSpPr>
              <p:cNvPr id="198" name="圆角矩形 197"/>
              <p:cNvSpPr/>
              <p:nvPr/>
            </p:nvSpPr>
            <p:spPr bwMode="auto">
              <a:xfrm>
                <a:off x="5535168" y="7376160"/>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buFont typeface="Arial" panose="020B0604020202020204" pitchFamily="34" charset="0"/>
                  <a:buNone/>
                  <a:defRPr/>
                </a:pPr>
                <a:endParaRPr lang="zh-CN" altLang="en-US" sz="700" dirty="0">
                  <a:solidFill>
                    <a:schemeClr val="tx1"/>
                  </a:solidFill>
                </a:endParaRPr>
              </a:p>
            </p:txBody>
          </p:sp>
          <p:sp>
            <p:nvSpPr>
              <p:cNvPr id="199" name="圆角矩形 198"/>
              <p:cNvSpPr/>
              <p:nvPr/>
            </p:nvSpPr>
            <p:spPr bwMode="auto">
              <a:xfrm>
                <a:off x="5407152" y="7303008"/>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buFont typeface="Arial" panose="020B0604020202020204" pitchFamily="34" charset="0"/>
                  <a:buNone/>
                  <a:defRPr/>
                </a:pPr>
                <a:r>
                  <a:rPr lang="en-US" altLang="zh-CN" sz="700" dirty="0">
                    <a:solidFill>
                      <a:schemeClr val="tx1"/>
                    </a:solidFill>
                  </a:rPr>
                  <a:t>PO</a:t>
                </a:r>
                <a:endParaRPr lang="zh-CN" altLang="en-US" sz="700" dirty="0">
                  <a:solidFill>
                    <a:schemeClr val="tx1"/>
                  </a:solidFill>
                </a:endParaRPr>
              </a:p>
            </p:txBody>
          </p:sp>
        </p:grpSp>
        <p:sp>
          <p:nvSpPr>
            <p:cNvPr id="87" name="左右箭头 86"/>
            <p:cNvSpPr/>
            <p:nvPr/>
          </p:nvSpPr>
          <p:spPr bwMode="auto">
            <a:xfrm>
              <a:off x="6375637" y="6659011"/>
              <a:ext cx="1273128" cy="150796"/>
            </a:xfrm>
            <a:prstGeom prst="lef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sp>
          <p:nvSpPr>
            <p:cNvPr id="88" name="圆角矩形 87"/>
            <p:cNvSpPr/>
            <p:nvPr/>
          </p:nvSpPr>
          <p:spPr bwMode="auto">
            <a:xfrm>
              <a:off x="1859367" y="2579563"/>
              <a:ext cx="1236616" cy="37302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r>
                <a:rPr lang="en-US" altLang="zh-CN" sz="700" dirty="0">
                  <a:solidFill>
                    <a:schemeClr val="tx1"/>
                  </a:solidFill>
                </a:rPr>
                <a:t>HTML</a:t>
              </a:r>
            </a:p>
          </p:txBody>
        </p:sp>
        <p:sp>
          <p:nvSpPr>
            <p:cNvPr id="89" name="流程图: 文档 88"/>
            <p:cNvSpPr/>
            <p:nvPr/>
          </p:nvSpPr>
          <p:spPr bwMode="auto">
            <a:xfrm>
              <a:off x="2580065" y="3100209"/>
              <a:ext cx="787371" cy="374611"/>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r>
                <a:rPr lang="en-US" altLang="zh-CN" sz="700" dirty="0">
                  <a:solidFill>
                    <a:schemeClr val="tx1"/>
                  </a:solidFill>
                </a:rPr>
                <a:t>Tag</a:t>
              </a:r>
              <a:endParaRPr lang="zh-CN" altLang="en-US" sz="700" dirty="0">
                <a:solidFill>
                  <a:schemeClr val="tx1"/>
                </a:solidFill>
              </a:endParaRPr>
            </a:p>
          </p:txBody>
        </p:sp>
        <p:sp>
          <p:nvSpPr>
            <p:cNvPr id="90" name="流程图: 文档 89"/>
            <p:cNvSpPr/>
            <p:nvPr/>
          </p:nvSpPr>
          <p:spPr bwMode="auto">
            <a:xfrm>
              <a:off x="2580065" y="3525614"/>
              <a:ext cx="787371" cy="374611"/>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r>
                <a:rPr lang="en-US" altLang="zh-CN" sz="700" dirty="0"/>
                <a:t>Boot</a:t>
              </a:r>
            </a:p>
            <a:p>
              <a:pPr algn="ctr">
                <a:buFont typeface="Arial" panose="020B0604020202020204" pitchFamily="34" charset="0"/>
                <a:buNone/>
                <a:defRPr/>
              </a:pPr>
              <a:r>
                <a:rPr lang="en-US" altLang="zh-CN" sz="700" dirty="0"/>
                <a:t>strap</a:t>
              </a:r>
              <a:endParaRPr lang="zh-CN" altLang="en-US" sz="700" dirty="0">
                <a:solidFill>
                  <a:schemeClr val="tx1"/>
                </a:solidFill>
              </a:endParaRPr>
            </a:p>
          </p:txBody>
        </p:sp>
        <p:sp>
          <p:nvSpPr>
            <p:cNvPr id="91" name="流程图: 文档 90"/>
            <p:cNvSpPr/>
            <p:nvPr/>
          </p:nvSpPr>
          <p:spPr bwMode="auto">
            <a:xfrm>
              <a:off x="2580065" y="3951020"/>
              <a:ext cx="787371" cy="374611"/>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Credit</a:t>
              </a:r>
              <a:endParaRPr lang="zh-CN" altLang="en-US" sz="700" dirty="0">
                <a:solidFill>
                  <a:schemeClr val="tx1"/>
                </a:solidFill>
              </a:endParaRPr>
            </a:p>
          </p:txBody>
        </p:sp>
        <p:sp>
          <p:nvSpPr>
            <p:cNvPr id="92" name="流程图: 文档 91"/>
            <p:cNvSpPr/>
            <p:nvPr/>
          </p:nvSpPr>
          <p:spPr bwMode="auto">
            <a:xfrm>
              <a:off x="2580065" y="4376425"/>
              <a:ext cx="787371" cy="373023"/>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Ztree</a:t>
              </a:r>
              <a:endParaRPr lang="zh-CN" altLang="en-US" sz="700" dirty="0"/>
            </a:p>
          </p:txBody>
        </p:sp>
        <p:sp>
          <p:nvSpPr>
            <p:cNvPr id="93" name="流程图: 文档 92"/>
            <p:cNvSpPr/>
            <p:nvPr/>
          </p:nvSpPr>
          <p:spPr bwMode="auto">
            <a:xfrm>
              <a:off x="2584827" y="4801831"/>
              <a:ext cx="787371" cy="373023"/>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Eschars</a:t>
              </a:r>
              <a:endParaRPr lang="zh-CN" altLang="en-US" sz="700" dirty="0"/>
            </a:p>
          </p:txBody>
        </p:sp>
        <p:sp>
          <p:nvSpPr>
            <p:cNvPr id="94" name="流程图: 文档 93"/>
            <p:cNvSpPr/>
            <p:nvPr/>
          </p:nvSpPr>
          <p:spPr bwMode="auto">
            <a:xfrm>
              <a:off x="2580065" y="5225648"/>
              <a:ext cx="787371" cy="374611"/>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Upload</a:t>
              </a:r>
              <a:endParaRPr lang="zh-CN" altLang="en-US" sz="700" dirty="0">
                <a:solidFill>
                  <a:schemeClr val="tx1"/>
                </a:solidFill>
              </a:endParaRPr>
            </a:p>
          </p:txBody>
        </p:sp>
        <p:grpSp>
          <p:nvGrpSpPr>
            <p:cNvPr id="95" name="组合 32"/>
            <p:cNvGrpSpPr>
              <a:grpSpLocks/>
            </p:cNvGrpSpPr>
            <p:nvPr/>
          </p:nvGrpSpPr>
          <p:grpSpPr bwMode="auto">
            <a:xfrm>
              <a:off x="3914211" y="3377870"/>
              <a:ext cx="1064394" cy="414104"/>
              <a:chOff x="4090035" y="3813048"/>
              <a:chExt cx="1215942" cy="477932"/>
            </a:xfrm>
          </p:grpSpPr>
          <p:sp>
            <p:nvSpPr>
              <p:cNvPr id="196" name="圆角矩形 195"/>
              <p:cNvSpPr/>
              <p:nvPr/>
            </p:nvSpPr>
            <p:spPr bwMode="auto">
              <a:xfrm>
                <a:off x="4178100" y="3904789"/>
                <a:ext cx="1127973" cy="38655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endParaRPr lang="en-US" altLang="zh-CN" sz="700" dirty="0">
                  <a:solidFill>
                    <a:schemeClr val="tx1"/>
                  </a:solidFill>
                </a:endParaRPr>
              </a:p>
            </p:txBody>
          </p:sp>
          <p:sp>
            <p:nvSpPr>
              <p:cNvPr id="197" name="圆角矩形 196"/>
              <p:cNvSpPr/>
              <p:nvPr/>
            </p:nvSpPr>
            <p:spPr bwMode="auto">
              <a:xfrm>
                <a:off x="4089241" y="3813189"/>
                <a:ext cx="1127973" cy="38655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Restful</a:t>
                </a:r>
              </a:p>
              <a:p>
                <a:pPr algn="ctr">
                  <a:buFont typeface="Arial" panose="020B0604020202020204" pitchFamily="34" charset="0"/>
                  <a:buNone/>
                  <a:defRPr/>
                </a:pPr>
                <a:r>
                  <a:rPr lang="en-US" altLang="zh-CN" sz="700" dirty="0"/>
                  <a:t>Controller</a:t>
                </a:r>
                <a:endParaRPr lang="en-US" altLang="zh-CN" sz="700" dirty="0">
                  <a:solidFill>
                    <a:schemeClr val="tx1"/>
                  </a:solidFill>
                </a:endParaRPr>
              </a:p>
            </p:txBody>
          </p:sp>
        </p:grpSp>
        <p:sp>
          <p:nvSpPr>
            <p:cNvPr id="96" name="圆角矩形 95"/>
            <p:cNvSpPr/>
            <p:nvPr/>
          </p:nvSpPr>
          <p:spPr bwMode="auto">
            <a:xfrm>
              <a:off x="3756359" y="2579563"/>
              <a:ext cx="1057236" cy="373023"/>
            </a:xfrm>
            <a:prstGeom prst="roundRect">
              <a:avLst/>
            </a:prstGeom>
            <a:ln w="19050">
              <a:prstDash val="dash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700" dirty="0">
                  <a:solidFill>
                    <a:schemeClr val="accent1">
                      <a:lumMod val="75000"/>
                    </a:schemeClr>
                  </a:solidFill>
                </a:rPr>
                <a:t>Base Controller</a:t>
              </a:r>
            </a:p>
          </p:txBody>
        </p:sp>
        <p:sp>
          <p:nvSpPr>
            <p:cNvPr id="97" name="圆角矩形 96"/>
            <p:cNvSpPr/>
            <p:nvPr/>
          </p:nvSpPr>
          <p:spPr bwMode="auto">
            <a:xfrm>
              <a:off x="3983363" y="6036777"/>
              <a:ext cx="987388"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r>
                <a:rPr lang="en-US" altLang="zh-CN" sz="700" dirty="0"/>
                <a:t>Restful Controller</a:t>
              </a:r>
              <a:endParaRPr lang="en-US" altLang="zh-CN" sz="700" dirty="0">
                <a:solidFill>
                  <a:schemeClr val="tx1"/>
                </a:solidFill>
              </a:endParaRPr>
            </a:p>
          </p:txBody>
        </p:sp>
        <p:sp>
          <p:nvSpPr>
            <p:cNvPr id="98" name="圆角矩形 97"/>
            <p:cNvSpPr/>
            <p:nvPr/>
          </p:nvSpPr>
          <p:spPr bwMode="auto">
            <a:xfrm>
              <a:off x="5448571" y="2579563"/>
              <a:ext cx="1236617" cy="373023"/>
            </a:xfrm>
            <a:prstGeom prst="roundRect">
              <a:avLst/>
            </a:prstGeom>
            <a:ln w="19050">
              <a:prstDash val="dash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700" dirty="0">
                  <a:solidFill>
                    <a:schemeClr val="accent1">
                      <a:lumMod val="75000"/>
                    </a:schemeClr>
                  </a:solidFill>
                </a:rPr>
                <a:t>Crud Service</a:t>
              </a:r>
            </a:p>
          </p:txBody>
        </p:sp>
        <p:sp>
          <p:nvSpPr>
            <p:cNvPr id="99" name="圆角矩形 98"/>
            <p:cNvSpPr/>
            <p:nvPr/>
          </p:nvSpPr>
          <p:spPr bwMode="auto">
            <a:xfrm>
              <a:off x="5713674" y="4725639"/>
              <a:ext cx="987388"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Act Task</a:t>
              </a:r>
            </a:p>
            <a:p>
              <a:pPr algn="ctr">
                <a:defRPr/>
              </a:pPr>
              <a:r>
                <a:rPr lang="en-US" altLang="zh-CN" sz="700" dirty="0"/>
                <a:t>Service</a:t>
              </a:r>
              <a:endParaRPr lang="en-US" altLang="zh-CN" sz="700" dirty="0">
                <a:solidFill>
                  <a:schemeClr val="tx1"/>
                </a:solidFill>
              </a:endParaRPr>
            </a:p>
          </p:txBody>
        </p:sp>
        <p:sp>
          <p:nvSpPr>
            <p:cNvPr id="100" name="圆角矩形 99"/>
            <p:cNvSpPr/>
            <p:nvPr/>
          </p:nvSpPr>
          <p:spPr bwMode="auto">
            <a:xfrm>
              <a:off x="5713674" y="5224062"/>
              <a:ext cx="987388"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Drools</a:t>
              </a:r>
            </a:p>
            <a:p>
              <a:pPr algn="ctr">
                <a:defRPr/>
              </a:pPr>
              <a:r>
                <a:rPr lang="en-US" altLang="zh-CN" sz="700" dirty="0"/>
                <a:t>Command </a:t>
              </a:r>
            </a:p>
          </p:txBody>
        </p:sp>
        <p:sp>
          <p:nvSpPr>
            <p:cNvPr id="101" name="圆角矩形 100"/>
            <p:cNvSpPr/>
            <p:nvPr/>
          </p:nvSpPr>
          <p:spPr bwMode="auto">
            <a:xfrm>
              <a:off x="5713674" y="5722484"/>
              <a:ext cx="987388"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err="1"/>
                <a:t>Dubbo</a:t>
              </a:r>
              <a:endParaRPr lang="en-US" altLang="zh-CN" sz="700" dirty="0"/>
            </a:p>
            <a:p>
              <a:pPr algn="ctr">
                <a:defRPr/>
              </a:pPr>
              <a:r>
                <a:rPr lang="en-US" altLang="zh-CN" sz="700" dirty="0"/>
                <a:t>Service</a:t>
              </a:r>
              <a:endParaRPr lang="en-US" altLang="zh-CN" sz="700" dirty="0">
                <a:solidFill>
                  <a:schemeClr val="tx1"/>
                </a:solidFill>
              </a:endParaRPr>
            </a:p>
          </p:txBody>
        </p:sp>
        <p:grpSp>
          <p:nvGrpSpPr>
            <p:cNvPr id="102" name="组合 39"/>
            <p:cNvGrpSpPr>
              <a:grpSpLocks/>
            </p:cNvGrpSpPr>
            <p:nvPr/>
          </p:nvGrpSpPr>
          <p:grpSpPr bwMode="auto">
            <a:xfrm>
              <a:off x="5688416" y="3114960"/>
              <a:ext cx="1064394" cy="414104"/>
              <a:chOff x="4090035" y="3813048"/>
              <a:chExt cx="1215942" cy="477932"/>
            </a:xfrm>
          </p:grpSpPr>
          <p:sp>
            <p:nvSpPr>
              <p:cNvPr id="194" name="圆角矩形 193"/>
              <p:cNvSpPr/>
              <p:nvPr/>
            </p:nvSpPr>
            <p:spPr bwMode="auto">
              <a:xfrm>
                <a:off x="4178733" y="3904110"/>
                <a:ext cx="1127973" cy="38655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endParaRPr lang="en-US" altLang="zh-CN" sz="700" dirty="0">
                  <a:solidFill>
                    <a:schemeClr val="tx1"/>
                  </a:solidFill>
                </a:endParaRPr>
              </a:p>
            </p:txBody>
          </p:sp>
          <p:sp>
            <p:nvSpPr>
              <p:cNvPr id="195" name="圆角矩形 194"/>
              <p:cNvSpPr/>
              <p:nvPr/>
            </p:nvSpPr>
            <p:spPr bwMode="auto">
              <a:xfrm>
                <a:off x="4089874" y="3812510"/>
                <a:ext cx="1127973" cy="38655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Business</a:t>
                </a:r>
              </a:p>
              <a:p>
                <a:pPr algn="ctr">
                  <a:defRPr/>
                </a:pPr>
                <a:r>
                  <a:rPr lang="en-US" altLang="zh-CN" sz="700" dirty="0"/>
                  <a:t>Service</a:t>
                </a:r>
              </a:p>
            </p:txBody>
          </p:sp>
        </p:grpSp>
        <p:sp>
          <p:nvSpPr>
            <p:cNvPr id="103" name="圆角矩形 102"/>
            <p:cNvSpPr/>
            <p:nvPr/>
          </p:nvSpPr>
          <p:spPr bwMode="auto">
            <a:xfrm>
              <a:off x="5419997" y="4190707"/>
              <a:ext cx="1235029" cy="371436"/>
            </a:xfrm>
            <a:prstGeom prst="roundRect">
              <a:avLst/>
            </a:prstGeom>
            <a:ln w="19050">
              <a:prstDash val="dash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700" dirty="0">
                  <a:solidFill>
                    <a:schemeClr val="accent1">
                      <a:lumMod val="75000"/>
                    </a:schemeClr>
                  </a:solidFill>
                </a:rPr>
                <a:t>Model Service</a:t>
              </a:r>
            </a:p>
          </p:txBody>
        </p:sp>
        <p:sp>
          <p:nvSpPr>
            <p:cNvPr id="104" name="圆角矩形 103"/>
            <p:cNvSpPr/>
            <p:nvPr/>
          </p:nvSpPr>
          <p:spPr bwMode="auto">
            <a:xfrm>
              <a:off x="7432873" y="2595436"/>
              <a:ext cx="1235029" cy="371436"/>
            </a:xfrm>
            <a:prstGeom prst="roundRect">
              <a:avLst/>
            </a:prstGeom>
            <a:ln w="19050">
              <a:prstDash val="dash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700" dirty="0">
                  <a:solidFill>
                    <a:schemeClr val="accent1">
                      <a:lumMod val="75000"/>
                    </a:schemeClr>
                  </a:solidFill>
                </a:rPr>
                <a:t>Crud Dao</a:t>
              </a:r>
            </a:p>
          </p:txBody>
        </p:sp>
        <p:grpSp>
          <p:nvGrpSpPr>
            <p:cNvPr id="105" name="组合 42"/>
            <p:cNvGrpSpPr>
              <a:grpSpLocks/>
            </p:cNvGrpSpPr>
            <p:nvPr/>
          </p:nvGrpSpPr>
          <p:grpSpPr bwMode="auto">
            <a:xfrm>
              <a:off x="7815144" y="3115531"/>
              <a:ext cx="1064394" cy="414104"/>
              <a:chOff x="4090035" y="3813048"/>
              <a:chExt cx="1215942" cy="477932"/>
            </a:xfrm>
          </p:grpSpPr>
          <p:sp>
            <p:nvSpPr>
              <p:cNvPr id="192" name="圆角矩形 191"/>
              <p:cNvSpPr/>
              <p:nvPr/>
            </p:nvSpPr>
            <p:spPr bwMode="auto">
              <a:xfrm>
                <a:off x="4179240" y="3905284"/>
                <a:ext cx="1126160" cy="386551"/>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endParaRPr lang="en-US" altLang="zh-CN" sz="700" dirty="0">
                  <a:solidFill>
                    <a:schemeClr val="tx1"/>
                  </a:solidFill>
                </a:endParaRPr>
              </a:p>
            </p:txBody>
          </p:sp>
          <p:sp>
            <p:nvSpPr>
              <p:cNvPr id="193" name="圆角矩形 192"/>
              <p:cNvSpPr/>
              <p:nvPr/>
            </p:nvSpPr>
            <p:spPr bwMode="auto">
              <a:xfrm>
                <a:off x="4090381" y="3813684"/>
                <a:ext cx="1126159" cy="386551"/>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Dao</a:t>
                </a:r>
              </a:p>
            </p:txBody>
          </p:sp>
        </p:grpSp>
        <p:sp>
          <p:nvSpPr>
            <p:cNvPr id="106" name="圆角矩形 105"/>
            <p:cNvSpPr/>
            <p:nvPr/>
          </p:nvSpPr>
          <p:spPr bwMode="auto">
            <a:xfrm>
              <a:off x="8090073" y="3951020"/>
              <a:ext cx="796896"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solidFill>
                    <a:schemeClr val="tx1"/>
                  </a:solidFill>
                </a:rPr>
                <a:t>MyBatis</a:t>
              </a:r>
            </a:p>
          </p:txBody>
        </p:sp>
        <p:sp>
          <p:nvSpPr>
            <p:cNvPr id="107" name="圆角矩形 106"/>
            <p:cNvSpPr/>
            <p:nvPr/>
          </p:nvSpPr>
          <p:spPr bwMode="auto">
            <a:xfrm>
              <a:off x="8082137" y="6036777"/>
              <a:ext cx="796896"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solidFill>
                    <a:schemeClr val="tx1"/>
                  </a:solidFill>
                </a:rPr>
                <a:t>DocDao</a:t>
              </a:r>
            </a:p>
          </p:txBody>
        </p:sp>
        <p:sp>
          <p:nvSpPr>
            <p:cNvPr id="108" name="流程图: 磁盘 107"/>
            <p:cNvSpPr/>
            <p:nvPr/>
          </p:nvSpPr>
          <p:spPr bwMode="auto">
            <a:xfrm>
              <a:off x="9910869" y="3046239"/>
              <a:ext cx="974689" cy="573027"/>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r>
                <a:rPr lang="en-US" altLang="zh-CN" sz="700" dirty="0">
                  <a:solidFill>
                    <a:schemeClr val="tx1"/>
                  </a:solidFill>
                </a:rPr>
                <a:t>Business DB</a:t>
              </a:r>
              <a:endParaRPr lang="zh-CN" altLang="en-US" sz="700" dirty="0">
                <a:solidFill>
                  <a:schemeClr val="tx1"/>
                </a:solidFill>
              </a:endParaRPr>
            </a:p>
          </p:txBody>
        </p:sp>
        <p:sp>
          <p:nvSpPr>
            <p:cNvPr id="109" name="流程图: 磁盘 108"/>
            <p:cNvSpPr/>
            <p:nvPr/>
          </p:nvSpPr>
          <p:spPr bwMode="auto">
            <a:xfrm>
              <a:off x="9910869" y="3836732"/>
              <a:ext cx="974689" cy="574615"/>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buFont typeface="Arial" panose="020B0604020202020204" pitchFamily="34" charset="0"/>
                <a:buNone/>
                <a:defRPr/>
              </a:pPr>
              <a:r>
                <a:rPr lang="en-US" altLang="zh-CN" sz="700" dirty="0">
                  <a:solidFill>
                    <a:schemeClr val="tx1"/>
                  </a:solidFill>
                </a:rPr>
                <a:t>Bpm DB</a:t>
              </a:r>
              <a:endParaRPr lang="zh-CN" altLang="en-US" sz="700" dirty="0">
                <a:solidFill>
                  <a:schemeClr val="tx1"/>
                </a:solidFill>
              </a:endParaRPr>
            </a:p>
          </p:txBody>
        </p:sp>
        <p:sp>
          <p:nvSpPr>
            <p:cNvPr id="110" name="流程图: 磁盘 109"/>
            <p:cNvSpPr/>
            <p:nvPr/>
          </p:nvSpPr>
          <p:spPr bwMode="auto">
            <a:xfrm>
              <a:off x="9910869" y="4628811"/>
              <a:ext cx="974689" cy="573028"/>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buFont typeface="Arial" panose="020B0604020202020204" pitchFamily="34" charset="0"/>
                <a:buNone/>
                <a:defRPr/>
              </a:pPr>
              <a:r>
                <a:rPr lang="en-US" altLang="zh-CN" sz="700" dirty="0" err="1">
                  <a:solidFill>
                    <a:schemeClr val="tx1"/>
                  </a:solidFill>
                </a:rPr>
                <a:t>Comm</a:t>
              </a:r>
              <a:r>
                <a:rPr lang="en-US" altLang="zh-CN" sz="700" dirty="0">
                  <a:solidFill>
                    <a:schemeClr val="tx1"/>
                  </a:solidFill>
                </a:rPr>
                <a:t> DB</a:t>
              </a:r>
              <a:endParaRPr lang="zh-CN" altLang="en-US" sz="700" dirty="0">
                <a:solidFill>
                  <a:schemeClr val="tx1"/>
                </a:solidFill>
              </a:endParaRPr>
            </a:p>
          </p:txBody>
        </p:sp>
        <p:sp>
          <p:nvSpPr>
            <p:cNvPr id="111" name="圆角矩形 110"/>
            <p:cNvSpPr/>
            <p:nvPr/>
          </p:nvSpPr>
          <p:spPr bwMode="auto">
            <a:xfrm>
              <a:off x="5713674" y="3692284"/>
              <a:ext cx="987388" cy="33492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Document</a:t>
              </a:r>
            </a:p>
            <a:p>
              <a:pPr algn="ctr">
                <a:defRPr/>
              </a:pPr>
              <a:r>
                <a:rPr lang="en-US" altLang="zh-CN" sz="700" dirty="0"/>
                <a:t>Service</a:t>
              </a:r>
              <a:endParaRPr lang="en-US" altLang="zh-CN" sz="700" dirty="0">
                <a:solidFill>
                  <a:schemeClr val="tx1"/>
                </a:solidFill>
              </a:endParaRPr>
            </a:p>
          </p:txBody>
        </p:sp>
        <p:sp>
          <p:nvSpPr>
            <p:cNvPr id="112" name="流程图: 多文档 111"/>
            <p:cNvSpPr/>
            <p:nvPr/>
          </p:nvSpPr>
          <p:spPr bwMode="auto">
            <a:xfrm>
              <a:off x="9910869" y="5946298"/>
              <a:ext cx="974689" cy="517471"/>
            </a:xfrm>
            <a:prstGeom prst="flowChartMulti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buFont typeface="Arial" panose="020B0604020202020204" pitchFamily="34" charset="0"/>
                <a:buNone/>
                <a:defRPr/>
              </a:pPr>
              <a:r>
                <a:rPr lang="en-US" altLang="zh-CN" sz="700" dirty="0">
                  <a:solidFill>
                    <a:schemeClr val="tx1"/>
                  </a:solidFill>
                </a:rPr>
                <a:t>Files</a:t>
              </a:r>
              <a:endParaRPr lang="zh-CN" altLang="en-US" sz="700" dirty="0">
                <a:solidFill>
                  <a:schemeClr val="tx1"/>
                </a:solidFill>
              </a:endParaRPr>
            </a:p>
          </p:txBody>
        </p:sp>
        <p:cxnSp>
          <p:nvCxnSpPr>
            <p:cNvPr id="113" name="肘形连接符 112"/>
            <p:cNvCxnSpPr>
              <a:stCxn id="88" idx="2"/>
              <a:endCxn id="89" idx="1"/>
            </p:cNvCxnSpPr>
            <p:nvPr/>
          </p:nvCxnSpPr>
          <p:spPr bwMode="auto">
            <a:xfrm rot="16200000" flipH="1">
              <a:off x="2361009" y="3068458"/>
              <a:ext cx="334928" cy="103184"/>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14" name="肘形连接符 113"/>
            <p:cNvCxnSpPr>
              <a:stCxn id="88" idx="2"/>
              <a:endCxn id="90" idx="1"/>
            </p:cNvCxnSpPr>
            <p:nvPr/>
          </p:nvCxnSpPr>
          <p:spPr bwMode="auto">
            <a:xfrm rot="16200000" flipH="1">
              <a:off x="2148306" y="3281161"/>
              <a:ext cx="760333" cy="103184"/>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15" name="肘形连接符 114"/>
            <p:cNvCxnSpPr>
              <a:stCxn id="88" idx="2"/>
              <a:endCxn id="91" idx="1"/>
            </p:cNvCxnSpPr>
            <p:nvPr/>
          </p:nvCxnSpPr>
          <p:spPr bwMode="auto">
            <a:xfrm rot="16200000" flipH="1">
              <a:off x="1935603" y="3493864"/>
              <a:ext cx="1185739" cy="103184"/>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16" name="肘形连接符 115"/>
            <p:cNvCxnSpPr>
              <a:stCxn id="88" idx="2"/>
              <a:endCxn id="92" idx="1"/>
            </p:cNvCxnSpPr>
            <p:nvPr/>
          </p:nvCxnSpPr>
          <p:spPr bwMode="auto">
            <a:xfrm rot="16200000" flipH="1">
              <a:off x="1722901" y="3706567"/>
              <a:ext cx="1611145" cy="103184"/>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17" name="肘形连接符 116"/>
            <p:cNvCxnSpPr>
              <a:stCxn id="88" idx="2"/>
              <a:endCxn id="93" idx="1"/>
            </p:cNvCxnSpPr>
            <p:nvPr/>
          </p:nvCxnSpPr>
          <p:spPr bwMode="auto">
            <a:xfrm rot="16200000" flipH="1">
              <a:off x="1513373" y="3916095"/>
              <a:ext cx="2034962" cy="107946"/>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18" name="肘形连接符 117"/>
            <p:cNvCxnSpPr>
              <a:stCxn id="88" idx="2"/>
              <a:endCxn id="94" idx="1"/>
            </p:cNvCxnSpPr>
            <p:nvPr/>
          </p:nvCxnSpPr>
          <p:spPr bwMode="auto">
            <a:xfrm rot="16200000" flipH="1">
              <a:off x="1298289" y="4131178"/>
              <a:ext cx="2460368" cy="103184"/>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19" name="肘形连接符 118"/>
            <p:cNvCxnSpPr>
              <a:stCxn id="88" idx="3"/>
              <a:endCxn id="197" idx="1"/>
            </p:cNvCxnSpPr>
            <p:nvPr/>
          </p:nvCxnSpPr>
          <p:spPr bwMode="auto">
            <a:xfrm>
              <a:off x="3095983" y="2765281"/>
              <a:ext cx="817533" cy="780968"/>
            </a:xfrm>
            <a:prstGeom prst="bentConnector3">
              <a:avLst>
                <a:gd name="adj1" fmla="val 60634"/>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0" name="肘形连接符 119"/>
            <p:cNvCxnSpPr>
              <a:stCxn id="197" idx="3"/>
              <a:endCxn id="195" idx="1"/>
            </p:cNvCxnSpPr>
            <p:nvPr/>
          </p:nvCxnSpPr>
          <p:spPr bwMode="auto">
            <a:xfrm flipV="1">
              <a:off x="4900904" y="3282751"/>
              <a:ext cx="787371" cy="263497"/>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1" name="肘形连接符 120"/>
            <p:cNvCxnSpPr>
              <a:stCxn id="197" idx="3"/>
              <a:endCxn id="111" idx="1"/>
            </p:cNvCxnSpPr>
            <p:nvPr/>
          </p:nvCxnSpPr>
          <p:spPr bwMode="auto">
            <a:xfrm>
              <a:off x="4900904" y="3546249"/>
              <a:ext cx="812770" cy="314292"/>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2" name="肘形连接符 121"/>
            <p:cNvCxnSpPr>
              <a:stCxn id="196" idx="2"/>
              <a:endCxn id="99" idx="1"/>
            </p:cNvCxnSpPr>
            <p:nvPr/>
          </p:nvCxnSpPr>
          <p:spPr bwMode="auto">
            <a:xfrm rot="16200000" flipH="1">
              <a:off x="4548530" y="3728751"/>
              <a:ext cx="1101610" cy="1228680"/>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3" name="肘形连接符 122"/>
            <p:cNvCxnSpPr>
              <a:stCxn id="196" idx="2"/>
              <a:endCxn id="100" idx="1"/>
            </p:cNvCxnSpPr>
            <p:nvPr/>
          </p:nvCxnSpPr>
          <p:spPr bwMode="auto">
            <a:xfrm rot="16200000" flipH="1">
              <a:off x="4299319" y="3977962"/>
              <a:ext cx="1600033" cy="1228680"/>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4" name="肘形连接符 123"/>
            <p:cNvCxnSpPr>
              <a:stCxn id="196" idx="2"/>
              <a:endCxn id="101" idx="1"/>
            </p:cNvCxnSpPr>
            <p:nvPr/>
          </p:nvCxnSpPr>
          <p:spPr bwMode="auto">
            <a:xfrm rot="16200000" flipH="1">
              <a:off x="4050107" y="4227174"/>
              <a:ext cx="2098456" cy="1228680"/>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5" name="肘形连接符 124"/>
            <p:cNvCxnSpPr>
              <a:stCxn id="195" idx="3"/>
              <a:endCxn id="193" idx="1"/>
            </p:cNvCxnSpPr>
            <p:nvPr/>
          </p:nvCxnSpPr>
          <p:spPr bwMode="auto">
            <a:xfrm>
              <a:off x="6675664" y="3282751"/>
              <a:ext cx="1139783" cy="0"/>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6" name="肘形连接符 125"/>
            <p:cNvCxnSpPr>
              <a:stCxn id="193" idx="2"/>
              <a:endCxn id="106" idx="1"/>
            </p:cNvCxnSpPr>
            <p:nvPr/>
          </p:nvCxnSpPr>
          <p:spPr bwMode="auto">
            <a:xfrm rot="5400000">
              <a:off x="7866267" y="3674815"/>
              <a:ext cx="666680" cy="219067"/>
            </a:xfrm>
            <a:prstGeom prst="bentConnector4">
              <a:avLst>
                <a:gd name="adj1" fmla="val 37439"/>
                <a:gd name="adj2" fmla="val 191324"/>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7" name="肘形连接符 126"/>
            <p:cNvCxnSpPr>
              <a:stCxn id="193" idx="2"/>
              <a:endCxn id="107" idx="1"/>
            </p:cNvCxnSpPr>
            <p:nvPr/>
          </p:nvCxnSpPr>
          <p:spPr bwMode="auto">
            <a:xfrm rot="5400000">
              <a:off x="6818625" y="4714520"/>
              <a:ext cx="2754025" cy="227004"/>
            </a:xfrm>
            <a:prstGeom prst="bentConnector4">
              <a:avLst>
                <a:gd name="adj1" fmla="val 9265"/>
                <a:gd name="adj2" fmla="val 18802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8" name="肘形连接符 127"/>
            <p:cNvCxnSpPr>
              <a:stCxn id="106" idx="3"/>
              <a:endCxn id="108" idx="2"/>
            </p:cNvCxnSpPr>
            <p:nvPr/>
          </p:nvCxnSpPr>
          <p:spPr bwMode="auto">
            <a:xfrm flipV="1">
              <a:off x="8886969" y="3331959"/>
              <a:ext cx="1023900" cy="785730"/>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29" name="肘形连接符 128"/>
            <p:cNvCxnSpPr>
              <a:stCxn id="106" idx="3"/>
              <a:endCxn id="109" idx="2"/>
            </p:cNvCxnSpPr>
            <p:nvPr/>
          </p:nvCxnSpPr>
          <p:spPr bwMode="auto">
            <a:xfrm>
              <a:off x="8886969" y="4117689"/>
              <a:ext cx="1023900" cy="6349"/>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30" name="肘形连接符 129"/>
            <p:cNvCxnSpPr>
              <a:stCxn id="106" idx="3"/>
              <a:endCxn id="110" idx="2"/>
            </p:cNvCxnSpPr>
            <p:nvPr/>
          </p:nvCxnSpPr>
          <p:spPr bwMode="auto">
            <a:xfrm>
              <a:off x="8886969" y="4117689"/>
              <a:ext cx="1023900" cy="798430"/>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31" name="肘形连接符 130"/>
            <p:cNvCxnSpPr>
              <a:stCxn id="107" idx="3"/>
              <a:endCxn id="112" idx="1"/>
            </p:cNvCxnSpPr>
            <p:nvPr/>
          </p:nvCxnSpPr>
          <p:spPr bwMode="auto">
            <a:xfrm>
              <a:off x="8879032" y="6205034"/>
              <a:ext cx="1031837" cy="0"/>
            </a:xfrm>
            <a:prstGeom prst="bentConnector3">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32" name="肘形连接符 131"/>
            <p:cNvCxnSpPr>
              <a:stCxn id="97" idx="0"/>
              <a:endCxn id="99" idx="1"/>
            </p:cNvCxnSpPr>
            <p:nvPr/>
          </p:nvCxnSpPr>
          <p:spPr bwMode="auto">
            <a:xfrm rot="5400000" flipH="1" flipV="1">
              <a:off x="4523926" y="4847027"/>
              <a:ext cx="1142880" cy="1236617"/>
            </a:xfrm>
            <a:prstGeom prst="bentConnector2">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pic>
          <p:nvPicPr>
            <p:cNvPr id="133" name="图片 8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283" y="2423377"/>
              <a:ext cx="976353" cy="66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图片 8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245" y="5506088"/>
              <a:ext cx="479207" cy="75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图片 8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652" y="4029826"/>
              <a:ext cx="979731" cy="77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文本框 87"/>
            <p:cNvSpPr txBox="1">
              <a:spLocks noChangeArrowheads="1"/>
            </p:cNvSpPr>
            <p:nvPr/>
          </p:nvSpPr>
          <p:spPr bwMode="auto">
            <a:xfrm>
              <a:off x="970449" y="3110634"/>
              <a:ext cx="444617" cy="33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00"/>
                <a:t>pc</a:t>
              </a:r>
              <a:endParaRPr lang="zh-CN" altLang="en-US" sz="700"/>
            </a:p>
          </p:txBody>
        </p:sp>
        <p:sp>
          <p:nvSpPr>
            <p:cNvPr id="137" name="文本框 88"/>
            <p:cNvSpPr txBox="1">
              <a:spLocks noChangeArrowheads="1"/>
            </p:cNvSpPr>
            <p:nvPr/>
          </p:nvSpPr>
          <p:spPr bwMode="auto">
            <a:xfrm>
              <a:off x="918529" y="4806780"/>
              <a:ext cx="529205" cy="33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00"/>
                <a:t>pad</a:t>
              </a:r>
              <a:endParaRPr lang="zh-CN" altLang="en-US" sz="700"/>
            </a:p>
          </p:txBody>
        </p:sp>
        <p:sp>
          <p:nvSpPr>
            <p:cNvPr id="138" name="文本框 89"/>
            <p:cNvSpPr txBox="1">
              <a:spLocks noChangeArrowheads="1"/>
            </p:cNvSpPr>
            <p:nvPr/>
          </p:nvSpPr>
          <p:spPr bwMode="auto">
            <a:xfrm>
              <a:off x="821707" y="6250334"/>
              <a:ext cx="687808" cy="33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00"/>
                <a:t>phone</a:t>
              </a:r>
              <a:endParaRPr lang="zh-CN" altLang="en-US" sz="700"/>
            </a:p>
          </p:txBody>
        </p:sp>
        <p:sp>
          <p:nvSpPr>
            <p:cNvPr id="139" name="下箭头 138"/>
            <p:cNvSpPr/>
            <p:nvPr/>
          </p:nvSpPr>
          <p:spPr bwMode="auto">
            <a:xfrm>
              <a:off x="5870831" y="2973222"/>
              <a:ext cx="334951" cy="126987"/>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sp>
          <p:nvSpPr>
            <p:cNvPr id="140" name="下箭头 139"/>
            <p:cNvSpPr/>
            <p:nvPr/>
          </p:nvSpPr>
          <p:spPr bwMode="auto">
            <a:xfrm>
              <a:off x="5826382" y="4584365"/>
              <a:ext cx="333363" cy="126987"/>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sp>
          <p:nvSpPr>
            <p:cNvPr id="141" name="下箭头 140"/>
            <p:cNvSpPr/>
            <p:nvPr/>
          </p:nvSpPr>
          <p:spPr bwMode="auto">
            <a:xfrm>
              <a:off x="4078610" y="2989095"/>
              <a:ext cx="333363" cy="342864"/>
            </a:xfrm>
            <a:prstGeom prst="downArrow">
              <a:avLst>
                <a:gd name="adj1" fmla="val 50000"/>
                <a:gd name="adj2" fmla="val 3084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sp>
          <p:nvSpPr>
            <p:cNvPr id="142" name="下箭头 141"/>
            <p:cNvSpPr/>
            <p:nvPr/>
          </p:nvSpPr>
          <p:spPr bwMode="auto">
            <a:xfrm>
              <a:off x="8083724" y="2982746"/>
              <a:ext cx="334951" cy="126987"/>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cxnSp>
          <p:nvCxnSpPr>
            <p:cNvPr id="143" name="直接箭头连接符 142"/>
            <p:cNvCxnSpPr/>
            <p:nvPr/>
          </p:nvCxnSpPr>
          <p:spPr bwMode="auto">
            <a:xfrm>
              <a:off x="1518067" y="2757344"/>
              <a:ext cx="3413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4" name="肘形连接符 143"/>
            <p:cNvCxnSpPr>
              <a:endCxn id="88" idx="1"/>
            </p:cNvCxnSpPr>
            <p:nvPr/>
          </p:nvCxnSpPr>
          <p:spPr bwMode="auto">
            <a:xfrm rot="5400000" flipH="1" flipV="1">
              <a:off x="934738" y="3486717"/>
              <a:ext cx="1646066" cy="203192"/>
            </a:xfrm>
            <a:prstGeom prst="bentConnector2">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5" name="矩形 144"/>
            <p:cNvSpPr/>
            <p:nvPr/>
          </p:nvSpPr>
          <p:spPr bwMode="auto">
            <a:xfrm>
              <a:off x="1872067" y="1492239"/>
              <a:ext cx="1569979" cy="360325"/>
            </a:xfrm>
            <a:prstGeom prst="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tx1"/>
                  </a:solidFill>
                </a:rPr>
                <a:t>展现层</a:t>
              </a:r>
            </a:p>
          </p:txBody>
        </p:sp>
        <p:cxnSp>
          <p:nvCxnSpPr>
            <p:cNvPr id="146" name="肘形连接符 145"/>
            <p:cNvCxnSpPr>
              <a:stCxn id="135" idx="3"/>
              <a:endCxn id="97" idx="1"/>
            </p:cNvCxnSpPr>
            <p:nvPr/>
          </p:nvCxnSpPr>
          <p:spPr bwMode="auto">
            <a:xfrm>
              <a:off x="1624426" y="4417696"/>
              <a:ext cx="2358938" cy="1787338"/>
            </a:xfrm>
            <a:prstGeom prst="bentConnector3">
              <a:avLst>
                <a:gd name="adj1" fmla="val 20467"/>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7" name="肘形连接符 146"/>
            <p:cNvCxnSpPr>
              <a:stCxn id="134" idx="3"/>
              <a:endCxn id="97" idx="1"/>
            </p:cNvCxnSpPr>
            <p:nvPr/>
          </p:nvCxnSpPr>
          <p:spPr bwMode="auto">
            <a:xfrm>
              <a:off x="1364085" y="5884392"/>
              <a:ext cx="2619278" cy="320641"/>
            </a:xfrm>
            <a:prstGeom prst="bentConnector3">
              <a:avLst>
                <a:gd name="adj1" fmla="val 29148"/>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48" name="组合 147"/>
            <p:cNvGrpSpPr/>
            <p:nvPr/>
          </p:nvGrpSpPr>
          <p:grpSpPr>
            <a:xfrm>
              <a:off x="4700904" y="6477111"/>
              <a:ext cx="1595533" cy="485932"/>
              <a:chOff x="5407152" y="7303008"/>
              <a:chExt cx="1822704" cy="560832"/>
            </a:xfrm>
            <a:solidFill>
              <a:schemeClr val="accent3">
                <a:lumMod val="85000"/>
              </a:schemeClr>
            </a:solidFill>
          </p:grpSpPr>
          <p:sp>
            <p:nvSpPr>
              <p:cNvPr id="190" name="圆角矩形 189"/>
              <p:cNvSpPr/>
              <p:nvPr/>
            </p:nvSpPr>
            <p:spPr bwMode="auto">
              <a:xfrm>
                <a:off x="5535168" y="7376160"/>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buFont typeface="Arial" panose="020B0604020202020204" pitchFamily="34" charset="0"/>
                  <a:buNone/>
                  <a:defRPr/>
                </a:pPr>
                <a:endParaRPr lang="zh-CN" altLang="en-US" sz="700" dirty="0">
                  <a:solidFill>
                    <a:schemeClr val="tx1"/>
                  </a:solidFill>
                </a:endParaRPr>
              </a:p>
            </p:txBody>
          </p:sp>
          <p:sp>
            <p:nvSpPr>
              <p:cNvPr id="191" name="圆角矩形 190"/>
              <p:cNvSpPr/>
              <p:nvPr/>
            </p:nvSpPr>
            <p:spPr bwMode="auto">
              <a:xfrm>
                <a:off x="5407152" y="7303008"/>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buFont typeface="Arial" panose="020B0604020202020204" pitchFamily="34" charset="0"/>
                  <a:buNone/>
                  <a:defRPr/>
                </a:pPr>
                <a:r>
                  <a:rPr lang="en-US" altLang="zh-CN" sz="700" dirty="0">
                    <a:solidFill>
                      <a:schemeClr val="tx1"/>
                    </a:solidFill>
                  </a:rPr>
                  <a:t>VO</a:t>
                </a:r>
                <a:endParaRPr lang="zh-CN" altLang="en-US" sz="700" dirty="0">
                  <a:solidFill>
                    <a:schemeClr val="tx1"/>
                  </a:solidFill>
                </a:endParaRPr>
              </a:p>
            </p:txBody>
          </p:sp>
        </p:grpSp>
        <p:sp>
          <p:nvSpPr>
            <p:cNvPr id="149" name="左右箭头 148"/>
            <p:cNvSpPr/>
            <p:nvPr/>
          </p:nvSpPr>
          <p:spPr bwMode="auto">
            <a:xfrm>
              <a:off x="9380664" y="6659011"/>
              <a:ext cx="1784284" cy="130161"/>
            </a:xfrm>
            <a:prstGeom prst="lef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grpSp>
          <p:nvGrpSpPr>
            <p:cNvPr id="150" name="组合 149"/>
            <p:cNvGrpSpPr/>
            <p:nvPr/>
          </p:nvGrpSpPr>
          <p:grpSpPr>
            <a:xfrm>
              <a:off x="1732262" y="6425724"/>
              <a:ext cx="1595533" cy="485932"/>
              <a:chOff x="5407152" y="7303008"/>
              <a:chExt cx="1822704" cy="560832"/>
            </a:xfrm>
            <a:solidFill>
              <a:schemeClr val="accent3">
                <a:lumMod val="85000"/>
              </a:schemeClr>
            </a:solidFill>
          </p:grpSpPr>
          <p:sp>
            <p:nvSpPr>
              <p:cNvPr id="188" name="圆角矩形 187"/>
              <p:cNvSpPr/>
              <p:nvPr/>
            </p:nvSpPr>
            <p:spPr bwMode="auto">
              <a:xfrm>
                <a:off x="5535168" y="7376160"/>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buFont typeface="Arial" panose="020B0604020202020204" pitchFamily="34" charset="0"/>
                  <a:buNone/>
                  <a:defRPr/>
                </a:pPr>
                <a:endParaRPr lang="zh-CN" altLang="en-US" sz="700" dirty="0">
                  <a:solidFill>
                    <a:schemeClr val="tx1"/>
                  </a:solidFill>
                </a:endParaRPr>
              </a:p>
            </p:txBody>
          </p:sp>
          <p:sp>
            <p:nvSpPr>
              <p:cNvPr id="189" name="圆角矩形 188"/>
              <p:cNvSpPr/>
              <p:nvPr/>
            </p:nvSpPr>
            <p:spPr bwMode="auto">
              <a:xfrm>
                <a:off x="5407152" y="7303008"/>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buFont typeface="Arial" panose="020B0604020202020204" pitchFamily="34" charset="0"/>
                  <a:buNone/>
                  <a:defRPr/>
                </a:pPr>
                <a:r>
                  <a:rPr lang="en-US" altLang="zh-CN" sz="700" dirty="0">
                    <a:solidFill>
                      <a:schemeClr val="tx1"/>
                    </a:solidFill>
                  </a:rPr>
                  <a:t>JSON</a:t>
                </a:r>
                <a:endParaRPr lang="zh-CN" altLang="en-US" sz="700" dirty="0">
                  <a:solidFill>
                    <a:schemeClr val="tx1"/>
                  </a:solidFill>
                </a:endParaRPr>
              </a:p>
            </p:txBody>
          </p:sp>
        </p:grpSp>
        <p:cxnSp>
          <p:nvCxnSpPr>
            <p:cNvPr id="151" name="直接连接符 150"/>
            <p:cNvCxnSpPr/>
            <p:nvPr/>
          </p:nvCxnSpPr>
          <p:spPr bwMode="auto">
            <a:xfrm>
              <a:off x="11433225" y="2044631"/>
              <a:ext cx="0" cy="4522315"/>
            </a:xfrm>
            <a:prstGeom prst="line">
              <a:avLst/>
            </a:prstGeom>
            <a:solidFill>
              <a:schemeClr val="accent1"/>
            </a:solidFill>
            <a:ln w="9525" cap="flat" cmpd="sng" algn="ctr">
              <a:solidFill>
                <a:schemeClr val="tx1"/>
              </a:solidFill>
              <a:prstDash val="dash"/>
              <a:round/>
              <a:headEnd type="none" w="med" len="med"/>
              <a:tailEnd type="none" w="med" len="med"/>
            </a:ln>
            <a:effectLst>
              <a:outerShdw dist="17961" dir="2700000" algn="ctr" rotWithShape="0">
                <a:schemeClr val="tx1">
                  <a:gamma/>
                  <a:shade val="60000"/>
                  <a:invGamma/>
                </a:schemeClr>
              </a:outerShdw>
            </a:effectLst>
          </p:spPr>
        </p:cxnSp>
        <p:grpSp>
          <p:nvGrpSpPr>
            <p:cNvPr id="152" name="组合 282"/>
            <p:cNvGrpSpPr>
              <a:grpSpLocks/>
            </p:cNvGrpSpPr>
            <p:nvPr/>
          </p:nvGrpSpPr>
          <p:grpSpPr bwMode="auto">
            <a:xfrm>
              <a:off x="1517659" y="7051411"/>
              <a:ext cx="11203204" cy="1452013"/>
              <a:chOff x="1517659" y="7051411"/>
              <a:chExt cx="11203204" cy="1452013"/>
            </a:xfrm>
          </p:grpSpPr>
          <p:grpSp>
            <p:nvGrpSpPr>
              <p:cNvPr id="168" name="组合 238"/>
              <p:cNvGrpSpPr>
                <a:grpSpLocks/>
              </p:cNvGrpSpPr>
              <p:nvPr/>
            </p:nvGrpSpPr>
            <p:grpSpPr bwMode="auto">
              <a:xfrm>
                <a:off x="1517659" y="7051411"/>
                <a:ext cx="9833659" cy="1452013"/>
                <a:chOff x="1875468" y="7559282"/>
                <a:chExt cx="9833659" cy="1452013"/>
              </a:xfrm>
            </p:grpSpPr>
            <p:sp>
              <p:nvSpPr>
                <p:cNvPr id="170" name="矩形 169"/>
                <p:cNvSpPr/>
                <p:nvPr/>
              </p:nvSpPr>
              <p:spPr bwMode="auto">
                <a:xfrm>
                  <a:off x="3839541" y="8073249"/>
                  <a:ext cx="7868946" cy="938115"/>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buFont typeface="Arial" panose="020B0604020202020204" pitchFamily="34" charset="0"/>
                    <a:buNone/>
                    <a:defRPr/>
                  </a:pPr>
                  <a:r>
                    <a:rPr lang="zh-CN" altLang="en-US" sz="700" dirty="0">
                      <a:solidFill>
                        <a:schemeClr val="tx1"/>
                      </a:solidFill>
                    </a:rPr>
                    <a:t> 基础</a:t>
                  </a:r>
                  <a:endParaRPr lang="en-US" altLang="zh-CN" sz="700" dirty="0">
                    <a:solidFill>
                      <a:schemeClr val="tx1"/>
                    </a:solidFill>
                  </a:endParaRPr>
                </a:p>
                <a:p>
                  <a:pPr>
                    <a:buFont typeface="Arial" panose="020B0604020202020204" pitchFamily="34" charset="0"/>
                    <a:buNone/>
                    <a:defRPr/>
                  </a:pPr>
                  <a:r>
                    <a:rPr lang="zh-CN" altLang="en-US" sz="700" dirty="0">
                      <a:solidFill>
                        <a:schemeClr val="tx1"/>
                      </a:solidFill>
                    </a:rPr>
                    <a:t> 技术</a:t>
                  </a:r>
                  <a:endParaRPr lang="en-US" altLang="zh-CN" sz="700" dirty="0">
                    <a:solidFill>
                      <a:schemeClr val="tx1"/>
                    </a:solidFill>
                  </a:endParaRPr>
                </a:p>
                <a:p>
                  <a:pPr>
                    <a:buFont typeface="Arial" panose="020B0604020202020204" pitchFamily="34" charset="0"/>
                    <a:buNone/>
                    <a:defRPr/>
                  </a:pPr>
                  <a:r>
                    <a:rPr lang="zh-CN" altLang="en-US" sz="700" dirty="0">
                      <a:solidFill>
                        <a:schemeClr val="tx1"/>
                      </a:solidFill>
                    </a:rPr>
                    <a:t> 组建</a:t>
                  </a:r>
                </a:p>
              </p:txBody>
            </p:sp>
            <p:sp>
              <p:nvSpPr>
                <p:cNvPr id="171" name="圆角矩形 170"/>
                <p:cNvSpPr/>
                <p:nvPr/>
              </p:nvSpPr>
              <p:spPr bwMode="auto">
                <a:xfrm>
                  <a:off x="4836454" y="8143092"/>
                  <a:ext cx="987388" cy="33651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事务控制</a:t>
                  </a:r>
                  <a:endParaRPr lang="en-US" altLang="zh-CN" sz="700" dirty="0">
                    <a:solidFill>
                      <a:schemeClr val="tx1"/>
                    </a:solidFill>
                  </a:endParaRPr>
                </a:p>
              </p:txBody>
            </p:sp>
            <p:sp>
              <p:nvSpPr>
                <p:cNvPr id="172" name="圆角矩形 171"/>
                <p:cNvSpPr/>
                <p:nvPr/>
              </p:nvSpPr>
              <p:spPr bwMode="auto">
                <a:xfrm>
                  <a:off x="5903215" y="8143092"/>
                  <a:ext cx="987388" cy="33651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日志管理</a:t>
                  </a:r>
                  <a:endParaRPr lang="en-US" altLang="zh-CN" sz="700" dirty="0">
                    <a:solidFill>
                      <a:schemeClr val="tx1"/>
                    </a:solidFill>
                  </a:endParaRPr>
                </a:p>
              </p:txBody>
            </p:sp>
            <p:sp>
              <p:nvSpPr>
                <p:cNvPr id="173" name="圆角矩形 172"/>
                <p:cNvSpPr/>
                <p:nvPr/>
              </p:nvSpPr>
              <p:spPr bwMode="auto">
                <a:xfrm>
                  <a:off x="6962038" y="8154204"/>
                  <a:ext cx="987388" cy="3349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solidFill>
                        <a:schemeClr val="tx1"/>
                      </a:solidFill>
                    </a:rPr>
                    <a:t>接口管理</a:t>
                  </a:r>
                  <a:endParaRPr lang="en-US" altLang="zh-CN" sz="700" dirty="0">
                    <a:solidFill>
                      <a:schemeClr val="tx1"/>
                    </a:solidFill>
                  </a:endParaRPr>
                </a:p>
              </p:txBody>
            </p:sp>
            <p:sp>
              <p:nvSpPr>
                <p:cNvPr id="174" name="圆角矩形 173"/>
                <p:cNvSpPr/>
                <p:nvPr/>
              </p:nvSpPr>
              <p:spPr bwMode="auto">
                <a:xfrm>
                  <a:off x="8019274" y="8143092"/>
                  <a:ext cx="987388" cy="33651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solidFill>
                        <a:schemeClr val="tx1"/>
                      </a:solidFill>
                    </a:rPr>
                    <a:t>审计跟踪</a:t>
                  </a:r>
                  <a:endParaRPr lang="en-US" altLang="zh-CN" sz="700" dirty="0">
                    <a:solidFill>
                      <a:schemeClr val="tx1"/>
                    </a:solidFill>
                  </a:endParaRPr>
                </a:p>
              </p:txBody>
            </p:sp>
            <p:sp>
              <p:nvSpPr>
                <p:cNvPr id="175" name="圆角矩形 174"/>
                <p:cNvSpPr/>
                <p:nvPr/>
              </p:nvSpPr>
              <p:spPr bwMode="auto">
                <a:xfrm>
                  <a:off x="9078097" y="8133568"/>
                  <a:ext cx="987388" cy="33651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solidFill>
                        <a:schemeClr val="tx1"/>
                      </a:solidFill>
                    </a:rPr>
                    <a:t>异常处理</a:t>
                  </a:r>
                  <a:endParaRPr lang="en-US" altLang="zh-CN" sz="700" dirty="0">
                    <a:solidFill>
                      <a:schemeClr val="tx1"/>
                    </a:solidFill>
                  </a:endParaRPr>
                </a:p>
              </p:txBody>
            </p:sp>
            <p:sp>
              <p:nvSpPr>
                <p:cNvPr id="176" name="圆角矩形 175"/>
                <p:cNvSpPr/>
                <p:nvPr/>
              </p:nvSpPr>
              <p:spPr bwMode="auto">
                <a:xfrm>
                  <a:off x="10136920" y="8133568"/>
                  <a:ext cx="987388" cy="33651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基础工具</a:t>
                  </a:r>
                  <a:endParaRPr lang="en-US" altLang="zh-CN" sz="700" dirty="0">
                    <a:solidFill>
                      <a:schemeClr val="tx1"/>
                    </a:solidFill>
                  </a:endParaRPr>
                </a:p>
              </p:txBody>
            </p:sp>
            <p:sp>
              <p:nvSpPr>
                <p:cNvPr id="177" name="圆角矩形 176"/>
                <p:cNvSpPr/>
                <p:nvPr/>
              </p:nvSpPr>
              <p:spPr bwMode="auto">
                <a:xfrm>
                  <a:off x="4836454" y="8589133"/>
                  <a:ext cx="987388" cy="3349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通讯适配</a:t>
                  </a:r>
                  <a:endParaRPr lang="en-US" altLang="zh-CN" sz="700" dirty="0">
                    <a:solidFill>
                      <a:schemeClr val="tx1"/>
                    </a:solidFill>
                  </a:endParaRPr>
                </a:p>
              </p:txBody>
            </p:sp>
            <p:sp>
              <p:nvSpPr>
                <p:cNvPr id="178" name="圆角矩形 177"/>
                <p:cNvSpPr/>
                <p:nvPr/>
              </p:nvSpPr>
              <p:spPr bwMode="auto">
                <a:xfrm>
                  <a:off x="5903215" y="8589133"/>
                  <a:ext cx="987388" cy="3349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线程池</a:t>
                  </a:r>
                  <a:endParaRPr lang="en-US" altLang="zh-CN" sz="700" dirty="0">
                    <a:solidFill>
                      <a:schemeClr val="tx1"/>
                    </a:solidFill>
                  </a:endParaRPr>
                </a:p>
              </p:txBody>
            </p:sp>
            <p:sp>
              <p:nvSpPr>
                <p:cNvPr id="179" name="圆角矩形 178"/>
                <p:cNvSpPr/>
                <p:nvPr/>
              </p:nvSpPr>
              <p:spPr bwMode="auto">
                <a:xfrm>
                  <a:off x="6962038" y="8600244"/>
                  <a:ext cx="987388" cy="33492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应用上下文</a:t>
                  </a:r>
                  <a:endParaRPr lang="en-US" altLang="zh-CN" sz="700" dirty="0">
                    <a:solidFill>
                      <a:schemeClr val="tx1"/>
                    </a:solidFill>
                  </a:endParaRPr>
                </a:p>
              </p:txBody>
            </p:sp>
            <p:sp>
              <p:nvSpPr>
                <p:cNvPr id="180" name="圆角矩形 179"/>
                <p:cNvSpPr/>
                <p:nvPr/>
              </p:nvSpPr>
              <p:spPr bwMode="auto">
                <a:xfrm>
                  <a:off x="8019274" y="8589133"/>
                  <a:ext cx="987388" cy="3349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访问安全</a:t>
                  </a:r>
                  <a:endParaRPr lang="en-US" altLang="zh-CN" sz="700" dirty="0">
                    <a:solidFill>
                      <a:schemeClr val="tx1"/>
                    </a:solidFill>
                  </a:endParaRPr>
                </a:p>
              </p:txBody>
            </p:sp>
            <p:sp>
              <p:nvSpPr>
                <p:cNvPr id="181" name="圆角矩形 180"/>
                <p:cNvSpPr/>
                <p:nvPr/>
              </p:nvSpPr>
              <p:spPr bwMode="auto">
                <a:xfrm>
                  <a:off x="9078097" y="8579609"/>
                  <a:ext cx="987388" cy="3349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zh-CN" altLang="en-US" sz="700" dirty="0"/>
                    <a:t>缓存管理</a:t>
                  </a:r>
                  <a:endParaRPr lang="en-US" altLang="zh-CN" sz="700" dirty="0">
                    <a:solidFill>
                      <a:schemeClr val="tx1"/>
                    </a:solidFill>
                  </a:endParaRPr>
                </a:p>
              </p:txBody>
            </p:sp>
            <p:sp>
              <p:nvSpPr>
                <p:cNvPr id="182" name="圆角矩形 181"/>
                <p:cNvSpPr/>
                <p:nvPr/>
              </p:nvSpPr>
              <p:spPr bwMode="auto">
                <a:xfrm>
                  <a:off x="10136920" y="8579609"/>
                  <a:ext cx="987388" cy="3349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buFont typeface="Arial" panose="020B0604020202020204" pitchFamily="34" charset="0"/>
                    <a:buNone/>
                    <a:defRPr/>
                  </a:pPr>
                  <a:r>
                    <a:rPr lang="en-US" altLang="zh-CN" sz="700" dirty="0"/>
                    <a:t>……</a:t>
                  </a:r>
                  <a:endParaRPr lang="en-US" altLang="zh-CN" sz="700" dirty="0">
                    <a:solidFill>
                      <a:schemeClr val="tx1"/>
                    </a:solidFill>
                  </a:endParaRPr>
                </a:p>
              </p:txBody>
            </p:sp>
            <p:sp>
              <p:nvSpPr>
                <p:cNvPr id="183" name="矩形 182"/>
                <p:cNvSpPr/>
                <p:nvPr/>
              </p:nvSpPr>
              <p:spPr bwMode="auto">
                <a:xfrm>
                  <a:off x="1875876" y="7558953"/>
                  <a:ext cx="1954141" cy="145241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CMBC</a:t>
                  </a:r>
                </a:p>
                <a:p>
                  <a:pPr algn="ctr">
                    <a:buFont typeface="Arial" panose="020B0604020202020204" pitchFamily="34" charset="0"/>
                    <a:buNone/>
                    <a:defRPr/>
                  </a:pPr>
                  <a:r>
                    <a:rPr lang="en-US" altLang="zh-CN" sz="700" b="1" dirty="0">
                      <a:solidFill>
                        <a:schemeClr val="tx1"/>
                      </a:solidFill>
                    </a:rPr>
                    <a:t>Tesla</a:t>
                  </a:r>
                  <a:endParaRPr lang="zh-CN" altLang="en-US" sz="700" b="1" dirty="0">
                    <a:solidFill>
                      <a:schemeClr val="tx1"/>
                    </a:solidFill>
                  </a:endParaRPr>
                </a:p>
              </p:txBody>
            </p:sp>
            <p:sp>
              <p:nvSpPr>
                <p:cNvPr id="184" name="矩形 183"/>
                <p:cNvSpPr/>
                <p:nvPr/>
              </p:nvSpPr>
              <p:spPr bwMode="auto">
                <a:xfrm>
                  <a:off x="3839541" y="7565302"/>
                  <a:ext cx="7868946" cy="49524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buFont typeface="Arial" panose="020B0604020202020204" pitchFamily="34" charset="0"/>
                    <a:buNone/>
                    <a:defRPr/>
                  </a:pPr>
                  <a:r>
                    <a:rPr lang="zh-CN" altLang="en-US" sz="700" dirty="0">
                      <a:solidFill>
                        <a:schemeClr val="tx1"/>
                      </a:solidFill>
                    </a:rPr>
                    <a:t> </a:t>
                  </a:r>
                  <a:r>
                    <a:rPr lang="en-US" altLang="zh-CN" sz="700" dirty="0">
                      <a:solidFill>
                        <a:schemeClr val="tx1"/>
                      </a:solidFill>
                    </a:rPr>
                    <a:t>GIT</a:t>
                  </a:r>
                </a:p>
                <a:p>
                  <a:pPr>
                    <a:buFont typeface="Arial" panose="020B0604020202020204" pitchFamily="34" charset="0"/>
                    <a:buNone/>
                    <a:defRPr/>
                  </a:pPr>
                  <a:r>
                    <a:rPr lang="en-US" altLang="zh-CN" sz="700" dirty="0">
                      <a:solidFill>
                        <a:schemeClr val="tx1"/>
                      </a:solidFill>
                    </a:rPr>
                    <a:t>UDMP</a:t>
                  </a:r>
                  <a:endParaRPr lang="zh-CN" altLang="en-US" sz="700" dirty="0">
                    <a:solidFill>
                      <a:schemeClr val="tx1"/>
                    </a:solidFill>
                  </a:endParaRPr>
                </a:p>
              </p:txBody>
            </p:sp>
            <p:sp>
              <p:nvSpPr>
                <p:cNvPr id="185" name="圆角矩形 184"/>
                <p:cNvSpPr/>
                <p:nvPr/>
              </p:nvSpPr>
              <p:spPr>
                <a:xfrm>
                  <a:off x="4803118" y="7631970"/>
                  <a:ext cx="1714437" cy="3523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700" dirty="0"/>
                    <a:t>Spring MVC/ </a:t>
                  </a:r>
                  <a:r>
                    <a:rPr lang="en-US" altLang="zh-CN" sz="700" dirty="0" err="1"/>
                    <a:t>Shiro</a:t>
                  </a:r>
                  <a:r>
                    <a:rPr lang="en-US" altLang="zh-CN" sz="700" dirty="0"/>
                    <a:t> /JWT</a:t>
                  </a:r>
                  <a:endParaRPr lang="zh-CN" altLang="en-US" sz="700" dirty="0"/>
                </a:p>
              </p:txBody>
            </p:sp>
            <p:sp>
              <p:nvSpPr>
                <p:cNvPr id="186" name="圆角矩形 185"/>
                <p:cNvSpPr/>
                <p:nvPr/>
              </p:nvSpPr>
              <p:spPr>
                <a:xfrm>
                  <a:off x="6717572" y="7631970"/>
                  <a:ext cx="2476408" cy="3523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700" dirty="0"/>
                    <a:t>Spring/</a:t>
                  </a:r>
                  <a:r>
                    <a:rPr lang="en-US" altLang="zh-CN" sz="700" dirty="0" err="1"/>
                    <a:t>Dubbox</a:t>
                  </a:r>
                  <a:r>
                    <a:rPr lang="en-US" altLang="zh-CN" sz="700" dirty="0"/>
                    <a:t>/Curator/Messaging</a:t>
                  </a:r>
                  <a:endParaRPr lang="zh-CN" altLang="en-US" sz="700" dirty="0"/>
                </a:p>
              </p:txBody>
            </p:sp>
            <p:sp>
              <p:nvSpPr>
                <p:cNvPr id="187" name="圆角矩形 186"/>
                <p:cNvSpPr/>
                <p:nvPr/>
              </p:nvSpPr>
              <p:spPr>
                <a:xfrm>
                  <a:off x="9397173" y="7620860"/>
                  <a:ext cx="1904929" cy="3523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700" dirty="0" err="1"/>
                    <a:t>Jedis</a:t>
                  </a:r>
                  <a:r>
                    <a:rPr lang="en-US" altLang="zh-CN" sz="700" dirty="0"/>
                    <a:t>/</a:t>
                  </a:r>
                  <a:r>
                    <a:rPr lang="en-US" altLang="zh-CN" sz="700" dirty="0" err="1"/>
                    <a:t>MyBatis</a:t>
                  </a:r>
                  <a:endParaRPr lang="zh-CN" altLang="en-US" sz="700" dirty="0"/>
                </a:p>
              </p:txBody>
            </p:sp>
          </p:grpSp>
          <p:sp>
            <p:nvSpPr>
              <p:cNvPr id="169" name="矩形 168"/>
              <p:cNvSpPr/>
              <p:nvPr/>
            </p:nvSpPr>
            <p:spPr bwMode="auto">
              <a:xfrm>
                <a:off x="11350678" y="7051082"/>
                <a:ext cx="1369962" cy="145241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CMBC</a:t>
                </a:r>
              </a:p>
              <a:p>
                <a:pPr algn="ctr">
                  <a:buFont typeface="Arial" panose="020B0604020202020204" pitchFamily="34" charset="0"/>
                  <a:buNone/>
                  <a:defRPr/>
                </a:pPr>
                <a:r>
                  <a:rPr lang="en-US" altLang="zh-CN" sz="700" b="1" dirty="0">
                    <a:solidFill>
                      <a:schemeClr val="tx1"/>
                    </a:solidFill>
                  </a:rPr>
                  <a:t>Tesla</a:t>
                </a:r>
                <a:endParaRPr lang="zh-CN" altLang="en-US" sz="700" b="1" dirty="0">
                  <a:solidFill>
                    <a:schemeClr val="tx1"/>
                  </a:solidFill>
                </a:endParaRPr>
              </a:p>
            </p:txBody>
          </p:sp>
        </p:grpSp>
        <p:grpSp>
          <p:nvGrpSpPr>
            <p:cNvPr id="153" name="组合 152"/>
            <p:cNvGrpSpPr/>
            <p:nvPr/>
          </p:nvGrpSpPr>
          <p:grpSpPr>
            <a:xfrm>
              <a:off x="11180667" y="6497938"/>
              <a:ext cx="1595533" cy="485932"/>
              <a:chOff x="5407152" y="7303008"/>
              <a:chExt cx="1822704" cy="560832"/>
            </a:xfrm>
            <a:solidFill>
              <a:schemeClr val="accent3">
                <a:lumMod val="85000"/>
              </a:schemeClr>
            </a:solidFill>
          </p:grpSpPr>
          <p:sp>
            <p:nvSpPr>
              <p:cNvPr id="166" name="圆角矩形 165"/>
              <p:cNvSpPr/>
              <p:nvPr/>
            </p:nvSpPr>
            <p:spPr bwMode="auto">
              <a:xfrm>
                <a:off x="5535168" y="7376160"/>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buFont typeface="Arial" panose="020B0604020202020204" pitchFamily="34" charset="0"/>
                  <a:buNone/>
                  <a:defRPr/>
                </a:pPr>
                <a:endParaRPr lang="zh-CN" altLang="en-US" sz="700" dirty="0">
                  <a:solidFill>
                    <a:schemeClr val="tx1"/>
                  </a:solidFill>
                </a:endParaRPr>
              </a:p>
            </p:txBody>
          </p:sp>
          <p:sp>
            <p:nvSpPr>
              <p:cNvPr id="167" name="圆角矩形 166"/>
              <p:cNvSpPr/>
              <p:nvPr/>
            </p:nvSpPr>
            <p:spPr bwMode="auto">
              <a:xfrm>
                <a:off x="5407152" y="7303008"/>
                <a:ext cx="1694688" cy="487680"/>
              </a:xfrm>
              <a:prstGeom prst="roundRect">
                <a:avLst/>
              </a:prstGeom>
              <a:grp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buFont typeface="Arial" panose="020B0604020202020204" pitchFamily="34" charset="0"/>
                  <a:buNone/>
                  <a:defRPr/>
                </a:pPr>
                <a:r>
                  <a:rPr lang="en-US" altLang="zh-CN" sz="700" dirty="0">
                    <a:solidFill>
                      <a:schemeClr val="tx1"/>
                    </a:solidFill>
                  </a:rPr>
                  <a:t>DTO</a:t>
                </a:r>
                <a:endParaRPr lang="zh-CN" altLang="en-US" sz="700" dirty="0">
                  <a:solidFill>
                    <a:schemeClr val="tx1"/>
                  </a:solidFill>
                </a:endParaRPr>
              </a:p>
            </p:txBody>
          </p:sp>
        </p:grpSp>
        <p:sp>
          <p:nvSpPr>
            <p:cNvPr id="154" name="矩形 153"/>
            <p:cNvSpPr/>
            <p:nvPr/>
          </p:nvSpPr>
          <p:spPr bwMode="auto">
            <a:xfrm>
              <a:off x="11496722" y="1466841"/>
              <a:ext cx="1247729" cy="358737"/>
            </a:xfrm>
            <a:prstGeom prst="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buFont typeface="Arial" panose="020B0604020202020204" pitchFamily="34" charset="0"/>
                <a:buNone/>
                <a:defRPr/>
              </a:pPr>
              <a:r>
                <a:rPr lang="zh-CN" altLang="en-US" sz="700" b="1" dirty="0">
                  <a:solidFill>
                    <a:schemeClr val="tx1"/>
                  </a:solidFill>
                </a:rPr>
                <a:t>接口层</a:t>
              </a:r>
            </a:p>
          </p:txBody>
        </p:sp>
        <p:sp>
          <p:nvSpPr>
            <p:cNvPr id="155" name="矩形 154"/>
            <p:cNvSpPr/>
            <p:nvPr/>
          </p:nvSpPr>
          <p:spPr bwMode="auto">
            <a:xfrm>
              <a:off x="11493547" y="1941455"/>
              <a:ext cx="1250904" cy="360324"/>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anose="020B0604020202020204" pitchFamily="34" charset="0"/>
                <a:buNone/>
                <a:defRPr/>
              </a:pPr>
              <a:r>
                <a:rPr lang="en-US" altLang="zh-CN" sz="700" b="1" dirty="0">
                  <a:solidFill>
                    <a:schemeClr val="tx1"/>
                  </a:solidFill>
                </a:rPr>
                <a:t>Gateway</a:t>
              </a:r>
              <a:endParaRPr lang="zh-CN" altLang="en-US" sz="700" b="1" dirty="0">
                <a:solidFill>
                  <a:schemeClr val="tx1"/>
                </a:solidFill>
              </a:endParaRPr>
            </a:p>
          </p:txBody>
        </p:sp>
        <p:sp>
          <p:nvSpPr>
            <p:cNvPr id="156" name="圆角矩形 155"/>
            <p:cNvSpPr/>
            <p:nvPr/>
          </p:nvSpPr>
          <p:spPr bwMode="auto">
            <a:xfrm>
              <a:off x="11625306" y="5392319"/>
              <a:ext cx="1095334" cy="3349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Service</a:t>
              </a:r>
            </a:p>
            <a:p>
              <a:pPr algn="ctr">
                <a:defRPr/>
              </a:pPr>
              <a:r>
                <a:rPr lang="en-US" altLang="zh-CN" sz="700" dirty="0">
                  <a:solidFill>
                    <a:schemeClr val="tx1"/>
                  </a:solidFill>
                </a:rPr>
                <a:t>Registry</a:t>
              </a:r>
            </a:p>
          </p:txBody>
        </p:sp>
        <p:cxnSp>
          <p:nvCxnSpPr>
            <p:cNvPr id="157" name="肘形连接符 156"/>
            <p:cNvCxnSpPr>
              <a:stCxn id="101" idx="3"/>
              <a:endCxn id="156" idx="1"/>
            </p:cNvCxnSpPr>
            <p:nvPr/>
          </p:nvCxnSpPr>
          <p:spPr bwMode="auto">
            <a:xfrm flipV="1">
              <a:off x="6701063" y="5558988"/>
              <a:ext cx="4924243" cy="331753"/>
            </a:xfrm>
            <a:prstGeom prst="bentConnector3">
              <a:avLst>
                <a:gd name="adj1" fmla="val 50000"/>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sp>
          <p:nvSpPr>
            <p:cNvPr id="158" name="圆角矩形 157"/>
            <p:cNvSpPr/>
            <p:nvPr/>
          </p:nvSpPr>
          <p:spPr bwMode="auto">
            <a:xfrm>
              <a:off x="11623718" y="4098641"/>
              <a:ext cx="1095334" cy="33651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Dispatcher</a:t>
              </a:r>
            </a:p>
            <a:p>
              <a:pPr algn="ctr">
                <a:defRPr/>
              </a:pPr>
              <a:r>
                <a:rPr lang="en-US" altLang="zh-CN" sz="700" dirty="0"/>
                <a:t>Service</a:t>
              </a:r>
              <a:endParaRPr lang="en-US" altLang="zh-CN" sz="700" dirty="0">
                <a:solidFill>
                  <a:schemeClr val="tx1"/>
                </a:solidFill>
              </a:endParaRPr>
            </a:p>
          </p:txBody>
        </p:sp>
        <p:cxnSp>
          <p:nvCxnSpPr>
            <p:cNvPr id="159" name="肘形连接符 158"/>
            <p:cNvCxnSpPr>
              <a:stCxn id="158" idx="2"/>
              <a:endCxn id="156" idx="0"/>
            </p:cNvCxnSpPr>
            <p:nvPr/>
          </p:nvCxnSpPr>
          <p:spPr bwMode="auto">
            <a:xfrm rot="16200000" flipH="1">
              <a:off x="11693597" y="4912944"/>
              <a:ext cx="957163" cy="1587"/>
            </a:xfrm>
            <a:prstGeom prst="bentConnector3">
              <a:avLst>
                <a:gd name="adj1" fmla="val 50000"/>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sp>
          <p:nvSpPr>
            <p:cNvPr id="160" name="圆角矩形 159"/>
            <p:cNvSpPr/>
            <p:nvPr/>
          </p:nvSpPr>
          <p:spPr bwMode="auto">
            <a:xfrm>
              <a:off x="11623718" y="3209734"/>
              <a:ext cx="1095334" cy="33492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700" dirty="0"/>
                <a:t>Export</a:t>
              </a:r>
            </a:p>
            <a:p>
              <a:pPr algn="ctr">
                <a:defRPr/>
              </a:pPr>
              <a:r>
                <a:rPr lang="en-US" altLang="zh-CN" sz="700" dirty="0"/>
                <a:t>Service</a:t>
              </a:r>
              <a:endParaRPr lang="en-US" altLang="zh-CN" sz="700" dirty="0">
                <a:solidFill>
                  <a:schemeClr val="tx1"/>
                </a:solidFill>
              </a:endParaRPr>
            </a:p>
          </p:txBody>
        </p:sp>
        <p:cxnSp>
          <p:nvCxnSpPr>
            <p:cNvPr id="161" name="肘形连接符 160"/>
            <p:cNvCxnSpPr>
              <a:stCxn id="158" idx="0"/>
              <a:endCxn id="160" idx="2"/>
            </p:cNvCxnSpPr>
            <p:nvPr/>
          </p:nvCxnSpPr>
          <p:spPr bwMode="auto">
            <a:xfrm rot="5400000" flipH="1" flipV="1">
              <a:off x="11894395" y="3821652"/>
              <a:ext cx="553979" cy="12700"/>
            </a:xfrm>
            <a:prstGeom prst="bentConnector3">
              <a:avLst>
                <a:gd name="adj1" fmla="val 50000"/>
              </a:avLst>
            </a:prstGeom>
            <a:ln>
              <a:headEnd type="none" w="med" len="med"/>
              <a:tailEnd type="triangle"/>
            </a:ln>
          </p:spPr>
          <p:style>
            <a:lnRef idx="1">
              <a:schemeClr val="accent5"/>
            </a:lnRef>
            <a:fillRef idx="2">
              <a:schemeClr val="accent5"/>
            </a:fillRef>
            <a:effectRef idx="1">
              <a:schemeClr val="accent5"/>
            </a:effectRef>
            <a:fontRef idx="minor">
              <a:schemeClr val="dk1"/>
            </a:fontRef>
          </p:style>
        </p:cxnSp>
        <p:sp>
          <p:nvSpPr>
            <p:cNvPr id="162" name="圆角矩形 161"/>
            <p:cNvSpPr/>
            <p:nvPr/>
          </p:nvSpPr>
          <p:spPr bwMode="auto">
            <a:xfrm>
              <a:off x="11514185" y="2604960"/>
              <a:ext cx="1235029" cy="371436"/>
            </a:xfrm>
            <a:prstGeom prst="roundRect">
              <a:avLst/>
            </a:prstGeom>
            <a:ln w="19050">
              <a:prstDash val="dash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700" dirty="0">
                  <a:solidFill>
                    <a:schemeClr val="accent1">
                      <a:lumMod val="75000"/>
                    </a:schemeClr>
                  </a:solidFill>
                </a:rPr>
                <a:t>Web Service</a:t>
              </a:r>
            </a:p>
          </p:txBody>
        </p:sp>
        <p:sp>
          <p:nvSpPr>
            <p:cNvPr id="163" name="下箭头 162"/>
            <p:cNvSpPr/>
            <p:nvPr/>
          </p:nvSpPr>
          <p:spPr bwMode="auto">
            <a:xfrm>
              <a:off x="12023753" y="3019254"/>
              <a:ext cx="334951" cy="126987"/>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Font typeface="Arial" panose="020B0604020202020204" pitchFamily="34" charset="0"/>
                <a:buNone/>
                <a:defRPr/>
              </a:pPr>
              <a:endParaRPr lang="zh-CN" altLang="en-US" sz="700">
                <a:solidFill>
                  <a:schemeClr val="tx1"/>
                </a:solidFill>
              </a:endParaRPr>
            </a:p>
          </p:txBody>
        </p:sp>
        <p:cxnSp>
          <p:nvCxnSpPr>
            <p:cNvPr id="164" name="直接连接符 269"/>
            <p:cNvCxnSpPr>
              <a:cxnSpLocks noChangeShapeType="1"/>
            </p:cNvCxnSpPr>
            <p:nvPr/>
          </p:nvCxnSpPr>
          <p:spPr bwMode="auto">
            <a:xfrm flipH="1">
              <a:off x="3471854" y="1398814"/>
              <a:ext cx="9421" cy="5652597"/>
            </a:xfrm>
            <a:prstGeom prst="line">
              <a:avLst/>
            </a:prstGeom>
            <a:noFill/>
            <a:ln w="25400" algn="ctr">
              <a:solidFill>
                <a:srgbClr val="FF0000"/>
              </a:solidFill>
              <a:prstDash val="dash"/>
              <a:round/>
              <a:headEnd/>
              <a:tailEnd/>
            </a:ln>
            <a:effectLst>
              <a:outerShdw dist="17961" dir="2700000" algn="ctr" rotWithShape="0">
                <a:schemeClr val="bg1"/>
              </a:outerShdw>
            </a:effectLst>
          </p:spPr>
        </p:cxnSp>
        <p:sp>
          <p:nvSpPr>
            <p:cNvPr id="165" name="左右箭头 164"/>
            <p:cNvSpPr/>
            <p:nvPr/>
          </p:nvSpPr>
          <p:spPr bwMode="auto">
            <a:xfrm>
              <a:off x="3348387" y="6635201"/>
              <a:ext cx="1273128" cy="152384"/>
            </a:xfrm>
            <a:prstGeom prst="lef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a:buFont typeface="Arial" panose="020B0604020202020204" pitchFamily="34" charset="0"/>
                <a:buNone/>
                <a:defRPr/>
              </a:pPr>
              <a:r>
                <a:rPr lang="zh-CN" altLang="en-US" sz="700" dirty="0">
                  <a:solidFill>
                    <a:schemeClr val="tx1"/>
                  </a:solidFill>
                </a:rPr>
                <a:t>输出</a:t>
              </a:r>
              <a:r>
                <a:rPr lang="en-US" altLang="zh-CN" sz="700" dirty="0">
                  <a:solidFill>
                    <a:schemeClr val="tx1"/>
                  </a:solidFill>
                </a:rPr>
                <a:t>JSON</a:t>
              </a:r>
              <a:endParaRPr lang="zh-CN" altLang="en-US" sz="700" dirty="0">
                <a:solidFill>
                  <a:schemeClr val="tx1"/>
                </a:solidFill>
              </a:endParaRPr>
            </a:p>
          </p:txBody>
        </p:sp>
      </p:grpSp>
      <p:sp>
        <p:nvSpPr>
          <p:cNvPr id="200"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静态技术架构</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757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5486"/>
            <a:ext cx="6992311" cy="423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服务调度</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772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工程结构</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 name="组合 1"/>
          <p:cNvGrpSpPr/>
          <p:nvPr/>
        </p:nvGrpSpPr>
        <p:grpSpPr>
          <a:xfrm>
            <a:off x="1403648" y="555526"/>
            <a:ext cx="7560840" cy="3888432"/>
            <a:chOff x="405419" y="120767"/>
            <a:chExt cx="11582420" cy="6633714"/>
          </a:xfrm>
        </p:grpSpPr>
        <p:sp>
          <p:nvSpPr>
            <p:cNvPr id="3" name="矩形 2"/>
            <p:cNvSpPr/>
            <p:nvPr/>
          </p:nvSpPr>
          <p:spPr>
            <a:xfrm>
              <a:off x="5505808" y="1291093"/>
              <a:ext cx="1388853"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Rcs</a:t>
              </a:r>
              <a:r>
                <a:rPr lang="en-US" altLang="zh-CN" sz="1100" dirty="0" smtClean="0"/>
                <a:t>-pm</a:t>
              </a:r>
              <a:endParaRPr lang="zh-CN" altLang="en-US" sz="1100" dirty="0"/>
            </a:p>
          </p:txBody>
        </p:sp>
        <p:sp>
          <p:nvSpPr>
            <p:cNvPr id="4" name="矩形 3"/>
            <p:cNvSpPr/>
            <p:nvPr/>
          </p:nvSpPr>
          <p:spPr>
            <a:xfrm>
              <a:off x="3833722" y="3525329"/>
              <a:ext cx="1388853"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Rcs</a:t>
              </a:r>
              <a:r>
                <a:rPr lang="en-US" altLang="zh-CN" sz="1100" dirty="0" smtClean="0"/>
                <a:t>-cm</a:t>
              </a:r>
              <a:endParaRPr lang="zh-CN" altLang="en-US" sz="1100" dirty="0"/>
            </a:p>
          </p:txBody>
        </p:sp>
        <p:sp>
          <p:nvSpPr>
            <p:cNvPr id="5" name="矩形 4"/>
            <p:cNvSpPr/>
            <p:nvPr/>
          </p:nvSpPr>
          <p:spPr>
            <a:xfrm>
              <a:off x="7177894" y="3525329"/>
              <a:ext cx="1388853"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Rcs-bm</a:t>
              </a:r>
              <a:endParaRPr lang="zh-CN" altLang="en-US" sz="1100" dirty="0"/>
            </a:p>
          </p:txBody>
        </p:sp>
        <p:sp>
          <p:nvSpPr>
            <p:cNvPr id="6" name="椭圆 5"/>
            <p:cNvSpPr/>
            <p:nvPr/>
          </p:nvSpPr>
          <p:spPr>
            <a:xfrm>
              <a:off x="5796950" y="2579301"/>
              <a:ext cx="802256" cy="785004"/>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err="1" smtClean="0"/>
                <a:t>Dubbo</a:t>
              </a:r>
              <a:endParaRPr lang="zh-CN" altLang="en-US" sz="1100" dirty="0"/>
            </a:p>
          </p:txBody>
        </p:sp>
        <p:cxnSp>
          <p:nvCxnSpPr>
            <p:cNvPr id="7" name="直接箭头连接符 6"/>
            <p:cNvCxnSpPr/>
            <p:nvPr/>
          </p:nvCxnSpPr>
          <p:spPr>
            <a:xfrm flipV="1">
              <a:off x="5222575" y="3165897"/>
              <a:ext cx="574375" cy="359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3"/>
            </p:cNvCxnSpPr>
            <p:nvPr/>
          </p:nvCxnSpPr>
          <p:spPr>
            <a:xfrm flipH="1">
              <a:off x="5222575" y="3249344"/>
              <a:ext cx="691863" cy="460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6599206" y="3165897"/>
              <a:ext cx="578688" cy="359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5"/>
            </p:cNvCxnSpPr>
            <p:nvPr/>
          </p:nvCxnSpPr>
          <p:spPr>
            <a:xfrm>
              <a:off x="6481718" y="3249344"/>
              <a:ext cx="704085" cy="460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258460" y="2136481"/>
              <a:ext cx="2157" cy="442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133378" y="2136481"/>
              <a:ext cx="8627" cy="442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833722" y="5097571"/>
              <a:ext cx="4733025" cy="5520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err="1" smtClean="0"/>
                <a:t>Rcs</a:t>
              </a:r>
              <a:r>
                <a:rPr lang="en-US" altLang="zh-CN" sz="1100" dirty="0" smtClean="0"/>
                <a:t>-gateway</a:t>
              </a:r>
              <a:endParaRPr lang="zh-CN" altLang="en-US" sz="1100" dirty="0" smtClean="0"/>
            </a:p>
          </p:txBody>
        </p:sp>
        <p:sp>
          <p:nvSpPr>
            <p:cNvPr id="14" name="上下箭头 13"/>
            <p:cNvSpPr/>
            <p:nvPr/>
          </p:nvSpPr>
          <p:spPr>
            <a:xfrm>
              <a:off x="6089170" y="3514712"/>
              <a:ext cx="222536" cy="1432452"/>
            </a:xfrm>
            <a:prstGeom prst="upDownArrow">
              <a:avLst>
                <a:gd name="adj1" fmla="val 50000"/>
                <a:gd name="adj2" fmla="val 761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100"/>
            </a:p>
          </p:txBody>
        </p:sp>
        <p:sp>
          <p:nvSpPr>
            <p:cNvPr id="15" name="矩形 14"/>
            <p:cNvSpPr/>
            <p:nvPr/>
          </p:nvSpPr>
          <p:spPr>
            <a:xfrm>
              <a:off x="3831564" y="5869701"/>
              <a:ext cx="4733025" cy="5520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err="1" smtClean="0"/>
                <a:t>Rcs</a:t>
              </a:r>
              <a:r>
                <a:rPr lang="en-US" altLang="zh-CN" sz="1100" dirty="0" smtClean="0"/>
                <a:t>-batch</a:t>
              </a:r>
              <a:endParaRPr lang="zh-CN" altLang="en-US" sz="1100" dirty="0" smtClean="0"/>
            </a:p>
          </p:txBody>
        </p:sp>
        <p:sp>
          <p:nvSpPr>
            <p:cNvPr id="16" name="矩形 15"/>
            <p:cNvSpPr/>
            <p:nvPr/>
          </p:nvSpPr>
          <p:spPr>
            <a:xfrm>
              <a:off x="2255804" y="120768"/>
              <a:ext cx="7884543" cy="6633713"/>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b"/>
            <a:lstStyle/>
            <a:p>
              <a:r>
                <a:rPr lang="en-US" altLang="zh-CN" sz="1100" dirty="0" err="1" smtClean="0"/>
                <a:t>Rcs</a:t>
              </a:r>
              <a:endParaRPr lang="zh-CN" altLang="en-US" sz="1100" dirty="0"/>
            </a:p>
          </p:txBody>
        </p:sp>
        <p:sp>
          <p:nvSpPr>
            <p:cNvPr id="17" name="矩形 16"/>
            <p:cNvSpPr/>
            <p:nvPr/>
          </p:nvSpPr>
          <p:spPr>
            <a:xfrm>
              <a:off x="405419" y="120768"/>
              <a:ext cx="1613856" cy="6633713"/>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b"/>
            <a:lstStyle/>
            <a:p>
              <a:r>
                <a:rPr lang="en-US" altLang="zh-CN" sz="1100" dirty="0" smtClean="0"/>
                <a:t>Channel</a:t>
              </a:r>
              <a:endParaRPr lang="zh-CN" altLang="en-US" sz="1100" dirty="0"/>
            </a:p>
          </p:txBody>
        </p:sp>
        <p:sp>
          <p:nvSpPr>
            <p:cNvPr id="18" name="矩形 17"/>
            <p:cNvSpPr/>
            <p:nvPr/>
          </p:nvSpPr>
          <p:spPr>
            <a:xfrm>
              <a:off x="10373983" y="120767"/>
              <a:ext cx="1613856" cy="6633713"/>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b"/>
            <a:lstStyle/>
            <a:p>
              <a:r>
                <a:rPr lang="en-US" altLang="zh-CN" sz="1100" dirty="0" smtClean="0"/>
                <a:t>Service</a:t>
              </a:r>
              <a:endParaRPr lang="zh-CN" altLang="en-US" sz="1100" dirty="0"/>
            </a:p>
          </p:txBody>
        </p:sp>
        <p:sp>
          <p:nvSpPr>
            <p:cNvPr id="19" name="左右箭头 18"/>
            <p:cNvSpPr/>
            <p:nvPr/>
          </p:nvSpPr>
          <p:spPr>
            <a:xfrm>
              <a:off x="2411805" y="5546776"/>
              <a:ext cx="1250830" cy="430681"/>
            </a:xfrm>
            <a:prstGeom prst="leftRightArrow">
              <a:avLst>
                <a:gd name="adj1" fmla="val 44444"/>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100"/>
            </a:p>
          </p:txBody>
        </p:sp>
        <p:sp>
          <p:nvSpPr>
            <p:cNvPr id="20" name="左右箭头 19"/>
            <p:cNvSpPr/>
            <p:nvPr/>
          </p:nvSpPr>
          <p:spPr>
            <a:xfrm>
              <a:off x="8733520" y="5546776"/>
              <a:ext cx="1250830" cy="430681"/>
            </a:xfrm>
            <a:prstGeom prst="leftRightArrow">
              <a:avLst>
                <a:gd name="adj1" fmla="val 44444"/>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100"/>
            </a:p>
          </p:txBody>
        </p:sp>
        <p:sp>
          <p:nvSpPr>
            <p:cNvPr id="21" name="椭圆 20"/>
            <p:cNvSpPr/>
            <p:nvPr/>
          </p:nvSpPr>
          <p:spPr>
            <a:xfrm>
              <a:off x="644260" y="664235"/>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网上</a:t>
              </a:r>
              <a:endParaRPr lang="en-US" altLang="zh-CN" sz="1100" dirty="0" smtClean="0"/>
            </a:p>
            <a:p>
              <a:pPr algn="ctr"/>
              <a:r>
                <a:rPr lang="zh-CN" altLang="en-US" sz="1100" dirty="0" smtClean="0"/>
                <a:t>银行</a:t>
              </a:r>
              <a:endParaRPr lang="zh-CN" altLang="en-US" sz="1100" dirty="0"/>
            </a:p>
          </p:txBody>
        </p:sp>
        <p:sp>
          <p:nvSpPr>
            <p:cNvPr id="22" name="椭圆 21"/>
            <p:cNvSpPr/>
            <p:nvPr/>
          </p:nvSpPr>
          <p:spPr>
            <a:xfrm>
              <a:off x="644260" y="1829859"/>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手机</a:t>
              </a:r>
              <a:endParaRPr lang="en-US" altLang="zh-CN" sz="1100" dirty="0" smtClean="0"/>
            </a:p>
            <a:p>
              <a:pPr algn="ctr"/>
              <a:r>
                <a:rPr lang="zh-CN" altLang="en-US" sz="1100" dirty="0" smtClean="0"/>
                <a:t>银行</a:t>
              </a:r>
              <a:endParaRPr lang="zh-CN" altLang="en-US" sz="1100" dirty="0"/>
            </a:p>
          </p:txBody>
        </p:sp>
        <p:sp>
          <p:nvSpPr>
            <p:cNvPr id="23" name="椭圆 22"/>
            <p:cNvSpPr/>
            <p:nvPr/>
          </p:nvSpPr>
          <p:spPr>
            <a:xfrm>
              <a:off x="644260" y="2995483"/>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微信</a:t>
              </a:r>
              <a:endParaRPr lang="en-US" altLang="zh-CN" sz="1100" dirty="0" smtClean="0"/>
            </a:p>
            <a:p>
              <a:pPr algn="ctr"/>
              <a:r>
                <a:rPr lang="zh-CN" altLang="en-US" sz="1100" dirty="0" smtClean="0"/>
                <a:t>银行</a:t>
              </a:r>
              <a:endParaRPr lang="zh-CN" altLang="en-US" sz="1100" dirty="0"/>
            </a:p>
          </p:txBody>
        </p:sp>
        <p:sp>
          <p:nvSpPr>
            <p:cNvPr id="24" name="椭圆 23"/>
            <p:cNvSpPr/>
            <p:nvPr/>
          </p:nvSpPr>
          <p:spPr>
            <a:xfrm>
              <a:off x="644260" y="4161107"/>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小微</a:t>
              </a:r>
              <a:endParaRPr lang="en-US" altLang="zh-CN" sz="1100" dirty="0" smtClean="0"/>
            </a:p>
            <a:p>
              <a:pPr algn="ctr"/>
              <a:r>
                <a:rPr lang="zh-CN" altLang="en-US" sz="1100" dirty="0" smtClean="0"/>
                <a:t>之家</a:t>
              </a:r>
              <a:endParaRPr lang="zh-CN" altLang="en-US" sz="1100" dirty="0"/>
            </a:p>
          </p:txBody>
        </p:sp>
        <p:sp>
          <p:nvSpPr>
            <p:cNvPr id="25" name="椭圆 24"/>
            <p:cNvSpPr/>
            <p:nvPr/>
          </p:nvSpPr>
          <p:spPr>
            <a:xfrm>
              <a:off x="644260" y="5326730"/>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第三方渠道</a:t>
              </a:r>
              <a:endParaRPr lang="zh-CN" altLang="en-US" sz="1100" dirty="0"/>
            </a:p>
          </p:txBody>
        </p:sp>
        <p:sp>
          <p:nvSpPr>
            <p:cNvPr id="26" name="椭圆 25"/>
            <p:cNvSpPr/>
            <p:nvPr/>
          </p:nvSpPr>
          <p:spPr>
            <a:xfrm>
              <a:off x="10610868" y="664235"/>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决策</a:t>
              </a:r>
              <a:endParaRPr lang="en-US" altLang="zh-CN" sz="1100" dirty="0" smtClean="0"/>
            </a:p>
            <a:p>
              <a:pPr algn="ctr"/>
              <a:r>
                <a:rPr lang="zh-CN" altLang="en-US" sz="1100" dirty="0" smtClean="0"/>
                <a:t>引擎</a:t>
              </a:r>
              <a:endParaRPr lang="zh-CN" altLang="en-US" sz="1100" dirty="0"/>
            </a:p>
          </p:txBody>
        </p:sp>
        <p:sp>
          <p:nvSpPr>
            <p:cNvPr id="27" name="椭圆 26"/>
            <p:cNvSpPr/>
            <p:nvPr/>
          </p:nvSpPr>
          <p:spPr>
            <a:xfrm>
              <a:off x="10610868" y="5326729"/>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核心</a:t>
              </a:r>
              <a:endParaRPr lang="en-US" altLang="zh-CN" sz="1100" dirty="0" smtClean="0"/>
            </a:p>
            <a:p>
              <a:pPr algn="ctr"/>
              <a:r>
                <a:rPr lang="zh-CN" altLang="en-US" sz="1100" dirty="0" smtClean="0"/>
                <a:t>系统</a:t>
              </a:r>
              <a:endParaRPr lang="zh-CN" altLang="en-US" sz="1100" dirty="0"/>
            </a:p>
          </p:txBody>
        </p:sp>
        <p:sp>
          <p:nvSpPr>
            <p:cNvPr id="28" name="椭圆 27"/>
            <p:cNvSpPr/>
            <p:nvPr/>
          </p:nvSpPr>
          <p:spPr>
            <a:xfrm>
              <a:off x="10610868" y="1829859"/>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反欺诈引擎</a:t>
              </a:r>
              <a:endParaRPr lang="zh-CN" altLang="en-US" sz="1100" dirty="0"/>
            </a:p>
          </p:txBody>
        </p:sp>
        <p:sp>
          <p:nvSpPr>
            <p:cNvPr id="29" name="椭圆 28"/>
            <p:cNvSpPr/>
            <p:nvPr/>
          </p:nvSpPr>
          <p:spPr>
            <a:xfrm>
              <a:off x="10610868" y="2995483"/>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外部数据平台</a:t>
              </a:r>
              <a:endParaRPr lang="zh-CN" altLang="en-US" sz="1100" dirty="0"/>
            </a:p>
          </p:txBody>
        </p:sp>
        <p:sp>
          <p:nvSpPr>
            <p:cNvPr id="30" name="椭圆 29"/>
            <p:cNvSpPr/>
            <p:nvPr/>
          </p:nvSpPr>
          <p:spPr>
            <a:xfrm>
              <a:off x="10610868" y="4161106"/>
              <a:ext cx="1121434" cy="785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dirty="0" smtClean="0"/>
                <a:t>内部数据平台</a:t>
              </a:r>
              <a:endParaRPr lang="zh-CN" altLang="en-US" sz="1100" dirty="0"/>
            </a:p>
          </p:txBody>
        </p:sp>
      </p:grpSp>
    </p:spTree>
    <p:extLst>
      <p:ext uri="{BB962C8B-B14F-4D97-AF65-F5344CB8AC3E}">
        <p14:creationId xmlns:p14="http://schemas.microsoft.com/office/powerpoint/2010/main" val="4745482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工程结构</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3671856588"/>
              </p:ext>
            </p:extLst>
          </p:nvPr>
        </p:nvGraphicFramePr>
        <p:xfrm>
          <a:off x="1547664" y="483518"/>
          <a:ext cx="7289656" cy="2884453"/>
        </p:xfrm>
        <a:graphic>
          <a:graphicData uri="http://schemas.openxmlformats.org/drawingml/2006/table">
            <a:tbl>
              <a:tblPr>
                <a:tableStyleId>{5C22544A-7EE6-4342-B048-85BDC9FD1C3A}</a:tableStyleId>
              </a:tblPr>
              <a:tblGrid>
                <a:gridCol w="1122828"/>
                <a:gridCol w="1693222"/>
                <a:gridCol w="4473606"/>
              </a:tblGrid>
              <a:tr h="315361">
                <a:tc>
                  <a:txBody>
                    <a:bodyPr/>
                    <a:lstStyle/>
                    <a:p>
                      <a:pPr algn="ctr" fontAlgn="ctr"/>
                      <a:r>
                        <a:rPr lang="zh-CN" altLang="en-US" sz="1800" b="1" u="none" strike="noStrike" dirty="0">
                          <a:solidFill>
                            <a:schemeClr val="bg1"/>
                          </a:solidFill>
                          <a:effectLst/>
                        </a:rPr>
                        <a:t>工程名</a:t>
                      </a:r>
                      <a:endParaRPr lang="zh-CN" altLang="en-US" sz="1800" b="1" i="0" u="none" strike="noStrike" dirty="0">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lumMod val="50000"/>
                      </a:schemeClr>
                    </a:solidFill>
                  </a:tcPr>
                </a:tc>
                <a:tc>
                  <a:txBody>
                    <a:bodyPr/>
                    <a:lstStyle/>
                    <a:p>
                      <a:pPr algn="ctr" fontAlgn="ctr"/>
                      <a:r>
                        <a:rPr lang="zh-CN" altLang="en-US" sz="1800" b="1" u="none" strike="noStrike" dirty="0">
                          <a:solidFill>
                            <a:schemeClr val="bg1"/>
                          </a:solidFill>
                          <a:effectLst/>
                        </a:rPr>
                        <a:t>工程用途</a:t>
                      </a:r>
                      <a:endParaRPr lang="zh-CN" altLang="en-US" sz="1800" b="1" i="0" u="none" strike="noStrike" dirty="0">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lumMod val="50000"/>
                      </a:schemeClr>
                    </a:solidFill>
                  </a:tcPr>
                </a:tc>
                <a:tc>
                  <a:txBody>
                    <a:bodyPr/>
                    <a:lstStyle/>
                    <a:p>
                      <a:pPr algn="ctr" fontAlgn="ctr"/>
                      <a:r>
                        <a:rPr lang="zh-CN" altLang="en-US" sz="1800" b="1" u="none" strike="noStrike" dirty="0">
                          <a:solidFill>
                            <a:schemeClr val="bg1"/>
                          </a:solidFill>
                          <a:effectLst/>
                        </a:rPr>
                        <a:t>功能</a:t>
                      </a:r>
                      <a:endParaRPr lang="zh-CN" altLang="en-US" sz="1800" b="1" i="0" u="none" strike="noStrike" dirty="0">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lumMod val="50000"/>
                      </a:schemeClr>
                    </a:solidFill>
                  </a:tcPr>
                </a:tc>
              </a:tr>
              <a:tr h="279784">
                <a:tc>
                  <a:txBody>
                    <a:bodyPr/>
                    <a:lstStyle/>
                    <a:p>
                      <a:pPr algn="l" fontAlgn="ctr"/>
                      <a:r>
                        <a:rPr lang="en-US" sz="1600" u="none" strike="noStrike" dirty="0" err="1">
                          <a:effectLst/>
                        </a:rPr>
                        <a:t>rcs</a:t>
                      </a:r>
                      <a:r>
                        <a:rPr lang="en-US" sz="1600" u="none" strike="noStrike" dirty="0">
                          <a:effectLst/>
                        </a:rPr>
                        <a:t>-web</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smtClean="0">
                          <a:effectLst/>
                        </a:rPr>
                        <a:t>全量页面</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551089">
                <a:tc>
                  <a:txBody>
                    <a:bodyPr/>
                    <a:lstStyle/>
                    <a:p>
                      <a:pPr algn="l" fontAlgn="ctr"/>
                      <a:r>
                        <a:rPr lang="en-US" sz="1600" u="none" strike="noStrike" dirty="0" err="1">
                          <a:effectLst/>
                        </a:rPr>
                        <a:t>rcs</a:t>
                      </a:r>
                      <a:r>
                        <a:rPr lang="en-US" sz="1600" u="none" strike="noStrike" dirty="0">
                          <a:effectLst/>
                        </a:rPr>
                        <a:t>-cm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信贷管理功能</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客户管理、合作方管理、额度管理、担保管理、项目管理、税费管理、合同管理、订单管理、统计</a:t>
                      </a:r>
                      <a:r>
                        <a:rPr lang="zh-CN" altLang="en-US" sz="1600" u="none" strike="noStrike" dirty="0" smtClean="0">
                          <a:effectLst/>
                        </a:rPr>
                        <a:t>查询及各类业务公共服务</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279784">
                <a:tc>
                  <a:txBody>
                    <a:bodyPr/>
                    <a:lstStyle/>
                    <a:p>
                      <a:pPr algn="l" fontAlgn="ctr"/>
                      <a:r>
                        <a:rPr lang="en-US" sz="1600" u="none" strike="noStrike" dirty="0" err="1">
                          <a:effectLst/>
                        </a:rPr>
                        <a:t>rcs</a:t>
                      </a:r>
                      <a:r>
                        <a:rPr lang="en-US" sz="1600" u="none" strike="noStrike" dirty="0">
                          <a:effectLst/>
                        </a:rPr>
                        <a:t>-pm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流程管理功能</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额度申请、贷款申请、签约申请、放款申请、贷后处理、风险</a:t>
                      </a:r>
                      <a:r>
                        <a:rPr lang="zh-CN" altLang="en-US" sz="1600" u="none" strike="noStrike" dirty="0" smtClean="0">
                          <a:effectLst/>
                        </a:rPr>
                        <a:t>监控等</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279784">
                <a:tc>
                  <a:txBody>
                    <a:bodyPr/>
                    <a:lstStyle/>
                    <a:p>
                      <a:pPr algn="l" fontAlgn="ctr"/>
                      <a:r>
                        <a:rPr lang="en-US" sz="1600" u="none" strike="noStrike" dirty="0" err="1">
                          <a:effectLst/>
                        </a:rPr>
                        <a:t>rcs-bm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基础管理功能</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系统登录、工作台、系统管理、参数管理、模板管理、流程</a:t>
                      </a:r>
                      <a:r>
                        <a:rPr lang="zh-CN" altLang="en-US" sz="1600" u="none" strike="noStrike" dirty="0" smtClean="0">
                          <a:effectLst/>
                        </a:rPr>
                        <a:t>管理等</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279784">
                <a:tc>
                  <a:txBody>
                    <a:bodyPr/>
                    <a:lstStyle/>
                    <a:p>
                      <a:pPr algn="l" fontAlgn="ctr"/>
                      <a:r>
                        <a:rPr lang="en-US" sz="1600" u="none" strike="noStrike">
                          <a:effectLst/>
                        </a:rPr>
                        <a:t>rcs-gateway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接口网关</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279784">
                <a:tc>
                  <a:txBody>
                    <a:bodyPr/>
                    <a:lstStyle/>
                    <a:p>
                      <a:pPr algn="l" fontAlgn="ctr"/>
                      <a:r>
                        <a:rPr lang="en-US" sz="1600" u="none" strike="noStrike" dirty="0" err="1">
                          <a:effectLst/>
                        </a:rPr>
                        <a:t>rcs</a:t>
                      </a:r>
                      <a:r>
                        <a:rPr lang="en-US" sz="1600" u="none" strike="noStrike" dirty="0">
                          <a:effectLst/>
                        </a:rPr>
                        <a:t>-batch</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a:effectLst/>
                        </a:rPr>
                        <a:t>批量处理</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bl>
          </a:graphicData>
        </a:graphic>
      </p:graphicFrame>
      <p:sp>
        <p:nvSpPr>
          <p:cNvPr id="22" name="文本框 21"/>
          <p:cNvSpPr txBox="1"/>
          <p:nvPr/>
        </p:nvSpPr>
        <p:spPr>
          <a:xfrm>
            <a:off x="1547664" y="3651870"/>
            <a:ext cx="5201621" cy="830997"/>
          </a:xfrm>
          <a:prstGeom prst="rect">
            <a:avLst/>
          </a:prstGeom>
          <a:noFill/>
        </p:spPr>
        <p:txBody>
          <a:bodyPr wrap="square" rtlCol="0">
            <a:spAutoFit/>
          </a:bodyPr>
          <a:lstStyle/>
          <a:p>
            <a:r>
              <a:rPr lang="zh-CN" altLang="en-US" dirty="0" smtClean="0"/>
              <a:t>注：</a:t>
            </a:r>
            <a:r>
              <a:rPr lang="en-US" altLang="zh-CN" dirty="0" smtClean="0"/>
              <a:t>pm</a:t>
            </a:r>
            <a:r>
              <a:rPr lang="zh-CN" altLang="en-US" dirty="0" smtClean="0"/>
              <a:t>可调用</a:t>
            </a:r>
            <a:r>
              <a:rPr lang="en-US" altLang="zh-CN" dirty="0" smtClean="0"/>
              <a:t>cm</a:t>
            </a:r>
            <a:r>
              <a:rPr lang="zh-CN" altLang="en-US" dirty="0" smtClean="0"/>
              <a:t>、</a:t>
            </a:r>
            <a:r>
              <a:rPr lang="en-US" altLang="zh-CN" dirty="0" err="1" smtClean="0"/>
              <a:t>bm</a:t>
            </a:r>
            <a:r>
              <a:rPr lang="zh-CN" altLang="en-US" dirty="0" smtClean="0"/>
              <a:t>服务</a:t>
            </a:r>
            <a:endParaRPr lang="en-US" altLang="zh-CN" dirty="0" smtClean="0"/>
          </a:p>
          <a:p>
            <a:r>
              <a:rPr lang="en-US" altLang="zh-CN" dirty="0"/>
              <a:t> </a:t>
            </a:r>
            <a:r>
              <a:rPr lang="en-US" altLang="zh-CN" dirty="0" smtClean="0"/>
              <a:t>        cm</a:t>
            </a:r>
            <a:r>
              <a:rPr lang="zh-CN" altLang="en-US" dirty="0" smtClean="0"/>
              <a:t>可调用</a:t>
            </a:r>
            <a:r>
              <a:rPr lang="en-US" altLang="zh-CN" dirty="0" err="1" smtClean="0"/>
              <a:t>bm</a:t>
            </a:r>
            <a:r>
              <a:rPr lang="zh-CN" altLang="en-US" dirty="0" smtClean="0"/>
              <a:t>服务</a:t>
            </a:r>
            <a:endParaRPr lang="en-US" altLang="zh-CN" dirty="0" smtClean="0"/>
          </a:p>
          <a:p>
            <a:r>
              <a:rPr lang="en-US" altLang="zh-CN" dirty="0"/>
              <a:t> </a:t>
            </a:r>
            <a:r>
              <a:rPr lang="en-US" altLang="zh-CN" dirty="0" smtClean="0"/>
              <a:t>        </a:t>
            </a:r>
            <a:r>
              <a:rPr lang="en-US" altLang="zh-CN" dirty="0" err="1" smtClean="0"/>
              <a:t>bm</a:t>
            </a:r>
            <a:r>
              <a:rPr lang="zh-CN" altLang="en-US" dirty="0" smtClean="0"/>
              <a:t>不能调用其他两个工程的服务</a:t>
            </a:r>
            <a:endParaRPr lang="zh-CN" altLang="en-US" dirty="0"/>
          </a:p>
        </p:txBody>
      </p:sp>
    </p:spTree>
    <p:extLst>
      <p:ext uri="{BB962C8B-B14F-4D97-AF65-F5344CB8AC3E}">
        <p14:creationId xmlns:p14="http://schemas.microsoft.com/office/powerpoint/2010/main" val="3501293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5</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latin typeface="微软雅黑 Light" panose="020B0502040204020203" pitchFamily="34" charset="-122"/>
                  <a:ea typeface="微软雅黑 Light" panose="020B0502040204020203" pitchFamily="34" charset="-122"/>
                </a:rPr>
                <a:t>系统</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业务</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支持</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基础</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支撑</a:t>
            </a:r>
            <a:endParaRPr lang="en-US" altLang="zh-CN" sz="1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6480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4</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工程结构</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331640" y="411510"/>
            <a:ext cx="7296112" cy="4150061"/>
          </a:xfrm>
          <a:prstGeom prst="rect">
            <a:avLst/>
          </a:prstGeom>
        </p:spPr>
      </p:pic>
    </p:spTree>
    <p:extLst>
      <p:ext uri="{BB962C8B-B14F-4D97-AF65-F5344CB8AC3E}">
        <p14:creationId xmlns:p14="http://schemas.microsoft.com/office/powerpoint/2010/main" val="2652653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4294967295"/>
          </p:nvPr>
        </p:nvSpPr>
        <p:spPr bwMode="auto">
          <a:xfrm>
            <a:off x="7566789" y="5464863"/>
            <a:ext cx="2288019" cy="317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7AD119-71D7-40E5-B335-67A91F2B255A}" type="slidenum">
              <a:rPr lang="zh-CN" altLang="en-US" sz="1100" smtClean="0">
                <a:latin typeface="Calibri" panose="020F0502020204030204" pitchFamily="34" charset="0"/>
                <a:ea typeface="宋体" panose="02010600030101010101" pitchFamily="2" charset="-122"/>
              </a:rPr>
              <a:pPr/>
              <a:t>51</a:t>
            </a:fld>
            <a:endParaRPr lang="en-US" altLang="zh-CN" sz="1100" smtClean="0">
              <a:latin typeface="Calibri" panose="020F0502020204030204" pitchFamily="34" charset="0"/>
              <a:ea typeface="宋体" panose="02010600030101010101" pitchFamily="2" charset="-122"/>
            </a:endParaRPr>
          </a:p>
        </p:txBody>
      </p:sp>
      <p:grpSp>
        <p:nvGrpSpPr>
          <p:cNvPr id="71" name="组合 12"/>
          <p:cNvGrpSpPr>
            <a:grpSpLocks/>
          </p:cNvGrpSpPr>
          <p:nvPr/>
        </p:nvGrpSpPr>
        <p:grpSpPr bwMode="auto">
          <a:xfrm>
            <a:off x="1331640" y="555526"/>
            <a:ext cx="4695706" cy="3853458"/>
            <a:chOff x="2985325" y="1716528"/>
            <a:chExt cx="7232074" cy="5094360"/>
          </a:xfrm>
        </p:grpSpPr>
        <p:sp>
          <p:nvSpPr>
            <p:cNvPr id="72" name="矩形 71"/>
            <p:cNvSpPr/>
            <p:nvPr/>
          </p:nvSpPr>
          <p:spPr bwMode="auto">
            <a:xfrm>
              <a:off x="2985325" y="1716528"/>
              <a:ext cx="7232074" cy="3313457"/>
            </a:xfrm>
            <a:prstGeom prst="rect">
              <a:avLst/>
            </a:prstGeom>
            <a:noFill/>
            <a:ln>
              <a:solidFill>
                <a:srgbClr val="C55A1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endParaRPr lang="zh-CN" altLang="en-US" sz="1100" dirty="0">
                <a:latin typeface="微软雅黑" panose="020B0503020204020204" pitchFamily="34" charset="-122"/>
                <a:ea typeface="微软雅黑" panose="020B0503020204020204" pitchFamily="34" charset="-122"/>
              </a:endParaRPr>
            </a:p>
          </p:txBody>
        </p:sp>
        <p:sp>
          <p:nvSpPr>
            <p:cNvPr id="73" name="圆角矩形 72"/>
            <p:cNvSpPr/>
            <p:nvPr/>
          </p:nvSpPr>
          <p:spPr bwMode="auto">
            <a:xfrm>
              <a:off x="4825293" y="3687874"/>
              <a:ext cx="1924652" cy="344857"/>
            </a:xfrm>
            <a:prstGeom prst="roundRect">
              <a:avLst/>
            </a:prstGeom>
            <a:solidFill>
              <a:srgbClr val="454444"/>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统一的开发规范</a:t>
              </a:r>
            </a:p>
          </p:txBody>
        </p:sp>
        <p:sp>
          <p:nvSpPr>
            <p:cNvPr id="74" name="圆角矩形 73"/>
            <p:cNvSpPr/>
            <p:nvPr/>
          </p:nvSpPr>
          <p:spPr bwMode="auto">
            <a:xfrm>
              <a:off x="4823753" y="4136960"/>
              <a:ext cx="1938510" cy="344857"/>
            </a:xfrm>
            <a:prstGeom prst="roundRect">
              <a:avLst/>
            </a:prstGeom>
            <a:solidFill>
              <a:srgbClr val="454444"/>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统一的开发流程</a:t>
              </a:r>
            </a:p>
          </p:txBody>
        </p:sp>
        <p:sp>
          <p:nvSpPr>
            <p:cNvPr id="75" name="圆角矩形 74"/>
            <p:cNvSpPr/>
            <p:nvPr/>
          </p:nvSpPr>
          <p:spPr bwMode="auto">
            <a:xfrm>
              <a:off x="4822214" y="4597627"/>
              <a:ext cx="1936970" cy="344857"/>
            </a:xfrm>
            <a:prstGeom prst="roundRect">
              <a:avLst/>
            </a:prstGeom>
            <a:solidFill>
              <a:srgbClr val="454444"/>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统一的技术框架</a:t>
              </a:r>
            </a:p>
          </p:txBody>
        </p:sp>
        <p:sp>
          <p:nvSpPr>
            <p:cNvPr id="76" name="圆角矩形 75"/>
            <p:cNvSpPr/>
            <p:nvPr/>
          </p:nvSpPr>
          <p:spPr bwMode="auto">
            <a:xfrm>
              <a:off x="3173171" y="3685301"/>
              <a:ext cx="1047011" cy="344857"/>
            </a:xfrm>
            <a:prstGeom prst="roundRect">
              <a:avLst/>
            </a:prstGeom>
            <a:solidFill>
              <a:srgbClr val="454444"/>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统一规范</a:t>
              </a:r>
            </a:p>
          </p:txBody>
        </p:sp>
        <p:sp>
          <p:nvSpPr>
            <p:cNvPr id="77" name="圆角矩形 76"/>
            <p:cNvSpPr/>
            <p:nvPr/>
          </p:nvSpPr>
          <p:spPr bwMode="auto">
            <a:xfrm>
              <a:off x="3159314" y="4147254"/>
              <a:ext cx="1047011" cy="343571"/>
            </a:xfrm>
            <a:prstGeom prst="roundRect">
              <a:avLst/>
            </a:prstGeom>
            <a:solidFill>
              <a:srgbClr val="454444"/>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统一管理</a:t>
              </a:r>
            </a:p>
          </p:txBody>
        </p:sp>
        <p:sp>
          <p:nvSpPr>
            <p:cNvPr id="78" name="圆角矩形 77"/>
            <p:cNvSpPr/>
            <p:nvPr/>
          </p:nvSpPr>
          <p:spPr bwMode="auto">
            <a:xfrm>
              <a:off x="3170092" y="4607921"/>
              <a:ext cx="1047011" cy="344857"/>
            </a:xfrm>
            <a:prstGeom prst="roundRect">
              <a:avLst/>
            </a:prstGeom>
            <a:solidFill>
              <a:srgbClr val="F0466E"/>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统一架构</a:t>
              </a:r>
            </a:p>
          </p:txBody>
        </p:sp>
        <p:sp>
          <p:nvSpPr>
            <p:cNvPr id="79" name="右箭头 78"/>
            <p:cNvSpPr/>
            <p:nvPr/>
          </p:nvSpPr>
          <p:spPr bwMode="auto">
            <a:xfrm>
              <a:off x="4280232" y="3747066"/>
              <a:ext cx="474234" cy="190443"/>
            </a:xfrm>
            <a:prstGeom prst="rightArrow">
              <a:avLst/>
            </a:prstGeom>
            <a:solidFill>
              <a:schemeClr val="accent2">
                <a:lumMod val="7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endParaRPr lang="zh-CN" altLang="en-US" sz="1100" dirty="0">
                <a:latin typeface="微软雅黑" panose="020B0503020204020204" pitchFamily="34" charset="-122"/>
                <a:ea typeface="微软雅黑" panose="020B0503020204020204" pitchFamily="34" charset="-122"/>
              </a:endParaRPr>
            </a:p>
          </p:txBody>
        </p:sp>
        <p:sp>
          <p:nvSpPr>
            <p:cNvPr id="80" name="右箭头 79"/>
            <p:cNvSpPr/>
            <p:nvPr/>
          </p:nvSpPr>
          <p:spPr bwMode="auto">
            <a:xfrm>
              <a:off x="4277152" y="4232182"/>
              <a:ext cx="475774" cy="190443"/>
            </a:xfrm>
            <a:prstGeom prst="rightArrow">
              <a:avLst/>
            </a:prstGeom>
            <a:solidFill>
              <a:schemeClr val="accent2">
                <a:lumMod val="7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endParaRPr lang="zh-CN" altLang="en-US" sz="1100" dirty="0">
                <a:latin typeface="微软雅黑" panose="020B0503020204020204" pitchFamily="34" charset="-122"/>
                <a:ea typeface="微软雅黑" panose="020B0503020204020204" pitchFamily="34" charset="-122"/>
              </a:endParaRPr>
            </a:p>
          </p:txBody>
        </p:sp>
        <p:sp>
          <p:nvSpPr>
            <p:cNvPr id="81" name="右箭头 80"/>
            <p:cNvSpPr/>
            <p:nvPr/>
          </p:nvSpPr>
          <p:spPr bwMode="auto">
            <a:xfrm>
              <a:off x="4277152" y="4647812"/>
              <a:ext cx="475774" cy="190443"/>
            </a:xfrm>
            <a:prstGeom prst="rightArrow">
              <a:avLst/>
            </a:prstGeom>
            <a:solidFill>
              <a:schemeClr val="accent2">
                <a:lumMod val="7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endParaRPr lang="zh-CN" altLang="en-US" sz="1100" dirty="0">
                <a:latin typeface="微软雅黑" panose="020B0503020204020204" pitchFamily="34" charset="-122"/>
                <a:ea typeface="微软雅黑" panose="020B0503020204020204" pitchFamily="34" charset="-122"/>
              </a:endParaRPr>
            </a:p>
          </p:txBody>
        </p:sp>
        <p:sp>
          <p:nvSpPr>
            <p:cNvPr id="82" name="圆角矩形 81"/>
            <p:cNvSpPr/>
            <p:nvPr/>
          </p:nvSpPr>
          <p:spPr bwMode="auto">
            <a:xfrm>
              <a:off x="3187029" y="1859360"/>
              <a:ext cx="605110" cy="1733293"/>
            </a:xfrm>
            <a:prstGeom prst="roundRect">
              <a:avLst/>
            </a:prstGeom>
            <a:solidFill>
              <a:srgbClr val="1F4E79"/>
            </a:solidFill>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eaVert" wrap="none" anchor="ctr" anchorCtr="1"/>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不 同 的 团队</a:t>
              </a:r>
            </a:p>
          </p:txBody>
        </p:sp>
        <p:sp>
          <p:nvSpPr>
            <p:cNvPr id="83" name="圆角矩形 82"/>
            <p:cNvSpPr/>
            <p:nvPr/>
          </p:nvSpPr>
          <p:spPr bwMode="auto">
            <a:xfrm>
              <a:off x="5904638" y="1856787"/>
              <a:ext cx="845308" cy="1724285"/>
            </a:xfrm>
            <a:prstGeom prst="roundRect">
              <a:avLst/>
            </a:prstGeom>
            <a:solidFill>
              <a:srgbClr val="1F4E79"/>
            </a:solidFill>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eaVert" wrap="none" anchor="ctr" anchorCtr="1"/>
            <a:lstStyle/>
            <a:p>
              <a:pPr algn="ctr">
                <a:defRPr/>
              </a:pPr>
              <a:r>
                <a:rPr lang="zh-CN" altLang="en-US" sz="1100" dirty="0">
                  <a:solidFill>
                    <a:schemeClr val="bg1"/>
                  </a:solidFill>
                  <a:latin typeface="微软雅黑" pitchFamily="34" charset="-122"/>
                  <a:ea typeface="微软雅黑" pitchFamily="34" charset="-122"/>
                </a:rPr>
                <a:t>不 同 的 </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系 统 复 杂 度</a:t>
              </a:r>
            </a:p>
          </p:txBody>
        </p:sp>
        <p:sp>
          <p:nvSpPr>
            <p:cNvPr id="84" name="圆角矩形 83"/>
            <p:cNvSpPr/>
            <p:nvPr/>
          </p:nvSpPr>
          <p:spPr bwMode="auto">
            <a:xfrm>
              <a:off x="4040035" y="1845206"/>
              <a:ext cx="605110" cy="1733292"/>
            </a:xfrm>
            <a:prstGeom prst="roundRect">
              <a:avLst/>
            </a:prstGeom>
            <a:solidFill>
              <a:srgbClr val="1F4E79"/>
            </a:solidFill>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eaVert" wrap="none" anchor="ctr" anchorCtr="1"/>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不同的人员资历</a:t>
              </a:r>
            </a:p>
          </p:txBody>
        </p:sp>
        <p:sp>
          <p:nvSpPr>
            <p:cNvPr id="85" name="圆角矩形 84"/>
            <p:cNvSpPr/>
            <p:nvPr/>
          </p:nvSpPr>
          <p:spPr bwMode="auto">
            <a:xfrm>
              <a:off x="4857627" y="1855500"/>
              <a:ext cx="845308" cy="1722997"/>
            </a:xfrm>
            <a:prstGeom prst="roundRect">
              <a:avLst/>
            </a:prstGeom>
            <a:solidFill>
              <a:srgbClr val="1F4E79"/>
            </a:solidFill>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eaVert" wrap="none" anchor="ctr" anchorCtr="1"/>
            <a:lstStyle/>
            <a:p>
              <a:pPr algn="ctr">
                <a:defRPr/>
              </a:pPr>
              <a:r>
                <a:rPr lang="zh-CN" altLang="en-US" sz="1100" dirty="0">
                  <a:solidFill>
                    <a:schemeClr val="bg1"/>
                  </a:solidFill>
                  <a:latin typeface="微软雅黑" pitchFamily="34" charset="-122"/>
                  <a:ea typeface="微软雅黑" pitchFamily="34" charset="-122"/>
                </a:rPr>
                <a:t>不 同 的 </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软 件 建 设 模 式</a:t>
              </a:r>
            </a:p>
          </p:txBody>
        </p:sp>
        <p:sp>
          <p:nvSpPr>
            <p:cNvPr id="86" name="AutoShape 40"/>
            <p:cNvSpPr>
              <a:spLocks noChangeArrowheads="1"/>
            </p:cNvSpPr>
            <p:nvPr/>
          </p:nvSpPr>
          <p:spPr bwMode="auto">
            <a:xfrm>
              <a:off x="6963966" y="1943001"/>
              <a:ext cx="364915" cy="2996909"/>
            </a:xfrm>
            <a:prstGeom prst="notchedRightArrow">
              <a:avLst>
                <a:gd name="adj1" fmla="val 69463"/>
                <a:gd name="adj2" fmla="val 100000"/>
              </a:avLst>
            </a:prstGeom>
            <a:solidFill>
              <a:schemeClr val="accent2">
                <a:lumMod val="75000"/>
              </a:schemeClr>
            </a:solidFill>
            <a:ln w="9525">
              <a:noFill/>
              <a:miter lim="800000"/>
              <a:headEnd/>
              <a:tailEnd/>
            </a:ln>
          </p:spPr>
          <p:txBody>
            <a:bodyPr wrap="none" lIns="0" tIns="0" rIns="0" bIns="0" anchor="ctr"/>
            <a:lstStyle>
              <a:defPPr>
                <a:defRPr lang="en-US"/>
              </a:defPPr>
              <a:lvl1pPr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1pPr>
              <a:lvl2pPr marL="4572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2pPr>
              <a:lvl3pPr marL="9144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3pPr>
              <a:lvl4pPr marL="13716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4pPr>
              <a:lvl5pPr marL="18288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5pPr>
              <a:lvl6pPr marL="2286000" algn="l" defTabSz="914400" rtl="0" eaLnBrk="1" latinLnBrk="0" hangingPunct="1">
                <a:defRPr sz="1600" b="1" kern="1200">
                  <a:solidFill>
                    <a:schemeClr val="tx1"/>
                  </a:solidFill>
                  <a:latin typeface="华文楷体" pitchFamily="2" charset="-122"/>
                  <a:ea typeface="华文楷体" pitchFamily="2" charset="-122"/>
                  <a:cs typeface="+mn-cs"/>
                </a:defRPr>
              </a:lvl6pPr>
              <a:lvl7pPr marL="2743200" algn="l" defTabSz="914400" rtl="0" eaLnBrk="1" latinLnBrk="0" hangingPunct="1">
                <a:defRPr sz="1600" b="1" kern="1200">
                  <a:solidFill>
                    <a:schemeClr val="tx1"/>
                  </a:solidFill>
                  <a:latin typeface="华文楷体" pitchFamily="2" charset="-122"/>
                  <a:ea typeface="华文楷体" pitchFamily="2" charset="-122"/>
                  <a:cs typeface="+mn-cs"/>
                </a:defRPr>
              </a:lvl7pPr>
              <a:lvl8pPr marL="3200400" algn="l" defTabSz="914400" rtl="0" eaLnBrk="1" latinLnBrk="0" hangingPunct="1">
                <a:defRPr sz="1600" b="1" kern="1200">
                  <a:solidFill>
                    <a:schemeClr val="tx1"/>
                  </a:solidFill>
                  <a:latin typeface="华文楷体" pitchFamily="2" charset="-122"/>
                  <a:ea typeface="华文楷体" pitchFamily="2" charset="-122"/>
                  <a:cs typeface="+mn-cs"/>
                </a:defRPr>
              </a:lvl8pPr>
              <a:lvl9pPr marL="3657600" algn="l" defTabSz="914400" rtl="0" eaLnBrk="1" latinLnBrk="0" hangingPunct="1">
                <a:defRPr sz="1600" b="1" kern="1200">
                  <a:solidFill>
                    <a:schemeClr val="tx1"/>
                  </a:solidFill>
                  <a:latin typeface="华文楷体" pitchFamily="2" charset="-122"/>
                  <a:ea typeface="华文楷体" pitchFamily="2" charset="-122"/>
                  <a:cs typeface="+mn-cs"/>
                </a:defRPr>
              </a:lvl9pPr>
            </a:lstStyle>
            <a:p>
              <a:pPr algn="ctr">
                <a:defRPr/>
              </a:pPr>
              <a:r>
                <a:rPr lang="zh-CN" altLang="en-US" sz="1100">
                  <a:solidFill>
                    <a:srgbClr val="000000"/>
                  </a:solidFill>
                  <a:latin typeface="微软雅黑" panose="020B0503020204020204" pitchFamily="34" charset="-122"/>
                  <a:ea typeface="微软雅黑" panose="020B0503020204020204" pitchFamily="34" charset="-122"/>
                </a:rPr>
                <a:t> </a:t>
              </a:r>
            </a:p>
          </p:txBody>
        </p:sp>
        <p:sp>
          <p:nvSpPr>
            <p:cNvPr id="87" name="矩形 86"/>
            <p:cNvSpPr/>
            <p:nvPr/>
          </p:nvSpPr>
          <p:spPr bwMode="auto">
            <a:xfrm>
              <a:off x="7569077" y="2061385"/>
              <a:ext cx="735987" cy="2802606"/>
            </a:xfrm>
            <a:prstGeom prst="rect">
              <a:avLst/>
            </a:prstGeom>
            <a:solidFill>
              <a:srgbClr val="1F4E79"/>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eaVert"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软 件 开 发 效 率 的 提 升</a:t>
              </a:r>
            </a:p>
          </p:txBody>
        </p:sp>
        <p:sp>
          <p:nvSpPr>
            <p:cNvPr id="88" name="AutoShape 40"/>
            <p:cNvSpPr>
              <a:spLocks noChangeArrowheads="1"/>
            </p:cNvSpPr>
            <p:nvPr/>
          </p:nvSpPr>
          <p:spPr bwMode="auto">
            <a:xfrm>
              <a:off x="8540641" y="1952008"/>
              <a:ext cx="366454" cy="2998196"/>
            </a:xfrm>
            <a:prstGeom prst="notchedRightArrow">
              <a:avLst>
                <a:gd name="adj1" fmla="val 69463"/>
                <a:gd name="adj2" fmla="val 100000"/>
              </a:avLst>
            </a:prstGeom>
            <a:solidFill>
              <a:schemeClr val="accent2">
                <a:lumMod val="75000"/>
              </a:schemeClr>
            </a:solidFill>
            <a:ln w="9525">
              <a:noFill/>
              <a:miter lim="800000"/>
              <a:headEnd/>
              <a:tailEnd/>
            </a:ln>
          </p:spPr>
          <p:txBody>
            <a:bodyPr wrap="none" lIns="0" tIns="0" rIns="0" bIns="0" anchor="ctr"/>
            <a:lstStyle>
              <a:defPPr>
                <a:defRPr lang="en-US"/>
              </a:defPPr>
              <a:lvl1pPr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1pPr>
              <a:lvl2pPr marL="4572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2pPr>
              <a:lvl3pPr marL="9144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3pPr>
              <a:lvl4pPr marL="13716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4pPr>
              <a:lvl5pPr marL="1828800" algn="l" rtl="0" fontAlgn="base">
                <a:spcBef>
                  <a:spcPct val="0"/>
                </a:spcBef>
                <a:spcAft>
                  <a:spcPct val="50000"/>
                </a:spcAft>
                <a:buClr>
                  <a:schemeClr val="tx2"/>
                </a:buClr>
                <a:defRPr sz="1600" b="1" kern="1200">
                  <a:solidFill>
                    <a:schemeClr val="tx1"/>
                  </a:solidFill>
                  <a:latin typeface="华文楷体" pitchFamily="2" charset="-122"/>
                  <a:ea typeface="华文楷体" pitchFamily="2" charset="-122"/>
                  <a:cs typeface="+mn-cs"/>
                </a:defRPr>
              </a:lvl5pPr>
              <a:lvl6pPr marL="2286000" algn="l" defTabSz="914400" rtl="0" eaLnBrk="1" latinLnBrk="0" hangingPunct="1">
                <a:defRPr sz="1600" b="1" kern="1200">
                  <a:solidFill>
                    <a:schemeClr val="tx1"/>
                  </a:solidFill>
                  <a:latin typeface="华文楷体" pitchFamily="2" charset="-122"/>
                  <a:ea typeface="华文楷体" pitchFamily="2" charset="-122"/>
                  <a:cs typeface="+mn-cs"/>
                </a:defRPr>
              </a:lvl6pPr>
              <a:lvl7pPr marL="2743200" algn="l" defTabSz="914400" rtl="0" eaLnBrk="1" latinLnBrk="0" hangingPunct="1">
                <a:defRPr sz="1600" b="1" kern="1200">
                  <a:solidFill>
                    <a:schemeClr val="tx1"/>
                  </a:solidFill>
                  <a:latin typeface="华文楷体" pitchFamily="2" charset="-122"/>
                  <a:ea typeface="华文楷体" pitchFamily="2" charset="-122"/>
                  <a:cs typeface="+mn-cs"/>
                </a:defRPr>
              </a:lvl7pPr>
              <a:lvl8pPr marL="3200400" algn="l" defTabSz="914400" rtl="0" eaLnBrk="1" latinLnBrk="0" hangingPunct="1">
                <a:defRPr sz="1600" b="1" kern="1200">
                  <a:solidFill>
                    <a:schemeClr val="tx1"/>
                  </a:solidFill>
                  <a:latin typeface="华文楷体" pitchFamily="2" charset="-122"/>
                  <a:ea typeface="华文楷体" pitchFamily="2" charset="-122"/>
                  <a:cs typeface="+mn-cs"/>
                </a:defRPr>
              </a:lvl8pPr>
              <a:lvl9pPr marL="3657600" algn="l" defTabSz="914400" rtl="0" eaLnBrk="1" latinLnBrk="0" hangingPunct="1">
                <a:defRPr sz="1600" b="1" kern="1200">
                  <a:solidFill>
                    <a:schemeClr val="tx1"/>
                  </a:solidFill>
                  <a:latin typeface="华文楷体" pitchFamily="2" charset="-122"/>
                  <a:ea typeface="华文楷体" pitchFamily="2" charset="-122"/>
                  <a:cs typeface="+mn-cs"/>
                </a:defRPr>
              </a:lvl9pPr>
            </a:lstStyle>
            <a:p>
              <a:pPr algn="ctr">
                <a:defRPr/>
              </a:pPr>
              <a:r>
                <a:rPr lang="zh-CN" altLang="en-US" sz="1100">
                  <a:solidFill>
                    <a:srgbClr val="000000"/>
                  </a:solidFill>
                  <a:latin typeface="微软雅黑" panose="020B0503020204020204" pitchFamily="34" charset="-122"/>
                  <a:ea typeface="微软雅黑" panose="020B0503020204020204" pitchFamily="34" charset="-122"/>
                </a:rPr>
                <a:t> </a:t>
              </a:r>
            </a:p>
          </p:txBody>
        </p:sp>
        <p:sp>
          <p:nvSpPr>
            <p:cNvPr id="89" name="矩形 88"/>
            <p:cNvSpPr/>
            <p:nvPr/>
          </p:nvSpPr>
          <p:spPr bwMode="auto">
            <a:xfrm>
              <a:off x="9122656" y="2047230"/>
              <a:ext cx="735987" cy="2802606"/>
            </a:xfrm>
            <a:prstGeom prst="rect">
              <a:avLst/>
            </a:prstGeom>
            <a:solidFill>
              <a:srgbClr val="1F4E79"/>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eaVert" wrap="none" anchor="ctr"/>
            <a:lstStyle/>
            <a:p>
              <a:pPr algn="ctr">
                <a:defRPr/>
              </a:pPr>
              <a:r>
                <a:rPr lang="zh-CN" altLang="en-US" sz="1100" dirty="0">
                  <a:solidFill>
                    <a:schemeClr val="bg1"/>
                  </a:solidFill>
                  <a:latin typeface="微软雅黑" panose="020B0503020204020204" pitchFamily="34" charset="-122"/>
                  <a:ea typeface="微软雅黑" panose="020B0503020204020204" pitchFamily="34" charset="-122"/>
                </a:rPr>
                <a:t>交 付 软 件 质 量 的 提 升</a:t>
              </a:r>
            </a:p>
          </p:txBody>
        </p:sp>
        <p:sp>
          <p:nvSpPr>
            <p:cNvPr id="90" name="矩形 89"/>
            <p:cNvSpPr/>
            <p:nvPr/>
          </p:nvSpPr>
          <p:spPr bwMode="auto">
            <a:xfrm>
              <a:off x="2985325" y="5682383"/>
              <a:ext cx="7208978" cy="1128505"/>
            </a:xfrm>
            <a:prstGeom prst="rect">
              <a:avLst/>
            </a:prstGeom>
            <a:noFill/>
            <a:ln>
              <a:solidFill>
                <a:schemeClr val="tx2">
                  <a:lumMod val="50000"/>
                  <a:lumOff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endParaRPr lang="zh-CN" altLang="en-US" sz="1100" dirty="0">
                <a:latin typeface="微软雅黑" panose="020B0503020204020204" pitchFamily="34" charset="-122"/>
                <a:ea typeface="微软雅黑" panose="020B0503020204020204" pitchFamily="34" charset="-122"/>
              </a:endParaRPr>
            </a:p>
          </p:txBody>
        </p:sp>
        <p:sp>
          <p:nvSpPr>
            <p:cNvPr id="91" name="圆角矩形 90"/>
            <p:cNvSpPr/>
            <p:nvPr/>
          </p:nvSpPr>
          <p:spPr bwMode="auto">
            <a:xfrm>
              <a:off x="3163933" y="5825215"/>
              <a:ext cx="1222539" cy="878871"/>
            </a:xfrm>
            <a:prstGeom prst="roundRect">
              <a:avLst/>
            </a:prstGeom>
            <a:solidFill>
              <a:srgbClr val="454444"/>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itchFamily="34" charset="-122"/>
                  <a:ea typeface="微软雅黑" pitchFamily="34" charset="-122"/>
                </a:rPr>
                <a:t>标准化</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开发管理流程</a:t>
              </a:r>
              <a:endParaRPr lang="en-US" altLang="zh-CN" sz="1100" dirty="0">
                <a:solidFill>
                  <a:schemeClr val="bg1"/>
                </a:solidFill>
                <a:latin typeface="微软雅黑" pitchFamily="34" charset="-122"/>
                <a:ea typeface="微软雅黑" pitchFamily="34" charset="-122"/>
              </a:endParaRPr>
            </a:p>
          </p:txBody>
        </p:sp>
        <p:sp>
          <p:nvSpPr>
            <p:cNvPr id="92" name="圆角矩形 91"/>
            <p:cNvSpPr/>
            <p:nvPr/>
          </p:nvSpPr>
          <p:spPr bwMode="auto">
            <a:xfrm>
              <a:off x="4574318" y="5822641"/>
              <a:ext cx="1224079" cy="878871"/>
            </a:xfrm>
            <a:prstGeom prst="roundRect">
              <a:avLst/>
            </a:prstGeom>
            <a:solidFill>
              <a:srgbClr val="454444"/>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itchFamily="34" charset="-122"/>
                  <a:ea typeface="微软雅黑" pitchFamily="34" charset="-122"/>
                </a:rPr>
                <a:t>智能化</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交易监控</a:t>
              </a:r>
              <a:endParaRPr lang="en-US" altLang="zh-CN" sz="1100" dirty="0">
                <a:solidFill>
                  <a:schemeClr val="bg1"/>
                </a:solidFill>
                <a:latin typeface="微软雅黑" pitchFamily="34" charset="-122"/>
                <a:ea typeface="微软雅黑" pitchFamily="34" charset="-122"/>
              </a:endParaRPr>
            </a:p>
          </p:txBody>
        </p:sp>
        <p:sp>
          <p:nvSpPr>
            <p:cNvPr id="93" name="圆角矩形 92"/>
            <p:cNvSpPr/>
            <p:nvPr/>
          </p:nvSpPr>
          <p:spPr bwMode="auto">
            <a:xfrm>
              <a:off x="5975465" y="5822641"/>
              <a:ext cx="1224079" cy="878871"/>
            </a:xfrm>
            <a:prstGeom prst="roundRect">
              <a:avLst/>
            </a:prstGeom>
            <a:solidFill>
              <a:srgbClr val="454444"/>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itchFamily="34" charset="-122"/>
                  <a:ea typeface="微软雅黑" pitchFamily="34" charset="-122"/>
                </a:rPr>
                <a:t>标准化</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插件式组件开发</a:t>
              </a:r>
              <a:endParaRPr lang="en-US" altLang="zh-CN" sz="1100" dirty="0">
                <a:solidFill>
                  <a:schemeClr val="bg1"/>
                </a:solidFill>
                <a:latin typeface="微软雅黑" pitchFamily="34" charset="-122"/>
                <a:ea typeface="微软雅黑" pitchFamily="34" charset="-122"/>
              </a:endParaRPr>
            </a:p>
          </p:txBody>
        </p:sp>
        <p:sp>
          <p:nvSpPr>
            <p:cNvPr id="94" name="圆角矩形 93"/>
            <p:cNvSpPr/>
            <p:nvPr/>
          </p:nvSpPr>
          <p:spPr bwMode="auto">
            <a:xfrm>
              <a:off x="7365834" y="5822641"/>
              <a:ext cx="1222539" cy="878871"/>
            </a:xfrm>
            <a:prstGeom prst="roundRect">
              <a:avLst/>
            </a:prstGeom>
            <a:solidFill>
              <a:srgbClr val="454444"/>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itchFamily="34" charset="-122"/>
                  <a:ea typeface="微软雅黑" pitchFamily="34" charset="-122"/>
                </a:rPr>
                <a:t>自动化</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代码自动生成</a:t>
              </a:r>
              <a:endParaRPr lang="en-US" altLang="zh-CN" sz="1100" dirty="0">
                <a:solidFill>
                  <a:schemeClr val="bg1"/>
                </a:solidFill>
                <a:latin typeface="微软雅黑" pitchFamily="34" charset="-122"/>
                <a:ea typeface="微软雅黑" pitchFamily="34" charset="-122"/>
              </a:endParaRPr>
            </a:p>
          </p:txBody>
        </p:sp>
        <p:sp>
          <p:nvSpPr>
            <p:cNvPr id="95" name="圆角矩形 94"/>
            <p:cNvSpPr/>
            <p:nvPr/>
          </p:nvSpPr>
          <p:spPr bwMode="auto">
            <a:xfrm>
              <a:off x="8777759" y="5822641"/>
              <a:ext cx="1224079" cy="878871"/>
            </a:xfrm>
            <a:prstGeom prst="roundRect">
              <a:avLst/>
            </a:prstGeom>
            <a:solidFill>
              <a:srgbClr val="454444"/>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sz="1100" dirty="0">
                  <a:solidFill>
                    <a:schemeClr val="bg1"/>
                  </a:solidFill>
                  <a:latin typeface="微软雅黑" pitchFamily="34" charset="-122"/>
                  <a:ea typeface="微软雅黑" pitchFamily="34" charset="-122"/>
                </a:rPr>
                <a:t>高效化</a:t>
              </a:r>
              <a:endParaRPr lang="en-US" altLang="zh-CN" sz="1100" dirty="0">
                <a:solidFill>
                  <a:schemeClr val="bg1"/>
                </a:solidFill>
                <a:latin typeface="微软雅黑" pitchFamily="34" charset="-122"/>
                <a:ea typeface="微软雅黑" pitchFamily="34" charset="-122"/>
              </a:endParaRPr>
            </a:p>
            <a:p>
              <a:pPr algn="ctr">
                <a:defRPr/>
              </a:pPr>
              <a:r>
                <a:rPr lang="zh-CN" altLang="en-US" sz="1100" dirty="0">
                  <a:solidFill>
                    <a:schemeClr val="bg1"/>
                  </a:solidFill>
                  <a:latin typeface="微软雅黑" pitchFamily="34" charset="-122"/>
                  <a:ea typeface="微软雅黑" pitchFamily="34" charset="-122"/>
                </a:rPr>
                <a:t>团队协作</a:t>
              </a:r>
              <a:endParaRPr lang="en-US" altLang="zh-CN" sz="1100" dirty="0">
                <a:solidFill>
                  <a:schemeClr val="bg1"/>
                </a:solidFill>
                <a:latin typeface="微软雅黑" pitchFamily="34" charset="-122"/>
                <a:ea typeface="微软雅黑" pitchFamily="34" charset="-122"/>
              </a:endParaRPr>
            </a:p>
          </p:txBody>
        </p:sp>
        <p:sp>
          <p:nvSpPr>
            <p:cNvPr id="96" name="流程图: 合并 95"/>
            <p:cNvSpPr/>
            <p:nvPr/>
          </p:nvSpPr>
          <p:spPr bwMode="auto">
            <a:xfrm rot="10800000">
              <a:off x="2985325" y="5148369"/>
              <a:ext cx="7208978" cy="404049"/>
            </a:xfrm>
            <a:prstGeom prst="flowChartMerge">
              <a:avLst/>
            </a:prstGeom>
            <a:solidFill>
              <a:schemeClr val="accent2">
                <a:lumMod val="75000"/>
              </a:schemeClr>
            </a:solidFill>
            <a:ln>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p>
              <a:pPr algn="ctr">
                <a:defRPr/>
              </a:pPr>
              <a:endParaRPr lang="zh-CN" altLang="en-US" sz="1100" dirty="0">
                <a:latin typeface="微软雅黑" panose="020B0503020204020204" pitchFamily="34" charset="-122"/>
                <a:ea typeface="微软雅黑" panose="020B0503020204020204" pitchFamily="34" charset="-122"/>
              </a:endParaRPr>
            </a:p>
          </p:txBody>
        </p:sp>
      </p:grpSp>
      <p:sp>
        <p:nvSpPr>
          <p:cNvPr id="97" name="右箭头 96"/>
          <p:cNvSpPr/>
          <p:nvPr/>
        </p:nvSpPr>
        <p:spPr bwMode="auto">
          <a:xfrm>
            <a:off x="6187476" y="1664480"/>
            <a:ext cx="512852" cy="1339318"/>
          </a:xfrm>
          <a:prstGeom prst="rightArrow">
            <a:avLst>
              <a:gd name="adj1" fmla="val 23256"/>
              <a:gd name="adj2" fmla="val 50000"/>
            </a:avLst>
          </a:prstGeom>
          <a:solidFill>
            <a:srgbClr val="C55A11"/>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defTabSz="1087411">
              <a:defRPr/>
            </a:pP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98" name="六边形 97"/>
          <p:cNvSpPr/>
          <p:nvPr/>
        </p:nvSpPr>
        <p:spPr>
          <a:xfrm>
            <a:off x="6289887" y="3003798"/>
            <a:ext cx="2680870" cy="1421089"/>
          </a:xfrm>
          <a:prstGeom prst="hexagon">
            <a:avLst/>
          </a:prstGeom>
          <a:solidFill>
            <a:srgbClr val="1F4E79"/>
          </a:solidFill>
          <a:ln>
            <a:noFill/>
          </a:ln>
        </p:spPr>
        <p:txBody>
          <a:bodyPr/>
          <a:lstStyle/>
          <a:p>
            <a:pPr>
              <a:defRPr/>
            </a:pPr>
            <a:r>
              <a:rPr lang="zh-CN" altLang="en-US" sz="1100" b="1" dirty="0" smtClean="0">
                <a:solidFill>
                  <a:schemeClr val="bg1"/>
                </a:solidFill>
                <a:latin typeface="微软雅黑" panose="020B0503020204020204" pitchFamily="34" charset="-122"/>
                <a:ea typeface="微软雅黑" panose="020B0503020204020204" pitchFamily="34" charset="-122"/>
              </a:rPr>
              <a:t>技术</a:t>
            </a:r>
            <a:r>
              <a:rPr lang="zh-CN" altLang="en-US" sz="1100" b="1" dirty="0">
                <a:solidFill>
                  <a:schemeClr val="bg1"/>
                </a:solidFill>
                <a:latin typeface="微软雅黑" panose="020B0503020204020204" pitchFamily="34" charset="-122"/>
                <a:ea typeface="微软雅黑" panose="020B0503020204020204" pitchFamily="34" charset="-122"/>
              </a:rPr>
              <a:t>目标</a:t>
            </a:r>
            <a:endParaRPr lang="en-US" altLang="zh-CN" sz="1100" b="1" dirty="0">
              <a:solidFill>
                <a:schemeClr val="bg1"/>
              </a:solidFill>
              <a:latin typeface="微软雅黑" panose="020B0503020204020204" pitchFamily="34" charset="-122"/>
              <a:ea typeface="微软雅黑" panose="020B0503020204020204" pitchFamily="34" charset="-122"/>
            </a:endParaRPr>
          </a:p>
          <a:p>
            <a:pPr marL="342892" indent="-342892">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技术标准、开发规范、开发框架</a:t>
            </a:r>
            <a:endParaRPr lang="en-US" altLang="zh-CN" sz="1100" dirty="0">
              <a:solidFill>
                <a:schemeClr val="bg1"/>
              </a:solidFill>
              <a:latin typeface="微软雅黑" panose="020B0503020204020204" pitchFamily="34" charset="-122"/>
              <a:ea typeface="微软雅黑" panose="020B0503020204020204" pitchFamily="34" charset="-122"/>
            </a:endParaRPr>
          </a:p>
          <a:p>
            <a:pPr marL="342892" indent="-342892">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分布式架构体系的支持</a:t>
            </a:r>
            <a:endParaRPr lang="en-US" altLang="zh-CN" sz="1100" dirty="0">
              <a:solidFill>
                <a:schemeClr val="bg1"/>
              </a:solidFill>
              <a:latin typeface="微软雅黑" panose="020B0503020204020204" pitchFamily="34" charset="-122"/>
              <a:ea typeface="微软雅黑" panose="020B0503020204020204" pitchFamily="34" charset="-122"/>
            </a:endParaRPr>
          </a:p>
          <a:p>
            <a:pPr marL="342892" indent="-342892">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新技术的融合平台</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99" name="六边形 98"/>
          <p:cNvSpPr/>
          <p:nvPr/>
        </p:nvSpPr>
        <p:spPr>
          <a:xfrm>
            <a:off x="6379473" y="560829"/>
            <a:ext cx="2591456" cy="1362849"/>
          </a:xfrm>
          <a:prstGeom prst="hexagon">
            <a:avLst/>
          </a:prstGeom>
          <a:solidFill>
            <a:srgbClr val="1F4E79"/>
          </a:solidFill>
          <a:ln>
            <a:noFill/>
          </a:ln>
        </p:spPr>
        <p:txBody>
          <a:bodyPr/>
          <a:lstStyle/>
          <a:p>
            <a:pPr>
              <a:defRPr/>
            </a:pPr>
            <a:r>
              <a:rPr lang="zh-CN" altLang="en-US" sz="1100" b="1" dirty="0">
                <a:solidFill>
                  <a:schemeClr val="bg1"/>
                </a:solidFill>
                <a:latin typeface="微软雅黑" panose="020B0503020204020204" pitchFamily="34" charset="-122"/>
                <a:ea typeface="微软雅黑" panose="020B0503020204020204" pitchFamily="34" charset="-122"/>
              </a:rPr>
              <a:t>应用愿景</a:t>
            </a:r>
            <a:endParaRPr lang="en-US" altLang="zh-CN" sz="1100" b="1" dirty="0">
              <a:solidFill>
                <a:schemeClr val="bg1"/>
              </a:solidFill>
              <a:latin typeface="微软雅黑" panose="020B0503020204020204" pitchFamily="34" charset="-122"/>
              <a:ea typeface="微软雅黑" panose="020B0503020204020204" pitchFamily="34" charset="-122"/>
            </a:endParaRPr>
          </a:p>
          <a:p>
            <a:pPr marL="285743" indent="-285743">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技术平台</a:t>
            </a:r>
            <a:r>
              <a:rPr lang="en-US" altLang="zh-CN" sz="1100" dirty="0">
                <a:solidFill>
                  <a:schemeClr val="bg1"/>
                </a:solidFill>
                <a:latin typeface="微软雅黑" panose="020B0503020204020204" pitchFamily="34" charset="-122"/>
                <a:ea typeface="微软雅黑" panose="020B0503020204020204" pitchFamily="34" charset="-122"/>
              </a:rPr>
              <a:t>(DevOps</a:t>
            </a:r>
            <a:r>
              <a:rPr lang="zh-CN" altLang="en-US" sz="1100" dirty="0">
                <a:solidFill>
                  <a:schemeClr val="bg1"/>
                </a:solidFill>
                <a:latin typeface="微软雅黑" panose="020B0503020204020204" pitchFamily="34" charset="-122"/>
                <a:ea typeface="微软雅黑" panose="020B0503020204020204" pitchFamily="34" charset="-122"/>
              </a:rPr>
              <a:t>闭环</a:t>
            </a:r>
            <a:r>
              <a:rPr lang="en-US" altLang="zh-CN" sz="1100" dirty="0">
                <a:solidFill>
                  <a:schemeClr val="bg1"/>
                </a:solidFill>
                <a:latin typeface="微软雅黑" panose="020B0503020204020204" pitchFamily="34" charset="-122"/>
                <a:ea typeface="微软雅黑" panose="020B0503020204020204" pitchFamily="34" charset="-122"/>
              </a:rPr>
              <a:t>)</a:t>
            </a:r>
          </a:p>
          <a:p>
            <a:pPr marL="285743" indent="-285743">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面向应用的微服务架构</a:t>
            </a:r>
            <a:endParaRPr lang="en-US" altLang="zh-CN" sz="1100" dirty="0">
              <a:solidFill>
                <a:schemeClr val="bg1"/>
              </a:solidFill>
              <a:latin typeface="微软雅黑" panose="020B0503020204020204" pitchFamily="34" charset="-122"/>
              <a:ea typeface="微软雅黑" panose="020B0503020204020204" pitchFamily="34" charset="-122"/>
            </a:endParaRPr>
          </a:p>
          <a:p>
            <a:pPr marL="285743" indent="-285743">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统一的技术标准与规范</a:t>
            </a:r>
            <a:endParaRPr lang="en-US" altLang="zh-CN" sz="1100" dirty="0">
              <a:solidFill>
                <a:schemeClr val="bg1"/>
              </a:solidFill>
              <a:latin typeface="微软雅黑" panose="020B0503020204020204" pitchFamily="34" charset="-122"/>
              <a:ea typeface="微软雅黑" panose="020B0503020204020204" pitchFamily="34" charset="-122"/>
            </a:endParaRPr>
          </a:p>
          <a:p>
            <a:pPr marL="285743" indent="-285743">
              <a:buFont typeface="Wingdings" panose="05000000000000000000" pitchFamily="2" charset="2"/>
              <a:buChar char="n"/>
              <a:defRPr/>
            </a:pPr>
            <a:r>
              <a:rPr lang="zh-CN" altLang="en-US" sz="1100" dirty="0">
                <a:solidFill>
                  <a:schemeClr val="bg1"/>
                </a:solidFill>
                <a:latin typeface="微软雅黑" panose="020B0503020204020204" pitchFamily="34" charset="-122"/>
                <a:ea typeface="微软雅黑" panose="020B0503020204020204" pitchFamily="34" charset="-122"/>
              </a:rPr>
              <a:t>人员培养</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100" name="Text Box 2"/>
          <p:cNvSpPr txBox="1">
            <a:spLocks noChangeArrowheads="1"/>
          </p:cNvSpPr>
          <p:nvPr/>
        </p:nvSpPr>
        <p:spPr bwMode="auto">
          <a:xfrm>
            <a:off x="107504" y="-2945979"/>
            <a:ext cx="4025954" cy="3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9725" tIns="64863" rIns="129725" bIns="64863"/>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5pPr>
            <a:lvl6pPr marL="25146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6pPr>
            <a:lvl7pPr marL="29718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7pPr>
            <a:lvl8pPr marL="34290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8pPr>
            <a:lvl9pPr marL="38862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9pPr>
          </a:lstStyle>
          <a:p>
            <a:pPr eaLnBrk="1" hangingPunct="1">
              <a:buClr>
                <a:srgbClr val="000000"/>
              </a:buClr>
              <a:buSzPct val="100000"/>
              <a:buFont typeface="Times New Roman" panose="02020603050405020304" pitchFamily="18" charset="0"/>
              <a:buNone/>
              <a:defRPr/>
            </a:pPr>
            <a:r>
              <a:rPr lang="zh-CN"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民生</a:t>
            </a:r>
            <a:r>
              <a:rPr lang="en-US"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RCS</a:t>
            </a:r>
            <a:r>
              <a:rPr lang="zh-CN"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技术架构</a:t>
            </a:r>
            <a:r>
              <a:rPr lang="zh-CN" altLang="en-US"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愿景</a:t>
            </a:r>
            <a:endParaRPr lang="en-US"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5</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技术方案</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未来规划</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50265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4294967295"/>
          </p:nvPr>
        </p:nvSpPr>
        <p:spPr bwMode="auto">
          <a:xfrm>
            <a:off x="7566789" y="5464863"/>
            <a:ext cx="2288019" cy="317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7AD119-71D7-40E5-B335-67A91F2B255A}" type="slidenum">
              <a:rPr lang="zh-CN" altLang="en-US" sz="1100" smtClean="0">
                <a:latin typeface="Calibri" panose="020F0502020204030204" pitchFamily="34" charset="0"/>
                <a:ea typeface="宋体" panose="02010600030101010101" pitchFamily="2" charset="-122"/>
              </a:rPr>
              <a:pPr/>
              <a:t>52</a:t>
            </a:fld>
            <a:endParaRPr lang="en-US" altLang="zh-CN" sz="1100" smtClean="0">
              <a:latin typeface="Calibri" panose="020F0502020204030204" pitchFamily="34" charset="0"/>
              <a:ea typeface="宋体" panose="02010600030101010101" pitchFamily="2" charset="-122"/>
            </a:endParaRPr>
          </a:p>
        </p:txBody>
      </p:sp>
      <p:sp>
        <p:nvSpPr>
          <p:cNvPr id="100" name="Text Box 2"/>
          <p:cNvSpPr txBox="1">
            <a:spLocks noChangeArrowheads="1"/>
          </p:cNvSpPr>
          <p:nvPr/>
        </p:nvSpPr>
        <p:spPr bwMode="auto">
          <a:xfrm>
            <a:off x="107504" y="-2945979"/>
            <a:ext cx="4025954" cy="3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9725" tIns="64863" rIns="129725" bIns="64863"/>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5pPr>
            <a:lvl6pPr marL="25146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6pPr>
            <a:lvl7pPr marL="29718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7pPr>
            <a:lvl8pPr marL="34290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8pPr>
            <a:lvl9pPr marL="38862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9pPr>
          </a:lstStyle>
          <a:p>
            <a:pPr eaLnBrk="1" hangingPunct="1">
              <a:buClr>
                <a:srgbClr val="000000"/>
              </a:buClr>
              <a:buSzPct val="100000"/>
              <a:buFont typeface="Times New Roman" panose="02020603050405020304" pitchFamily="18" charset="0"/>
              <a:buNone/>
              <a:defRPr/>
            </a:pPr>
            <a:r>
              <a:rPr lang="zh-CN"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民生</a:t>
            </a:r>
            <a:r>
              <a:rPr lang="en-US"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RCS</a:t>
            </a:r>
            <a:r>
              <a:rPr lang="zh-CN"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技术架构</a:t>
            </a:r>
            <a:r>
              <a:rPr lang="zh-CN" altLang="en-US"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愿景</a:t>
            </a:r>
            <a:endParaRPr lang="en-US"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5</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目前项目进展</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577032210"/>
              </p:ext>
            </p:extLst>
          </p:nvPr>
        </p:nvGraphicFramePr>
        <p:xfrm>
          <a:off x="1484639" y="555530"/>
          <a:ext cx="7119808" cy="4050480"/>
        </p:xfrm>
        <a:graphic>
          <a:graphicData uri="http://schemas.openxmlformats.org/drawingml/2006/table">
            <a:tbl>
              <a:tblPr>
                <a:tableStyleId>{5C22544A-7EE6-4342-B048-85BDC9FD1C3A}</a:tableStyleId>
              </a:tblPr>
              <a:tblGrid>
                <a:gridCol w="1501254"/>
                <a:gridCol w="921562"/>
                <a:gridCol w="921562"/>
                <a:gridCol w="3775430"/>
              </a:tblGrid>
              <a:tr h="330036">
                <a:tc>
                  <a:txBody>
                    <a:bodyPr/>
                    <a:lstStyle/>
                    <a:p>
                      <a:pPr algn="ctr" fontAlgn="ctr"/>
                      <a:r>
                        <a:rPr lang="zh-CN" altLang="en-US" sz="1200" b="1" u="none" strike="noStrike" dirty="0">
                          <a:solidFill>
                            <a:schemeClr val="bg1"/>
                          </a:solidFill>
                          <a:effectLst/>
                        </a:rPr>
                        <a:t>项目名称</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solidFill>
                  </a:tcPr>
                </a:tc>
                <a:tc>
                  <a:txBody>
                    <a:bodyPr/>
                    <a:lstStyle/>
                    <a:p>
                      <a:pPr algn="ctr" fontAlgn="ctr"/>
                      <a:r>
                        <a:rPr lang="zh-CN" altLang="en-US" sz="1200" b="1" u="none" strike="noStrike">
                          <a:solidFill>
                            <a:schemeClr val="bg1"/>
                          </a:solidFill>
                          <a:effectLst/>
                        </a:rPr>
                        <a:t>状态</a:t>
                      </a:r>
                      <a:endParaRPr lang="zh-CN" altLang="en-US" sz="1200" b="1" i="0" u="none" strike="noStrike">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solidFill>
                  </a:tcPr>
                </a:tc>
                <a:tc>
                  <a:txBody>
                    <a:bodyPr/>
                    <a:lstStyle/>
                    <a:p>
                      <a:pPr algn="ctr" fontAlgn="ctr"/>
                      <a:r>
                        <a:rPr lang="zh-CN" altLang="en-US" sz="1200" b="1" u="none" strike="noStrike">
                          <a:solidFill>
                            <a:schemeClr val="bg1"/>
                          </a:solidFill>
                          <a:effectLst/>
                        </a:rPr>
                        <a:t>阶段</a:t>
                      </a:r>
                      <a:endParaRPr lang="zh-CN" altLang="en-US" sz="1200" b="1" i="0" u="none" strike="noStrike">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solidFill>
                  </a:tcPr>
                </a:tc>
                <a:tc>
                  <a:txBody>
                    <a:bodyPr/>
                    <a:lstStyle/>
                    <a:p>
                      <a:pPr algn="ctr" fontAlgn="ctr"/>
                      <a:r>
                        <a:rPr lang="zh-CN" altLang="en-US" sz="1200" b="1" u="none" strike="noStrike" dirty="0">
                          <a:solidFill>
                            <a:schemeClr val="bg1"/>
                          </a:solidFill>
                          <a:effectLst/>
                        </a:rPr>
                        <a:t>简介</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7620" marR="7620" marT="7620" marB="0" anchor="ctr">
                    <a:solidFill>
                      <a:schemeClr val="accent1"/>
                    </a:solidFill>
                  </a:tcPr>
                </a:tc>
              </a:tr>
              <a:tr h="330036">
                <a:tc>
                  <a:txBody>
                    <a:bodyPr/>
                    <a:lstStyle/>
                    <a:p>
                      <a:pPr algn="l" fontAlgn="ctr"/>
                      <a:r>
                        <a:rPr lang="zh-CN" altLang="en-US" sz="1100" u="none" strike="noStrike" dirty="0" smtClean="0">
                          <a:effectLst/>
                        </a:rPr>
                        <a:t>监测预警</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已上线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运维</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实现人工预警、自动预警、中宏观预警的工单生成下发及反馈止损操作。</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实时申请反欺诈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已上线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运维</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mn-ea"/>
                        </a:rPr>
                        <a:t>获取小微客户税务数据、银联数据、征信数据并融合行内历史数据，运用数理模型</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实现小微贷款申请时自动反欺诈检测。</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en-US" sz="1100" u="none" strike="noStrike" dirty="0" err="1">
                          <a:effectLst/>
                        </a:rPr>
                        <a:t>iloan</a:t>
                      </a:r>
                      <a:r>
                        <a:rPr lang="zh-CN" altLang="en-US" sz="1100" u="none" strike="noStrike" dirty="0">
                          <a:effectLst/>
                        </a:rPr>
                        <a:t>功能移植</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编码开发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实现</a:t>
                      </a:r>
                      <a:r>
                        <a:rPr lang="en-US" altLang="zh-CN" sz="1100" b="0" i="0" u="none" strike="noStrike" dirty="0" err="1" smtClean="0">
                          <a:solidFill>
                            <a:srgbClr val="000000"/>
                          </a:solidFill>
                          <a:effectLst/>
                          <a:latin typeface="宋体" panose="02010600030101010101" pitchFamily="2" charset="-122"/>
                          <a:ea typeface="宋体" panose="02010600030101010101" pitchFamily="2" charset="-122"/>
                        </a:rPr>
                        <a:t>iloan</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原有</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44</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功能及新增</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28</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功能在</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RCS</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系统中的重构优化，并完成相关实时接口及数据迁移工作。</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dirty="0">
                          <a:effectLst/>
                        </a:rPr>
                        <a:t>质控重检</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功能设计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完成自动化审批的人工抽样后督检查，校验自动化审批策略的正确性。</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催清收管理</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需求分析</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完成催清收流程的管控，并联动预警功能实现贷后风险控制。</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担保管理</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需求分析</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对零售条线的抵押、质押、保证实现全生命周期管理，并需要梳理清洗行内已有存量担保品数据。</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合同管理</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需求分析</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实现零售条线的合同统一管理，提供合同模板配置及要素信息配置，并支持动态发布及各渠道不同版本推送。</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刷卡贷（小微）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需求分析</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实现自动化审批贷款的全流程，从客户准入、授信到贷款审批。</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刷卡贷（个金）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商务谈判</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u="none" strike="noStrike" dirty="0" smtClean="0">
                          <a:effectLst/>
                        </a:rPr>
                        <a:t>同上</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优易贷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商务谈判</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u="none" strike="noStrike" dirty="0" smtClean="0">
                          <a:effectLst/>
                        </a:rPr>
                        <a:t>同上</a:t>
                      </a: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330036">
                <a:tc>
                  <a:txBody>
                    <a:bodyPr/>
                    <a:lstStyle/>
                    <a:p>
                      <a:pPr algn="l" fontAlgn="ctr"/>
                      <a:r>
                        <a:rPr lang="zh-CN" altLang="en-US" sz="1100" u="none" strike="noStrike">
                          <a:effectLst/>
                        </a:rPr>
                        <a:t>平安房产</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a:effectLst/>
                        </a:rPr>
                        <a:t>未上线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zh-CN" altLang="en-US" sz="1100" u="none" strike="noStrike" dirty="0">
                          <a:effectLst/>
                        </a:rPr>
                        <a:t>商务谈判</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实现人工审批贷款的全流程管理</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bl>
          </a:graphicData>
        </a:graphic>
      </p:graphicFrame>
    </p:spTree>
    <p:extLst>
      <p:ext uri="{BB962C8B-B14F-4D97-AF65-F5344CB8AC3E}">
        <p14:creationId xmlns:p14="http://schemas.microsoft.com/office/powerpoint/2010/main" val="10440729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4294967295"/>
          </p:nvPr>
        </p:nvSpPr>
        <p:spPr bwMode="auto">
          <a:xfrm>
            <a:off x="7566789" y="5464863"/>
            <a:ext cx="2288019" cy="317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7AD119-71D7-40E5-B335-67A91F2B255A}" type="slidenum">
              <a:rPr lang="zh-CN" altLang="en-US" sz="1100" smtClean="0">
                <a:latin typeface="Calibri" panose="020F0502020204030204" pitchFamily="34" charset="0"/>
                <a:ea typeface="宋体" panose="02010600030101010101" pitchFamily="2" charset="-122"/>
              </a:rPr>
              <a:pPr/>
              <a:t>53</a:t>
            </a:fld>
            <a:endParaRPr lang="en-US" altLang="zh-CN" sz="1100" smtClean="0">
              <a:latin typeface="Calibri" panose="020F0502020204030204" pitchFamily="34" charset="0"/>
              <a:ea typeface="宋体" panose="02010600030101010101" pitchFamily="2" charset="-122"/>
            </a:endParaRPr>
          </a:p>
        </p:txBody>
      </p:sp>
      <p:sp>
        <p:nvSpPr>
          <p:cNvPr id="100" name="Text Box 2"/>
          <p:cNvSpPr txBox="1">
            <a:spLocks noChangeArrowheads="1"/>
          </p:cNvSpPr>
          <p:nvPr/>
        </p:nvSpPr>
        <p:spPr bwMode="auto">
          <a:xfrm>
            <a:off x="107504" y="-2945979"/>
            <a:ext cx="4025954" cy="3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9725" tIns="64863" rIns="129725" bIns="64863"/>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5pPr>
            <a:lvl6pPr marL="25146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6pPr>
            <a:lvl7pPr marL="29718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7pPr>
            <a:lvl8pPr marL="34290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8pPr>
            <a:lvl9pPr marL="3886200" indent="-228600" defTabSz="108743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100">
                <a:solidFill>
                  <a:schemeClr val="tx1"/>
                </a:solidFill>
                <a:latin typeface="Calibri" panose="020F0502020204030204" pitchFamily="34" charset="0"/>
                <a:ea typeface="宋体" panose="02010600030101010101" pitchFamily="2" charset="-122"/>
              </a:defRPr>
            </a:lvl9pPr>
          </a:lstStyle>
          <a:p>
            <a:pPr eaLnBrk="1" hangingPunct="1">
              <a:buClr>
                <a:srgbClr val="000000"/>
              </a:buClr>
              <a:buSzPct val="100000"/>
              <a:buFont typeface="Times New Roman" panose="02020603050405020304" pitchFamily="18" charset="0"/>
              <a:buNone/>
              <a:defRPr/>
            </a:pPr>
            <a:r>
              <a:rPr lang="zh-CN"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民生</a:t>
            </a:r>
            <a:r>
              <a:rPr lang="en-US"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RCS</a:t>
            </a:r>
            <a:r>
              <a:rPr lang="zh-CN"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技术架构</a:t>
            </a:r>
            <a:r>
              <a:rPr lang="zh-CN" altLang="en-US"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rPr>
              <a:t>愿景</a:t>
            </a:r>
            <a:endParaRPr lang="en-US" altLang="zh-CN" sz="1100" dirty="0" smtClean="0">
              <a:solidFill>
                <a:srgbClr val="7889F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1" name="标题 2"/>
          <p:cNvSpPr>
            <a:spLocks noGrp="1"/>
          </p:cNvSpPr>
          <p:nvPr>
            <p:ph type="ctrTitle"/>
          </p:nvPr>
        </p:nvSpPr>
        <p:spPr>
          <a:xfrm>
            <a:off x="477961" y="365905"/>
            <a:ext cx="925687" cy="2349861"/>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5</a:t>
            </a:r>
            <a:r>
              <a:rPr lang="en-US" altLang="zh-CN" sz="4000" b="0" i="1" dirty="0" smtClean="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整体</a:t>
            </a:r>
            <a:r>
              <a:rPr lang="en-US" altLang="zh-CN"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RCS</a:t>
            </a:r>
            <a:r>
              <a:rPr lang="zh-CN" altLang="en-US"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建设进度</a:t>
            </a:r>
            <a:endPar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86"/>
          <p:cNvGrpSpPr>
            <a:grpSpLocks/>
          </p:cNvGrpSpPr>
          <p:nvPr/>
        </p:nvGrpSpPr>
        <p:grpSpPr bwMode="auto">
          <a:xfrm>
            <a:off x="1475656" y="627534"/>
            <a:ext cx="7560840" cy="3668324"/>
            <a:chOff x="204209" y="1844824"/>
            <a:chExt cx="8616263" cy="4655950"/>
          </a:xfrm>
        </p:grpSpPr>
        <p:grpSp>
          <p:nvGrpSpPr>
            <p:cNvPr id="7" name="组合 87"/>
            <p:cNvGrpSpPr>
              <a:grpSpLocks/>
            </p:cNvGrpSpPr>
            <p:nvPr/>
          </p:nvGrpSpPr>
          <p:grpSpPr bwMode="auto">
            <a:xfrm>
              <a:off x="204209" y="1844824"/>
              <a:ext cx="7536143" cy="4655950"/>
              <a:chOff x="204209" y="1844824"/>
              <a:chExt cx="7536143" cy="4655950"/>
            </a:xfrm>
          </p:grpSpPr>
          <p:grpSp>
            <p:nvGrpSpPr>
              <p:cNvPr id="16" name="组合 96"/>
              <p:cNvGrpSpPr>
                <a:grpSpLocks/>
              </p:cNvGrpSpPr>
              <p:nvPr/>
            </p:nvGrpSpPr>
            <p:grpSpPr bwMode="auto">
              <a:xfrm>
                <a:off x="204209" y="1844824"/>
                <a:ext cx="7536143" cy="4655950"/>
                <a:chOff x="204209" y="1844824"/>
                <a:chExt cx="7536143" cy="4655950"/>
              </a:xfrm>
            </p:grpSpPr>
            <p:sp>
              <p:nvSpPr>
                <p:cNvPr id="18" name="TextBox 12"/>
                <p:cNvSpPr txBox="1"/>
                <p:nvPr/>
              </p:nvSpPr>
              <p:spPr>
                <a:xfrm>
                  <a:off x="755073" y="2431663"/>
                  <a:ext cx="793129" cy="273448"/>
                </a:xfrm>
                <a:prstGeom prst="rect">
                  <a:avLst/>
                </a:prstGeom>
                <a:noFill/>
              </p:spPr>
              <p:txBody>
                <a:bodyPr>
                  <a:spAutoFit/>
                </a:bodyPr>
                <a:lstStyle/>
                <a:p>
                  <a:pPr eaLnBrk="1" fontAlgn="auto" hangingPunct="1">
                    <a:spcBef>
                      <a:spcPts val="0"/>
                    </a:spcBef>
                    <a:spcAft>
                      <a:spcPts val="0"/>
                    </a:spcAft>
                    <a:defRPr/>
                  </a:pPr>
                  <a:r>
                    <a:rPr lang="en-US" altLang="zh-CN" sz="800" b="1" kern="0" dirty="0">
                      <a:solidFill>
                        <a:prstClr val="black"/>
                      </a:solidFill>
                      <a:latin typeface="Calibri"/>
                    </a:rPr>
                    <a:t>iLoan</a:t>
                  </a:r>
                  <a:endParaRPr lang="zh-CN" altLang="en-US" sz="800" b="1" kern="0" dirty="0">
                    <a:solidFill>
                      <a:prstClr val="black"/>
                    </a:solidFill>
                    <a:latin typeface="Calibri"/>
                  </a:endParaRPr>
                </a:p>
              </p:txBody>
            </p:sp>
            <p:sp>
              <p:nvSpPr>
                <p:cNvPr id="19" name="TextBox 37"/>
                <p:cNvSpPr txBox="1"/>
                <p:nvPr/>
              </p:nvSpPr>
              <p:spPr>
                <a:xfrm>
                  <a:off x="204209" y="3100890"/>
                  <a:ext cx="1152199" cy="273448"/>
                </a:xfrm>
                <a:prstGeom prst="rect">
                  <a:avLst/>
                </a:prstGeom>
                <a:noFill/>
              </p:spPr>
              <p:txBody>
                <a:bodyPr>
                  <a:spAutoFit/>
                </a:bodyPr>
                <a:lstStyle/>
                <a:p>
                  <a:pPr eaLnBrk="1" fontAlgn="auto" hangingPunct="1">
                    <a:spcBef>
                      <a:spcPts val="0"/>
                    </a:spcBef>
                    <a:spcAft>
                      <a:spcPts val="0"/>
                    </a:spcAft>
                    <a:defRPr/>
                  </a:pPr>
                  <a:r>
                    <a:rPr lang="en-US" altLang="zh-CN" sz="800" b="1" kern="0" dirty="0">
                      <a:solidFill>
                        <a:prstClr val="black"/>
                      </a:solidFill>
                      <a:latin typeface="Calibri"/>
                    </a:rPr>
                    <a:t>SA-</a:t>
                  </a:r>
                  <a:r>
                    <a:rPr lang="zh-CN" altLang="en-US" sz="800" b="1" kern="0" dirty="0">
                      <a:solidFill>
                        <a:prstClr val="black"/>
                      </a:solidFill>
                      <a:latin typeface="Calibri"/>
                    </a:rPr>
                    <a:t>资产管理系统</a:t>
                  </a:r>
                </a:p>
              </p:txBody>
            </p:sp>
            <p:sp>
              <p:nvSpPr>
                <p:cNvPr id="20" name="TextBox 40"/>
                <p:cNvSpPr txBox="1"/>
                <p:nvPr/>
              </p:nvSpPr>
              <p:spPr>
                <a:xfrm>
                  <a:off x="755073" y="3728201"/>
                  <a:ext cx="793129" cy="273448"/>
                </a:xfrm>
                <a:prstGeom prst="rect">
                  <a:avLst/>
                </a:prstGeom>
                <a:noFill/>
              </p:spPr>
              <p:txBody>
                <a:bodyPr>
                  <a:spAutoFit/>
                </a:bodyPr>
                <a:lstStyle/>
                <a:p>
                  <a:pPr eaLnBrk="1" fontAlgn="auto" hangingPunct="1">
                    <a:spcBef>
                      <a:spcPts val="0"/>
                    </a:spcBef>
                    <a:spcAft>
                      <a:spcPts val="0"/>
                    </a:spcAft>
                    <a:defRPr/>
                  </a:pPr>
                  <a:r>
                    <a:rPr lang="en-US" altLang="zh-CN" sz="800" b="1" kern="0" dirty="0">
                      <a:solidFill>
                        <a:prstClr val="black"/>
                      </a:solidFill>
                      <a:latin typeface="Calibri"/>
                    </a:rPr>
                    <a:t>RDSS</a:t>
                  </a:r>
                  <a:endParaRPr lang="zh-CN" altLang="en-US" sz="800" b="1" kern="0" dirty="0">
                    <a:solidFill>
                      <a:prstClr val="black"/>
                    </a:solidFill>
                    <a:latin typeface="Calibri"/>
                  </a:endParaRPr>
                </a:p>
              </p:txBody>
            </p:sp>
            <p:sp>
              <p:nvSpPr>
                <p:cNvPr id="21" name="TextBox 41"/>
                <p:cNvSpPr txBox="1"/>
                <p:nvPr/>
              </p:nvSpPr>
              <p:spPr>
                <a:xfrm>
                  <a:off x="357067" y="4293359"/>
                  <a:ext cx="1048372" cy="273448"/>
                </a:xfrm>
                <a:prstGeom prst="rect">
                  <a:avLst/>
                </a:prstGeom>
                <a:noFill/>
              </p:spPr>
              <p:txBody>
                <a:bodyPr>
                  <a:spAutoFit/>
                </a:bodyPr>
                <a:lstStyle/>
                <a:p>
                  <a:pPr eaLnBrk="1" fontAlgn="auto" hangingPunct="1">
                    <a:spcBef>
                      <a:spcPts val="0"/>
                    </a:spcBef>
                    <a:spcAft>
                      <a:spcPts val="0"/>
                    </a:spcAft>
                    <a:defRPr/>
                  </a:pPr>
                  <a:r>
                    <a:rPr lang="en-US" altLang="zh-CN" sz="800" b="1" kern="0" dirty="0">
                      <a:solidFill>
                        <a:prstClr val="black"/>
                      </a:solidFill>
                      <a:latin typeface="Calibri"/>
                    </a:rPr>
                    <a:t>RLS(</a:t>
                  </a:r>
                  <a:r>
                    <a:rPr lang="zh-CN" altLang="en-US" sz="800" b="1" kern="0" dirty="0">
                      <a:solidFill>
                        <a:prstClr val="black"/>
                      </a:solidFill>
                      <a:latin typeface="Calibri"/>
                    </a:rPr>
                    <a:t>含私银</a:t>
                  </a:r>
                  <a:r>
                    <a:rPr lang="en-US" altLang="zh-CN" sz="800" b="1" kern="0" dirty="0">
                      <a:solidFill>
                        <a:prstClr val="black"/>
                      </a:solidFill>
                      <a:latin typeface="Calibri"/>
                    </a:rPr>
                    <a:t>)</a:t>
                  </a:r>
                  <a:endParaRPr lang="zh-CN" altLang="en-US" sz="800" b="1" kern="0" dirty="0">
                    <a:solidFill>
                      <a:prstClr val="black"/>
                    </a:solidFill>
                    <a:latin typeface="Calibri"/>
                  </a:endParaRPr>
                </a:p>
              </p:txBody>
            </p:sp>
            <p:sp>
              <p:nvSpPr>
                <p:cNvPr id="22" name="TextBox 44"/>
                <p:cNvSpPr txBox="1"/>
                <p:nvPr/>
              </p:nvSpPr>
              <p:spPr>
                <a:xfrm>
                  <a:off x="485409" y="4952470"/>
                  <a:ext cx="1134896" cy="273448"/>
                </a:xfrm>
                <a:prstGeom prst="rect">
                  <a:avLst/>
                </a:prstGeom>
                <a:noFill/>
              </p:spPr>
              <p:txBody>
                <a:bodyPr>
                  <a:spAutoFit/>
                </a:bodyPr>
                <a:lstStyle/>
                <a:p>
                  <a:pPr eaLnBrk="1" fontAlgn="auto" hangingPunct="1">
                    <a:spcBef>
                      <a:spcPts val="0"/>
                    </a:spcBef>
                    <a:spcAft>
                      <a:spcPts val="0"/>
                    </a:spcAft>
                    <a:defRPr/>
                  </a:pPr>
                  <a:r>
                    <a:rPr lang="zh-CN" altLang="en-US" sz="800" b="1" kern="0" dirty="0">
                      <a:solidFill>
                        <a:prstClr val="black"/>
                      </a:solidFill>
                      <a:latin typeface="Calibri"/>
                    </a:rPr>
                    <a:t>小微系统</a:t>
                  </a:r>
                </a:p>
              </p:txBody>
            </p:sp>
            <p:grpSp>
              <p:nvGrpSpPr>
                <p:cNvPr id="23" name="组合 103"/>
                <p:cNvGrpSpPr>
                  <a:grpSpLocks/>
                </p:cNvGrpSpPr>
                <p:nvPr/>
              </p:nvGrpSpPr>
              <p:grpSpPr bwMode="auto">
                <a:xfrm>
                  <a:off x="755073" y="1844824"/>
                  <a:ext cx="6985279" cy="4655950"/>
                  <a:chOff x="755073" y="1844824"/>
                  <a:chExt cx="6985279" cy="4655950"/>
                </a:xfrm>
              </p:grpSpPr>
              <p:grpSp>
                <p:nvGrpSpPr>
                  <p:cNvPr id="24" name="组合 104"/>
                  <p:cNvGrpSpPr>
                    <a:grpSpLocks/>
                  </p:cNvGrpSpPr>
                  <p:nvPr/>
                </p:nvGrpSpPr>
                <p:grpSpPr bwMode="auto">
                  <a:xfrm>
                    <a:off x="1259632" y="1844824"/>
                    <a:ext cx="6480720" cy="4655950"/>
                    <a:chOff x="1187624" y="2132856"/>
                    <a:chExt cx="6480720" cy="4655950"/>
                  </a:xfrm>
                </p:grpSpPr>
                <p:sp>
                  <p:nvSpPr>
                    <p:cNvPr id="26" name="单圆角矩形 25"/>
                    <p:cNvSpPr/>
                    <p:nvPr/>
                  </p:nvSpPr>
                  <p:spPr>
                    <a:xfrm>
                      <a:off x="2412085" y="3388922"/>
                      <a:ext cx="935892" cy="328110"/>
                    </a:xfrm>
                    <a:prstGeom prst="round1Rect">
                      <a:avLst/>
                    </a:prstGeom>
                    <a:solidFill>
                      <a:srgbClr val="9BBB59">
                        <a:lumMod val="75000"/>
                      </a:srgbClr>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现场、质控</a:t>
                      </a:r>
                    </a:p>
                  </p:txBody>
                </p:sp>
                <p:sp>
                  <p:nvSpPr>
                    <p:cNvPr id="27" name="单圆角矩形 26"/>
                    <p:cNvSpPr/>
                    <p:nvPr/>
                  </p:nvSpPr>
                  <p:spPr>
                    <a:xfrm>
                      <a:off x="1953960" y="3384585"/>
                      <a:ext cx="586391" cy="332446"/>
                    </a:xfrm>
                    <a:prstGeom prst="round1Rect">
                      <a:avLst/>
                    </a:prstGeom>
                    <a:solidFill>
                      <a:srgbClr val="4F81BD"/>
                    </a:solidFill>
                    <a:ln w="25400" cap="flat" cmpd="sng" algn="ctr">
                      <a:solidFill>
                        <a:srgbClr val="4F81BD">
                          <a:shade val="50000"/>
                        </a:srgbClr>
                      </a:solidFill>
                      <a:prstDash val="solid"/>
                    </a:ln>
                    <a:effectLst/>
                  </p:spPr>
                  <p:txBody>
                    <a:bodyPr anchor="ctr"/>
                    <a:lstStyle/>
                    <a:p>
                      <a:pPr algn="r" eaLnBrk="1" fontAlgn="auto" hangingPunct="1">
                        <a:spcBef>
                          <a:spcPts val="0"/>
                        </a:spcBef>
                        <a:spcAft>
                          <a:spcPts val="0"/>
                        </a:spcAft>
                        <a:defRPr/>
                      </a:pPr>
                      <a:r>
                        <a:rPr lang="zh-CN" altLang="en-US" sz="800" kern="0" dirty="0">
                          <a:solidFill>
                            <a:prstClr val="white"/>
                          </a:solidFill>
                          <a:latin typeface="Calibri"/>
                        </a:rPr>
                        <a:t>催清收</a:t>
                      </a:r>
                    </a:p>
                  </p:txBody>
                </p:sp>
                <p:cxnSp>
                  <p:nvCxnSpPr>
                    <p:cNvPr id="28" name="直接连接符 108"/>
                    <p:cNvCxnSpPr>
                      <a:cxnSpLocks noChangeShapeType="1"/>
                    </p:cNvCxnSpPr>
                    <p:nvPr/>
                  </p:nvCxnSpPr>
                  <p:spPr bwMode="auto">
                    <a:xfrm flipV="1">
                      <a:off x="3347864" y="3382834"/>
                      <a:ext cx="0" cy="2917194"/>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29" name="直接箭头连接符 109"/>
                    <p:cNvCxnSpPr>
                      <a:cxnSpLocks noChangeShapeType="1"/>
                    </p:cNvCxnSpPr>
                    <p:nvPr/>
                  </p:nvCxnSpPr>
                  <p:spPr bwMode="auto">
                    <a:xfrm flipV="1">
                      <a:off x="1187624" y="5723964"/>
                      <a:ext cx="6480720" cy="9292"/>
                    </a:xfrm>
                    <a:prstGeom prst="straightConnector1">
                      <a:avLst/>
                    </a:prstGeom>
                    <a:noFill/>
                    <a:ln w="2857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30" name="直接箭头连接符 110"/>
                    <p:cNvCxnSpPr>
                      <a:cxnSpLocks noChangeShapeType="1"/>
                    </p:cNvCxnSpPr>
                    <p:nvPr/>
                  </p:nvCxnSpPr>
                  <p:spPr bwMode="auto">
                    <a:xfrm flipV="1">
                      <a:off x="1187624" y="2132856"/>
                      <a:ext cx="10654" cy="3600400"/>
                    </a:xfrm>
                    <a:prstGeom prst="straightConnector1">
                      <a:avLst/>
                    </a:prstGeom>
                    <a:noFill/>
                    <a:ln w="2857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31" name="单圆角矩形 30"/>
                    <p:cNvSpPr/>
                    <p:nvPr/>
                  </p:nvSpPr>
                  <p:spPr>
                    <a:xfrm>
                      <a:off x="2843259" y="2709577"/>
                      <a:ext cx="1368507" cy="287638"/>
                    </a:xfrm>
                    <a:prstGeom prst="round1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全部开发任务</a:t>
                      </a:r>
                      <a:endParaRPr lang="en-US" altLang="zh-CN" sz="800" kern="0" dirty="0">
                        <a:solidFill>
                          <a:prstClr val="white"/>
                        </a:solidFill>
                        <a:latin typeface="Calibri"/>
                      </a:endParaRPr>
                    </a:p>
                    <a:p>
                      <a:pPr algn="ctr" eaLnBrk="1" fontAlgn="auto" hangingPunct="1">
                        <a:spcBef>
                          <a:spcPts val="0"/>
                        </a:spcBef>
                        <a:spcAft>
                          <a:spcPts val="0"/>
                        </a:spcAft>
                        <a:defRPr/>
                      </a:pPr>
                      <a:r>
                        <a:rPr lang="zh-CN" altLang="en-US" sz="800" kern="0" dirty="0">
                          <a:solidFill>
                            <a:prstClr val="white"/>
                          </a:solidFill>
                          <a:latin typeface="Calibri"/>
                        </a:rPr>
                        <a:t>及迁移方案</a:t>
                      </a:r>
                    </a:p>
                  </p:txBody>
                </p:sp>
                <p:sp>
                  <p:nvSpPr>
                    <p:cNvPr id="32" name="单圆角矩形 31"/>
                    <p:cNvSpPr/>
                    <p:nvPr/>
                  </p:nvSpPr>
                  <p:spPr>
                    <a:xfrm>
                      <a:off x="2928340" y="4000334"/>
                      <a:ext cx="1080098" cy="287637"/>
                    </a:xfrm>
                    <a:prstGeom prst="round1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后督系统</a:t>
                      </a:r>
                    </a:p>
                  </p:txBody>
                </p:sp>
                <p:sp>
                  <p:nvSpPr>
                    <p:cNvPr id="33" name="单圆角矩形 32"/>
                    <p:cNvSpPr/>
                    <p:nvPr/>
                  </p:nvSpPr>
                  <p:spPr>
                    <a:xfrm>
                      <a:off x="2915362" y="4581391"/>
                      <a:ext cx="1296405" cy="287637"/>
                    </a:xfrm>
                    <a:prstGeom prst="round1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全部开发任务</a:t>
                      </a:r>
                      <a:endParaRPr lang="en-US" altLang="zh-CN" sz="800" kern="0" dirty="0">
                        <a:solidFill>
                          <a:prstClr val="white"/>
                        </a:solidFill>
                        <a:latin typeface="Calibri"/>
                      </a:endParaRPr>
                    </a:p>
                    <a:p>
                      <a:pPr algn="ctr" eaLnBrk="1" fontAlgn="auto" hangingPunct="1">
                        <a:spcBef>
                          <a:spcPts val="0"/>
                        </a:spcBef>
                        <a:spcAft>
                          <a:spcPts val="0"/>
                        </a:spcAft>
                        <a:defRPr/>
                      </a:pPr>
                      <a:r>
                        <a:rPr lang="zh-CN" altLang="en-US" sz="800" kern="0" dirty="0">
                          <a:solidFill>
                            <a:prstClr val="white"/>
                          </a:solidFill>
                          <a:latin typeface="Calibri"/>
                        </a:rPr>
                        <a:t>及迁移方案</a:t>
                      </a:r>
                    </a:p>
                  </p:txBody>
                </p:sp>
                <p:sp>
                  <p:nvSpPr>
                    <p:cNvPr id="34" name="单圆角矩形 33"/>
                    <p:cNvSpPr/>
                    <p:nvPr/>
                  </p:nvSpPr>
                  <p:spPr>
                    <a:xfrm>
                      <a:off x="3356630" y="5156666"/>
                      <a:ext cx="1358413" cy="289083"/>
                    </a:xfrm>
                    <a:prstGeom prst="round1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全部开发任务</a:t>
                      </a:r>
                      <a:endParaRPr lang="en-US" altLang="zh-CN" sz="800" kern="0" dirty="0">
                        <a:solidFill>
                          <a:prstClr val="white"/>
                        </a:solidFill>
                        <a:latin typeface="Calibri"/>
                      </a:endParaRPr>
                    </a:p>
                    <a:p>
                      <a:pPr algn="ctr" eaLnBrk="1" fontAlgn="auto" hangingPunct="1">
                        <a:spcBef>
                          <a:spcPts val="0"/>
                        </a:spcBef>
                        <a:spcAft>
                          <a:spcPts val="0"/>
                        </a:spcAft>
                        <a:defRPr/>
                      </a:pPr>
                      <a:r>
                        <a:rPr lang="zh-CN" altLang="en-US" sz="800" kern="0" dirty="0">
                          <a:solidFill>
                            <a:prstClr val="white"/>
                          </a:solidFill>
                          <a:latin typeface="Calibri"/>
                        </a:rPr>
                        <a:t>及迁移方案</a:t>
                      </a:r>
                    </a:p>
                  </p:txBody>
                </p:sp>
                <p:sp>
                  <p:nvSpPr>
                    <p:cNvPr id="35" name="单圆角矩形 34"/>
                    <p:cNvSpPr/>
                    <p:nvPr/>
                  </p:nvSpPr>
                  <p:spPr>
                    <a:xfrm>
                      <a:off x="1630493" y="2709577"/>
                      <a:ext cx="1284869" cy="287638"/>
                    </a:xfrm>
                    <a:prstGeom prst="round1Rect">
                      <a:avLst/>
                    </a:prstGeom>
                    <a:solidFill>
                      <a:srgbClr val="9BBB59"/>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en-US" altLang="zh-CN" sz="800" kern="0" dirty="0">
                          <a:solidFill>
                            <a:prstClr val="white"/>
                          </a:solidFill>
                          <a:latin typeface="Calibri"/>
                        </a:rPr>
                        <a:t>38+50</a:t>
                      </a:r>
                      <a:r>
                        <a:rPr lang="zh-CN" altLang="en-US" sz="800" kern="0" dirty="0">
                          <a:solidFill>
                            <a:prstClr val="white"/>
                          </a:solidFill>
                          <a:latin typeface="Calibri"/>
                        </a:rPr>
                        <a:t>功能</a:t>
                      </a:r>
                    </a:p>
                  </p:txBody>
                </p:sp>
                <p:sp>
                  <p:nvSpPr>
                    <p:cNvPr id="36" name="TextBox 17"/>
                    <p:cNvSpPr txBox="1"/>
                    <p:nvPr/>
                  </p:nvSpPr>
                  <p:spPr>
                    <a:xfrm>
                      <a:off x="5139007" y="6515358"/>
                      <a:ext cx="1088749"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2017</a:t>
                      </a:r>
                      <a:r>
                        <a:rPr lang="zh-CN" altLang="en-US" sz="800" kern="0" dirty="0">
                          <a:solidFill>
                            <a:prstClr val="black"/>
                          </a:solidFill>
                          <a:latin typeface="Calibri"/>
                        </a:rPr>
                        <a:t>年</a:t>
                      </a:r>
                      <a:r>
                        <a:rPr lang="en-US" altLang="zh-CN" sz="800" kern="0" dirty="0">
                          <a:solidFill>
                            <a:prstClr val="black"/>
                          </a:solidFill>
                          <a:latin typeface="Calibri"/>
                        </a:rPr>
                        <a:t>1</a:t>
                      </a:r>
                      <a:r>
                        <a:rPr lang="zh-CN" altLang="en-US" sz="800" kern="0" dirty="0">
                          <a:solidFill>
                            <a:prstClr val="black"/>
                          </a:solidFill>
                          <a:latin typeface="Calibri"/>
                        </a:rPr>
                        <a:t>月</a:t>
                      </a:r>
                      <a:r>
                        <a:rPr lang="en-US" altLang="zh-CN" sz="800" kern="0" dirty="0">
                          <a:solidFill>
                            <a:prstClr val="black"/>
                          </a:solidFill>
                          <a:latin typeface="Calibri"/>
                        </a:rPr>
                        <a:t>1</a:t>
                      </a:r>
                      <a:r>
                        <a:rPr lang="zh-CN" altLang="en-US" sz="800" kern="0" dirty="0">
                          <a:solidFill>
                            <a:prstClr val="black"/>
                          </a:solidFill>
                          <a:latin typeface="Calibri"/>
                        </a:rPr>
                        <a:t>日</a:t>
                      </a:r>
                      <a:r>
                        <a:rPr lang="en-US" altLang="zh-CN" sz="800" kern="0" dirty="0">
                          <a:solidFill>
                            <a:prstClr val="black"/>
                          </a:solidFill>
                          <a:latin typeface="Calibri"/>
                        </a:rPr>
                        <a:t>            </a:t>
                      </a:r>
                      <a:endParaRPr lang="zh-CN" altLang="en-US" sz="800" kern="0" dirty="0">
                        <a:solidFill>
                          <a:prstClr val="black"/>
                        </a:solidFill>
                        <a:latin typeface="Calibri"/>
                      </a:endParaRPr>
                    </a:p>
                  </p:txBody>
                </p:sp>
                <p:cxnSp>
                  <p:nvCxnSpPr>
                    <p:cNvPr id="37" name="直接连接符 117"/>
                    <p:cNvCxnSpPr>
                      <a:cxnSpLocks noChangeShapeType="1"/>
                    </p:cNvCxnSpPr>
                    <p:nvPr/>
                  </p:nvCxnSpPr>
                  <p:spPr bwMode="auto">
                    <a:xfrm>
                      <a:off x="1835696" y="5733256"/>
                      <a:ext cx="0" cy="0"/>
                    </a:xfrm>
                    <a:prstGeom prst="line">
                      <a:avLst/>
                    </a:prstGeom>
                    <a:noFill/>
                    <a:ln w="9525" algn="ctr">
                      <a:solidFill>
                        <a:srgbClr val="4A7EBB"/>
                      </a:solidFill>
                      <a:round/>
                      <a:headEnd/>
                      <a:tailEnd/>
                    </a:ln>
                    <a:extLst>
                      <a:ext uri="{909E8E84-426E-40DD-AFC4-6F175D3DCCD1}">
                        <a14:hiddenFill xmlns:a14="http://schemas.microsoft.com/office/drawing/2010/main">
                          <a:noFill/>
                        </a14:hiddenFill>
                      </a:ext>
                    </a:extLst>
                  </p:spPr>
                </p:cxnSp>
                <p:cxnSp>
                  <p:nvCxnSpPr>
                    <p:cNvPr id="38" name="直接连接符 118"/>
                    <p:cNvCxnSpPr>
                      <a:cxnSpLocks noChangeShapeType="1"/>
                    </p:cNvCxnSpPr>
                    <p:nvPr/>
                  </p:nvCxnSpPr>
                  <p:spPr bwMode="auto">
                    <a:xfrm flipV="1">
                      <a:off x="3779912" y="5445224"/>
                      <a:ext cx="0" cy="288032"/>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39" name="直接连接符 119"/>
                    <p:cNvCxnSpPr>
                      <a:cxnSpLocks noChangeShapeType="1"/>
                    </p:cNvCxnSpPr>
                    <p:nvPr/>
                  </p:nvCxnSpPr>
                  <p:spPr bwMode="auto">
                    <a:xfrm flipV="1">
                      <a:off x="5148064" y="5445224"/>
                      <a:ext cx="0" cy="288032"/>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40" name="直接连接符 120"/>
                    <p:cNvCxnSpPr>
                      <a:cxnSpLocks noChangeShapeType="1"/>
                    </p:cNvCxnSpPr>
                    <p:nvPr/>
                  </p:nvCxnSpPr>
                  <p:spPr bwMode="auto">
                    <a:xfrm flipV="1">
                      <a:off x="6444208" y="5625244"/>
                      <a:ext cx="0" cy="108012"/>
                    </a:xfrm>
                    <a:prstGeom prst="line">
                      <a:avLst/>
                    </a:prstGeom>
                    <a:noFill/>
                    <a:ln w="9525" algn="ctr">
                      <a:solidFill>
                        <a:srgbClr val="4A7EBB"/>
                      </a:solidFill>
                      <a:round/>
                      <a:headEnd/>
                      <a:tailEnd/>
                    </a:ln>
                    <a:extLst>
                      <a:ext uri="{909E8E84-426E-40DD-AFC4-6F175D3DCCD1}">
                        <a14:hiddenFill xmlns:a14="http://schemas.microsoft.com/office/drawing/2010/main">
                          <a:noFill/>
                        </a14:hiddenFill>
                      </a:ext>
                    </a:extLst>
                  </p:spPr>
                </p:cxnSp>
                <p:cxnSp>
                  <p:nvCxnSpPr>
                    <p:cNvPr id="41" name="直接连接符 121"/>
                    <p:cNvCxnSpPr>
                      <a:cxnSpLocks noChangeShapeType="1"/>
                    </p:cNvCxnSpPr>
                    <p:nvPr/>
                  </p:nvCxnSpPr>
                  <p:spPr bwMode="auto">
                    <a:xfrm flipV="1">
                      <a:off x="2483768" y="2367560"/>
                      <a:ext cx="0" cy="3363119"/>
                    </a:xfrm>
                    <a:prstGeom prst="line">
                      <a:avLst/>
                    </a:prstGeom>
                    <a:noFill/>
                    <a:ln w="28575"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42" name="直接连接符 122"/>
                    <p:cNvCxnSpPr>
                      <a:cxnSpLocks noChangeShapeType="1"/>
                    </p:cNvCxnSpPr>
                    <p:nvPr/>
                  </p:nvCxnSpPr>
                  <p:spPr bwMode="auto">
                    <a:xfrm flipV="1">
                      <a:off x="1614345" y="2699628"/>
                      <a:ext cx="5327" cy="3024336"/>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43" name="直接连接符 123"/>
                    <p:cNvCxnSpPr>
                      <a:cxnSpLocks noChangeShapeType="1"/>
                      <a:endCxn id="49" idx="1"/>
                    </p:cNvCxnSpPr>
                    <p:nvPr/>
                  </p:nvCxnSpPr>
                  <p:spPr bwMode="auto">
                    <a:xfrm flipV="1">
                      <a:off x="2051720" y="4725144"/>
                      <a:ext cx="0" cy="1008112"/>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44" name="直接连接符 124"/>
                    <p:cNvCxnSpPr>
                      <a:cxnSpLocks noChangeShapeType="1"/>
                    </p:cNvCxnSpPr>
                    <p:nvPr/>
                  </p:nvCxnSpPr>
                  <p:spPr bwMode="auto">
                    <a:xfrm flipV="1">
                      <a:off x="2915816" y="2780928"/>
                      <a:ext cx="0" cy="2952328"/>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45" name="直接连接符 125"/>
                    <p:cNvCxnSpPr>
                      <a:cxnSpLocks noChangeShapeType="1"/>
                    </p:cNvCxnSpPr>
                    <p:nvPr/>
                  </p:nvCxnSpPr>
                  <p:spPr bwMode="auto">
                    <a:xfrm flipV="1">
                      <a:off x="4211960" y="2780928"/>
                      <a:ext cx="0" cy="2952328"/>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46" name="直接连接符 126"/>
                    <p:cNvCxnSpPr>
                      <a:cxnSpLocks noChangeShapeType="1"/>
                    </p:cNvCxnSpPr>
                    <p:nvPr/>
                  </p:nvCxnSpPr>
                  <p:spPr bwMode="auto">
                    <a:xfrm flipV="1">
                      <a:off x="4716016" y="5625244"/>
                      <a:ext cx="0" cy="108012"/>
                    </a:xfrm>
                    <a:prstGeom prst="line">
                      <a:avLst/>
                    </a:prstGeom>
                    <a:noFill/>
                    <a:ln w="9525" algn="ctr">
                      <a:solidFill>
                        <a:srgbClr val="4A7EBB"/>
                      </a:solidFill>
                      <a:round/>
                      <a:headEnd/>
                      <a:tailEnd/>
                    </a:ln>
                    <a:extLst>
                      <a:ext uri="{909E8E84-426E-40DD-AFC4-6F175D3DCCD1}">
                        <a14:hiddenFill xmlns:a14="http://schemas.microsoft.com/office/drawing/2010/main">
                          <a:noFill/>
                        </a14:hiddenFill>
                      </a:ext>
                    </a:extLst>
                  </p:spPr>
                </p:cxnSp>
                <p:cxnSp>
                  <p:nvCxnSpPr>
                    <p:cNvPr id="47" name="直接连接符 127"/>
                    <p:cNvCxnSpPr>
                      <a:cxnSpLocks noChangeShapeType="1"/>
                    </p:cNvCxnSpPr>
                    <p:nvPr/>
                  </p:nvCxnSpPr>
                  <p:spPr bwMode="auto">
                    <a:xfrm flipV="1">
                      <a:off x="5570494" y="5445224"/>
                      <a:ext cx="0" cy="1017404"/>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cxnSp>
                  <p:nvCxnSpPr>
                    <p:cNvPr id="48" name="直接连接符 128"/>
                    <p:cNvCxnSpPr>
                      <a:cxnSpLocks noChangeShapeType="1"/>
                    </p:cNvCxnSpPr>
                    <p:nvPr/>
                  </p:nvCxnSpPr>
                  <p:spPr bwMode="auto">
                    <a:xfrm flipV="1">
                      <a:off x="6012160" y="5625244"/>
                      <a:ext cx="0" cy="108012"/>
                    </a:xfrm>
                    <a:prstGeom prst="line">
                      <a:avLst/>
                    </a:prstGeom>
                    <a:noFill/>
                    <a:ln w="9525" algn="ctr">
                      <a:solidFill>
                        <a:srgbClr val="4A7EBB"/>
                      </a:solidFill>
                      <a:round/>
                      <a:headEnd/>
                      <a:tailEnd/>
                    </a:ln>
                    <a:extLst>
                      <a:ext uri="{909E8E84-426E-40DD-AFC4-6F175D3DCCD1}">
                        <a14:hiddenFill xmlns:a14="http://schemas.microsoft.com/office/drawing/2010/main">
                          <a:noFill/>
                        </a14:hiddenFill>
                      </a:ext>
                    </a:extLst>
                  </p:spPr>
                </p:cxnSp>
                <p:sp>
                  <p:nvSpPr>
                    <p:cNvPr id="49" name="单圆角矩形 48"/>
                    <p:cNvSpPr/>
                    <p:nvPr/>
                  </p:nvSpPr>
                  <p:spPr>
                    <a:xfrm>
                      <a:off x="2051572" y="4581391"/>
                      <a:ext cx="863790" cy="287637"/>
                    </a:xfrm>
                    <a:prstGeom prst="round1Rect">
                      <a:avLst/>
                    </a:prstGeom>
                    <a:solidFill>
                      <a:srgbClr val="C0504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需求分析及方案设计</a:t>
                      </a:r>
                    </a:p>
                  </p:txBody>
                </p:sp>
                <p:sp>
                  <p:nvSpPr>
                    <p:cNvPr id="50" name="单圆角矩形 49"/>
                    <p:cNvSpPr/>
                    <p:nvPr/>
                  </p:nvSpPr>
                  <p:spPr>
                    <a:xfrm>
                      <a:off x="2063108" y="5156666"/>
                      <a:ext cx="1293522" cy="289083"/>
                    </a:xfrm>
                    <a:prstGeom prst="round1Rect">
                      <a:avLst/>
                    </a:prstGeom>
                    <a:solidFill>
                      <a:srgbClr val="C0504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需求分析及方案设计</a:t>
                      </a:r>
                    </a:p>
                  </p:txBody>
                </p:sp>
                <p:sp>
                  <p:nvSpPr>
                    <p:cNvPr id="51" name="单圆角矩形 50"/>
                    <p:cNvSpPr/>
                    <p:nvPr/>
                  </p:nvSpPr>
                  <p:spPr>
                    <a:xfrm>
                      <a:off x="4715043" y="5156666"/>
                      <a:ext cx="1713158" cy="289083"/>
                    </a:xfrm>
                    <a:prstGeom prst="round1Rect">
                      <a:avLst/>
                    </a:prstGeom>
                    <a:solidFill>
                      <a:srgbClr val="1F497D">
                        <a:lumMod val="40000"/>
                        <a:lumOff val="60000"/>
                      </a:srgbClr>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上线准备及测试</a:t>
                      </a:r>
                    </a:p>
                  </p:txBody>
                </p:sp>
                <p:sp>
                  <p:nvSpPr>
                    <p:cNvPr id="52" name="TextBox 83"/>
                    <p:cNvSpPr txBox="1"/>
                    <p:nvPr/>
                  </p:nvSpPr>
                  <p:spPr>
                    <a:xfrm>
                      <a:off x="1404092"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4/1</a:t>
                      </a:r>
                      <a:endParaRPr lang="zh-CN" altLang="en-US" sz="800" kern="0" dirty="0">
                        <a:solidFill>
                          <a:prstClr val="black"/>
                        </a:solidFill>
                        <a:latin typeface="Calibri"/>
                      </a:endParaRPr>
                    </a:p>
                  </p:txBody>
                </p:sp>
                <p:sp>
                  <p:nvSpPr>
                    <p:cNvPr id="53" name="TextBox 84"/>
                    <p:cNvSpPr txBox="1"/>
                    <p:nvPr/>
                  </p:nvSpPr>
                  <p:spPr>
                    <a:xfrm>
                      <a:off x="1835264"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5/1</a:t>
                      </a:r>
                      <a:endParaRPr lang="zh-CN" altLang="en-US" sz="800" kern="0" dirty="0">
                        <a:solidFill>
                          <a:prstClr val="black"/>
                        </a:solidFill>
                        <a:latin typeface="Calibri"/>
                      </a:endParaRPr>
                    </a:p>
                  </p:txBody>
                </p:sp>
                <p:sp>
                  <p:nvSpPr>
                    <p:cNvPr id="54" name="TextBox 85"/>
                    <p:cNvSpPr txBox="1"/>
                    <p:nvPr/>
                  </p:nvSpPr>
                  <p:spPr>
                    <a:xfrm>
                      <a:off x="2267880"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6/1</a:t>
                      </a:r>
                      <a:endParaRPr lang="zh-CN" altLang="en-US" sz="800" kern="0" dirty="0">
                        <a:solidFill>
                          <a:prstClr val="black"/>
                        </a:solidFill>
                        <a:latin typeface="Calibri"/>
                      </a:endParaRPr>
                    </a:p>
                  </p:txBody>
                </p:sp>
                <p:sp>
                  <p:nvSpPr>
                    <p:cNvPr id="55" name="TextBox 86"/>
                    <p:cNvSpPr txBox="1"/>
                    <p:nvPr/>
                  </p:nvSpPr>
                  <p:spPr>
                    <a:xfrm>
                      <a:off x="2700496" y="5805659"/>
                      <a:ext cx="569611"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7/1</a:t>
                      </a:r>
                      <a:endParaRPr lang="zh-CN" altLang="en-US" sz="800" kern="0" dirty="0">
                        <a:solidFill>
                          <a:prstClr val="black"/>
                        </a:solidFill>
                        <a:latin typeface="Calibri"/>
                      </a:endParaRPr>
                    </a:p>
                  </p:txBody>
                </p:sp>
                <p:sp>
                  <p:nvSpPr>
                    <p:cNvPr id="56" name="TextBox 87"/>
                    <p:cNvSpPr txBox="1"/>
                    <p:nvPr/>
                  </p:nvSpPr>
                  <p:spPr>
                    <a:xfrm>
                      <a:off x="3131670"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8/1</a:t>
                      </a:r>
                      <a:endParaRPr lang="zh-CN" altLang="en-US" sz="800" kern="0" dirty="0">
                        <a:solidFill>
                          <a:prstClr val="black"/>
                        </a:solidFill>
                        <a:latin typeface="Calibri"/>
                      </a:endParaRPr>
                    </a:p>
                  </p:txBody>
                </p:sp>
                <p:sp>
                  <p:nvSpPr>
                    <p:cNvPr id="57" name="TextBox 88"/>
                    <p:cNvSpPr txBox="1"/>
                    <p:nvPr/>
                  </p:nvSpPr>
                  <p:spPr>
                    <a:xfrm>
                      <a:off x="3564285"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9/1</a:t>
                      </a:r>
                      <a:endParaRPr lang="zh-CN" altLang="en-US" sz="800" kern="0" dirty="0">
                        <a:solidFill>
                          <a:prstClr val="black"/>
                        </a:solidFill>
                        <a:latin typeface="Calibri"/>
                      </a:endParaRPr>
                    </a:p>
                  </p:txBody>
                </p:sp>
                <p:sp>
                  <p:nvSpPr>
                    <p:cNvPr id="58" name="TextBox 89"/>
                    <p:cNvSpPr txBox="1"/>
                    <p:nvPr/>
                  </p:nvSpPr>
                  <p:spPr>
                    <a:xfrm>
                      <a:off x="3995459"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10/1</a:t>
                      </a:r>
                      <a:endParaRPr lang="zh-CN" altLang="en-US" sz="800" kern="0" dirty="0">
                        <a:solidFill>
                          <a:prstClr val="black"/>
                        </a:solidFill>
                        <a:latin typeface="Calibri"/>
                      </a:endParaRPr>
                    </a:p>
                  </p:txBody>
                </p:sp>
                <p:sp>
                  <p:nvSpPr>
                    <p:cNvPr id="59" name="TextBox 90"/>
                    <p:cNvSpPr txBox="1"/>
                    <p:nvPr/>
                  </p:nvSpPr>
                  <p:spPr>
                    <a:xfrm>
                      <a:off x="4433843" y="5805659"/>
                      <a:ext cx="569611"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11/1</a:t>
                      </a:r>
                      <a:endParaRPr lang="zh-CN" altLang="en-US" sz="800" kern="0" dirty="0">
                        <a:solidFill>
                          <a:prstClr val="black"/>
                        </a:solidFill>
                        <a:latin typeface="Calibri"/>
                      </a:endParaRPr>
                    </a:p>
                  </p:txBody>
                </p:sp>
                <p:sp>
                  <p:nvSpPr>
                    <p:cNvPr id="60" name="TextBox 91"/>
                    <p:cNvSpPr txBox="1"/>
                    <p:nvPr/>
                  </p:nvSpPr>
                  <p:spPr>
                    <a:xfrm>
                      <a:off x="4937118"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12/1</a:t>
                      </a:r>
                      <a:endParaRPr lang="zh-CN" altLang="en-US" sz="800" kern="0" dirty="0">
                        <a:solidFill>
                          <a:prstClr val="black"/>
                        </a:solidFill>
                        <a:latin typeface="Calibri"/>
                      </a:endParaRPr>
                    </a:p>
                  </p:txBody>
                </p:sp>
                <p:sp>
                  <p:nvSpPr>
                    <p:cNvPr id="61" name="TextBox 93"/>
                    <p:cNvSpPr txBox="1"/>
                    <p:nvPr/>
                  </p:nvSpPr>
                  <p:spPr>
                    <a:xfrm>
                      <a:off x="5586043" y="5805659"/>
                      <a:ext cx="569610" cy="273448"/>
                    </a:xfrm>
                    <a:prstGeom prst="rect">
                      <a:avLst/>
                    </a:prstGeom>
                    <a:noFill/>
                  </p:spPr>
                  <p:txBody>
                    <a:bodyPr>
                      <a:spAutoFit/>
                    </a:bodyPr>
                    <a:lstStyle/>
                    <a:p>
                      <a:pPr eaLnBrk="1" fontAlgn="auto" hangingPunct="1">
                        <a:spcBef>
                          <a:spcPts val="0"/>
                        </a:spcBef>
                        <a:spcAft>
                          <a:spcPts val="0"/>
                        </a:spcAft>
                        <a:defRPr/>
                      </a:pPr>
                      <a:endParaRPr lang="zh-CN" altLang="en-US" sz="800" kern="0" dirty="0">
                        <a:solidFill>
                          <a:prstClr val="black"/>
                        </a:solidFill>
                        <a:latin typeface="Calibri"/>
                      </a:endParaRPr>
                    </a:p>
                  </p:txBody>
                </p:sp>
                <p:sp>
                  <p:nvSpPr>
                    <p:cNvPr id="62" name="TextBox 94"/>
                    <p:cNvSpPr txBox="1"/>
                    <p:nvPr/>
                  </p:nvSpPr>
                  <p:spPr>
                    <a:xfrm>
                      <a:off x="5796583"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2/1</a:t>
                      </a:r>
                      <a:endParaRPr lang="zh-CN" altLang="en-US" sz="800" kern="0" dirty="0">
                        <a:solidFill>
                          <a:prstClr val="black"/>
                        </a:solidFill>
                        <a:latin typeface="Calibri"/>
                      </a:endParaRPr>
                    </a:p>
                  </p:txBody>
                </p:sp>
                <p:sp>
                  <p:nvSpPr>
                    <p:cNvPr id="63" name="TextBox 95"/>
                    <p:cNvSpPr txBox="1"/>
                    <p:nvPr/>
                  </p:nvSpPr>
                  <p:spPr>
                    <a:xfrm>
                      <a:off x="6227756" y="5805659"/>
                      <a:ext cx="571054"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3/1</a:t>
                      </a:r>
                      <a:endParaRPr lang="zh-CN" altLang="en-US" sz="800" kern="0" dirty="0">
                        <a:solidFill>
                          <a:prstClr val="black"/>
                        </a:solidFill>
                        <a:latin typeface="Calibri"/>
                      </a:endParaRPr>
                    </a:p>
                  </p:txBody>
                </p:sp>
                <p:cxnSp>
                  <p:nvCxnSpPr>
                    <p:cNvPr id="64" name="直接连接符 144"/>
                    <p:cNvCxnSpPr>
                      <a:cxnSpLocks noChangeShapeType="1"/>
                      <a:stCxn id="25" idx="0"/>
                    </p:cNvCxnSpPr>
                    <p:nvPr/>
                  </p:nvCxnSpPr>
                  <p:spPr bwMode="auto">
                    <a:xfrm flipH="1" flipV="1">
                      <a:off x="1187624" y="5733259"/>
                      <a:ext cx="4485" cy="782099"/>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sp>
                  <p:nvSpPr>
                    <p:cNvPr id="65" name="单圆角矩形 64"/>
                    <p:cNvSpPr/>
                    <p:nvPr/>
                  </p:nvSpPr>
                  <p:spPr>
                    <a:xfrm>
                      <a:off x="1197877" y="3383140"/>
                      <a:ext cx="865231" cy="333892"/>
                    </a:xfrm>
                    <a:prstGeom prst="round1Rect">
                      <a:avLst/>
                    </a:prstGeom>
                    <a:solidFill>
                      <a:srgbClr val="9BBB59"/>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监测预警</a:t>
                      </a:r>
                    </a:p>
                  </p:txBody>
                </p:sp>
              </p:grpSp>
              <p:sp>
                <p:nvSpPr>
                  <p:cNvPr id="25" name="TextBox 99"/>
                  <p:cNvSpPr txBox="1"/>
                  <p:nvPr/>
                </p:nvSpPr>
                <p:spPr>
                  <a:xfrm>
                    <a:off x="755073" y="6227326"/>
                    <a:ext cx="1018089"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2016</a:t>
                    </a:r>
                    <a:r>
                      <a:rPr lang="zh-CN" altLang="en-US" sz="800" kern="0" dirty="0">
                        <a:solidFill>
                          <a:prstClr val="black"/>
                        </a:solidFill>
                        <a:latin typeface="Calibri"/>
                      </a:rPr>
                      <a:t>年</a:t>
                    </a:r>
                    <a:r>
                      <a:rPr lang="en-US" altLang="zh-CN" sz="800" kern="0" dirty="0">
                        <a:solidFill>
                          <a:prstClr val="black"/>
                        </a:solidFill>
                        <a:latin typeface="Calibri"/>
                      </a:rPr>
                      <a:t>3</a:t>
                    </a:r>
                    <a:r>
                      <a:rPr lang="zh-CN" altLang="en-US" sz="800" kern="0" dirty="0">
                        <a:solidFill>
                          <a:prstClr val="black"/>
                        </a:solidFill>
                        <a:latin typeface="Calibri"/>
                      </a:rPr>
                      <a:t>月</a:t>
                    </a:r>
                    <a:r>
                      <a:rPr lang="en-US" altLang="zh-CN" sz="800" kern="0" dirty="0">
                        <a:solidFill>
                          <a:prstClr val="black"/>
                        </a:solidFill>
                        <a:latin typeface="Calibri"/>
                      </a:rPr>
                      <a:t>1</a:t>
                    </a:r>
                    <a:r>
                      <a:rPr lang="zh-CN" altLang="en-US" sz="800" kern="0" dirty="0">
                        <a:solidFill>
                          <a:prstClr val="black"/>
                        </a:solidFill>
                        <a:latin typeface="Calibri"/>
                      </a:rPr>
                      <a:t>日</a:t>
                    </a:r>
                    <a:r>
                      <a:rPr lang="en-US" altLang="zh-CN" sz="800" kern="0" dirty="0">
                        <a:solidFill>
                          <a:prstClr val="black"/>
                        </a:solidFill>
                        <a:latin typeface="Calibri"/>
                      </a:rPr>
                      <a:t>            </a:t>
                    </a:r>
                    <a:endParaRPr lang="zh-CN" altLang="en-US" sz="800" kern="0" dirty="0">
                      <a:solidFill>
                        <a:prstClr val="black"/>
                      </a:solidFill>
                      <a:latin typeface="Calibri"/>
                    </a:endParaRPr>
                  </a:p>
                </p:txBody>
              </p:sp>
            </p:grpSp>
          </p:grpSp>
          <p:sp>
            <p:nvSpPr>
              <p:cNvPr id="17" name="单圆角矩形 16"/>
              <p:cNvSpPr/>
              <p:nvPr/>
            </p:nvSpPr>
            <p:spPr>
              <a:xfrm>
                <a:off x="4283775" y="4293359"/>
                <a:ext cx="2216435" cy="287637"/>
              </a:xfrm>
              <a:prstGeom prst="round1Rect">
                <a:avLst/>
              </a:prstGeom>
              <a:solidFill>
                <a:srgbClr val="1F497D">
                  <a:lumMod val="40000"/>
                  <a:lumOff val="60000"/>
                </a:srgbClr>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上线准备及测试</a:t>
                </a:r>
              </a:p>
            </p:txBody>
          </p:sp>
        </p:grpSp>
        <p:sp>
          <p:nvSpPr>
            <p:cNvPr id="8" name="单圆角矩形 7"/>
            <p:cNvSpPr/>
            <p:nvPr/>
          </p:nvSpPr>
          <p:spPr>
            <a:xfrm>
              <a:off x="4283775" y="2421545"/>
              <a:ext cx="2216435" cy="287638"/>
            </a:xfrm>
            <a:prstGeom prst="round1Rect">
              <a:avLst/>
            </a:prstGeom>
            <a:solidFill>
              <a:srgbClr val="1F497D">
                <a:lumMod val="40000"/>
                <a:lumOff val="60000"/>
              </a:srgbClr>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lang="zh-CN" altLang="en-US" sz="800" kern="0" dirty="0">
                  <a:solidFill>
                    <a:prstClr val="white"/>
                  </a:solidFill>
                  <a:latin typeface="Calibri"/>
                </a:rPr>
                <a:t>上线准备及测试</a:t>
              </a:r>
            </a:p>
          </p:txBody>
        </p:sp>
        <p:sp>
          <p:nvSpPr>
            <p:cNvPr id="9" name="矩形 8"/>
            <p:cNvSpPr/>
            <p:nvPr/>
          </p:nvSpPr>
          <p:spPr>
            <a:xfrm>
              <a:off x="1907273" y="3644367"/>
              <a:ext cx="438384" cy="144542"/>
            </a:xfrm>
            <a:prstGeom prst="rect">
              <a:avLst/>
            </a:prstGeom>
            <a:solidFill>
              <a:sysClr val="window" lastClr="FFFFFF"/>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800" kern="0">
                <a:solidFill>
                  <a:prstClr val="white"/>
                </a:solidFill>
                <a:latin typeface="Calibri"/>
              </a:endParaRPr>
            </a:p>
          </p:txBody>
        </p:sp>
        <p:cxnSp>
          <p:nvCxnSpPr>
            <p:cNvPr id="10" name="直接连接符 90"/>
            <p:cNvCxnSpPr>
              <a:cxnSpLocks noChangeShapeType="1"/>
            </p:cNvCxnSpPr>
            <p:nvPr/>
          </p:nvCxnSpPr>
          <p:spPr bwMode="auto">
            <a:xfrm flipV="1">
              <a:off x="6500826" y="2492896"/>
              <a:ext cx="0" cy="3312368"/>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sp>
          <p:nvSpPr>
            <p:cNvPr id="11" name="TextBox 143"/>
            <p:cNvSpPr txBox="1"/>
            <p:nvPr/>
          </p:nvSpPr>
          <p:spPr>
            <a:xfrm>
              <a:off x="5642188" y="5734438"/>
              <a:ext cx="2242392"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1</a:t>
              </a:r>
              <a:r>
                <a:rPr lang="zh-CN" altLang="en-US" sz="800" kern="0" dirty="0">
                  <a:solidFill>
                    <a:prstClr val="black"/>
                  </a:solidFill>
                  <a:latin typeface="Calibri"/>
                </a:rPr>
                <a:t>月</a:t>
              </a:r>
              <a:r>
                <a:rPr lang="en-US" altLang="zh-CN" sz="800" kern="0" dirty="0">
                  <a:solidFill>
                    <a:prstClr val="black"/>
                  </a:solidFill>
                  <a:latin typeface="Calibri"/>
                </a:rPr>
                <a:t>7</a:t>
              </a:r>
              <a:r>
                <a:rPr lang="zh-CN" altLang="en-US" sz="800" kern="0" dirty="0">
                  <a:solidFill>
                    <a:prstClr val="black"/>
                  </a:solidFill>
                  <a:latin typeface="Calibri"/>
                </a:rPr>
                <a:t>日、</a:t>
              </a:r>
              <a:r>
                <a:rPr lang="en-US" altLang="zh-CN" sz="800" kern="0" dirty="0">
                  <a:solidFill>
                    <a:prstClr val="black"/>
                  </a:solidFill>
                  <a:latin typeface="Calibri"/>
                </a:rPr>
                <a:t>8</a:t>
              </a:r>
              <a:r>
                <a:rPr lang="zh-CN" altLang="en-US" sz="800" kern="0" dirty="0">
                  <a:solidFill>
                    <a:prstClr val="black"/>
                  </a:solidFill>
                  <a:latin typeface="Calibri"/>
                </a:rPr>
                <a:t>日</a:t>
              </a:r>
              <a:r>
                <a:rPr lang="en-US" altLang="zh-CN" sz="800" kern="0" dirty="0">
                  <a:solidFill>
                    <a:prstClr val="black"/>
                  </a:solidFill>
                  <a:latin typeface="Calibri"/>
                </a:rPr>
                <a:t>iLoan</a:t>
              </a:r>
              <a:r>
                <a:rPr lang="zh-CN" altLang="en-US" sz="800" kern="0" dirty="0">
                  <a:solidFill>
                    <a:prstClr val="black"/>
                  </a:solidFill>
                  <a:latin typeface="Calibri"/>
                </a:rPr>
                <a:t>、</a:t>
              </a:r>
              <a:r>
                <a:rPr lang="en-US" altLang="zh-CN" sz="800" kern="0" dirty="0">
                  <a:solidFill>
                    <a:prstClr val="black"/>
                  </a:solidFill>
                  <a:latin typeface="Calibri"/>
                </a:rPr>
                <a:t>RLS</a:t>
              </a:r>
              <a:r>
                <a:rPr lang="zh-CN" altLang="en-US" sz="800" kern="0" dirty="0">
                  <a:solidFill>
                    <a:prstClr val="black"/>
                  </a:solidFill>
                  <a:latin typeface="Calibri"/>
                </a:rPr>
                <a:t>迁移部分上线</a:t>
              </a:r>
              <a:r>
                <a:rPr lang="en-US" altLang="zh-CN" sz="800" kern="0" dirty="0">
                  <a:solidFill>
                    <a:prstClr val="black"/>
                  </a:solidFill>
                  <a:latin typeface="Calibri"/>
                </a:rPr>
                <a:t>            </a:t>
              </a:r>
              <a:endParaRPr lang="zh-CN" altLang="en-US" sz="800" kern="0" dirty="0">
                <a:solidFill>
                  <a:prstClr val="black"/>
                </a:solidFill>
                <a:latin typeface="Calibri"/>
              </a:endParaRPr>
            </a:p>
          </p:txBody>
        </p:sp>
        <p:cxnSp>
          <p:nvCxnSpPr>
            <p:cNvPr id="12" name="直接连接符 92"/>
            <p:cNvCxnSpPr>
              <a:cxnSpLocks noChangeShapeType="1"/>
            </p:cNvCxnSpPr>
            <p:nvPr/>
          </p:nvCxnSpPr>
          <p:spPr bwMode="auto">
            <a:xfrm flipV="1">
              <a:off x="4071934" y="3728065"/>
              <a:ext cx="0" cy="2229599"/>
            </a:xfrm>
            <a:prstGeom prst="line">
              <a:avLst/>
            </a:prstGeom>
            <a:noFill/>
            <a:ln w="9525" algn="ctr">
              <a:solidFill>
                <a:srgbClr val="4A7EBB"/>
              </a:solidFill>
              <a:prstDash val="sysDash"/>
              <a:round/>
              <a:headEnd/>
              <a:tailEnd/>
            </a:ln>
            <a:extLst>
              <a:ext uri="{909E8E84-426E-40DD-AFC4-6F175D3DCCD1}">
                <a14:hiddenFill xmlns:a14="http://schemas.microsoft.com/office/drawing/2010/main">
                  <a:noFill/>
                </a14:hiddenFill>
              </a:ext>
            </a:extLst>
          </p:spPr>
        </p:cxnSp>
        <p:sp>
          <p:nvSpPr>
            <p:cNvPr id="13" name="TextBox 145"/>
            <p:cNvSpPr txBox="1"/>
            <p:nvPr/>
          </p:nvSpPr>
          <p:spPr>
            <a:xfrm>
              <a:off x="3770404" y="5821163"/>
              <a:ext cx="2242392"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10</a:t>
              </a:r>
              <a:r>
                <a:rPr lang="zh-CN" altLang="en-US" sz="800" kern="0" dirty="0">
                  <a:solidFill>
                    <a:prstClr val="black"/>
                  </a:solidFill>
                  <a:latin typeface="Calibri"/>
                </a:rPr>
                <a:t>月</a:t>
              </a:r>
              <a:r>
                <a:rPr lang="en-US" altLang="zh-CN" sz="800" kern="0" dirty="0">
                  <a:solidFill>
                    <a:prstClr val="black"/>
                  </a:solidFill>
                  <a:latin typeface="Calibri"/>
                </a:rPr>
                <a:t>15</a:t>
              </a:r>
              <a:r>
                <a:rPr lang="zh-CN" altLang="en-US" sz="800" kern="0" dirty="0">
                  <a:solidFill>
                    <a:prstClr val="black"/>
                  </a:solidFill>
                  <a:latin typeface="Calibri"/>
                </a:rPr>
                <a:t>日后督系统迁移部分上线</a:t>
              </a:r>
            </a:p>
          </p:txBody>
        </p:sp>
        <p:sp>
          <p:nvSpPr>
            <p:cNvPr id="14" name="TextBox 146"/>
            <p:cNvSpPr txBox="1"/>
            <p:nvPr/>
          </p:nvSpPr>
          <p:spPr>
            <a:xfrm>
              <a:off x="6578081" y="5949806"/>
              <a:ext cx="2242391"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3</a:t>
              </a:r>
              <a:r>
                <a:rPr lang="zh-CN" altLang="en-US" sz="800" kern="0" dirty="0">
                  <a:solidFill>
                    <a:prstClr val="black"/>
                  </a:solidFill>
                  <a:latin typeface="Calibri"/>
                </a:rPr>
                <a:t>月</a:t>
              </a:r>
              <a:r>
                <a:rPr lang="en-US" altLang="zh-CN" sz="800" kern="0" dirty="0">
                  <a:solidFill>
                    <a:prstClr val="black"/>
                  </a:solidFill>
                  <a:latin typeface="Calibri"/>
                </a:rPr>
                <a:t>31</a:t>
              </a:r>
              <a:r>
                <a:rPr lang="zh-CN" altLang="en-US" sz="800" kern="0" dirty="0">
                  <a:solidFill>
                    <a:prstClr val="black"/>
                  </a:solidFill>
                  <a:latin typeface="Calibri"/>
                </a:rPr>
                <a:t>日小微系统迁移部分上线</a:t>
              </a:r>
              <a:r>
                <a:rPr lang="en-US" altLang="zh-CN" sz="800" kern="0" dirty="0">
                  <a:solidFill>
                    <a:prstClr val="black"/>
                  </a:solidFill>
                  <a:latin typeface="Calibri"/>
                </a:rPr>
                <a:t>            </a:t>
              </a:r>
              <a:endParaRPr lang="zh-CN" altLang="en-US" sz="800" kern="0" dirty="0">
                <a:solidFill>
                  <a:prstClr val="black"/>
                </a:solidFill>
                <a:latin typeface="Calibri"/>
              </a:endParaRPr>
            </a:p>
          </p:txBody>
        </p:sp>
        <p:sp>
          <p:nvSpPr>
            <p:cNvPr id="15" name="TextBox 147"/>
            <p:cNvSpPr txBox="1"/>
            <p:nvPr/>
          </p:nvSpPr>
          <p:spPr>
            <a:xfrm>
              <a:off x="2673992" y="6075267"/>
              <a:ext cx="2242391" cy="273448"/>
            </a:xfrm>
            <a:prstGeom prst="rect">
              <a:avLst/>
            </a:prstGeom>
            <a:noFill/>
          </p:spPr>
          <p:txBody>
            <a:bodyPr>
              <a:spAutoFit/>
            </a:bodyPr>
            <a:lstStyle/>
            <a:p>
              <a:pPr eaLnBrk="1" fontAlgn="auto" hangingPunct="1">
                <a:spcBef>
                  <a:spcPts val="0"/>
                </a:spcBef>
                <a:spcAft>
                  <a:spcPts val="0"/>
                </a:spcAft>
                <a:defRPr/>
              </a:pPr>
              <a:r>
                <a:rPr lang="en-US" altLang="zh-CN" sz="800" kern="0" dirty="0">
                  <a:solidFill>
                    <a:prstClr val="black"/>
                  </a:solidFill>
                  <a:latin typeface="Calibri"/>
                </a:rPr>
                <a:t>7</a:t>
              </a:r>
              <a:r>
                <a:rPr lang="zh-CN" altLang="en-US" sz="800" kern="0" dirty="0">
                  <a:solidFill>
                    <a:prstClr val="black"/>
                  </a:solidFill>
                  <a:latin typeface="Calibri"/>
                </a:rPr>
                <a:t>月</a:t>
              </a:r>
              <a:r>
                <a:rPr lang="en-US" altLang="zh-CN" sz="800" kern="0" dirty="0">
                  <a:solidFill>
                    <a:prstClr val="black"/>
                  </a:solidFill>
                  <a:latin typeface="Calibri"/>
                </a:rPr>
                <a:t>29</a:t>
              </a:r>
              <a:r>
                <a:rPr lang="zh-CN" altLang="en-US" sz="800" kern="0" dirty="0">
                  <a:solidFill>
                    <a:prstClr val="black"/>
                  </a:solidFill>
                  <a:latin typeface="Calibri"/>
                </a:rPr>
                <a:t>日资产管理系统迁移部分上线</a:t>
              </a:r>
              <a:r>
                <a:rPr lang="en-US" altLang="zh-CN" sz="800" kern="0" dirty="0">
                  <a:solidFill>
                    <a:prstClr val="black"/>
                  </a:solidFill>
                  <a:latin typeface="Calibri"/>
                </a:rPr>
                <a:t>            </a:t>
              </a:r>
              <a:endParaRPr lang="zh-CN" altLang="en-US" sz="800" kern="0" dirty="0">
                <a:solidFill>
                  <a:prstClr val="black"/>
                </a:solidFill>
                <a:latin typeface="Calibri"/>
              </a:endParaRPr>
            </a:p>
          </p:txBody>
        </p:sp>
      </p:grpSp>
    </p:spTree>
    <p:extLst>
      <p:ext uri="{BB962C8B-B14F-4D97-AF65-F5344CB8AC3E}">
        <p14:creationId xmlns:p14="http://schemas.microsoft.com/office/powerpoint/2010/main" val="40508345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p:txBody>
          <a:bodyPr/>
          <a:lstStyle/>
          <a:p>
            <a:r>
              <a:rPr lang="zh-CN" altLang="en-US" dirty="0"/>
              <a:t>谢谢！</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251520" y="413820"/>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6</a:t>
            </a:fld>
            <a:endParaRPr lang="zh-CN" altLang="en-US" dirty="0"/>
          </a:p>
        </p:txBody>
      </p:sp>
      <p:sp>
        <p:nvSpPr>
          <p:cNvPr id="2" name="矩形 1"/>
          <p:cNvSpPr/>
          <p:nvPr/>
        </p:nvSpPr>
        <p:spPr>
          <a:xfrm>
            <a:off x="2457581" y="1059582"/>
            <a:ext cx="295232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机构一</a:t>
            </a:r>
            <a:endParaRPr lang="zh-CN" altLang="en-US" sz="1200" dirty="0"/>
          </a:p>
        </p:txBody>
      </p:sp>
      <p:sp>
        <p:nvSpPr>
          <p:cNvPr id="6" name="矩形 5"/>
          <p:cNvSpPr/>
          <p:nvPr/>
        </p:nvSpPr>
        <p:spPr>
          <a:xfrm>
            <a:off x="2462814" y="1444870"/>
            <a:ext cx="295232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机构二</a:t>
            </a:r>
            <a:endParaRPr lang="zh-CN" altLang="en-US" sz="1200" dirty="0"/>
          </a:p>
        </p:txBody>
      </p:sp>
      <p:sp>
        <p:nvSpPr>
          <p:cNvPr id="7" name="矩形 6"/>
          <p:cNvSpPr/>
          <p:nvPr/>
        </p:nvSpPr>
        <p:spPr>
          <a:xfrm>
            <a:off x="2457581" y="1830158"/>
            <a:ext cx="295232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机构三</a:t>
            </a:r>
            <a:endParaRPr lang="zh-CN" altLang="en-US" sz="1200" dirty="0"/>
          </a:p>
        </p:txBody>
      </p:sp>
      <p:sp>
        <p:nvSpPr>
          <p:cNvPr id="8" name="矩形 7"/>
          <p:cNvSpPr/>
          <p:nvPr/>
        </p:nvSpPr>
        <p:spPr>
          <a:xfrm>
            <a:off x="2457581" y="2215446"/>
            <a:ext cx="295232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机构四</a:t>
            </a:r>
            <a:endParaRPr lang="zh-CN" altLang="en-US" sz="1200" dirty="0"/>
          </a:p>
        </p:txBody>
      </p:sp>
      <p:sp>
        <p:nvSpPr>
          <p:cNvPr id="5" name="矩形 4"/>
          <p:cNvSpPr/>
          <p:nvPr/>
        </p:nvSpPr>
        <p:spPr>
          <a:xfrm>
            <a:off x="3321374" y="411510"/>
            <a:ext cx="288032" cy="2232248"/>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1100" dirty="0" smtClean="0"/>
              <a:t>条线一</a:t>
            </a:r>
            <a:endParaRPr lang="zh-CN" altLang="en-US" sz="1100" dirty="0"/>
          </a:p>
        </p:txBody>
      </p:sp>
      <p:sp>
        <p:nvSpPr>
          <p:cNvPr id="10" name="矩形 9"/>
          <p:cNvSpPr/>
          <p:nvPr/>
        </p:nvSpPr>
        <p:spPr>
          <a:xfrm>
            <a:off x="3825531" y="411510"/>
            <a:ext cx="288032" cy="2232248"/>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1100" dirty="0" smtClean="0"/>
              <a:t>条线二</a:t>
            </a:r>
            <a:endParaRPr lang="zh-CN" altLang="en-US" sz="1100" dirty="0"/>
          </a:p>
        </p:txBody>
      </p:sp>
      <p:sp>
        <p:nvSpPr>
          <p:cNvPr id="11" name="矩形 10"/>
          <p:cNvSpPr/>
          <p:nvPr/>
        </p:nvSpPr>
        <p:spPr>
          <a:xfrm>
            <a:off x="4329688" y="411510"/>
            <a:ext cx="288032" cy="2232248"/>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1100" dirty="0" smtClean="0"/>
              <a:t>条线三</a:t>
            </a:r>
            <a:endParaRPr lang="zh-CN" altLang="en-US" sz="1100" dirty="0"/>
          </a:p>
        </p:txBody>
      </p:sp>
      <p:sp>
        <p:nvSpPr>
          <p:cNvPr id="12" name="矩形 11"/>
          <p:cNvSpPr/>
          <p:nvPr/>
        </p:nvSpPr>
        <p:spPr>
          <a:xfrm>
            <a:off x="4833845" y="411510"/>
            <a:ext cx="288032" cy="2232248"/>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1100" dirty="0" smtClean="0"/>
              <a:t>条线四</a:t>
            </a:r>
            <a:endParaRPr lang="zh-CN" altLang="en-US" sz="1100" dirty="0"/>
          </a:p>
        </p:txBody>
      </p:sp>
      <p:sp>
        <p:nvSpPr>
          <p:cNvPr id="9" name="椭圆 8"/>
          <p:cNvSpPr/>
          <p:nvPr/>
        </p:nvSpPr>
        <p:spPr>
          <a:xfrm>
            <a:off x="3393685" y="1131590"/>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椭圆 13"/>
          <p:cNvSpPr/>
          <p:nvPr/>
        </p:nvSpPr>
        <p:spPr>
          <a:xfrm>
            <a:off x="4905853" y="1515345"/>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椭圆 14"/>
          <p:cNvSpPr/>
          <p:nvPr/>
        </p:nvSpPr>
        <p:spPr>
          <a:xfrm>
            <a:off x="3897539" y="1902371"/>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椭圆 15"/>
          <p:cNvSpPr/>
          <p:nvPr/>
        </p:nvSpPr>
        <p:spPr>
          <a:xfrm>
            <a:off x="4396564" y="2287454"/>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矩形 18"/>
          <p:cNvSpPr/>
          <p:nvPr/>
        </p:nvSpPr>
        <p:spPr>
          <a:xfrm>
            <a:off x="5589426" y="277654"/>
            <a:ext cx="1106307"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角色</a:t>
            </a:r>
            <a:r>
              <a:rPr lang="en-US" altLang="zh-CN" sz="1200" dirty="0" smtClean="0"/>
              <a:t>1</a:t>
            </a:r>
            <a:r>
              <a:rPr lang="zh-CN" altLang="en-US" sz="1200" dirty="0" smtClean="0"/>
              <a:t>、角色</a:t>
            </a:r>
            <a:r>
              <a:rPr lang="en-US" altLang="zh-CN" sz="1200" dirty="0" smtClean="0"/>
              <a:t>2</a:t>
            </a:r>
            <a:endParaRPr lang="zh-CN" altLang="en-US" sz="1200" dirty="0"/>
          </a:p>
        </p:txBody>
      </p:sp>
      <p:sp>
        <p:nvSpPr>
          <p:cNvPr id="20" name="矩形 19"/>
          <p:cNvSpPr/>
          <p:nvPr/>
        </p:nvSpPr>
        <p:spPr>
          <a:xfrm>
            <a:off x="5589426" y="1045740"/>
            <a:ext cx="1106307"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角色</a:t>
            </a:r>
            <a:r>
              <a:rPr lang="en-US" altLang="zh-CN" sz="1200" dirty="0" smtClean="0"/>
              <a:t>1</a:t>
            </a:r>
            <a:r>
              <a:rPr lang="zh-CN" altLang="en-US" sz="1200" dirty="0" smtClean="0"/>
              <a:t>、角色</a:t>
            </a:r>
            <a:r>
              <a:rPr lang="en-US" altLang="zh-CN" sz="1200" dirty="0" smtClean="0"/>
              <a:t>2</a:t>
            </a:r>
            <a:endParaRPr lang="zh-CN" altLang="en-US" sz="1200" dirty="0"/>
          </a:p>
        </p:txBody>
      </p:sp>
      <p:sp>
        <p:nvSpPr>
          <p:cNvPr id="21" name="矩形 20"/>
          <p:cNvSpPr/>
          <p:nvPr/>
        </p:nvSpPr>
        <p:spPr>
          <a:xfrm>
            <a:off x="5589426" y="1813826"/>
            <a:ext cx="1106307"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角色</a:t>
            </a:r>
            <a:r>
              <a:rPr lang="en-US" altLang="zh-CN" sz="1200" dirty="0" smtClean="0"/>
              <a:t>1</a:t>
            </a:r>
            <a:r>
              <a:rPr lang="zh-CN" altLang="en-US" sz="1200" dirty="0" smtClean="0"/>
              <a:t>、角色</a:t>
            </a:r>
            <a:r>
              <a:rPr lang="en-US" altLang="zh-CN" sz="1200" dirty="0" smtClean="0"/>
              <a:t>2</a:t>
            </a:r>
            <a:endParaRPr lang="zh-CN" altLang="en-US" sz="1200" dirty="0"/>
          </a:p>
        </p:txBody>
      </p:sp>
      <p:sp>
        <p:nvSpPr>
          <p:cNvPr id="22" name="矩形 21"/>
          <p:cNvSpPr/>
          <p:nvPr/>
        </p:nvSpPr>
        <p:spPr>
          <a:xfrm>
            <a:off x="5589426" y="2581910"/>
            <a:ext cx="1106307"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200" dirty="0" smtClean="0"/>
              <a:t>角色</a:t>
            </a:r>
            <a:r>
              <a:rPr lang="en-US" altLang="zh-CN" sz="1200" dirty="0" smtClean="0"/>
              <a:t>1</a:t>
            </a:r>
            <a:r>
              <a:rPr lang="zh-CN" altLang="en-US" sz="1200" dirty="0" smtClean="0"/>
              <a:t>、角色</a:t>
            </a:r>
            <a:r>
              <a:rPr lang="en-US" altLang="zh-CN" sz="1200" dirty="0" smtClean="0"/>
              <a:t>2</a:t>
            </a:r>
            <a:endParaRPr lang="zh-CN" altLang="en-US" sz="1200" dirty="0"/>
          </a:p>
        </p:txBody>
      </p:sp>
      <p:sp>
        <p:nvSpPr>
          <p:cNvPr id="23" name="矩形 22"/>
          <p:cNvSpPr/>
          <p:nvPr/>
        </p:nvSpPr>
        <p:spPr>
          <a:xfrm>
            <a:off x="7138101" y="1036968"/>
            <a:ext cx="1106307" cy="671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b="1" dirty="0" smtClean="0"/>
              <a:t>资源权限集</a:t>
            </a:r>
            <a:endParaRPr lang="zh-CN" altLang="en-US" sz="1200" b="1" dirty="0"/>
          </a:p>
        </p:txBody>
      </p:sp>
      <p:sp>
        <p:nvSpPr>
          <p:cNvPr id="24" name="矩形 23"/>
          <p:cNvSpPr/>
          <p:nvPr/>
        </p:nvSpPr>
        <p:spPr>
          <a:xfrm>
            <a:off x="7138101" y="1831691"/>
            <a:ext cx="1106307" cy="6717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200" b="1" dirty="0" smtClean="0"/>
              <a:t>流程权限集</a:t>
            </a:r>
            <a:endParaRPr lang="zh-CN" altLang="en-US" sz="1200" b="1" dirty="0"/>
          </a:p>
        </p:txBody>
      </p:sp>
      <p:cxnSp>
        <p:nvCxnSpPr>
          <p:cNvPr id="25" name="直接连接符 24"/>
          <p:cNvCxnSpPr>
            <a:stCxn id="19" idx="3"/>
            <a:endCxn id="23" idx="1"/>
          </p:cNvCxnSpPr>
          <p:nvPr/>
        </p:nvCxnSpPr>
        <p:spPr>
          <a:xfrm>
            <a:off x="6695733" y="421670"/>
            <a:ext cx="442368" cy="95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3"/>
            <a:endCxn id="23" idx="1"/>
          </p:cNvCxnSpPr>
          <p:nvPr/>
        </p:nvCxnSpPr>
        <p:spPr>
          <a:xfrm>
            <a:off x="6695733" y="1189756"/>
            <a:ext cx="442368" cy="183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3"/>
            <a:endCxn id="23" idx="1"/>
          </p:cNvCxnSpPr>
          <p:nvPr/>
        </p:nvCxnSpPr>
        <p:spPr>
          <a:xfrm flipV="1">
            <a:off x="6695733" y="1372862"/>
            <a:ext cx="442368" cy="584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3"/>
            <a:endCxn id="23" idx="1"/>
          </p:cNvCxnSpPr>
          <p:nvPr/>
        </p:nvCxnSpPr>
        <p:spPr>
          <a:xfrm flipV="1">
            <a:off x="6695733" y="1372862"/>
            <a:ext cx="442368" cy="1353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19" idx="1"/>
          </p:cNvCxnSpPr>
          <p:nvPr/>
        </p:nvCxnSpPr>
        <p:spPr>
          <a:xfrm flipV="1">
            <a:off x="5409909" y="456115"/>
            <a:ext cx="179517" cy="688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0" idx="1"/>
          </p:cNvCxnSpPr>
          <p:nvPr/>
        </p:nvCxnSpPr>
        <p:spPr>
          <a:xfrm flipV="1">
            <a:off x="5415142" y="1205890"/>
            <a:ext cx="174284" cy="322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1" idx="1"/>
          </p:cNvCxnSpPr>
          <p:nvPr/>
        </p:nvCxnSpPr>
        <p:spPr>
          <a:xfrm>
            <a:off x="5409909" y="1912118"/>
            <a:ext cx="179517" cy="43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22" idx="1"/>
          </p:cNvCxnSpPr>
          <p:nvPr/>
        </p:nvCxnSpPr>
        <p:spPr>
          <a:xfrm>
            <a:off x="5409909" y="2295665"/>
            <a:ext cx="179517" cy="409772"/>
          </a:xfrm>
          <a:prstGeom prst="line">
            <a:avLst/>
          </a:prstGeom>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1449267" y="1055179"/>
            <a:ext cx="792088" cy="146651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行内安保系统</a:t>
            </a:r>
            <a:endParaRPr lang="zh-CN" altLang="en-US" dirty="0"/>
          </a:p>
        </p:txBody>
      </p:sp>
      <p:cxnSp>
        <p:nvCxnSpPr>
          <p:cNvPr id="48" name="直接箭头连接符 47"/>
          <p:cNvCxnSpPr>
            <a:stCxn id="46" idx="3"/>
            <a:endCxn id="2" idx="1"/>
          </p:cNvCxnSpPr>
          <p:nvPr/>
        </p:nvCxnSpPr>
        <p:spPr>
          <a:xfrm flipV="1">
            <a:off x="2241355" y="1203598"/>
            <a:ext cx="216226" cy="584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6" idx="3"/>
            <a:endCxn id="6" idx="1"/>
          </p:cNvCxnSpPr>
          <p:nvPr/>
        </p:nvCxnSpPr>
        <p:spPr>
          <a:xfrm flipV="1">
            <a:off x="2241355" y="1588886"/>
            <a:ext cx="221459" cy="199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6" idx="3"/>
            <a:endCxn id="7" idx="1"/>
          </p:cNvCxnSpPr>
          <p:nvPr/>
        </p:nvCxnSpPr>
        <p:spPr>
          <a:xfrm>
            <a:off x="2241355" y="1788434"/>
            <a:ext cx="216226" cy="185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6" idx="3"/>
            <a:endCxn id="8" idx="1"/>
          </p:cNvCxnSpPr>
          <p:nvPr/>
        </p:nvCxnSpPr>
        <p:spPr>
          <a:xfrm>
            <a:off x="2241355" y="1788434"/>
            <a:ext cx="216226" cy="571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11560" y="3047089"/>
            <a:ext cx="7034298" cy="1477328"/>
          </a:xfrm>
          <a:prstGeom prst="rect">
            <a:avLst/>
          </a:prstGeom>
          <a:noFill/>
        </p:spPr>
        <p:txBody>
          <a:bodyPr wrap="none" rtlCol="0">
            <a:spAutoFit/>
          </a:bodyPr>
          <a:lstStyle/>
          <a:p>
            <a:pPr>
              <a:lnSpc>
                <a:spcPct val="150000"/>
              </a:lnSpc>
            </a:pPr>
            <a:r>
              <a:rPr lang="en-US" altLang="zh-CN" sz="1200" dirty="0" smtClean="0"/>
              <a:t>1</a:t>
            </a:r>
            <a:r>
              <a:rPr lang="zh-CN" altLang="en-US" sz="1200" dirty="0" smtClean="0"/>
              <a:t>、</a:t>
            </a:r>
            <a:r>
              <a:rPr lang="en-US" altLang="zh-CN" sz="1200" dirty="0" smtClean="0"/>
              <a:t>RCS</a:t>
            </a:r>
            <a:r>
              <a:rPr lang="zh-CN" altLang="en-US" sz="1200" dirty="0" smtClean="0"/>
              <a:t>机构信息，全部由行内安保信息同步而来，日终自动单向同步。</a:t>
            </a:r>
            <a:endParaRPr lang="en-US" altLang="zh-CN" sz="1200" dirty="0" smtClean="0"/>
          </a:p>
          <a:p>
            <a:pPr>
              <a:lnSpc>
                <a:spcPct val="150000"/>
              </a:lnSpc>
            </a:pPr>
            <a:r>
              <a:rPr lang="en-US" altLang="zh-CN" sz="1200" dirty="0" smtClean="0"/>
              <a:t>2</a:t>
            </a:r>
            <a:r>
              <a:rPr lang="zh-CN" altLang="en-US" sz="1200" dirty="0" smtClean="0"/>
              <a:t>、</a:t>
            </a:r>
            <a:r>
              <a:rPr lang="en-US" altLang="zh-CN" sz="1200" dirty="0" smtClean="0"/>
              <a:t>RCS</a:t>
            </a:r>
            <a:r>
              <a:rPr lang="zh-CN" altLang="en-US" sz="1200" dirty="0" smtClean="0"/>
              <a:t>建立独立的部门管理功能，并在机构下进行引用。</a:t>
            </a:r>
            <a:endParaRPr lang="en-US" altLang="zh-CN" sz="1200" dirty="0" smtClean="0"/>
          </a:p>
          <a:p>
            <a:pPr>
              <a:lnSpc>
                <a:spcPct val="150000"/>
              </a:lnSpc>
            </a:pPr>
            <a:r>
              <a:rPr lang="en-US" altLang="zh-CN" sz="1200" dirty="0" smtClean="0"/>
              <a:t>3</a:t>
            </a:r>
            <a:r>
              <a:rPr lang="zh-CN" altLang="en-US" sz="1200" dirty="0" smtClean="0"/>
              <a:t>、针对各机构级别维护独立的用户角色和用户岗位。</a:t>
            </a:r>
            <a:endParaRPr lang="en-US" altLang="zh-CN" sz="1200" dirty="0" smtClean="0"/>
          </a:p>
          <a:p>
            <a:pPr>
              <a:lnSpc>
                <a:spcPct val="150000"/>
              </a:lnSpc>
            </a:pPr>
            <a:r>
              <a:rPr lang="en-US" altLang="zh-CN" sz="1200" dirty="0" smtClean="0"/>
              <a:t>4</a:t>
            </a:r>
            <a:r>
              <a:rPr lang="zh-CN" altLang="en-US" sz="1200" dirty="0" smtClean="0"/>
              <a:t>、角色是系统资源权限集，岗位时流程审批权限集。</a:t>
            </a:r>
            <a:endParaRPr lang="en-US" altLang="zh-CN" sz="1200" dirty="0" smtClean="0"/>
          </a:p>
          <a:p>
            <a:pPr>
              <a:lnSpc>
                <a:spcPct val="150000"/>
              </a:lnSpc>
            </a:pPr>
            <a:r>
              <a:rPr lang="en-US" altLang="zh-CN" sz="1200" dirty="0" smtClean="0"/>
              <a:t>5</a:t>
            </a:r>
            <a:r>
              <a:rPr lang="zh-CN" altLang="en-US" sz="1200" dirty="0" smtClean="0"/>
              <a:t>、用户归属于机构，通过部门属性获得数据访问权，通过角色和岗位获得资源使用权和流程审批权。</a:t>
            </a:r>
            <a:endParaRPr lang="zh-CN" altLang="en-US" sz="1200" dirty="0"/>
          </a:p>
        </p:txBody>
      </p:sp>
      <p:sp>
        <p:nvSpPr>
          <p:cNvPr id="42" name="矩形 41"/>
          <p:cNvSpPr/>
          <p:nvPr/>
        </p:nvSpPr>
        <p:spPr>
          <a:xfrm>
            <a:off x="5589426" y="661697"/>
            <a:ext cx="1106307"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200" dirty="0" smtClean="0"/>
              <a:t>岗位</a:t>
            </a:r>
            <a:r>
              <a:rPr lang="en-US" altLang="zh-CN" sz="1200" dirty="0" smtClean="0"/>
              <a:t>1</a:t>
            </a:r>
            <a:r>
              <a:rPr lang="zh-CN" altLang="en-US" sz="1200" dirty="0" smtClean="0"/>
              <a:t>、岗位</a:t>
            </a:r>
            <a:r>
              <a:rPr lang="en-US" altLang="zh-CN" sz="1200" dirty="0" smtClean="0"/>
              <a:t>2</a:t>
            </a:r>
            <a:endParaRPr lang="zh-CN" altLang="en-US" sz="1200" dirty="0"/>
          </a:p>
        </p:txBody>
      </p:sp>
      <p:sp>
        <p:nvSpPr>
          <p:cNvPr id="44" name="矩形 43"/>
          <p:cNvSpPr/>
          <p:nvPr/>
        </p:nvSpPr>
        <p:spPr>
          <a:xfrm>
            <a:off x="5589426" y="1429783"/>
            <a:ext cx="1106307"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200" dirty="0" smtClean="0"/>
              <a:t>岗位</a:t>
            </a:r>
            <a:r>
              <a:rPr lang="en-US" altLang="zh-CN" sz="1200" dirty="0" smtClean="0"/>
              <a:t>1</a:t>
            </a:r>
            <a:r>
              <a:rPr lang="zh-CN" altLang="en-US" sz="1200" dirty="0" smtClean="0"/>
              <a:t>、岗位</a:t>
            </a:r>
            <a:r>
              <a:rPr lang="en-US" altLang="zh-CN" sz="1200" dirty="0" smtClean="0"/>
              <a:t>2</a:t>
            </a:r>
            <a:endParaRPr lang="zh-CN" altLang="en-US" sz="1200" dirty="0"/>
          </a:p>
        </p:txBody>
      </p:sp>
      <p:sp>
        <p:nvSpPr>
          <p:cNvPr id="47" name="矩形 46"/>
          <p:cNvSpPr/>
          <p:nvPr/>
        </p:nvSpPr>
        <p:spPr>
          <a:xfrm>
            <a:off x="5589426" y="2197869"/>
            <a:ext cx="1106307"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200" dirty="0" smtClean="0"/>
              <a:t>岗位</a:t>
            </a:r>
            <a:r>
              <a:rPr lang="en-US" altLang="zh-CN" sz="1200" dirty="0" smtClean="0"/>
              <a:t>1</a:t>
            </a:r>
            <a:r>
              <a:rPr lang="zh-CN" altLang="en-US" sz="1200" dirty="0" smtClean="0"/>
              <a:t>、岗位</a:t>
            </a:r>
            <a:r>
              <a:rPr lang="en-US" altLang="zh-CN" sz="1200" dirty="0" smtClean="0"/>
              <a:t>2</a:t>
            </a:r>
            <a:endParaRPr lang="zh-CN" altLang="en-US" sz="1200" dirty="0"/>
          </a:p>
        </p:txBody>
      </p:sp>
      <p:sp>
        <p:nvSpPr>
          <p:cNvPr id="49" name="矩形 48"/>
          <p:cNvSpPr/>
          <p:nvPr/>
        </p:nvSpPr>
        <p:spPr>
          <a:xfrm>
            <a:off x="5589426" y="2967198"/>
            <a:ext cx="1106307"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200" dirty="0" smtClean="0"/>
              <a:t>岗位</a:t>
            </a:r>
            <a:r>
              <a:rPr lang="en-US" altLang="zh-CN" sz="1200" dirty="0" smtClean="0"/>
              <a:t>1</a:t>
            </a:r>
            <a:r>
              <a:rPr lang="zh-CN" altLang="en-US" sz="1200" dirty="0" smtClean="0"/>
              <a:t>、岗位</a:t>
            </a:r>
            <a:r>
              <a:rPr lang="en-US" altLang="zh-CN" sz="1200" dirty="0" smtClean="0"/>
              <a:t>2</a:t>
            </a:r>
            <a:endParaRPr lang="zh-CN" altLang="en-US" sz="1200" dirty="0"/>
          </a:p>
        </p:txBody>
      </p:sp>
      <p:cxnSp>
        <p:nvCxnSpPr>
          <p:cNvPr id="28" name="直接连接符 27"/>
          <p:cNvCxnSpPr>
            <a:stCxn id="42" idx="3"/>
            <a:endCxn id="24" idx="1"/>
          </p:cNvCxnSpPr>
          <p:nvPr/>
        </p:nvCxnSpPr>
        <p:spPr>
          <a:xfrm>
            <a:off x="6695733" y="805713"/>
            <a:ext cx="442368" cy="1361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3"/>
            <a:endCxn id="24" idx="1"/>
          </p:cNvCxnSpPr>
          <p:nvPr/>
        </p:nvCxnSpPr>
        <p:spPr>
          <a:xfrm>
            <a:off x="6695733" y="1573799"/>
            <a:ext cx="442368" cy="59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7" idx="3"/>
            <a:endCxn id="24" idx="1"/>
          </p:cNvCxnSpPr>
          <p:nvPr/>
        </p:nvCxnSpPr>
        <p:spPr>
          <a:xfrm flipV="1">
            <a:off x="6695733" y="2167585"/>
            <a:ext cx="442368" cy="17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49" idx="3"/>
            <a:endCxn id="24" idx="1"/>
          </p:cNvCxnSpPr>
          <p:nvPr/>
        </p:nvCxnSpPr>
        <p:spPr>
          <a:xfrm flipV="1">
            <a:off x="6695733" y="2167585"/>
            <a:ext cx="442368" cy="943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2" idx="1"/>
          </p:cNvCxnSpPr>
          <p:nvPr/>
        </p:nvCxnSpPr>
        <p:spPr>
          <a:xfrm flipV="1">
            <a:off x="5409909" y="821787"/>
            <a:ext cx="179517" cy="321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44" idx="1"/>
          </p:cNvCxnSpPr>
          <p:nvPr/>
        </p:nvCxnSpPr>
        <p:spPr>
          <a:xfrm>
            <a:off x="5415142" y="1526826"/>
            <a:ext cx="174284" cy="4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47" idx="1"/>
          </p:cNvCxnSpPr>
          <p:nvPr/>
        </p:nvCxnSpPr>
        <p:spPr>
          <a:xfrm>
            <a:off x="5409909" y="1910372"/>
            <a:ext cx="179517" cy="410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49" idx="1"/>
          </p:cNvCxnSpPr>
          <p:nvPr/>
        </p:nvCxnSpPr>
        <p:spPr>
          <a:xfrm>
            <a:off x="5409909" y="2293912"/>
            <a:ext cx="179517" cy="7783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175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7</a:t>
            </a:fld>
            <a:endParaRPr lang="zh-CN" altLang="en-US" dirty="0"/>
          </a:p>
        </p:txBody>
      </p:sp>
      <p:sp>
        <p:nvSpPr>
          <p:cNvPr id="2" name="圆角矩形 1"/>
          <p:cNvSpPr/>
          <p:nvPr/>
        </p:nvSpPr>
        <p:spPr>
          <a:xfrm>
            <a:off x="1619672" y="195486"/>
            <a:ext cx="6984776" cy="4320480"/>
          </a:xfrm>
          <a:prstGeom prst="roundRect">
            <a:avLst>
              <a:gd name="adj" fmla="val 2511"/>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400" dirty="0">
                <a:latin typeface="微软雅黑 Light" panose="020B0502040204020203" pitchFamily="34" charset="-122"/>
                <a:ea typeface="微软雅黑 Light" panose="020B0502040204020203" pitchFamily="34" charset="-122"/>
              </a:rPr>
              <a:t>零售风险管理系统（</a:t>
            </a:r>
            <a:r>
              <a:rPr lang="en-US" altLang="zh-CN" sz="1400" dirty="0">
                <a:latin typeface="微软雅黑 Light" panose="020B0502040204020203" pitchFamily="34" charset="-122"/>
                <a:ea typeface="微软雅黑 Light" panose="020B0502040204020203" pitchFamily="34" charset="-122"/>
              </a:rPr>
              <a:t>RCS</a:t>
            </a:r>
            <a:r>
              <a:rPr lang="zh-CN" altLang="en-US" sz="1400" dirty="0">
                <a:latin typeface="微软雅黑 Light" panose="020B0502040204020203" pitchFamily="34" charset="-122"/>
                <a:ea typeface="微软雅黑 Light" panose="020B0502040204020203" pitchFamily="34" charset="-122"/>
              </a:rPr>
              <a:t>）</a:t>
            </a:r>
          </a:p>
        </p:txBody>
      </p:sp>
      <p:grpSp>
        <p:nvGrpSpPr>
          <p:cNvPr id="20" name="组合 19"/>
          <p:cNvGrpSpPr/>
          <p:nvPr/>
        </p:nvGrpSpPr>
        <p:grpSpPr>
          <a:xfrm>
            <a:off x="2405860" y="4013953"/>
            <a:ext cx="5963907" cy="402307"/>
            <a:chOff x="2411759" y="3939902"/>
            <a:chExt cx="5963907" cy="576064"/>
          </a:xfrm>
        </p:grpSpPr>
        <p:sp>
          <p:nvSpPr>
            <p:cNvPr id="5" name="圆角矩形 4"/>
            <p:cNvSpPr/>
            <p:nvPr/>
          </p:nvSpPr>
          <p:spPr>
            <a:xfrm>
              <a:off x="2411759" y="3939902"/>
              <a:ext cx="5963907" cy="576064"/>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系统</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p>
          </p:txBody>
        </p:sp>
        <p:sp>
          <p:nvSpPr>
            <p:cNvPr id="6" name="矩形 5"/>
            <p:cNvSpPr/>
            <p:nvPr/>
          </p:nvSpPr>
          <p:spPr>
            <a:xfrm>
              <a:off x="3668820" y="408231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机构管理</a:t>
              </a:r>
            </a:p>
          </p:txBody>
        </p:sp>
        <p:sp>
          <p:nvSpPr>
            <p:cNvPr id="8" name="矩形 7"/>
            <p:cNvSpPr/>
            <p:nvPr/>
          </p:nvSpPr>
          <p:spPr>
            <a:xfrm>
              <a:off x="4615027" y="4088346"/>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部门管理</a:t>
              </a:r>
            </a:p>
          </p:txBody>
        </p:sp>
        <p:sp>
          <p:nvSpPr>
            <p:cNvPr id="9" name="矩形 8"/>
            <p:cNvSpPr/>
            <p:nvPr/>
          </p:nvSpPr>
          <p:spPr>
            <a:xfrm>
              <a:off x="5561234" y="408743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用户管理</a:t>
              </a:r>
            </a:p>
          </p:txBody>
        </p:sp>
        <p:sp>
          <p:nvSpPr>
            <p:cNvPr id="10" name="矩形 9"/>
            <p:cNvSpPr/>
            <p:nvPr/>
          </p:nvSpPr>
          <p:spPr>
            <a:xfrm>
              <a:off x="6507441" y="4088693"/>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角色管理</a:t>
              </a:r>
            </a:p>
          </p:txBody>
        </p:sp>
      </p:grpSp>
      <p:grpSp>
        <p:nvGrpSpPr>
          <p:cNvPr id="11" name="组合 10"/>
          <p:cNvGrpSpPr/>
          <p:nvPr/>
        </p:nvGrpSpPr>
        <p:grpSpPr>
          <a:xfrm>
            <a:off x="2405860" y="2842872"/>
            <a:ext cx="1931459" cy="1079496"/>
            <a:chOff x="2411760" y="2283718"/>
            <a:chExt cx="1931459" cy="1584176"/>
          </a:xfrm>
        </p:grpSpPr>
        <p:sp>
          <p:nvSpPr>
            <p:cNvPr id="13" name="圆角矩形 12"/>
            <p:cNvSpPr/>
            <p:nvPr/>
          </p:nvSpPr>
          <p:spPr>
            <a:xfrm>
              <a:off x="2411760" y="2283718"/>
              <a:ext cx="1931459" cy="1584176"/>
            </a:xfrm>
            <a:prstGeom prst="roundRect">
              <a:avLst>
                <a:gd name="adj" fmla="val 10053"/>
              </a:avLst>
            </a:prstGeom>
            <a:ln w="19050"/>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latin typeface="微软雅黑 Light" panose="020B0502040204020203" pitchFamily="34" charset="-122"/>
                  <a:ea typeface="微软雅黑 Light" panose="020B0502040204020203" pitchFamily="34" charset="-122"/>
                </a:rPr>
                <a:t>客户管理</a:t>
              </a:r>
            </a:p>
          </p:txBody>
        </p:sp>
        <p:sp>
          <p:nvSpPr>
            <p:cNvPr id="14" name="矩形 13"/>
            <p:cNvSpPr/>
            <p:nvPr/>
          </p:nvSpPr>
          <p:spPr>
            <a:xfrm>
              <a:off x="25456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个人客户</a:t>
              </a:r>
            </a:p>
          </p:txBody>
        </p:sp>
        <p:sp>
          <p:nvSpPr>
            <p:cNvPr id="15" name="矩形 14"/>
            <p:cNvSpPr/>
            <p:nvPr/>
          </p:nvSpPr>
          <p:spPr>
            <a:xfrm>
              <a:off x="3445773" y="263533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法人客户</a:t>
              </a:r>
            </a:p>
          </p:txBody>
        </p:sp>
        <p:sp>
          <p:nvSpPr>
            <p:cNvPr id="16" name="矩形 15"/>
            <p:cNvSpPr/>
            <p:nvPr/>
          </p:nvSpPr>
          <p:spPr>
            <a:xfrm>
              <a:off x="2545673"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latin typeface="微软雅黑 Light" panose="020B0502040204020203" pitchFamily="34" charset="-122"/>
                  <a:ea typeface="微软雅黑 Light" panose="020B0502040204020203" pitchFamily="34" charset="-122"/>
                </a:rPr>
                <a:t>合作方客户</a:t>
              </a:r>
            </a:p>
          </p:txBody>
        </p:sp>
        <p:sp>
          <p:nvSpPr>
            <p:cNvPr id="17" name="矩形 16"/>
            <p:cNvSpPr/>
            <p:nvPr/>
          </p:nvSpPr>
          <p:spPr>
            <a:xfrm>
              <a:off x="3451081" y="303424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名单管理</a:t>
              </a:r>
            </a:p>
          </p:txBody>
        </p:sp>
        <p:sp>
          <p:nvSpPr>
            <p:cNvPr id="18" name="矩形 17"/>
            <p:cNvSpPr/>
            <p:nvPr/>
          </p:nvSpPr>
          <p:spPr>
            <a:xfrm>
              <a:off x="2545673"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客户评级</a:t>
              </a:r>
            </a:p>
          </p:txBody>
        </p:sp>
        <p:sp>
          <p:nvSpPr>
            <p:cNvPr id="19" name="矩形 18"/>
            <p:cNvSpPr/>
            <p:nvPr/>
          </p:nvSpPr>
          <p:spPr>
            <a:xfrm>
              <a:off x="3451081" y="3433151"/>
              <a:ext cx="792088"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微软雅黑 Light" panose="020B0502040204020203" pitchFamily="34" charset="-122"/>
                  <a:ea typeface="微软雅黑 Light" panose="020B0502040204020203" pitchFamily="34" charset="-122"/>
                </a:rPr>
                <a:t>客户分配</a:t>
              </a:r>
            </a:p>
          </p:txBody>
        </p:sp>
      </p:grpSp>
      <p:grpSp>
        <p:nvGrpSpPr>
          <p:cNvPr id="21" name="组合 20"/>
          <p:cNvGrpSpPr/>
          <p:nvPr/>
        </p:nvGrpSpPr>
        <p:grpSpPr>
          <a:xfrm>
            <a:off x="4434841" y="2856074"/>
            <a:ext cx="1931459" cy="1079496"/>
            <a:chOff x="2411760" y="2283718"/>
            <a:chExt cx="1931459" cy="1584176"/>
          </a:xfrm>
        </p:grpSpPr>
        <p:sp>
          <p:nvSpPr>
            <p:cNvPr id="22" name="圆角矩形 21"/>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产品管理</a:t>
              </a:r>
            </a:p>
          </p:txBody>
        </p:sp>
        <p:sp>
          <p:nvSpPr>
            <p:cNvPr id="23" name="矩形 22"/>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产品目录</a:t>
              </a:r>
            </a:p>
          </p:txBody>
        </p:sp>
        <p:sp>
          <p:nvSpPr>
            <p:cNvPr id="24" name="矩形 23"/>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产品模型</a:t>
              </a:r>
            </a:p>
          </p:txBody>
        </p:sp>
        <p:sp>
          <p:nvSpPr>
            <p:cNvPr id="25" name="矩形 24"/>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产品主数据</a:t>
              </a:r>
            </a:p>
          </p:txBody>
        </p:sp>
        <p:sp>
          <p:nvSpPr>
            <p:cNvPr id="27" name="矩形 26"/>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产品标准</a:t>
              </a:r>
            </a:p>
          </p:txBody>
        </p:sp>
        <p:sp>
          <p:nvSpPr>
            <p:cNvPr id="28" name="矩形 27"/>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需求管理</a:t>
              </a:r>
            </a:p>
          </p:txBody>
        </p:sp>
        <p:sp>
          <p:nvSpPr>
            <p:cNvPr id="29" name="矩形 28"/>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产品分析</a:t>
              </a:r>
            </a:p>
          </p:txBody>
        </p:sp>
      </p:grpSp>
      <p:grpSp>
        <p:nvGrpSpPr>
          <p:cNvPr id="30" name="组合 29"/>
          <p:cNvGrpSpPr/>
          <p:nvPr/>
        </p:nvGrpSpPr>
        <p:grpSpPr>
          <a:xfrm>
            <a:off x="6438308" y="2859402"/>
            <a:ext cx="1931459" cy="1079496"/>
            <a:chOff x="2411760" y="2283718"/>
            <a:chExt cx="1931459" cy="1584176"/>
          </a:xfrm>
        </p:grpSpPr>
        <p:sp>
          <p:nvSpPr>
            <p:cNvPr id="31" name="圆角矩形 30"/>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参数管理</a:t>
              </a:r>
            </a:p>
          </p:txBody>
        </p:sp>
        <p:sp>
          <p:nvSpPr>
            <p:cNvPr id="32" name="矩形 31"/>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参数申请</a:t>
              </a:r>
            </a:p>
          </p:txBody>
        </p:sp>
        <p:sp>
          <p:nvSpPr>
            <p:cNvPr id="33" name="矩形 32"/>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参数复核</a:t>
              </a:r>
            </a:p>
          </p:txBody>
        </p:sp>
        <p:sp>
          <p:nvSpPr>
            <p:cNvPr id="34" name="矩形 33"/>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参数审批</a:t>
              </a:r>
            </a:p>
          </p:txBody>
        </p:sp>
        <p:sp>
          <p:nvSpPr>
            <p:cNvPr id="35" name="矩形 34"/>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参数发布</a:t>
              </a:r>
            </a:p>
          </p:txBody>
        </p:sp>
        <p:sp>
          <p:nvSpPr>
            <p:cNvPr id="36" name="矩形 35"/>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参数查询</a:t>
              </a:r>
            </a:p>
          </p:txBody>
        </p:sp>
        <p:sp>
          <p:nvSpPr>
            <p:cNvPr id="37" name="矩形 36"/>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参数流程</a:t>
              </a:r>
            </a:p>
          </p:txBody>
        </p:sp>
      </p:grpSp>
      <p:grpSp>
        <p:nvGrpSpPr>
          <p:cNvPr id="38" name="组合 37"/>
          <p:cNvGrpSpPr/>
          <p:nvPr/>
        </p:nvGrpSpPr>
        <p:grpSpPr>
          <a:xfrm>
            <a:off x="2405860" y="1672122"/>
            <a:ext cx="1931459" cy="1079496"/>
            <a:chOff x="2411760" y="2283718"/>
            <a:chExt cx="1931459" cy="1584176"/>
          </a:xfrm>
        </p:grpSpPr>
        <p:sp>
          <p:nvSpPr>
            <p:cNvPr id="39" name="圆角矩形 38"/>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项目管理</a:t>
              </a:r>
            </a:p>
          </p:txBody>
        </p:sp>
        <p:sp>
          <p:nvSpPr>
            <p:cNvPr id="40" name="矩形 39"/>
            <p:cNvSpPr/>
            <p:nvPr/>
          </p:nvSpPr>
          <p:spPr>
            <a:xfrm>
              <a:off x="25456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区域规划</a:t>
              </a:r>
            </a:p>
          </p:txBody>
        </p:sp>
        <p:sp>
          <p:nvSpPr>
            <p:cNvPr id="41" name="矩形 40"/>
            <p:cNvSpPr/>
            <p:nvPr/>
          </p:nvSpPr>
          <p:spPr>
            <a:xfrm>
              <a:off x="3445773" y="263533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规划项目</a:t>
              </a:r>
            </a:p>
          </p:txBody>
        </p:sp>
        <p:sp>
          <p:nvSpPr>
            <p:cNvPr id="42" name="矩形 41"/>
            <p:cNvSpPr/>
            <p:nvPr/>
          </p:nvSpPr>
          <p:spPr>
            <a:xfrm>
              <a:off x="2545673"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项目进度</a:t>
              </a:r>
            </a:p>
          </p:txBody>
        </p:sp>
        <p:sp>
          <p:nvSpPr>
            <p:cNvPr id="43" name="矩形 42"/>
            <p:cNvSpPr/>
            <p:nvPr/>
          </p:nvSpPr>
          <p:spPr>
            <a:xfrm>
              <a:off x="3451081" y="303424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项目合并</a:t>
              </a:r>
            </a:p>
          </p:txBody>
        </p:sp>
        <p:sp>
          <p:nvSpPr>
            <p:cNvPr id="44" name="矩形 43"/>
            <p:cNvSpPr/>
            <p:nvPr/>
          </p:nvSpPr>
          <p:spPr>
            <a:xfrm>
              <a:off x="2545673"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项目展期</a:t>
              </a:r>
            </a:p>
          </p:txBody>
        </p:sp>
        <p:sp>
          <p:nvSpPr>
            <p:cNvPr id="45" name="矩形 44"/>
            <p:cNvSpPr/>
            <p:nvPr/>
          </p:nvSpPr>
          <p:spPr>
            <a:xfrm>
              <a:off x="3451081" y="3433152"/>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项目调整</a:t>
              </a:r>
            </a:p>
          </p:txBody>
        </p:sp>
      </p:grpSp>
      <p:grpSp>
        <p:nvGrpSpPr>
          <p:cNvPr id="46" name="组合 45"/>
          <p:cNvGrpSpPr/>
          <p:nvPr/>
        </p:nvGrpSpPr>
        <p:grpSpPr>
          <a:xfrm>
            <a:off x="4434841" y="1685324"/>
            <a:ext cx="1931459" cy="1079496"/>
            <a:chOff x="2411760" y="2283718"/>
            <a:chExt cx="1931459" cy="1584176"/>
          </a:xfrm>
        </p:grpSpPr>
        <p:sp>
          <p:nvSpPr>
            <p:cNvPr id="47" name="圆角矩形 46"/>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担保管理</a:t>
              </a:r>
            </a:p>
          </p:txBody>
        </p:sp>
        <p:sp>
          <p:nvSpPr>
            <p:cNvPr id="48" name="矩形 47"/>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押品准入</a:t>
              </a:r>
            </a:p>
          </p:txBody>
        </p:sp>
        <p:sp>
          <p:nvSpPr>
            <p:cNvPr id="49" name="矩形 48"/>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押品估值</a:t>
              </a:r>
            </a:p>
          </p:txBody>
        </p:sp>
        <p:sp>
          <p:nvSpPr>
            <p:cNvPr id="50" name="矩形 49"/>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出入库管理</a:t>
              </a:r>
            </a:p>
          </p:txBody>
        </p:sp>
        <p:sp>
          <p:nvSpPr>
            <p:cNvPr id="51" name="矩形 50"/>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缓释监测</a:t>
              </a:r>
            </a:p>
          </p:txBody>
        </p:sp>
        <p:sp>
          <p:nvSpPr>
            <p:cNvPr id="52" name="矩形 51"/>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押品处置</a:t>
              </a:r>
            </a:p>
          </p:txBody>
        </p:sp>
        <p:sp>
          <p:nvSpPr>
            <p:cNvPr id="53" name="矩形 52"/>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押品释放</a:t>
              </a:r>
            </a:p>
          </p:txBody>
        </p:sp>
      </p:grpSp>
      <p:grpSp>
        <p:nvGrpSpPr>
          <p:cNvPr id="54" name="组合 53"/>
          <p:cNvGrpSpPr/>
          <p:nvPr/>
        </p:nvGrpSpPr>
        <p:grpSpPr>
          <a:xfrm>
            <a:off x="6438308" y="1688652"/>
            <a:ext cx="1931459" cy="1079496"/>
            <a:chOff x="2411760" y="2283718"/>
            <a:chExt cx="1931459" cy="1584176"/>
          </a:xfrm>
        </p:grpSpPr>
        <p:sp>
          <p:nvSpPr>
            <p:cNvPr id="55" name="圆角矩形 54"/>
            <p:cNvSpPr/>
            <p:nvPr/>
          </p:nvSpPr>
          <p:spPr>
            <a:xfrm>
              <a:off x="2411760" y="2283718"/>
              <a:ext cx="1931459" cy="1584176"/>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催清收管理</a:t>
              </a:r>
            </a:p>
          </p:txBody>
        </p:sp>
        <p:sp>
          <p:nvSpPr>
            <p:cNvPr id="56" name="矩形 55"/>
            <p:cNvSpPr/>
            <p:nvPr/>
          </p:nvSpPr>
          <p:spPr>
            <a:xfrm>
              <a:off x="25456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任务分配</a:t>
              </a:r>
            </a:p>
          </p:txBody>
        </p:sp>
        <p:sp>
          <p:nvSpPr>
            <p:cNvPr id="57" name="矩形 56"/>
            <p:cNvSpPr/>
            <p:nvPr/>
          </p:nvSpPr>
          <p:spPr>
            <a:xfrm>
              <a:off x="3445773" y="263533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催收登记</a:t>
              </a:r>
            </a:p>
          </p:txBody>
        </p:sp>
        <p:sp>
          <p:nvSpPr>
            <p:cNvPr id="58" name="矩形 57"/>
            <p:cNvSpPr/>
            <p:nvPr/>
          </p:nvSpPr>
          <p:spPr>
            <a:xfrm>
              <a:off x="2545673"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催收评分</a:t>
              </a:r>
            </a:p>
          </p:txBody>
        </p:sp>
        <p:sp>
          <p:nvSpPr>
            <p:cNvPr id="59" name="矩形 58"/>
            <p:cNvSpPr/>
            <p:nvPr/>
          </p:nvSpPr>
          <p:spPr>
            <a:xfrm>
              <a:off x="3451081" y="303424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任务再执</a:t>
              </a:r>
            </a:p>
          </p:txBody>
        </p:sp>
        <p:sp>
          <p:nvSpPr>
            <p:cNvPr id="60" name="矩形 59"/>
            <p:cNvSpPr/>
            <p:nvPr/>
          </p:nvSpPr>
          <p:spPr>
            <a:xfrm>
              <a:off x="2545673"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例外排除</a:t>
              </a:r>
            </a:p>
          </p:txBody>
        </p:sp>
        <p:sp>
          <p:nvSpPr>
            <p:cNvPr id="61" name="矩形 60"/>
            <p:cNvSpPr/>
            <p:nvPr/>
          </p:nvSpPr>
          <p:spPr>
            <a:xfrm>
              <a:off x="3451081" y="3433151"/>
              <a:ext cx="792088" cy="288032"/>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绩效分析</a:t>
              </a:r>
            </a:p>
          </p:txBody>
        </p:sp>
      </p:grpSp>
      <p:grpSp>
        <p:nvGrpSpPr>
          <p:cNvPr id="70" name="组合 69"/>
          <p:cNvGrpSpPr/>
          <p:nvPr/>
        </p:nvGrpSpPr>
        <p:grpSpPr>
          <a:xfrm>
            <a:off x="2405860" y="1179303"/>
            <a:ext cx="5963907" cy="402307"/>
            <a:chOff x="2435720" y="1278280"/>
            <a:chExt cx="5963907" cy="402307"/>
          </a:xfrm>
        </p:grpSpPr>
        <p:sp>
          <p:nvSpPr>
            <p:cNvPr id="63" name="圆角矩形 62"/>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管理</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4" name="矩形 63"/>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贷款变更</a:t>
              </a:r>
            </a:p>
          </p:txBody>
        </p:sp>
        <p:sp>
          <p:nvSpPr>
            <p:cNvPr id="65" name="矩形 64"/>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贷款回收</a:t>
              </a:r>
            </a:p>
          </p:txBody>
        </p:sp>
        <p:sp>
          <p:nvSpPr>
            <p:cNvPr id="66" name="矩形 65"/>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监测预警</a:t>
              </a:r>
            </a:p>
          </p:txBody>
        </p:sp>
        <p:sp>
          <p:nvSpPr>
            <p:cNvPr id="67" name="矩形 66"/>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贷后检查</a:t>
              </a:r>
            </a:p>
          </p:txBody>
        </p:sp>
        <p:sp>
          <p:nvSpPr>
            <p:cNvPr id="68" name="矩形 67"/>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合同管理</a:t>
              </a:r>
            </a:p>
          </p:txBody>
        </p:sp>
        <p:sp>
          <p:nvSpPr>
            <p:cNvPr id="69" name="矩形 68"/>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流程管理</a:t>
              </a:r>
            </a:p>
          </p:txBody>
        </p:sp>
      </p:grpSp>
      <p:grpSp>
        <p:nvGrpSpPr>
          <p:cNvPr id="71" name="组合 70"/>
          <p:cNvGrpSpPr/>
          <p:nvPr/>
        </p:nvGrpSpPr>
        <p:grpSpPr>
          <a:xfrm>
            <a:off x="2405860" y="690209"/>
            <a:ext cx="5963907" cy="402307"/>
            <a:chOff x="2435720" y="1278280"/>
            <a:chExt cx="5963907" cy="402307"/>
          </a:xfrm>
        </p:grpSpPr>
        <p:sp>
          <p:nvSpPr>
            <p:cNvPr id="72" name="圆角矩形 71"/>
            <p:cNvSpPr/>
            <p:nvPr/>
          </p:nvSpPr>
          <p:spPr>
            <a:xfrm>
              <a:off x="2435720" y="1278280"/>
              <a:ext cx="5963907" cy="402307"/>
            </a:xfrm>
            <a:prstGeom prst="roundRect">
              <a:avLst>
                <a:gd name="adj" fmla="val 10053"/>
              </a:avLst>
            </a:prstGeom>
            <a:ln w="190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贷款</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a:t>
              </a:r>
              <a:endParaRPr lang="en-US" altLang="zh-CN" sz="11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298782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申请受理</a:t>
              </a:r>
            </a:p>
          </p:txBody>
        </p:sp>
        <p:sp>
          <p:nvSpPr>
            <p:cNvPr id="74" name="矩形 73"/>
            <p:cNvSpPr/>
            <p:nvPr/>
          </p:nvSpPr>
          <p:spPr>
            <a:xfrm>
              <a:off x="386556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950" dirty="0">
                  <a:solidFill>
                    <a:schemeClr val="bg1">
                      <a:lumMod val="65000"/>
                    </a:schemeClr>
                  </a:solidFill>
                  <a:latin typeface="微软雅黑 Light" panose="020B0502040204020203" pitchFamily="34" charset="-122"/>
                  <a:ea typeface="微软雅黑 Light" panose="020B0502040204020203" pitchFamily="34" charset="-122"/>
                </a:rPr>
                <a:t>申请反欺诈</a:t>
              </a:r>
            </a:p>
          </p:txBody>
        </p:sp>
        <p:sp>
          <p:nvSpPr>
            <p:cNvPr id="75" name="矩形 74"/>
            <p:cNvSpPr/>
            <p:nvPr/>
          </p:nvSpPr>
          <p:spPr>
            <a:xfrm>
              <a:off x="4745876"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额度审批</a:t>
              </a:r>
            </a:p>
          </p:txBody>
        </p:sp>
        <p:sp>
          <p:nvSpPr>
            <p:cNvPr id="76" name="矩形 75"/>
            <p:cNvSpPr/>
            <p:nvPr/>
          </p:nvSpPr>
          <p:spPr>
            <a:xfrm>
              <a:off x="5625574"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合同签约</a:t>
              </a:r>
            </a:p>
          </p:txBody>
        </p:sp>
        <p:sp>
          <p:nvSpPr>
            <p:cNvPr id="77" name="矩形 76"/>
            <p:cNvSpPr/>
            <p:nvPr/>
          </p:nvSpPr>
          <p:spPr>
            <a:xfrm>
              <a:off x="6508042"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担保落实</a:t>
              </a:r>
            </a:p>
          </p:txBody>
        </p:sp>
        <p:sp>
          <p:nvSpPr>
            <p:cNvPr id="78" name="矩形 77"/>
            <p:cNvSpPr/>
            <p:nvPr/>
          </p:nvSpPr>
          <p:spPr>
            <a:xfrm>
              <a:off x="7396289" y="1381001"/>
              <a:ext cx="792088" cy="201154"/>
            </a:xfrm>
            <a:prstGeom prst="rect">
              <a:avLst/>
            </a:prstGeom>
            <a:ln w="1905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solidFill>
                    <a:schemeClr val="bg1">
                      <a:lumMod val="65000"/>
                    </a:schemeClr>
                  </a:solidFill>
                  <a:latin typeface="微软雅黑 Light" panose="020B0502040204020203" pitchFamily="34" charset="-122"/>
                  <a:ea typeface="微软雅黑 Light" panose="020B0502040204020203" pitchFamily="34" charset="-122"/>
                </a:rPr>
                <a:t>发放贷款</a:t>
              </a:r>
            </a:p>
          </p:txBody>
        </p:sp>
      </p:grpSp>
      <p:sp>
        <p:nvSpPr>
          <p:cNvPr id="79" name="矩形 78"/>
          <p:cNvSpPr/>
          <p:nvPr/>
        </p:nvSpPr>
        <p:spPr>
          <a:xfrm>
            <a:off x="1655676" y="681717"/>
            <a:ext cx="714181" cy="899893"/>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流程</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作业</a:t>
            </a:r>
          </a:p>
        </p:txBody>
      </p:sp>
      <p:sp>
        <p:nvSpPr>
          <p:cNvPr id="80" name="矩形 79"/>
          <p:cNvSpPr/>
          <p:nvPr/>
        </p:nvSpPr>
        <p:spPr>
          <a:xfrm>
            <a:off x="1655676" y="1672122"/>
            <a:ext cx="714181" cy="22502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微软雅黑 Light" panose="020B0502040204020203" pitchFamily="34" charset="-122"/>
                <a:ea typeface="微软雅黑 Light" panose="020B0502040204020203" pitchFamily="34" charset="-122"/>
              </a:rPr>
              <a:t>业务</a:t>
            </a:r>
            <a:endParaRPr lang="en-US" altLang="zh-CN" sz="1400" dirty="0">
              <a:latin typeface="微软雅黑 Light" panose="020B0502040204020203" pitchFamily="34" charset="-122"/>
              <a:ea typeface="微软雅黑 Light" panose="020B0502040204020203" pitchFamily="34" charset="-122"/>
            </a:endParaRPr>
          </a:p>
          <a:p>
            <a:pPr algn="ctr"/>
            <a:r>
              <a:rPr lang="zh-CN" altLang="en-US" sz="1400" dirty="0">
                <a:latin typeface="微软雅黑 Light" panose="020B0502040204020203" pitchFamily="34" charset="-122"/>
                <a:ea typeface="微软雅黑 Light" panose="020B0502040204020203" pitchFamily="34" charset="-122"/>
              </a:rPr>
              <a:t>支持</a:t>
            </a:r>
            <a:endParaRPr lang="en-US" altLang="zh-CN" sz="1400" dirty="0">
              <a:latin typeface="微软雅黑 Light" panose="020B0502040204020203" pitchFamily="34" charset="-122"/>
              <a:ea typeface="微软雅黑 Light" panose="020B0502040204020203" pitchFamily="34" charset="-122"/>
            </a:endParaRPr>
          </a:p>
        </p:txBody>
      </p:sp>
      <p:sp>
        <p:nvSpPr>
          <p:cNvPr id="81" name="矩形 80"/>
          <p:cNvSpPr/>
          <p:nvPr/>
        </p:nvSpPr>
        <p:spPr>
          <a:xfrm>
            <a:off x="1655676" y="3959880"/>
            <a:ext cx="714181" cy="508208"/>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基础</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支撑</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82"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p>
        </p:txBody>
      </p:sp>
    </p:spTree>
    <p:extLst>
      <p:ext uri="{BB962C8B-B14F-4D97-AF65-F5344CB8AC3E}">
        <p14:creationId xmlns:p14="http://schemas.microsoft.com/office/powerpoint/2010/main" val="2734954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8</a:t>
            </a:fld>
            <a:endParaRPr lang="zh-CN" altLang="en-US" dirty="0"/>
          </a:p>
        </p:txBody>
      </p:sp>
      <p:grpSp>
        <p:nvGrpSpPr>
          <p:cNvPr id="5" name="组合 4"/>
          <p:cNvGrpSpPr/>
          <p:nvPr/>
        </p:nvGrpSpPr>
        <p:grpSpPr>
          <a:xfrm>
            <a:off x="1979712" y="627534"/>
            <a:ext cx="6480719" cy="3769679"/>
            <a:chOff x="430750" y="954158"/>
            <a:chExt cx="12108593" cy="7850510"/>
          </a:xfrm>
        </p:grpSpPr>
        <p:sp>
          <p:nvSpPr>
            <p:cNvPr id="6" name="Rectangle 2"/>
            <p:cNvSpPr txBox="1">
              <a:spLocks noChangeArrowheads="1"/>
            </p:cNvSpPr>
            <p:nvPr/>
          </p:nvSpPr>
          <p:spPr bwMode="auto">
            <a:xfrm>
              <a:off x="3778203" y="7052166"/>
              <a:ext cx="5953927" cy="175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l" rtl="0" fontAlgn="base">
                <a:spcBef>
                  <a:spcPct val="0"/>
                </a:spcBef>
                <a:spcAft>
                  <a:spcPct val="0"/>
                </a:spcAft>
                <a:defRPr sz="2200" b="1">
                  <a:solidFill>
                    <a:schemeClr val="tx1"/>
                  </a:solidFill>
                  <a:latin typeface="+mj-lt"/>
                  <a:ea typeface="+mj-ea"/>
                  <a:cs typeface="+mj-cs"/>
                </a:defRPr>
              </a:lvl1pPr>
              <a:lvl2pPr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2pPr>
              <a:lvl3pPr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3pPr>
              <a:lvl4pPr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4pPr>
              <a:lvl5pPr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5pPr>
              <a:lvl6pPr marL="457200"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6pPr>
              <a:lvl7pPr marL="914400"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7pPr>
              <a:lvl8pPr marL="1371600"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8pPr>
              <a:lvl9pPr marL="1828800" algn="l" rtl="0" fontAlgn="base">
                <a:spcBef>
                  <a:spcPct val="0"/>
                </a:spcBef>
                <a:spcAft>
                  <a:spcPct val="0"/>
                </a:spcAft>
                <a:defRPr sz="2200" b="1">
                  <a:solidFill>
                    <a:schemeClr val="tx1"/>
                  </a:solidFill>
                  <a:latin typeface="Verdana" pitchFamily="34" charset="0"/>
                  <a:ea typeface="SimSun" pitchFamily="2" charset="-122"/>
                  <a:cs typeface="Arial" pitchFamily="34" charset="0"/>
                </a:defRPr>
              </a:lvl9pPr>
            </a:lstStyle>
            <a:p>
              <a:pPr marR="0" lvl="0" algn="l" defTabSz="914400" rtl="0" eaLnBrk="1" fontAlgn="base" latinLnBrk="0" hangingPunct="1">
                <a:lnSpc>
                  <a:spcPct val="100000"/>
                </a:lnSpc>
                <a:spcBef>
                  <a:spcPct val="0"/>
                </a:spcBef>
                <a:spcAft>
                  <a:spcPct val="0"/>
                </a:spcAft>
                <a:buClrTx/>
                <a:buSzTx/>
                <a:tabLst/>
                <a:defRPr/>
              </a:pPr>
              <a:endParaRPr kumimoji="1" lang="en-US" altLang="zh-CN" sz="1100" b="1" i="0" u="none" strike="noStrike" kern="0" cap="none" spc="0" normalizeH="0" baseline="0" noProof="0" dirty="0">
                <a:ln>
                  <a:noFill/>
                </a:ln>
                <a:solidFill>
                  <a:srgbClr val="000000"/>
                </a:solidFill>
                <a:effectLst/>
                <a:uLnTx/>
                <a:uFillTx/>
                <a:latin typeface="Verdana"/>
                <a:ea typeface="SimSun"/>
                <a:cs typeface="Arial"/>
              </a:endParaRP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l"/>
                <a:tabLst/>
                <a:defRPr/>
              </a:pPr>
              <a:r>
                <a:rPr kumimoji="1" lang="zh-CN" altLang="en-US" sz="1100" kern="0" dirty="0">
                  <a:solidFill>
                    <a:srgbClr val="000000"/>
                  </a:solidFill>
                  <a:latin typeface="Verdana"/>
                  <a:ea typeface="SimSun"/>
                  <a:cs typeface="Arial"/>
                </a:rPr>
                <a:t>加强客户洞察、客户营销能力</a:t>
              </a:r>
              <a:endParaRPr kumimoji="1" lang="en-US" altLang="zh-CN" sz="1100" kern="0" dirty="0">
                <a:solidFill>
                  <a:srgbClr val="000000"/>
                </a:solidFill>
                <a:latin typeface="Verdana"/>
                <a:ea typeface="SimSun"/>
                <a:cs typeface="Arial"/>
              </a:endParaRP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l"/>
                <a:tabLst/>
                <a:defRPr/>
              </a:pPr>
              <a:r>
                <a:rPr kumimoji="1" lang="zh-CN" altLang="en-US" sz="1100" kern="0" dirty="0">
                  <a:solidFill>
                    <a:srgbClr val="000000"/>
                  </a:solidFill>
                  <a:latin typeface="Verdana"/>
                  <a:ea typeface="SimSun"/>
                  <a:cs typeface="Arial"/>
                </a:rPr>
                <a:t>加强</a:t>
              </a:r>
              <a:r>
                <a:rPr kumimoji="1" lang="zh-CN" altLang="en-US" sz="1100" b="1" i="0" u="none" strike="noStrike" kern="0" cap="none" spc="0" normalizeH="0" baseline="0" noProof="0" dirty="0">
                  <a:ln>
                    <a:noFill/>
                  </a:ln>
                  <a:solidFill>
                    <a:srgbClr val="000000"/>
                  </a:solidFill>
                  <a:effectLst/>
                  <a:uLnTx/>
                  <a:uFillTx/>
                  <a:latin typeface="Verdana"/>
                  <a:ea typeface="SimSun"/>
                  <a:cs typeface="Arial"/>
                </a:rPr>
                <a:t>客户碎片化获取能力</a:t>
              </a:r>
              <a:endParaRPr kumimoji="1" lang="en-US" altLang="zh-CN" sz="1100" b="1" i="0" u="none" strike="noStrike" kern="0" cap="none" spc="0" normalizeH="0" baseline="0" noProof="0" dirty="0">
                <a:ln>
                  <a:noFill/>
                </a:ln>
                <a:solidFill>
                  <a:srgbClr val="000000"/>
                </a:solidFill>
                <a:effectLst/>
                <a:uLnTx/>
                <a:uFillTx/>
                <a:latin typeface="Verdana"/>
                <a:ea typeface="SimSun"/>
                <a:cs typeface="Arial"/>
              </a:endParaRP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l"/>
                <a:tabLst/>
                <a:defRPr/>
              </a:pPr>
              <a:r>
                <a:rPr kumimoji="1" lang="zh-CN" altLang="en-US" sz="1100" kern="0" dirty="0">
                  <a:solidFill>
                    <a:srgbClr val="000000"/>
                  </a:solidFill>
                  <a:latin typeface="Verdana"/>
                  <a:ea typeface="SimSun"/>
                  <a:cs typeface="Arial"/>
                </a:rPr>
                <a:t>实现多渠道、定制化、差别化客户服务</a:t>
              </a:r>
              <a:endParaRPr kumimoji="1" lang="en-US" altLang="zh-CN" sz="1100" kern="0" dirty="0">
                <a:solidFill>
                  <a:srgbClr val="000000"/>
                </a:solidFill>
                <a:latin typeface="Verdana"/>
                <a:ea typeface="SimSun"/>
                <a:cs typeface="Arial"/>
              </a:endParaRP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l"/>
                <a:tabLst/>
                <a:defRPr/>
              </a:pPr>
              <a:r>
                <a:rPr kumimoji="1" lang="zh-CN" altLang="en-US" sz="1100" b="1" i="0" u="none" strike="noStrike" kern="0" cap="none" spc="0" normalizeH="0" baseline="0" noProof="0" dirty="0">
                  <a:ln>
                    <a:noFill/>
                  </a:ln>
                  <a:solidFill>
                    <a:srgbClr val="000000"/>
                  </a:solidFill>
                  <a:effectLst/>
                  <a:uLnTx/>
                  <a:uFillTx/>
                  <a:latin typeface="Verdana"/>
                  <a:ea typeface="SimSun"/>
                  <a:cs typeface="Arial"/>
                </a:rPr>
                <a:t>加强客户分析能力、量化客户风险与价值</a:t>
              </a:r>
            </a:p>
          </p:txBody>
        </p:sp>
        <p:grpSp>
          <p:nvGrpSpPr>
            <p:cNvPr id="7" name="Group 3"/>
            <p:cNvGrpSpPr>
              <a:grpSpLocks/>
            </p:cNvGrpSpPr>
            <p:nvPr/>
          </p:nvGrpSpPr>
          <p:grpSpPr bwMode="auto">
            <a:xfrm>
              <a:off x="442668" y="1860202"/>
              <a:ext cx="5046134" cy="4755793"/>
              <a:chOff x="1703" y="1440"/>
              <a:chExt cx="2354" cy="2523"/>
            </a:xfrm>
          </p:grpSpPr>
          <p:sp>
            <p:nvSpPr>
              <p:cNvPr id="29" name="Arc 4"/>
              <p:cNvSpPr>
                <a:spLocks/>
              </p:cNvSpPr>
              <p:nvPr/>
            </p:nvSpPr>
            <p:spPr bwMode="auto">
              <a:xfrm>
                <a:off x="2851" y="1543"/>
                <a:ext cx="1060" cy="1210"/>
              </a:xfrm>
              <a:custGeom>
                <a:avLst/>
                <a:gdLst>
                  <a:gd name="G0" fmla="+- 0 0 0"/>
                  <a:gd name="G1" fmla="+- 21600 0 0"/>
                  <a:gd name="G2" fmla="+- 21600 0 0"/>
                  <a:gd name="T0" fmla="*/ 0 w 20536"/>
                  <a:gd name="T1" fmla="*/ 0 h 21600"/>
                  <a:gd name="T2" fmla="*/ 20536 w 20536"/>
                  <a:gd name="T3" fmla="*/ 14906 h 21600"/>
                  <a:gd name="T4" fmla="*/ 0 w 20536"/>
                  <a:gd name="T5" fmla="*/ 21600 h 21600"/>
                </a:gdLst>
                <a:ahLst/>
                <a:cxnLst>
                  <a:cxn ang="0">
                    <a:pos x="T0" y="T1"/>
                  </a:cxn>
                  <a:cxn ang="0">
                    <a:pos x="T2" y="T3"/>
                  </a:cxn>
                  <a:cxn ang="0">
                    <a:pos x="T4" y="T5"/>
                  </a:cxn>
                </a:cxnLst>
                <a:rect l="0" t="0" r="r" b="b"/>
                <a:pathLst>
                  <a:path w="20536" h="21600" fill="none" extrusionOk="0">
                    <a:moveTo>
                      <a:pt x="-1" y="0"/>
                    </a:moveTo>
                    <a:cubicBezTo>
                      <a:pt x="9350" y="0"/>
                      <a:pt x="17638" y="6016"/>
                      <a:pt x="20536" y="14905"/>
                    </a:cubicBezTo>
                  </a:path>
                  <a:path w="20536" h="21600" stroke="0" extrusionOk="0">
                    <a:moveTo>
                      <a:pt x="-1" y="0"/>
                    </a:moveTo>
                    <a:cubicBezTo>
                      <a:pt x="9350" y="0"/>
                      <a:pt x="17638" y="6016"/>
                      <a:pt x="20536" y="14905"/>
                    </a:cubicBezTo>
                    <a:lnTo>
                      <a:pt x="0" y="21600"/>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Arc 5"/>
              <p:cNvSpPr>
                <a:spLocks/>
              </p:cNvSpPr>
              <p:nvPr/>
            </p:nvSpPr>
            <p:spPr bwMode="auto">
              <a:xfrm>
                <a:off x="2851" y="2378"/>
                <a:ext cx="1115" cy="1355"/>
              </a:xfrm>
              <a:custGeom>
                <a:avLst/>
                <a:gdLst>
                  <a:gd name="G0" fmla="+- 0 0 0"/>
                  <a:gd name="G1" fmla="+- 6694 0 0"/>
                  <a:gd name="G2" fmla="+- 21600 0 0"/>
                  <a:gd name="T0" fmla="*/ 20536 w 21600"/>
                  <a:gd name="T1" fmla="*/ 0 h 24190"/>
                  <a:gd name="T2" fmla="*/ 12666 w 21600"/>
                  <a:gd name="T3" fmla="*/ 24190 h 24190"/>
                  <a:gd name="T4" fmla="*/ 0 w 21600"/>
                  <a:gd name="T5" fmla="*/ 6694 h 24190"/>
                </a:gdLst>
                <a:ahLst/>
                <a:cxnLst>
                  <a:cxn ang="0">
                    <a:pos x="T0" y="T1"/>
                  </a:cxn>
                  <a:cxn ang="0">
                    <a:pos x="T2" y="T3"/>
                  </a:cxn>
                  <a:cxn ang="0">
                    <a:pos x="T4" y="T5"/>
                  </a:cxn>
                </a:cxnLst>
                <a:rect l="0" t="0" r="r" b="b"/>
                <a:pathLst>
                  <a:path w="21600" h="24190" fill="none" extrusionOk="0">
                    <a:moveTo>
                      <a:pt x="20536" y="-1"/>
                    </a:moveTo>
                    <a:cubicBezTo>
                      <a:pt x="21241" y="2161"/>
                      <a:pt x="21600" y="4420"/>
                      <a:pt x="21600" y="6694"/>
                    </a:cubicBezTo>
                    <a:cubicBezTo>
                      <a:pt x="21600" y="13621"/>
                      <a:pt x="18277" y="20128"/>
                      <a:pt x="12666" y="24190"/>
                    </a:cubicBezTo>
                  </a:path>
                  <a:path w="21600" h="24190" stroke="0" extrusionOk="0">
                    <a:moveTo>
                      <a:pt x="20536" y="-1"/>
                    </a:moveTo>
                    <a:cubicBezTo>
                      <a:pt x="21241" y="2161"/>
                      <a:pt x="21600" y="4420"/>
                      <a:pt x="21600" y="6694"/>
                    </a:cubicBezTo>
                    <a:cubicBezTo>
                      <a:pt x="21600" y="13621"/>
                      <a:pt x="18277" y="20128"/>
                      <a:pt x="12666" y="24190"/>
                    </a:cubicBezTo>
                    <a:lnTo>
                      <a:pt x="0" y="6694"/>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Arc 6"/>
              <p:cNvSpPr>
                <a:spLocks/>
              </p:cNvSpPr>
              <p:nvPr/>
            </p:nvSpPr>
            <p:spPr bwMode="auto">
              <a:xfrm>
                <a:off x="2197" y="2753"/>
                <a:ext cx="1308" cy="1210"/>
              </a:xfrm>
              <a:custGeom>
                <a:avLst/>
                <a:gdLst>
                  <a:gd name="G0" fmla="+- 12678 0 0"/>
                  <a:gd name="G1" fmla="+- 0 0 0"/>
                  <a:gd name="G2" fmla="+- 21600 0 0"/>
                  <a:gd name="T0" fmla="*/ 25344 w 25344"/>
                  <a:gd name="T1" fmla="*/ 17496 h 21600"/>
                  <a:gd name="T2" fmla="*/ 0 w 25344"/>
                  <a:gd name="T3" fmla="*/ 17488 h 21600"/>
                  <a:gd name="T4" fmla="*/ 12678 w 25344"/>
                  <a:gd name="T5" fmla="*/ 0 h 21600"/>
                </a:gdLst>
                <a:ahLst/>
                <a:cxnLst>
                  <a:cxn ang="0">
                    <a:pos x="T0" y="T1"/>
                  </a:cxn>
                  <a:cxn ang="0">
                    <a:pos x="T2" y="T3"/>
                  </a:cxn>
                  <a:cxn ang="0">
                    <a:pos x="T4" y="T5"/>
                  </a:cxn>
                </a:cxnLst>
                <a:rect l="0" t="0" r="r" b="b"/>
                <a:pathLst>
                  <a:path w="25344" h="21600" fill="none" extrusionOk="0">
                    <a:moveTo>
                      <a:pt x="25344" y="17496"/>
                    </a:moveTo>
                    <a:cubicBezTo>
                      <a:pt x="21659" y="20163"/>
                      <a:pt x="17226" y="21599"/>
                      <a:pt x="12678" y="21600"/>
                    </a:cubicBezTo>
                    <a:cubicBezTo>
                      <a:pt x="8124" y="21600"/>
                      <a:pt x="3686" y="20160"/>
                      <a:pt x="0" y="17487"/>
                    </a:cubicBezTo>
                  </a:path>
                  <a:path w="25344" h="21600" stroke="0" extrusionOk="0">
                    <a:moveTo>
                      <a:pt x="25344" y="17496"/>
                    </a:moveTo>
                    <a:cubicBezTo>
                      <a:pt x="21659" y="20163"/>
                      <a:pt x="17226" y="21599"/>
                      <a:pt x="12678" y="21600"/>
                    </a:cubicBezTo>
                    <a:cubicBezTo>
                      <a:pt x="8124" y="21600"/>
                      <a:pt x="3686" y="20160"/>
                      <a:pt x="0" y="17487"/>
                    </a:cubicBezTo>
                    <a:lnTo>
                      <a:pt x="12678" y="0"/>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Arc 7"/>
              <p:cNvSpPr>
                <a:spLocks/>
              </p:cNvSpPr>
              <p:nvPr/>
            </p:nvSpPr>
            <p:spPr bwMode="auto">
              <a:xfrm>
                <a:off x="1736" y="2378"/>
                <a:ext cx="1115" cy="1354"/>
              </a:xfrm>
              <a:custGeom>
                <a:avLst/>
                <a:gdLst>
                  <a:gd name="G0" fmla="+- 21600 0 0"/>
                  <a:gd name="G1" fmla="+- 6689 0 0"/>
                  <a:gd name="G2" fmla="+- 21600 0 0"/>
                  <a:gd name="T0" fmla="*/ 8922 w 21600"/>
                  <a:gd name="T1" fmla="*/ 24177 h 24177"/>
                  <a:gd name="T2" fmla="*/ 1062 w 21600"/>
                  <a:gd name="T3" fmla="*/ 0 h 24177"/>
                  <a:gd name="T4" fmla="*/ 21600 w 21600"/>
                  <a:gd name="T5" fmla="*/ 6689 h 24177"/>
                </a:gdLst>
                <a:ahLst/>
                <a:cxnLst>
                  <a:cxn ang="0">
                    <a:pos x="T0" y="T1"/>
                  </a:cxn>
                  <a:cxn ang="0">
                    <a:pos x="T2" y="T3"/>
                  </a:cxn>
                  <a:cxn ang="0">
                    <a:pos x="T4" y="T5"/>
                  </a:cxn>
                </a:cxnLst>
                <a:rect l="0" t="0" r="r" b="b"/>
                <a:pathLst>
                  <a:path w="21600" h="24177" fill="none" extrusionOk="0">
                    <a:moveTo>
                      <a:pt x="8922" y="24176"/>
                    </a:moveTo>
                    <a:cubicBezTo>
                      <a:pt x="3317" y="20114"/>
                      <a:pt x="0" y="13611"/>
                      <a:pt x="0" y="6689"/>
                    </a:cubicBezTo>
                    <a:cubicBezTo>
                      <a:pt x="-1" y="4417"/>
                      <a:pt x="358" y="2159"/>
                      <a:pt x="1061" y="-1"/>
                    </a:cubicBezTo>
                  </a:path>
                  <a:path w="21600" h="24177" stroke="0" extrusionOk="0">
                    <a:moveTo>
                      <a:pt x="8922" y="24176"/>
                    </a:moveTo>
                    <a:cubicBezTo>
                      <a:pt x="3317" y="20114"/>
                      <a:pt x="0" y="13611"/>
                      <a:pt x="0" y="6689"/>
                    </a:cubicBezTo>
                    <a:cubicBezTo>
                      <a:pt x="-1" y="4417"/>
                      <a:pt x="358" y="2159"/>
                      <a:pt x="1061" y="-1"/>
                    </a:cubicBezTo>
                    <a:lnTo>
                      <a:pt x="21600" y="6689"/>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Arc 8"/>
              <p:cNvSpPr>
                <a:spLocks/>
              </p:cNvSpPr>
              <p:nvPr/>
            </p:nvSpPr>
            <p:spPr bwMode="auto">
              <a:xfrm>
                <a:off x="1792" y="1543"/>
                <a:ext cx="1059" cy="1210"/>
              </a:xfrm>
              <a:custGeom>
                <a:avLst/>
                <a:gdLst>
                  <a:gd name="G0" fmla="+- 20538 0 0"/>
                  <a:gd name="G1" fmla="+- 21600 0 0"/>
                  <a:gd name="G2" fmla="+- 21600 0 0"/>
                  <a:gd name="T0" fmla="*/ 0 w 20538"/>
                  <a:gd name="T1" fmla="*/ 14911 h 21600"/>
                  <a:gd name="T2" fmla="*/ 20538 w 20538"/>
                  <a:gd name="T3" fmla="*/ 0 h 21600"/>
                  <a:gd name="T4" fmla="*/ 20538 w 20538"/>
                  <a:gd name="T5" fmla="*/ 21600 h 21600"/>
                </a:gdLst>
                <a:ahLst/>
                <a:cxnLst>
                  <a:cxn ang="0">
                    <a:pos x="T0" y="T1"/>
                  </a:cxn>
                  <a:cxn ang="0">
                    <a:pos x="T2" y="T3"/>
                  </a:cxn>
                  <a:cxn ang="0">
                    <a:pos x="T4" y="T5"/>
                  </a:cxn>
                </a:cxnLst>
                <a:rect l="0" t="0" r="r" b="b"/>
                <a:pathLst>
                  <a:path w="20538" h="21600" fill="none" extrusionOk="0">
                    <a:moveTo>
                      <a:pt x="-1" y="14910"/>
                    </a:moveTo>
                    <a:cubicBezTo>
                      <a:pt x="2895" y="6018"/>
                      <a:pt x="11185" y="0"/>
                      <a:pt x="20537" y="0"/>
                    </a:cubicBezTo>
                  </a:path>
                  <a:path w="20538" h="21600" stroke="0" extrusionOk="0">
                    <a:moveTo>
                      <a:pt x="-1" y="14910"/>
                    </a:moveTo>
                    <a:cubicBezTo>
                      <a:pt x="2895" y="6018"/>
                      <a:pt x="11185" y="0"/>
                      <a:pt x="20537" y="0"/>
                    </a:cubicBezTo>
                    <a:lnTo>
                      <a:pt x="20538" y="21600"/>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Oval 9"/>
              <p:cNvSpPr>
                <a:spLocks noChangeArrowheads="1"/>
              </p:cNvSpPr>
              <p:nvPr/>
            </p:nvSpPr>
            <p:spPr bwMode="auto">
              <a:xfrm>
                <a:off x="2383" y="2246"/>
                <a:ext cx="936" cy="1014"/>
              </a:xfrm>
              <a:prstGeom prst="ellipse">
                <a:avLst/>
              </a:prstGeom>
              <a:solidFill>
                <a:srgbClr val="669900"/>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Text Box 10"/>
              <p:cNvSpPr txBox="1">
                <a:spLocks noChangeArrowheads="1"/>
              </p:cNvSpPr>
              <p:nvPr/>
            </p:nvSpPr>
            <p:spPr bwMode="auto">
              <a:xfrm>
                <a:off x="2478" y="2663"/>
                <a:ext cx="745"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FFFFFF"/>
                    </a:solidFill>
                    <a:effectLst/>
                    <a:uLnTx/>
                    <a:uFillTx/>
                    <a:cs typeface="Arial" pitchFamily="34" charset="0"/>
                  </a:rPr>
                  <a:t>贷款</a:t>
                </a:r>
              </a:p>
            </p:txBody>
          </p:sp>
          <p:sp>
            <p:nvSpPr>
              <p:cNvPr id="36" name="Text Box 11"/>
              <p:cNvSpPr txBox="1">
                <a:spLocks noChangeArrowheads="1"/>
              </p:cNvSpPr>
              <p:nvPr/>
            </p:nvSpPr>
            <p:spPr bwMode="auto">
              <a:xfrm>
                <a:off x="3154" y="2136"/>
                <a:ext cx="52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受理调查</a:t>
                </a:r>
              </a:p>
            </p:txBody>
          </p:sp>
          <p:sp>
            <p:nvSpPr>
              <p:cNvPr id="37" name="Freeform 12"/>
              <p:cNvSpPr>
                <a:spLocks/>
              </p:cNvSpPr>
              <p:nvPr/>
            </p:nvSpPr>
            <p:spPr bwMode="auto">
              <a:xfrm rot="-28091558">
                <a:off x="3536" y="2159"/>
                <a:ext cx="198" cy="84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13"/>
              <p:cNvSpPr>
                <a:spLocks/>
              </p:cNvSpPr>
              <p:nvPr/>
            </p:nvSpPr>
            <p:spPr bwMode="auto">
              <a:xfrm rot="-23823560">
                <a:off x="3162" y="3048"/>
                <a:ext cx="182" cy="91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14"/>
              <p:cNvSpPr>
                <a:spLocks/>
              </p:cNvSpPr>
              <p:nvPr/>
            </p:nvSpPr>
            <p:spPr bwMode="auto">
              <a:xfrm rot="-19362863">
                <a:off x="2223" y="2934"/>
                <a:ext cx="183" cy="91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15"/>
              <p:cNvSpPr>
                <a:spLocks/>
              </p:cNvSpPr>
              <p:nvPr/>
            </p:nvSpPr>
            <p:spPr bwMode="auto">
              <a:xfrm rot="17291558" flipH="1">
                <a:off x="2027" y="1991"/>
                <a:ext cx="198" cy="84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16"/>
              <p:cNvSpPr>
                <a:spLocks/>
              </p:cNvSpPr>
              <p:nvPr/>
            </p:nvSpPr>
            <p:spPr bwMode="auto">
              <a:xfrm rot="26517" flipH="1">
                <a:off x="2849" y="1440"/>
                <a:ext cx="182" cy="91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Text Box 17"/>
              <p:cNvSpPr txBox="1">
                <a:spLocks noChangeArrowheads="1"/>
              </p:cNvSpPr>
              <p:nvPr/>
            </p:nvSpPr>
            <p:spPr bwMode="auto">
              <a:xfrm>
                <a:off x="3321" y="3025"/>
                <a:ext cx="52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贷款审批</a:t>
                </a:r>
              </a:p>
            </p:txBody>
          </p:sp>
          <p:sp>
            <p:nvSpPr>
              <p:cNvPr id="43" name="Text Box 18"/>
              <p:cNvSpPr txBox="1">
                <a:spLocks noChangeArrowheads="1"/>
              </p:cNvSpPr>
              <p:nvPr/>
            </p:nvSpPr>
            <p:spPr bwMode="auto">
              <a:xfrm>
                <a:off x="2459" y="3498"/>
                <a:ext cx="52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签约放款</a:t>
                </a:r>
              </a:p>
            </p:txBody>
          </p:sp>
          <p:sp>
            <p:nvSpPr>
              <p:cNvPr id="44" name="Text Box 19"/>
              <p:cNvSpPr txBox="1">
                <a:spLocks noChangeArrowheads="1"/>
              </p:cNvSpPr>
              <p:nvPr/>
            </p:nvSpPr>
            <p:spPr bwMode="auto">
              <a:xfrm>
                <a:off x="1778" y="2768"/>
                <a:ext cx="52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贷后管理</a:t>
                </a:r>
              </a:p>
            </p:txBody>
          </p:sp>
          <p:sp>
            <p:nvSpPr>
              <p:cNvPr id="45" name="Text Box 20"/>
              <p:cNvSpPr txBox="1">
                <a:spLocks noChangeArrowheads="1"/>
              </p:cNvSpPr>
              <p:nvPr/>
            </p:nvSpPr>
            <p:spPr bwMode="auto">
              <a:xfrm>
                <a:off x="2201" y="1936"/>
                <a:ext cx="51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营销贷款</a:t>
                </a:r>
              </a:p>
            </p:txBody>
          </p:sp>
        </p:grpSp>
        <p:grpSp>
          <p:nvGrpSpPr>
            <p:cNvPr id="8" name="Group 21"/>
            <p:cNvGrpSpPr>
              <a:grpSpLocks/>
            </p:cNvGrpSpPr>
            <p:nvPr/>
          </p:nvGrpSpPr>
          <p:grpSpPr bwMode="auto">
            <a:xfrm>
              <a:off x="7479148" y="1909798"/>
              <a:ext cx="5046134" cy="4755793"/>
              <a:chOff x="1703" y="1440"/>
              <a:chExt cx="2354" cy="2523"/>
            </a:xfrm>
          </p:grpSpPr>
          <p:sp>
            <p:nvSpPr>
              <p:cNvPr id="12" name="Arc 22"/>
              <p:cNvSpPr>
                <a:spLocks/>
              </p:cNvSpPr>
              <p:nvPr/>
            </p:nvSpPr>
            <p:spPr bwMode="auto">
              <a:xfrm>
                <a:off x="2851" y="1543"/>
                <a:ext cx="1060" cy="1210"/>
              </a:xfrm>
              <a:custGeom>
                <a:avLst/>
                <a:gdLst>
                  <a:gd name="G0" fmla="+- 0 0 0"/>
                  <a:gd name="G1" fmla="+- 21600 0 0"/>
                  <a:gd name="G2" fmla="+- 21600 0 0"/>
                  <a:gd name="T0" fmla="*/ 0 w 20536"/>
                  <a:gd name="T1" fmla="*/ 0 h 21600"/>
                  <a:gd name="T2" fmla="*/ 20536 w 20536"/>
                  <a:gd name="T3" fmla="*/ 14906 h 21600"/>
                  <a:gd name="T4" fmla="*/ 0 w 20536"/>
                  <a:gd name="T5" fmla="*/ 21600 h 21600"/>
                </a:gdLst>
                <a:ahLst/>
                <a:cxnLst>
                  <a:cxn ang="0">
                    <a:pos x="T0" y="T1"/>
                  </a:cxn>
                  <a:cxn ang="0">
                    <a:pos x="T2" y="T3"/>
                  </a:cxn>
                  <a:cxn ang="0">
                    <a:pos x="T4" y="T5"/>
                  </a:cxn>
                </a:cxnLst>
                <a:rect l="0" t="0" r="r" b="b"/>
                <a:pathLst>
                  <a:path w="20536" h="21600" fill="none" extrusionOk="0">
                    <a:moveTo>
                      <a:pt x="-1" y="0"/>
                    </a:moveTo>
                    <a:cubicBezTo>
                      <a:pt x="9350" y="0"/>
                      <a:pt x="17638" y="6016"/>
                      <a:pt x="20536" y="14905"/>
                    </a:cubicBezTo>
                  </a:path>
                  <a:path w="20536" h="21600" stroke="0" extrusionOk="0">
                    <a:moveTo>
                      <a:pt x="-1" y="0"/>
                    </a:moveTo>
                    <a:cubicBezTo>
                      <a:pt x="9350" y="0"/>
                      <a:pt x="17638" y="6016"/>
                      <a:pt x="20536" y="14905"/>
                    </a:cubicBezTo>
                    <a:lnTo>
                      <a:pt x="0" y="21600"/>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Arc 23"/>
              <p:cNvSpPr>
                <a:spLocks/>
              </p:cNvSpPr>
              <p:nvPr/>
            </p:nvSpPr>
            <p:spPr bwMode="auto">
              <a:xfrm>
                <a:off x="2851" y="2378"/>
                <a:ext cx="1115" cy="1355"/>
              </a:xfrm>
              <a:custGeom>
                <a:avLst/>
                <a:gdLst>
                  <a:gd name="G0" fmla="+- 0 0 0"/>
                  <a:gd name="G1" fmla="+- 6694 0 0"/>
                  <a:gd name="G2" fmla="+- 21600 0 0"/>
                  <a:gd name="T0" fmla="*/ 20536 w 21600"/>
                  <a:gd name="T1" fmla="*/ 0 h 24190"/>
                  <a:gd name="T2" fmla="*/ 12666 w 21600"/>
                  <a:gd name="T3" fmla="*/ 24190 h 24190"/>
                  <a:gd name="T4" fmla="*/ 0 w 21600"/>
                  <a:gd name="T5" fmla="*/ 6694 h 24190"/>
                </a:gdLst>
                <a:ahLst/>
                <a:cxnLst>
                  <a:cxn ang="0">
                    <a:pos x="T0" y="T1"/>
                  </a:cxn>
                  <a:cxn ang="0">
                    <a:pos x="T2" y="T3"/>
                  </a:cxn>
                  <a:cxn ang="0">
                    <a:pos x="T4" y="T5"/>
                  </a:cxn>
                </a:cxnLst>
                <a:rect l="0" t="0" r="r" b="b"/>
                <a:pathLst>
                  <a:path w="21600" h="24190" fill="none" extrusionOk="0">
                    <a:moveTo>
                      <a:pt x="20536" y="-1"/>
                    </a:moveTo>
                    <a:cubicBezTo>
                      <a:pt x="21241" y="2161"/>
                      <a:pt x="21600" y="4420"/>
                      <a:pt x="21600" y="6694"/>
                    </a:cubicBezTo>
                    <a:cubicBezTo>
                      <a:pt x="21600" y="13621"/>
                      <a:pt x="18277" y="20128"/>
                      <a:pt x="12666" y="24190"/>
                    </a:cubicBezTo>
                  </a:path>
                  <a:path w="21600" h="24190" stroke="0" extrusionOk="0">
                    <a:moveTo>
                      <a:pt x="20536" y="-1"/>
                    </a:moveTo>
                    <a:cubicBezTo>
                      <a:pt x="21241" y="2161"/>
                      <a:pt x="21600" y="4420"/>
                      <a:pt x="21600" y="6694"/>
                    </a:cubicBezTo>
                    <a:cubicBezTo>
                      <a:pt x="21600" y="13621"/>
                      <a:pt x="18277" y="20128"/>
                      <a:pt x="12666" y="24190"/>
                    </a:cubicBezTo>
                    <a:lnTo>
                      <a:pt x="0" y="6694"/>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Arc 24"/>
              <p:cNvSpPr>
                <a:spLocks/>
              </p:cNvSpPr>
              <p:nvPr/>
            </p:nvSpPr>
            <p:spPr bwMode="auto">
              <a:xfrm>
                <a:off x="2197" y="2753"/>
                <a:ext cx="1308" cy="1210"/>
              </a:xfrm>
              <a:custGeom>
                <a:avLst/>
                <a:gdLst>
                  <a:gd name="G0" fmla="+- 12678 0 0"/>
                  <a:gd name="G1" fmla="+- 0 0 0"/>
                  <a:gd name="G2" fmla="+- 21600 0 0"/>
                  <a:gd name="T0" fmla="*/ 25344 w 25344"/>
                  <a:gd name="T1" fmla="*/ 17496 h 21600"/>
                  <a:gd name="T2" fmla="*/ 0 w 25344"/>
                  <a:gd name="T3" fmla="*/ 17488 h 21600"/>
                  <a:gd name="T4" fmla="*/ 12678 w 25344"/>
                  <a:gd name="T5" fmla="*/ 0 h 21600"/>
                </a:gdLst>
                <a:ahLst/>
                <a:cxnLst>
                  <a:cxn ang="0">
                    <a:pos x="T0" y="T1"/>
                  </a:cxn>
                  <a:cxn ang="0">
                    <a:pos x="T2" y="T3"/>
                  </a:cxn>
                  <a:cxn ang="0">
                    <a:pos x="T4" y="T5"/>
                  </a:cxn>
                </a:cxnLst>
                <a:rect l="0" t="0" r="r" b="b"/>
                <a:pathLst>
                  <a:path w="25344" h="21600" fill="none" extrusionOk="0">
                    <a:moveTo>
                      <a:pt x="25344" y="17496"/>
                    </a:moveTo>
                    <a:cubicBezTo>
                      <a:pt x="21659" y="20163"/>
                      <a:pt x="17226" y="21599"/>
                      <a:pt x="12678" y="21600"/>
                    </a:cubicBezTo>
                    <a:cubicBezTo>
                      <a:pt x="8124" y="21600"/>
                      <a:pt x="3686" y="20160"/>
                      <a:pt x="0" y="17487"/>
                    </a:cubicBezTo>
                  </a:path>
                  <a:path w="25344" h="21600" stroke="0" extrusionOk="0">
                    <a:moveTo>
                      <a:pt x="25344" y="17496"/>
                    </a:moveTo>
                    <a:cubicBezTo>
                      <a:pt x="21659" y="20163"/>
                      <a:pt x="17226" y="21599"/>
                      <a:pt x="12678" y="21600"/>
                    </a:cubicBezTo>
                    <a:cubicBezTo>
                      <a:pt x="8124" y="21600"/>
                      <a:pt x="3686" y="20160"/>
                      <a:pt x="0" y="17487"/>
                    </a:cubicBezTo>
                    <a:lnTo>
                      <a:pt x="12678" y="0"/>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Arc 25"/>
              <p:cNvSpPr>
                <a:spLocks/>
              </p:cNvSpPr>
              <p:nvPr/>
            </p:nvSpPr>
            <p:spPr bwMode="auto">
              <a:xfrm>
                <a:off x="1736" y="2378"/>
                <a:ext cx="1115" cy="1354"/>
              </a:xfrm>
              <a:custGeom>
                <a:avLst/>
                <a:gdLst>
                  <a:gd name="G0" fmla="+- 21600 0 0"/>
                  <a:gd name="G1" fmla="+- 6689 0 0"/>
                  <a:gd name="G2" fmla="+- 21600 0 0"/>
                  <a:gd name="T0" fmla="*/ 8922 w 21600"/>
                  <a:gd name="T1" fmla="*/ 24177 h 24177"/>
                  <a:gd name="T2" fmla="*/ 1062 w 21600"/>
                  <a:gd name="T3" fmla="*/ 0 h 24177"/>
                  <a:gd name="T4" fmla="*/ 21600 w 21600"/>
                  <a:gd name="T5" fmla="*/ 6689 h 24177"/>
                </a:gdLst>
                <a:ahLst/>
                <a:cxnLst>
                  <a:cxn ang="0">
                    <a:pos x="T0" y="T1"/>
                  </a:cxn>
                  <a:cxn ang="0">
                    <a:pos x="T2" y="T3"/>
                  </a:cxn>
                  <a:cxn ang="0">
                    <a:pos x="T4" y="T5"/>
                  </a:cxn>
                </a:cxnLst>
                <a:rect l="0" t="0" r="r" b="b"/>
                <a:pathLst>
                  <a:path w="21600" h="24177" fill="none" extrusionOk="0">
                    <a:moveTo>
                      <a:pt x="8922" y="24176"/>
                    </a:moveTo>
                    <a:cubicBezTo>
                      <a:pt x="3317" y="20114"/>
                      <a:pt x="0" y="13611"/>
                      <a:pt x="0" y="6689"/>
                    </a:cubicBezTo>
                    <a:cubicBezTo>
                      <a:pt x="-1" y="4417"/>
                      <a:pt x="358" y="2159"/>
                      <a:pt x="1061" y="-1"/>
                    </a:cubicBezTo>
                  </a:path>
                  <a:path w="21600" h="24177" stroke="0" extrusionOk="0">
                    <a:moveTo>
                      <a:pt x="8922" y="24176"/>
                    </a:moveTo>
                    <a:cubicBezTo>
                      <a:pt x="3317" y="20114"/>
                      <a:pt x="0" y="13611"/>
                      <a:pt x="0" y="6689"/>
                    </a:cubicBezTo>
                    <a:cubicBezTo>
                      <a:pt x="-1" y="4417"/>
                      <a:pt x="358" y="2159"/>
                      <a:pt x="1061" y="-1"/>
                    </a:cubicBezTo>
                    <a:lnTo>
                      <a:pt x="21600" y="6689"/>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Arc 26"/>
              <p:cNvSpPr>
                <a:spLocks/>
              </p:cNvSpPr>
              <p:nvPr/>
            </p:nvSpPr>
            <p:spPr bwMode="auto">
              <a:xfrm>
                <a:off x="1792" y="1543"/>
                <a:ext cx="1059" cy="1210"/>
              </a:xfrm>
              <a:custGeom>
                <a:avLst/>
                <a:gdLst>
                  <a:gd name="G0" fmla="+- 20538 0 0"/>
                  <a:gd name="G1" fmla="+- 21600 0 0"/>
                  <a:gd name="G2" fmla="+- 21600 0 0"/>
                  <a:gd name="T0" fmla="*/ 0 w 20538"/>
                  <a:gd name="T1" fmla="*/ 14911 h 21600"/>
                  <a:gd name="T2" fmla="*/ 20538 w 20538"/>
                  <a:gd name="T3" fmla="*/ 0 h 21600"/>
                  <a:gd name="T4" fmla="*/ 20538 w 20538"/>
                  <a:gd name="T5" fmla="*/ 21600 h 21600"/>
                </a:gdLst>
                <a:ahLst/>
                <a:cxnLst>
                  <a:cxn ang="0">
                    <a:pos x="T0" y="T1"/>
                  </a:cxn>
                  <a:cxn ang="0">
                    <a:pos x="T2" y="T3"/>
                  </a:cxn>
                  <a:cxn ang="0">
                    <a:pos x="T4" y="T5"/>
                  </a:cxn>
                </a:cxnLst>
                <a:rect l="0" t="0" r="r" b="b"/>
                <a:pathLst>
                  <a:path w="20538" h="21600" fill="none" extrusionOk="0">
                    <a:moveTo>
                      <a:pt x="-1" y="14910"/>
                    </a:moveTo>
                    <a:cubicBezTo>
                      <a:pt x="2895" y="6018"/>
                      <a:pt x="11185" y="0"/>
                      <a:pt x="20537" y="0"/>
                    </a:cubicBezTo>
                  </a:path>
                  <a:path w="20538" h="21600" stroke="0" extrusionOk="0">
                    <a:moveTo>
                      <a:pt x="-1" y="14910"/>
                    </a:moveTo>
                    <a:cubicBezTo>
                      <a:pt x="2895" y="6018"/>
                      <a:pt x="11185" y="0"/>
                      <a:pt x="20537" y="0"/>
                    </a:cubicBezTo>
                    <a:lnTo>
                      <a:pt x="20538" y="21600"/>
                    </a:lnTo>
                    <a:close/>
                  </a:path>
                </a:pathLst>
              </a:custGeom>
              <a:solidFill>
                <a:srgbClr val="FFFFFF"/>
              </a:solidFill>
              <a:ln w="63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Oval 27"/>
              <p:cNvSpPr>
                <a:spLocks noChangeArrowheads="1"/>
              </p:cNvSpPr>
              <p:nvPr/>
            </p:nvSpPr>
            <p:spPr bwMode="auto">
              <a:xfrm>
                <a:off x="2383" y="2246"/>
                <a:ext cx="936" cy="1014"/>
              </a:xfrm>
              <a:prstGeom prst="ellipse">
                <a:avLst/>
              </a:prstGeom>
              <a:solidFill>
                <a:srgbClr val="669900"/>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Text Box 28"/>
              <p:cNvSpPr txBox="1">
                <a:spLocks noChangeArrowheads="1"/>
              </p:cNvSpPr>
              <p:nvPr/>
            </p:nvSpPr>
            <p:spPr bwMode="auto">
              <a:xfrm>
                <a:off x="2478" y="2664"/>
                <a:ext cx="745"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FFFFFF"/>
                    </a:solidFill>
                    <a:effectLst/>
                    <a:uLnTx/>
                    <a:uFillTx/>
                    <a:cs typeface="Arial" pitchFamily="34" charset="0"/>
                  </a:rPr>
                  <a:t>客户信息</a:t>
                </a:r>
              </a:p>
            </p:txBody>
          </p:sp>
          <p:sp>
            <p:nvSpPr>
              <p:cNvPr id="19" name="Text Box 29"/>
              <p:cNvSpPr txBox="1">
                <a:spLocks noChangeArrowheads="1"/>
              </p:cNvSpPr>
              <p:nvPr/>
            </p:nvSpPr>
            <p:spPr bwMode="auto">
              <a:xfrm>
                <a:off x="3154" y="2136"/>
                <a:ext cx="52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客户营销</a:t>
                </a:r>
              </a:p>
            </p:txBody>
          </p:sp>
          <p:sp>
            <p:nvSpPr>
              <p:cNvPr id="20" name="Freeform 30"/>
              <p:cNvSpPr>
                <a:spLocks/>
              </p:cNvSpPr>
              <p:nvPr/>
            </p:nvSpPr>
            <p:spPr bwMode="auto">
              <a:xfrm rot="-28091558">
                <a:off x="3536" y="2159"/>
                <a:ext cx="198" cy="84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Freeform 31"/>
              <p:cNvSpPr>
                <a:spLocks/>
              </p:cNvSpPr>
              <p:nvPr/>
            </p:nvSpPr>
            <p:spPr bwMode="auto">
              <a:xfrm rot="-23823560">
                <a:off x="3162" y="3048"/>
                <a:ext cx="182" cy="91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Freeform 32"/>
              <p:cNvSpPr>
                <a:spLocks/>
              </p:cNvSpPr>
              <p:nvPr/>
            </p:nvSpPr>
            <p:spPr bwMode="auto">
              <a:xfrm rot="-19362863">
                <a:off x="2223" y="2934"/>
                <a:ext cx="183" cy="91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Freeform 33"/>
              <p:cNvSpPr>
                <a:spLocks/>
              </p:cNvSpPr>
              <p:nvPr/>
            </p:nvSpPr>
            <p:spPr bwMode="auto">
              <a:xfrm rot="17291558" flipH="1">
                <a:off x="2027" y="1991"/>
                <a:ext cx="198" cy="84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34"/>
              <p:cNvSpPr>
                <a:spLocks/>
              </p:cNvSpPr>
              <p:nvPr/>
            </p:nvSpPr>
            <p:spPr bwMode="auto">
              <a:xfrm rot="26517" flipH="1">
                <a:off x="2849" y="1440"/>
                <a:ext cx="182" cy="915"/>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Text Box 35"/>
              <p:cNvSpPr txBox="1">
                <a:spLocks noChangeArrowheads="1"/>
              </p:cNvSpPr>
              <p:nvPr/>
            </p:nvSpPr>
            <p:spPr bwMode="auto">
              <a:xfrm>
                <a:off x="3321" y="3025"/>
                <a:ext cx="52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客户获取</a:t>
                </a:r>
              </a:p>
            </p:txBody>
          </p:sp>
          <p:sp>
            <p:nvSpPr>
              <p:cNvPr id="26" name="Text Box 36"/>
              <p:cNvSpPr txBox="1">
                <a:spLocks noChangeArrowheads="1"/>
              </p:cNvSpPr>
              <p:nvPr/>
            </p:nvSpPr>
            <p:spPr bwMode="auto">
              <a:xfrm>
                <a:off x="2459" y="3498"/>
                <a:ext cx="52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客户服务</a:t>
                </a:r>
              </a:p>
            </p:txBody>
          </p:sp>
          <p:sp>
            <p:nvSpPr>
              <p:cNvPr id="27" name="Text Box 37"/>
              <p:cNvSpPr txBox="1">
                <a:spLocks noChangeArrowheads="1"/>
              </p:cNvSpPr>
              <p:nvPr/>
            </p:nvSpPr>
            <p:spPr bwMode="auto">
              <a:xfrm>
                <a:off x="1778" y="2768"/>
                <a:ext cx="52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客户分析</a:t>
                </a:r>
              </a:p>
            </p:txBody>
          </p:sp>
          <p:sp>
            <p:nvSpPr>
              <p:cNvPr id="28" name="Text Box 38"/>
              <p:cNvSpPr txBox="1">
                <a:spLocks noChangeArrowheads="1"/>
              </p:cNvSpPr>
              <p:nvPr/>
            </p:nvSpPr>
            <p:spPr bwMode="auto">
              <a:xfrm>
                <a:off x="2201" y="1936"/>
                <a:ext cx="51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cs typeface="Arial" pitchFamily="34" charset="0"/>
                  </a:rPr>
                  <a:t>客户洞察</a:t>
                </a:r>
              </a:p>
            </p:txBody>
          </p:sp>
        </p:grpSp>
        <p:sp>
          <p:nvSpPr>
            <p:cNvPr id="9" name="AutoShape 39"/>
            <p:cNvSpPr>
              <a:spLocks noChangeArrowheads="1"/>
            </p:cNvSpPr>
            <p:nvPr/>
          </p:nvSpPr>
          <p:spPr bwMode="auto">
            <a:xfrm>
              <a:off x="6051825" y="2848180"/>
              <a:ext cx="767890" cy="2853476"/>
            </a:xfrm>
            <a:prstGeom prst="rightArrow">
              <a:avLst>
                <a:gd name="adj1" fmla="val 50000"/>
                <a:gd name="adj2" fmla="val 25000"/>
              </a:avLst>
            </a:prstGeom>
            <a:solidFill>
              <a:srgbClr val="7889FB"/>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矩形 9"/>
            <p:cNvSpPr/>
            <p:nvPr/>
          </p:nvSpPr>
          <p:spPr>
            <a:xfrm>
              <a:off x="430750" y="954158"/>
              <a:ext cx="12108593" cy="6162260"/>
            </a:xfrm>
            <a:prstGeom prst="rect">
              <a:avLst/>
            </a:prstGeom>
            <a:solidFill>
              <a:schemeClr val="accent1">
                <a:alpha val="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1" name="TextBox 53"/>
            <p:cNvSpPr txBox="1"/>
            <p:nvPr/>
          </p:nvSpPr>
          <p:spPr>
            <a:xfrm>
              <a:off x="486684" y="1044582"/>
              <a:ext cx="6333028" cy="576862"/>
            </a:xfrm>
            <a:prstGeom prst="rect">
              <a:avLst/>
            </a:prstGeom>
            <a:noFill/>
          </p:spPr>
          <p:txBody>
            <a:bodyPr wrap="square" rtlCol="0">
              <a:spAutoFit/>
            </a:bodyPr>
            <a:lstStyle/>
            <a:p>
              <a:r>
                <a:rPr kumimoji="1" lang="zh-CN" altLang="en-US" sz="1200" b="1" dirty="0"/>
                <a:t>由强调贷款流程向以客户为中心的服务模式转变</a:t>
              </a:r>
              <a:endParaRPr lang="zh-CN" altLang="en-US" sz="1200" b="1" dirty="0"/>
            </a:p>
          </p:txBody>
        </p:sp>
      </p:grpSp>
    </p:spTree>
    <p:extLst>
      <p:ext uri="{BB962C8B-B14F-4D97-AF65-F5344CB8AC3E}">
        <p14:creationId xmlns:p14="http://schemas.microsoft.com/office/powerpoint/2010/main" val="2620386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7961" y="365905"/>
            <a:ext cx="907030" cy="2013914"/>
          </a:xfrm>
        </p:spPr>
        <p:txBody>
          <a:bodyPr>
            <a:noAutofit/>
          </a:bodyPr>
          <a:lstStyle/>
          <a:p>
            <a:r>
              <a:rPr lang="en-US" altLang="zh-CN" sz="4000" b="0" i="1" dirty="0">
                <a:effectLst>
                  <a:outerShdw blurRad="38100" dist="38100" dir="2700000" algn="tl">
                    <a:srgbClr val="000000">
                      <a:alpha val="43137"/>
                    </a:srgbClr>
                  </a:outerShdw>
                </a:effectLst>
                <a:latin typeface="Arial Rounded MT Bold" panose="020F0704030504030204" pitchFamily="34" charset="0"/>
                <a:ea typeface="微软雅黑" panose="020B0503020204020204" pitchFamily="34" charset="-122"/>
                <a:cs typeface="Arial" panose="020B0604020202020204" pitchFamily="34" charset="0"/>
              </a:rPr>
              <a:t>3.</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主题</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a:t>
            </a:r>
            <a: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04E6B97-142D-419E-9ED3-77D759E6E406}" type="slidenum">
              <a:rPr lang="zh-CN" altLang="en-US" smtClean="0"/>
              <a:pPr>
                <a:defRPr/>
              </a:pPr>
              <a:t>9</a:t>
            </a:fld>
            <a:endParaRPr lang="zh-CN" altLang="en-US" dirty="0"/>
          </a:p>
        </p:txBody>
      </p:sp>
      <p:grpSp>
        <p:nvGrpSpPr>
          <p:cNvPr id="5" name="组合 4"/>
          <p:cNvGrpSpPr/>
          <p:nvPr/>
        </p:nvGrpSpPr>
        <p:grpSpPr>
          <a:xfrm>
            <a:off x="1684884" y="627534"/>
            <a:ext cx="6994997" cy="3744416"/>
            <a:chOff x="837927" y="1033672"/>
            <a:chExt cx="11859224" cy="7414588"/>
          </a:xfrm>
        </p:grpSpPr>
        <p:sp>
          <p:nvSpPr>
            <p:cNvPr id="6" name="矩形 5"/>
            <p:cNvSpPr/>
            <p:nvPr/>
          </p:nvSpPr>
          <p:spPr>
            <a:xfrm>
              <a:off x="855256" y="1033672"/>
              <a:ext cx="3935896" cy="91439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7" name="TextBox 12"/>
            <p:cNvSpPr txBox="1"/>
            <p:nvPr/>
          </p:nvSpPr>
          <p:spPr>
            <a:xfrm>
              <a:off x="837927" y="1186143"/>
              <a:ext cx="3882238" cy="609451"/>
            </a:xfrm>
            <a:prstGeom prst="rect">
              <a:avLst/>
            </a:prstGeom>
            <a:noFill/>
          </p:spPr>
          <p:txBody>
            <a:bodyPr wrap="square" rtlCol="0">
              <a:spAutoFit/>
            </a:bodyPr>
            <a:lstStyle/>
            <a:p>
              <a:pPr algn="ctr"/>
              <a:r>
                <a:rPr lang="zh-CN" altLang="en-US" sz="1400" b="1" dirty="0">
                  <a:latin typeface="微软雅黑" pitchFamily="34" charset="-122"/>
                  <a:ea typeface="微软雅黑" pitchFamily="34" charset="-122"/>
                </a:rPr>
                <a:t>以客户为中心</a:t>
              </a:r>
            </a:p>
          </p:txBody>
        </p:sp>
        <p:sp>
          <p:nvSpPr>
            <p:cNvPr id="8" name="TextBox 13"/>
            <p:cNvSpPr txBox="1"/>
            <p:nvPr/>
          </p:nvSpPr>
          <p:spPr>
            <a:xfrm>
              <a:off x="1090181" y="2309123"/>
              <a:ext cx="3143890" cy="2516073"/>
            </a:xfrm>
            <a:prstGeom prst="rect">
              <a:avLst/>
            </a:prstGeom>
            <a:noFill/>
          </p:spPr>
          <p:txBody>
            <a:bodyPr wrap="square" rtlCol="0">
              <a:spAutoFit/>
            </a:bodyPr>
            <a:lstStyle/>
            <a:p>
              <a:pPr>
                <a:lnSpc>
                  <a:spcPct val="150000"/>
                </a:lnSpc>
              </a:pPr>
              <a:r>
                <a:rPr lang="en-US" altLang="zh-CN" sz="1050" dirty="0">
                  <a:latin typeface="微软雅黑" pitchFamily="34" charset="-122"/>
                  <a:ea typeface="微软雅黑" pitchFamily="34" charset="-122"/>
                </a:rPr>
                <a:t>1</a:t>
              </a:r>
              <a:r>
                <a:rPr lang="zh-CN" altLang="en-US" sz="1050" dirty="0">
                  <a:latin typeface="微软雅黑" pitchFamily="34" charset="-122"/>
                  <a:ea typeface="微软雅黑" pitchFamily="34" charset="-122"/>
                </a:rPr>
                <a:t>、洞察客户信息</a:t>
              </a:r>
              <a:endParaRPr lang="en-US" altLang="zh-CN" sz="1050" dirty="0">
                <a:latin typeface="微软雅黑" pitchFamily="34" charset="-122"/>
                <a:ea typeface="微软雅黑" pitchFamily="34" charset="-122"/>
              </a:endParaRPr>
            </a:p>
            <a:p>
              <a:pPr>
                <a:lnSpc>
                  <a:spcPct val="150000"/>
                </a:lnSpc>
              </a:pPr>
              <a:r>
                <a:rPr lang="en-US" altLang="zh-CN" sz="1050" dirty="0">
                  <a:latin typeface="微软雅黑" pitchFamily="34" charset="-122"/>
                  <a:ea typeface="微软雅黑" pitchFamily="34" charset="-122"/>
                </a:rPr>
                <a:t>2</a:t>
              </a:r>
              <a:r>
                <a:rPr lang="zh-CN" altLang="en-US" sz="1050" dirty="0">
                  <a:latin typeface="微软雅黑" pitchFamily="34" charset="-122"/>
                  <a:ea typeface="微软雅黑" pitchFamily="34" charset="-122"/>
                </a:rPr>
                <a:t>、客户多渠道精准营销</a:t>
              </a:r>
              <a:endParaRPr lang="en-US" altLang="zh-CN" sz="1050" dirty="0">
                <a:latin typeface="微软雅黑" pitchFamily="34" charset="-122"/>
                <a:ea typeface="微软雅黑" pitchFamily="34" charset="-122"/>
              </a:endParaRPr>
            </a:p>
            <a:p>
              <a:pPr>
                <a:lnSpc>
                  <a:spcPct val="150000"/>
                </a:lnSpc>
              </a:pPr>
              <a:r>
                <a:rPr lang="en-US" altLang="zh-CN" sz="1050" dirty="0">
                  <a:latin typeface="微软雅黑" pitchFamily="34" charset="-122"/>
                  <a:ea typeface="微软雅黑" pitchFamily="34" charset="-122"/>
                </a:rPr>
                <a:t>3</a:t>
              </a:r>
              <a:r>
                <a:rPr lang="zh-CN" altLang="en-US" sz="1050" dirty="0">
                  <a:latin typeface="微软雅黑" pitchFamily="34" charset="-122"/>
                  <a:ea typeface="微软雅黑" pitchFamily="34" charset="-122"/>
                </a:rPr>
                <a:t>、客户碎片化获取</a:t>
              </a:r>
              <a:endParaRPr lang="en-US" altLang="zh-CN" sz="1050" dirty="0">
                <a:latin typeface="微软雅黑" pitchFamily="34" charset="-122"/>
                <a:ea typeface="微软雅黑" pitchFamily="34" charset="-122"/>
              </a:endParaRPr>
            </a:p>
            <a:p>
              <a:pPr>
                <a:lnSpc>
                  <a:spcPct val="150000"/>
                </a:lnSpc>
              </a:pPr>
              <a:r>
                <a:rPr lang="en-US" altLang="zh-CN" sz="1050" dirty="0">
                  <a:latin typeface="微软雅黑" pitchFamily="34" charset="-122"/>
                  <a:ea typeface="微软雅黑" pitchFamily="34" charset="-122"/>
                </a:rPr>
                <a:t>4</a:t>
              </a:r>
              <a:r>
                <a:rPr lang="zh-CN" altLang="en-US" sz="1050" dirty="0">
                  <a:latin typeface="微软雅黑" pitchFamily="34" charset="-122"/>
                  <a:ea typeface="微软雅黑" pitchFamily="34" charset="-122"/>
                </a:rPr>
                <a:t>、个性化客户服务</a:t>
              </a:r>
              <a:endParaRPr lang="en-US" altLang="zh-CN" sz="1050" dirty="0">
                <a:latin typeface="微软雅黑" pitchFamily="34" charset="-122"/>
                <a:ea typeface="微软雅黑" pitchFamily="34" charset="-122"/>
              </a:endParaRPr>
            </a:p>
            <a:p>
              <a:pPr>
                <a:lnSpc>
                  <a:spcPct val="150000"/>
                </a:lnSpc>
              </a:pPr>
              <a:r>
                <a:rPr lang="en-US" altLang="zh-CN" sz="1050" dirty="0">
                  <a:latin typeface="微软雅黑" pitchFamily="34" charset="-122"/>
                  <a:ea typeface="微软雅黑" pitchFamily="34" charset="-122"/>
                </a:rPr>
                <a:t>5</a:t>
              </a:r>
              <a:r>
                <a:rPr lang="zh-CN" altLang="en-US" sz="1050" dirty="0">
                  <a:latin typeface="微软雅黑" pitchFamily="34" charset="-122"/>
                  <a:ea typeface="微软雅黑" pitchFamily="34" charset="-122"/>
                </a:rPr>
                <a:t>、量化客户风险与价值</a:t>
              </a:r>
            </a:p>
          </p:txBody>
        </p:sp>
        <p:grpSp>
          <p:nvGrpSpPr>
            <p:cNvPr id="9" name="组合 8"/>
            <p:cNvGrpSpPr/>
            <p:nvPr/>
          </p:nvGrpSpPr>
          <p:grpSpPr>
            <a:xfrm>
              <a:off x="5196234" y="1110255"/>
              <a:ext cx="7492182" cy="7123021"/>
              <a:chOff x="5219896" y="1106579"/>
              <a:chExt cx="7492182" cy="7123021"/>
            </a:xfrm>
          </p:grpSpPr>
          <p:cxnSp>
            <p:nvCxnSpPr>
              <p:cNvPr id="14" name="AutoShape 13"/>
              <p:cNvCxnSpPr>
                <a:cxnSpLocks noChangeShapeType="1"/>
                <a:stCxn id="20" idx="0"/>
                <a:endCxn id="47" idx="1"/>
              </p:cNvCxnSpPr>
              <p:nvPr/>
            </p:nvCxnSpPr>
            <p:spPr bwMode="auto">
              <a:xfrm rot="5400000" flipH="1" flipV="1">
                <a:off x="7835663" y="3064455"/>
                <a:ext cx="1387045" cy="676573"/>
              </a:xfrm>
              <a:prstGeom prst="bentConnector2">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14"/>
              <p:cNvSpPr>
                <a:spLocks noChangeArrowheads="1"/>
              </p:cNvSpPr>
              <p:nvPr/>
            </p:nvSpPr>
            <p:spPr bwMode="auto">
              <a:xfrm>
                <a:off x="6833437" y="4267561"/>
                <a:ext cx="890337" cy="728150"/>
              </a:xfrm>
              <a:prstGeom prst="roundRect">
                <a:avLst>
                  <a:gd name="adj" fmla="val 31431"/>
                </a:avLst>
              </a:prstGeom>
              <a:solidFill>
                <a:schemeClr val="bg1"/>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tIns="0" rIns="45720" bIns="0" anchor="ctr"/>
              <a:lstStyle/>
              <a:p>
                <a:pPr algn="ctr">
                  <a:spcBef>
                    <a:spcPct val="50000"/>
                  </a:spcBef>
                  <a:buFont typeface="Wingdings" pitchFamily="2" charset="2"/>
                  <a:buNone/>
                </a:pPr>
                <a:r>
                  <a:rPr lang="zh-CN" altLang="en-US" sz="1000" dirty="0">
                    <a:latin typeface="Verdana" pitchFamily="34" charset="0"/>
                    <a:ea typeface="楷体_GB2312" pitchFamily="49" charset="-122"/>
                    <a:cs typeface="Arial" pitchFamily="34" charset="0"/>
                  </a:rPr>
                  <a:t>客户管理</a:t>
                </a:r>
              </a:p>
            </p:txBody>
          </p:sp>
          <p:sp>
            <p:nvSpPr>
              <p:cNvPr id="16" name="AutoShape 27"/>
              <p:cNvSpPr>
                <a:spLocks noChangeArrowheads="1"/>
              </p:cNvSpPr>
              <p:nvPr/>
            </p:nvSpPr>
            <p:spPr bwMode="auto">
              <a:xfrm>
                <a:off x="5219899" y="1616920"/>
                <a:ext cx="1261311" cy="436890"/>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信息采集</a:t>
                </a:r>
              </a:p>
            </p:txBody>
          </p:sp>
          <p:sp>
            <p:nvSpPr>
              <p:cNvPr id="17" name="AutoShape 29"/>
              <p:cNvSpPr>
                <a:spLocks noChangeArrowheads="1"/>
              </p:cNvSpPr>
              <p:nvPr/>
            </p:nvSpPr>
            <p:spPr bwMode="auto">
              <a:xfrm>
                <a:off x="5219898" y="2160200"/>
                <a:ext cx="1261311" cy="436890"/>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快照历史</a:t>
                </a:r>
              </a:p>
            </p:txBody>
          </p:sp>
          <p:cxnSp>
            <p:nvCxnSpPr>
              <p:cNvPr id="18" name="AutoShape 33"/>
              <p:cNvCxnSpPr>
                <a:cxnSpLocks noChangeShapeType="1"/>
                <a:stCxn id="16" idx="3"/>
                <a:endCxn id="15" idx="1"/>
              </p:cNvCxnSpPr>
              <p:nvPr/>
            </p:nvCxnSpPr>
            <p:spPr bwMode="auto">
              <a:xfrm>
                <a:off x="6481210" y="1835365"/>
                <a:ext cx="352227" cy="279627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4"/>
              <p:cNvCxnSpPr>
                <a:cxnSpLocks noChangeShapeType="1"/>
                <a:stCxn id="17" idx="3"/>
                <a:endCxn id="15" idx="1"/>
              </p:cNvCxnSpPr>
              <p:nvPr/>
            </p:nvCxnSpPr>
            <p:spPr bwMode="auto">
              <a:xfrm>
                <a:off x="6481209" y="2378645"/>
                <a:ext cx="352228" cy="225299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72" descr="BD0000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9925" y="4096263"/>
                <a:ext cx="741948" cy="107074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组合 20"/>
              <p:cNvGrpSpPr/>
              <p:nvPr/>
            </p:nvGrpSpPr>
            <p:grpSpPr>
              <a:xfrm>
                <a:off x="8867472" y="1106579"/>
                <a:ext cx="3794980" cy="3205278"/>
                <a:chOff x="8867472" y="899145"/>
                <a:chExt cx="3794980" cy="3205278"/>
              </a:xfrm>
            </p:grpSpPr>
            <p:sp>
              <p:nvSpPr>
                <p:cNvPr id="47" name="AutoShape 47"/>
                <p:cNvSpPr>
                  <a:spLocks noChangeArrowheads="1"/>
                </p:cNvSpPr>
                <p:nvPr/>
              </p:nvSpPr>
              <p:spPr bwMode="auto">
                <a:xfrm>
                  <a:off x="8867472" y="899145"/>
                  <a:ext cx="3794980" cy="3205278"/>
                </a:xfrm>
                <a:prstGeom prst="roundRect">
                  <a:avLst>
                    <a:gd name="adj" fmla="val 16667"/>
                  </a:avLst>
                </a:prstGeom>
                <a:gradFill rotWithShape="1">
                  <a:gsLst>
                    <a:gs pos="0">
                      <a:srgbClr val="FFFF99">
                        <a:alpha val="39999"/>
                      </a:srgbClr>
                    </a:gs>
                    <a:gs pos="100000">
                      <a:srgbClr val="FFFF99">
                        <a:gamma/>
                        <a:tint val="80000"/>
                        <a:invGamma/>
                        <a:alpha val="39999"/>
                      </a:srgbClr>
                    </a:gs>
                  </a:gsLst>
                  <a:lin ang="5400000" scaled="1"/>
                </a:gra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6800" tIns="46800" rIns="46800" bIns="46800"/>
                <a:lstStyle/>
                <a:p>
                  <a:pPr algn="ctr" eaLnBrk="0" hangingPunct="0"/>
                  <a:r>
                    <a:rPr lang="zh-CN" altLang="en-US" sz="1000" dirty="0">
                      <a:solidFill>
                        <a:schemeClr val="tx2"/>
                      </a:solidFill>
                      <a:latin typeface="Verdana" pitchFamily="34" charset="0"/>
                      <a:ea typeface="楷体_GB2312" pitchFamily="49" charset="-122"/>
                      <a:cs typeface="Arial" pitchFamily="34" charset="0"/>
                    </a:rPr>
                    <a:t>个人客户信息</a:t>
                  </a:r>
                </a:p>
              </p:txBody>
            </p:sp>
            <p:sp>
              <p:nvSpPr>
                <p:cNvPr id="48" name="Rectangle 50"/>
                <p:cNvSpPr>
                  <a:spLocks noChangeArrowheads="1"/>
                </p:cNvSpPr>
                <p:nvPr/>
              </p:nvSpPr>
              <p:spPr bwMode="auto">
                <a:xfrm>
                  <a:off x="9161160" y="1482301"/>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基本信息</a:t>
                  </a:r>
                </a:p>
              </p:txBody>
            </p:sp>
            <p:sp>
              <p:nvSpPr>
                <p:cNvPr id="49" name="Rectangle 51"/>
                <p:cNvSpPr>
                  <a:spLocks noChangeArrowheads="1"/>
                </p:cNvSpPr>
                <p:nvPr/>
              </p:nvSpPr>
              <p:spPr bwMode="auto">
                <a:xfrm>
                  <a:off x="9161160" y="1879951"/>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职业信息</a:t>
                  </a:r>
                </a:p>
              </p:txBody>
            </p:sp>
            <p:sp>
              <p:nvSpPr>
                <p:cNvPr id="50" name="Rectangle 52"/>
                <p:cNvSpPr>
                  <a:spLocks noChangeArrowheads="1"/>
                </p:cNvSpPr>
                <p:nvPr/>
              </p:nvSpPr>
              <p:spPr bwMode="auto">
                <a:xfrm>
                  <a:off x="9161160" y="2309123"/>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收支信息</a:t>
                  </a:r>
                </a:p>
              </p:txBody>
            </p:sp>
            <p:sp>
              <p:nvSpPr>
                <p:cNvPr id="51" name="Rectangle 52"/>
                <p:cNvSpPr>
                  <a:spLocks noChangeArrowheads="1"/>
                </p:cNvSpPr>
                <p:nvPr/>
              </p:nvSpPr>
              <p:spPr bwMode="auto">
                <a:xfrm>
                  <a:off x="9161160" y="2752013"/>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地址信息</a:t>
                  </a:r>
                </a:p>
              </p:txBody>
            </p:sp>
            <p:sp>
              <p:nvSpPr>
                <p:cNvPr id="52" name="Rectangle 52"/>
                <p:cNvSpPr>
                  <a:spLocks noChangeArrowheads="1"/>
                </p:cNvSpPr>
                <p:nvPr/>
              </p:nvSpPr>
              <p:spPr bwMode="auto">
                <a:xfrm>
                  <a:off x="9161160" y="3152762"/>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关联人信息</a:t>
                  </a:r>
                </a:p>
              </p:txBody>
            </p:sp>
            <p:sp>
              <p:nvSpPr>
                <p:cNvPr id="53" name="Rectangle 52"/>
                <p:cNvSpPr>
                  <a:spLocks noChangeArrowheads="1"/>
                </p:cNvSpPr>
                <p:nvPr/>
              </p:nvSpPr>
              <p:spPr bwMode="auto">
                <a:xfrm>
                  <a:off x="9161160" y="3595351"/>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个人征信信息</a:t>
                  </a:r>
                </a:p>
              </p:txBody>
            </p:sp>
            <p:sp>
              <p:nvSpPr>
                <p:cNvPr id="54" name="Rectangle 50"/>
                <p:cNvSpPr>
                  <a:spLocks noChangeArrowheads="1"/>
                </p:cNvSpPr>
                <p:nvPr/>
              </p:nvSpPr>
              <p:spPr bwMode="auto">
                <a:xfrm>
                  <a:off x="10969416" y="1488785"/>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社会信息</a:t>
                  </a:r>
                </a:p>
              </p:txBody>
            </p:sp>
            <p:sp>
              <p:nvSpPr>
                <p:cNvPr id="55" name="Rectangle 50"/>
                <p:cNvSpPr>
                  <a:spLocks noChangeArrowheads="1"/>
                </p:cNvSpPr>
                <p:nvPr/>
              </p:nvSpPr>
              <p:spPr bwMode="auto">
                <a:xfrm>
                  <a:off x="10969416" y="1879951"/>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贡献度信息</a:t>
                  </a:r>
                </a:p>
              </p:txBody>
            </p:sp>
            <p:sp>
              <p:nvSpPr>
                <p:cNvPr id="56" name="Rectangle 50"/>
                <p:cNvSpPr>
                  <a:spLocks noChangeArrowheads="1"/>
                </p:cNvSpPr>
                <p:nvPr/>
              </p:nvSpPr>
              <p:spPr bwMode="auto">
                <a:xfrm>
                  <a:off x="10969416" y="2309123"/>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公积金信息</a:t>
                  </a:r>
                </a:p>
              </p:txBody>
            </p:sp>
            <p:sp>
              <p:nvSpPr>
                <p:cNvPr id="57" name="Rectangle 50"/>
                <p:cNvSpPr>
                  <a:spLocks noChangeArrowheads="1"/>
                </p:cNvSpPr>
                <p:nvPr/>
              </p:nvSpPr>
              <p:spPr bwMode="auto">
                <a:xfrm>
                  <a:off x="10969416" y="2747430"/>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司法信息</a:t>
                  </a:r>
                </a:p>
              </p:txBody>
            </p:sp>
            <p:sp>
              <p:nvSpPr>
                <p:cNvPr id="58" name="Rectangle 50"/>
                <p:cNvSpPr>
                  <a:spLocks noChangeArrowheads="1"/>
                </p:cNvSpPr>
                <p:nvPr/>
              </p:nvSpPr>
              <p:spPr bwMode="auto">
                <a:xfrm>
                  <a:off x="10969416" y="3152762"/>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公安信息</a:t>
                  </a:r>
                </a:p>
              </p:txBody>
            </p:sp>
            <p:sp>
              <p:nvSpPr>
                <p:cNvPr id="59" name="Rectangle 50"/>
                <p:cNvSpPr>
                  <a:spLocks noChangeArrowheads="1"/>
                </p:cNvSpPr>
                <p:nvPr/>
              </p:nvSpPr>
              <p:spPr bwMode="auto">
                <a:xfrm>
                  <a:off x="10969416" y="3595351"/>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社交信息</a:t>
                  </a:r>
                </a:p>
              </p:txBody>
            </p:sp>
          </p:grpSp>
          <p:grpSp>
            <p:nvGrpSpPr>
              <p:cNvPr id="22" name="组合 21"/>
              <p:cNvGrpSpPr/>
              <p:nvPr/>
            </p:nvGrpSpPr>
            <p:grpSpPr>
              <a:xfrm>
                <a:off x="8917098" y="5024322"/>
                <a:ext cx="3794980" cy="3205278"/>
                <a:chOff x="8917098" y="4449502"/>
                <a:chExt cx="3794980" cy="3205278"/>
              </a:xfrm>
            </p:grpSpPr>
            <p:sp>
              <p:nvSpPr>
                <p:cNvPr id="34" name="AutoShape 47"/>
                <p:cNvSpPr>
                  <a:spLocks noChangeArrowheads="1"/>
                </p:cNvSpPr>
                <p:nvPr/>
              </p:nvSpPr>
              <p:spPr bwMode="auto">
                <a:xfrm>
                  <a:off x="8917098" y="4449502"/>
                  <a:ext cx="3794980" cy="3205278"/>
                </a:xfrm>
                <a:prstGeom prst="roundRect">
                  <a:avLst>
                    <a:gd name="adj" fmla="val 16667"/>
                  </a:avLst>
                </a:prstGeom>
                <a:gradFill rotWithShape="1">
                  <a:gsLst>
                    <a:gs pos="0">
                      <a:srgbClr val="FFFF99">
                        <a:alpha val="39999"/>
                      </a:srgbClr>
                    </a:gs>
                    <a:gs pos="100000">
                      <a:srgbClr val="FFFF99">
                        <a:gamma/>
                        <a:tint val="80000"/>
                        <a:invGamma/>
                        <a:alpha val="39999"/>
                      </a:srgbClr>
                    </a:gs>
                  </a:gsLst>
                  <a:lin ang="5400000" scaled="1"/>
                </a:gra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6800" tIns="46800" rIns="46800" bIns="46800"/>
                <a:lstStyle/>
                <a:p>
                  <a:pPr algn="ctr" eaLnBrk="0" hangingPunct="0"/>
                  <a:r>
                    <a:rPr lang="zh-CN" altLang="en-US" sz="1000" dirty="0">
                      <a:solidFill>
                        <a:schemeClr val="tx2"/>
                      </a:solidFill>
                      <a:latin typeface="Verdana" pitchFamily="34" charset="0"/>
                      <a:ea typeface="楷体_GB2312" pitchFamily="49" charset="-122"/>
                      <a:cs typeface="Arial" pitchFamily="34" charset="0"/>
                    </a:rPr>
                    <a:t>非个人客户信息</a:t>
                  </a:r>
                </a:p>
              </p:txBody>
            </p:sp>
            <p:sp>
              <p:nvSpPr>
                <p:cNvPr id="35" name="Rectangle 50"/>
                <p:cNvSpPr>
                  <a:spLocks noChangeArrowheads="1"/>
                </p:cNvSpPr>
                <p:nvPr/>
              </p:nvSpPr>
              <p:spPr bwMode="auto">
                <a:xfrm>
                  <a:off x="9210786" y="5032658"/>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基本信息</a:t>
                  </a:r>
                </a:p>
              </p:txBody>
            </p:sp>
            <p:sp>
              <p:nvSpPr>
                <p:cNvPr id="36" name="Rectangle 51"/>
                <p:cNvSpPr>
                  <a:spLocks noChangeArrowheads="1"/>
                </p:cNvSpPr>
                <p:nvPr/>
              </p:nvSpPr>
              <p:spPr bwMode="auto">
                <a:xfrm>
                  <a:off x="9210786" y="5430308"/>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财务信息</a:t>
                  </a:r>
                </a:p>
              </p:txBody>
            </p:sp>
            <p:sp>
              <p:nvSpPr>
                <p:cNvPr id="37" name="Rectangle 52"/>
                <p:cNvSpPr>
                  <a:spLocks noChangeArrowheads="1"/>
                </p:cNvSpPr>
                <p:nvPr/>
              </p:nvSpPr>
              <p:spPr bwMode="auto">
                <a:xfrm>
                  <a:off x="9210786" y="5859480"/>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社会信息</a:t>
                  </a:r>
                </a:p>
              </p:txBody>
            </p:sp>
            <p:sp>
              <p:nvSpPr>
                <p:cNvPr id="38" name="Rectangle 52"/>
                <p:cNvSpPr>
                  <a:spLocks noChangeArrowheads="1"/>
                </p:cNvSpPr>
                <p:nvPr/>
              </p:nvSpPr>
              <p:spPr bwMode="auto">
                <a:xfrm>
                  <a:off x="9210786" y="6302370"/>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联系信息</a:t>
                  </a:r>
                </a:p>
              </p:txBody>
            </p:sp>
            <p:sp>
              <p:nvSpPr>
                <p:cNvPr id="39" name="Rectangle 52"/>
                <p:cNvSpPr>
                  <a:spLocks noChangeArrowheads="1"/>
                </p:cNvSpPr>
                <p:nvPr/>
              </p:nvSpPr>
              <p:spPr bwMode="auto">
                <a:xfrm>
                  <a:off x="9210786" y="6703119"/>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股票信息</a:t>
                  </a:r>
                </a:p>
              </p:txBody>
            </p:sp>
            <p:sp>
              <p:nvSpPr>
                <p:cNvPr id="40" name="Rectangle 52"/>
                <p:cNvSpPr>
                  <a:spLocks noChangeArrowheads="1"/>
                </p:cNvSpPr>
                <p:nvPr/>
              </p:nvSpPr>
              <p:spPr bwMode="auto">
                <a:xfrm>
                  <a:off x="9210786" y="7145708"/>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股东信息</a:t>
                  </a:r>
                </a:p>
              </p:txBody>
            </p:sp>
            <p:sp>
              <p:nvSpPr>
                <p:cNvPr id="41" name="Rectangle 50"/>
                <p:cNvSpPr>
                  <a:spLocks noChangeArrowheads="1"/>
                </p:cNvSpPr>
                <p:nvPr/>
              </p:nvSpPr>
              <p:spPr bwMode="auto">
                <a:xfrm>
                  <a:off x="11019042" y="5039142"/>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股权信息</a:t>
                  </a:r>
                </a:p>
              </p:txBody>
            </p:sp>
            <p:sp>
              <p:nvSpPr>
                <p:cNvPr id="42" name="Rectangle 50"/>
                <p:cNvSpPr>
                  <a:spLocks noChangeArrowheads="1"/>
                </p:cNvSpPr>
                <p:nvPr/>
              </p:nvSpPr>
              <p:spPr bwMode="auto">
                <a:xfrm>
                  <a:off x="11019042" y="5430308"/>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经营情况信息</a:t>
                  </a:r>
                </a:p>
              </p:txBody>
            </p:sp>
            <p:sp>
              <p:nvSpPr>
                <p:cNvPr id="43" name="Rectangle 50"/>
                <p:cNvSpPr>
                  <a:spLocks noChangeArrowheads="1"/>
                </p:cNvSpPr>
                <p:nvPr/>
              </p:nvSpPr>
              <p:spPr bwMode="auto">
                <a:xfrm>
                  <a:off x="11019042" y="5859480"/>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关联方信息</a:t>
                  </a:r>
                </a:p>
              </p:txBody>
            </p:sp>
            <p:sp>
              <p:nvSpPr>
                <p:cNvPr id="44" name="Rectangle 50"/>
                <p:cNvSpPr>
                  <a:spLocks noChangeArrowheads="1"/>
                </p:cNvSpPr>
                <p:nvPr/>
              </p:nvSpPr>
              <p:spPr bwMode="auto">
                <a:xfrm>
                  <a:off x="11019042" y="6297787"/>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司法信息</a:t>
                  </a:r>
                </a:p>
              </p:txBody>
            </p:sp>
            <p:sp>
              <p:nvSpPr>
                <p:cNvPr id="45" name="Rectangle 50"/>
                <p:cNvSpPr>
                  <a:spLocks noChangeArrowheads="1"/>
                </p:cNvSpPr>
                <p:nvPr/>
              </p:nvSpPr>
              <p:spPr bwMode="auto">
                <a:xfrm>
                  <a:off x="11019042" y="6703119"/>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工商信息</a:t>
                  </a:r>
                </a:p>
              </p:txBody>
            </p:sp>
            <p:sp>
              <p:nvSpPr>
                <p:cNvPr id="46" name="Rectangle 50"/>
                <p:cNvSpPr>
                  <a:spLocks noChangeArrowheads="1"/>
                </p:cNvSpPr>
                <p:nvPr/>
              </p:nvSpPr>
              <p:spPr bwMode="auto">
                <a:xfrm>
                  <a:off x="11019042" y="7145708"/>
                  <a:ext cx="1635376" cy="2912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dirty="0">
                      <a:latin typeface="Verdana" pitchFamily="34" charset="0"/>
                    </a:rPr>
                    <a:t>企业征信信息</a:t>
                  </a:r>
                </a:p>
              </p:txBody>
            </p:sp>
          </p:grpSp>
          <p:cxnSp>
            <p:nvCxnSpPr>
              <p:cNvPr id="23" name="AutoShape 13"/>
              <p:cNvCxnSpPr>
                <a:cxnSpLocks noChangeShapeType="1"/>
                <a:stCxn id="20" idx="2"/>
                <a:endCxn id="34" idx="1"/>
              </p:cNvCxnSpPr>
              <p:nvPr/>
            </p:nvCxnSpPr>
            <p:spPr bwMode="auto">
              <a:xfrm rot="16200000" flipH="1">
                <a:off x="7824022" y="5533884"/>
                <a:ext cx="1459953" cy="726199"/>
              </a:xfrm>
              <a:prstGeom prst="bentConnector2">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15" idx="3"/>
                <a:endCxn id="20" idx="1"/>
              </p:cNvCxnSpPr>
              <p:nvPr/>
            </p:nvCxnSpPr>
            <p:spPr>
              <a:xfrm>
                <a:off x="7723774" y="4631636"/>
                <a:ext cx="961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AutoShape 29"/>
              <p:cNvSpPr>
                <a:spLocks noChangeArrowheads="1"/>
              </p:cNvSpPr>
              <p:nvPr/>
            </p:nvSpPr>
            <p:spPr bwMode="auto">
              <a:xfrm>
                <a:off x="5219897" y="2663604"/>
                <a:ext cx="1261311" cy="436890"/>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客户分类</a:t>
                </a:r>
              </a:p>
            </p:txBody>
          </p:sp>
          <p:sp>
            <p:nvSpPr>
              <p:cNvPr id="26" name="AutoShape 29"/>
              <p:cNvSpPr>
                <a:spLocks noChangeArrowheads="1"/>
              </p:cNvSpPr>
              <p:nvPr/>
            </p:nvSpPr>
            <p:spPr bwMode="auto">
              <a:xfrm>
                <a:off x="5219899" y="3199803"/>
                <a:ext cx="1261311" cy="436890"/>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关键变更</a:t>
                </a:r>
              </a:p>
            </p:txBody>
          </p:sp>
          <p:sp>
            <p:nvSpPr>
              <p:cNvPr id="27" name="AutoShape 29"/>
              <p:cNvSpPr>
                <a:spLocks noChangeArrowheads="1"/>
              </p:cNvSpPr>
              <p:nvPr/>
            </p:nvSpPr>
            <p:spPr bwMode="auto">
              <a:xfrm>
                <a:off x="5219896" y="3729970"/>
                <a:ext cx="1261311" cy="436890"/>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客户分配</a:t>
                </a:r>
              </a:p>
            </p:txBody>
          </p:sp>
          <p:cxnSp>
            <p:nvCxnSpPr>
              <p:cNvPr id="28" name="AutoShape 34"/>
              <p:cNvCxnSpPr>
                <a:cxnSpLocks noChangeShapeType="1"/>
                <a:stCxn id="25" idx="3"/>
                <a:endCxn id="15" idx="1"/>
              </p:cNvCxnSpPr>
              <p:nvPr/>
            </p:nvCxnSpPr>
            <p:spPr bwMode="auto">
              <a:xfrm>
                <a:off x="6481208" y="2882049"/>
                <a:ext cx="352229" cy="174958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4"/>
              <p:cNvCxnSpPr>
                <a:cxnSpLocks noChangeShapeType="1"/>
                <a:stCxn id="26" idx="3"/>
                <a:endCxn id="15" idx="1"/>
              </p:cNvCxnSpPr>
              <p:nvPr/>
            </p:nvCxnSpPr>
            <p:spPr bwMode="auto">
              <a:xfrm>
                <a:off x="6481210" y="3418248"/>
                <a:ext cx="352227" cy="121338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4"/>
              <p:cNvCxnSpPr>
                <a:cxnSpLocks noChangeShapeType="1"/>
                <a:stCxn id="27" idx="3"/>
                <a:endCxn id="15" idx="1"/>
              </p:cNvCxnSpPr>
              <p:nvPr/>
            </p:nvCxnSpPr>
            <p:spPr bwMode="auto">
              <a:xfrm>
                <a:off x="6481207" y="3948415"/>
                <a:ext cx="352230" cy="68322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AutoShape 29"/>
              <p:cNvSpPr>
                <a:spLocks noChangeArrowheads="1"/>
              </p:cNvSpPr>
              <p:nvPr/>
            </p:nvSpPr>
            <p:spPr bwMode="auto">
              <a:xfrm>
                <a:off x="5219899" y="5859498"/>
                <a:ext cx="1763967" cy="574802"/>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客户分析与画像</a:t>
                </a:r>
              </a:p>
            </p:txBody>
          </p:sp>
          <p:sp>
            <p:nvSpPr>
              <p:cNvPr id="32" name="AutoShape 29"/>
              <p:cNvSpPr>
                <a:spLocks noChangeArrowheads="1"/>
              </p:cNvSpPr>
              <p:nvPr/>
            </p:nvSpPr>
            <p:spPr bwMode="auto">
              <a:xfrm>
                <a:off x="5219899" y="7022820"/>
                <a:ext cx="1797128" cy="546379"/>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en-US" altLang="zh-CN" sz="1000" dirty="0">
                    <a:solidFill>
                      <a:schemeClr val="accent1"/>
                    </a:solidFill>
                  </a:rPr>
                  <a:t>ECIF</a:t>
                </a:r>
                <a:r>
                  <a:rPr lang="zh-CN" altLang="en-US" sz="1000" dirty="0">
                    <a:solidFill>
                      <a:schemeClr val="accent1"/>
                    </a:solidFill>
                  </a:rPr>
                  <a:t>客户信息整合</a:t>
                </a:r>
              </a:p>
            </p:txBody>
          </p:sp>
          <p:sp>
            <p:nvSpPr>
              <p:cNvPr id="33" name="AutoShape 3"/>
              <p:cNvSpPr>
                <a:spLocks noChangeArrowheads="1"/>
              </p:cNvSpPr>
              <p:nvPr/>
            </p:nvSpPr>
            <p:spPr bwMode="auto">
              <a:xfrm>
                <a:off x="6833437" y="4995711"/>
                <a:ext cx="708530" cy="1729849"/>
              </a:xfrm>
              <a:custGeom>
                <a:avLst/>
                <a:gdLst>
                  <a:gd name="G0" fmla="+- 16496 0 0"/>
                  <a:gd name="G1" fmla="+- 19767 0 0"/>
                  <a:gd name="G2" fmla="+- 3950 0 0"/>
                  <a:gd name="G3" fmla="*/ 16496 1 2"/>
                  <a:gd name="G4" fmla="+- G3 10800 0"/>
                  <a:gd name="G5" fmla="+- 21600 16496 19767"/>
                  <a:gd name="G6" fmla="+- 19767 3950 0"/>
                  <a:gd name="G7" fmla="*/ G6 1 2"/>
                  <a:gd name="G8" fmla="*/ 19767 2 1"/>
                  <a:gd name="G9" fmla="+- G8 0 21600"/>
                  <a:gd name="G10" fmla="*/ 21600 G0 G1"/>
                  <a:gd name="G11" fmla="*/ 21600 G4 G1"/>
                  <a:gd name="G12" fmla="*/ 21600 G5 G1"/>
                  <a:gd name="G13" fmla="*/ 21600 G7 G1"/>
                  <a:gd name="G14" fmla="*/ 19767 1 2"/>
                  <a:gd name="G15" fmla="+- G5 0 G4"/>
                  <a:gd name="G16" fmla="+- G0 0 G4"/>
                  <a:gd name="G17" fmla="*/ G2 G15 G16"/>
                  <a:gd name="T0" fmla="*/ 19048 w 21600"/>
                  <a:gd name="T1" fmla="*/ 0 h 21600"/>
                  <a:gd name="T2" fmla="*/ 16496 w 21600"/>
                  <a:gd name="T3" fmla="*/ 3950 h 21600"/>
                  <a:gd name="T4" fmla="*/ 0 w 21600"/>
                  <a:gd name="T5" fmla="*/ 20814 h 21600"/>
                  <a:gd name="T6" fmla="*/ 9884 w 21600"/>
                  <a:gd name="T7" fmla="*/ 21600 h 21600"/>
                  <a:gd name="T8" fmla="*/ 19767 w 21600"/>
                  <a:gd name="T9" fmla="*/ 12959 h 21600"/>
                  <a:gd name="T10" fmla="*/ 21600 w 21600"/>
                  <a:gd name="T11" fmla="*/ 395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048" y="0"/>
                    </a:moveTo>
                    <a:lnTo>
                      <a:pt x="16496" y="3950"/>
                    </a:lnTo>
                    <a:lnTo>
                      <a:pt x="18329" y="3950"/>
                    </a:lnTo>
                    <a:lnTo>
                      <a:pt x="18329" y="20029"/>
                    </a:lnTo>
                    <a:lnTo>
                      <a:pt x="0" y="20029"/>
                    </a:lnTo>
                    <a:lnTo>
                      <a:pt x="0" y="21600"/>
                    </a:lnTo>
                    <a:lnTo>
                      <a:pt x="19767" y="21600"/>
                    </a:lnTo>
                    <a:lnTo>
                      <a:pt x="19767" y="3950"/>
                    </a:lnTo>
                    <a:lnTo>
                      <a:pt x="21600" y="3950"/>
                    </a:lnTo>
                    <a:close/>
                  </a:path>
                </a:pathLst>
              </a:custGeom>
              <a:gradFill rotWithShape="1">
                <a:gsLst>
                  <a:gs pos="0">
                    <a:schemeClr val="bg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a:p>
            </p:txBody>
          </p:sp>
        </p:grpSp>
        <p:sp>
          <p:nvSpPr>
            <p:cNvPr id="10" name="矩形 9"/>
            <p:cNvSpPr/>
            <p:nvPr/>
          </p:nvSpPr>
          <p:spPr>
            <a:xfrm>
              <a:off x="5089720" y="1057969"/>
              <a:ext cx="7607431" cy="7390291"/>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sz="1000" b="1" dirty="0"/>
            </a:p>
          </p:txBody>
        </p:sp>
        <p:sp>
          <p:nvSpPr>
            <p:cNvPr id="11" name="TextBox 16"/>
            <p:cNvSpPr txBox="1"/>
            <p:nvPr/>
          </p:nvSpPr>
          <p:spPr>
            <a:xfrm>
              <a:off x="5068954" y="1106579"/>
              <a:ext cx="2822713" cy="489364"/>
            </a:xfrm>
            <a:prstGeom prst="rect">
              <a:avLst/>
            </a:prstGeom>
            <a:noFill/>
          </p:spPr>
          <p:txBody>
            <a:bodyPr wrap="square" rtlCol="0">
              <a:spAutoFit/>
            </a:bodyPr>
            <a:lstStyle/>
            <a:p>
              <a:r>
                <a:rPr lang="zh-CN" altLang="en-US" sz="1000" b="1" dirty="0"/>
                <a:t>客户管理框架</a:t>
              </a:r>
            </a:p>
          </p:txBody>
        </p:sp>
        <p:sp>
          <p:nvSpPr>
            <p:cNvPr id="12" name="AutoShape 29"/>
            <p:cNvSpPr>
              <a:spLocks noChangeArrowheads="1"/>
            </p:cNvSpPr>
            <p:nvPr/>
          </p:nvSpPr>
          <p:spPr bwMode="auto">
            <a:xfrm>
              <a:off x="5196237" y="4416867"/>
              <a:ext cx="1261311" cy="436890"/>
            </a:xfrm>
            <a:prstGeom prst="homePlate">
              <a:avLst>
                <a:gd name="adj" fmla="val 31416"/>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r>
                <a:rPr lang="zh-CN" altLang="en-US" sz="1000" dirty="0">
                  <a:solidFill>
                    <a:schemeClr val="accent1"/>
                  </a:solidFill>
                </a:rPr>
                <a:t>统一视图</a:t>
              </a:r>
            </a:p>
          </p:txBody>
        </p:sp>
        <p:cxnSp>
          <p:nvCxnSpPr>
            <p:cNvPr id="13" name="AutoShape 34"/>
            <p:cNvCxnSpPr>
              <a:cxnSpLocks noChangeShapeType="1"/>
              <a:stCxn id="12" idx="3"/>
              <a:endCxn id="15" idx="1"/>
            </p:cNvCxnSpPr>
            <p:nvPr/>
          </p:nvCxnSpPr>
          <p:spPr bwMode="auto">
            <a:xfrm>
              <a:off x="6457548" y="4635312"/>
              <a:ext cx="352227" cy="127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710809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29231356"/>
  <p:tag name="MH_LIBRARY" val="GRAPHIC"/>
  <p:tag name="MH_TYPE" val="Text"/>
  <p:tag name="MH_ORDER" val="1"/>
</p:tagLst>
</file>

<file path=ppt/theme/theme1.xml><?xml version="1.0" encoding="utf-8"?>
<a:theme xmlns:a="http://schemas.openxmlformats.org/drawingml/2006/main" name="民生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民生PPT模板</Template>
  <TotalTime>1142</TotalTime>
  <Words>5569</Words>
  <Application>Microsoft Macintosh PowerPoint</Application>
  <PresentationFormat>全屏显示(16:9)</PresentationFormat>
  <Paragraphs>1759</Paragraphs>
  <Slides>54</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71" baseType="lpstr">
      <vt:lpstr>Angsana New</vt:lpstr>
      <vt:lpstr>Arial Rounded MT Bold</vt:lpstr>
      <vt:lpstr>Calibri</vt:lpstr>
      <vt:lpstr>Gill Sans MT</vt:lpstr>
      <vt:lpstr>SimSun</vt:lpstr>
      <vt:lpstr>Times New Roman</vt:lpstr>
      <vt:lpstr>Verdana</vt:lpstr>
      <vt:lpstr>Wingdings</vt:lpstr>
      <vt:lpstr>方正兰亭黑简体</vt:lpstr>
      <vt:lpstr>方正兰亭纤黑简体</vt:lpstr>
      <vt:lpstr>楷体_GB2312</vt:lpstr>
      <vt:lpstr>宋体</vt:lpstr>
      <vt:lpstr>微软雅黑</vt:lpstr>
      <vt:lpstr>微软雅黑 Light</vt:lpstr>
      <vt:lpstr>Arial</vt:lpstr>
      <vt:lpstr>民生PPT模板</vt:lpstr>
      <vt:lpstr>Visio</vt:lpstr>
      <vt:lpstr>零售风险管理系统（RCS） 整体规划方案</vt:lpstr>
      <vt:lpstr>方案内容</vt:lpstr>
      <vt:lpstr>1. 整体 建设 目标</vt:lpstr>
      <vt:lpstr>2. 系统 功能 架构</vt:lpstr>
      <vt:lpstr>3. 主题 功能 介绍</vt:lpstr>
      <vt:lpstr>3. 主题 功能 介绍 ----- 系统 管理</vt:lpstr>
      <vt:lpstr>3. 主题 功能 介绍</vt:lpstr>
      <vt:lpstr>3. 主题 功能 介绍 ----- 客户 管理</vt:lpstr>
      <vt:lpstr>3. 主题 功能 介绍 ----- 客户 管理</vt:lpstr>
      <vt:lpstr>3. 主题 功能 介绍 ----- 客户 管理</vt:lpstr>
      <vt:lpstr>3. 主题 功能 介绍</vt:lpstr>
      <vt:lpstr>3. 主题 功能 介绍 ----- 产品 工厂</vt:lpstr>
      <vt:lpstr>3. 主题 功能 介绍 ----- 产品 工厂</vt:lpstr>
      <vt:lpstr>3. 主题 功能 介绍 ----- 产品 工厂</vt:lpstr>
      <vt:lpstr>3. 主题 功能 介绍 ----- 产品</vt:lpstr>
      <vt:lpstr>3. 主题 功能 介绍 ----- 产品 工厂</vt:lpstr>
      <vt:lpstr>3. 主题 功能 介绍</vt:lpstr>
      <vt:lpstr>3. 主题 功能 介绍 ----- 参数 管理</vt:lpstr>
      <vt:lpstr>3. 主题 功能 介绍 ----- 参数 管理</vt:lpstr>
      <vt:lpstr>3. 主题 功能 介绍 ----- 参数 管理</vt:lpstr>
      <vt:lpstr>3. 主题 功能 介绍</vt:lpstr>
      <vt:lpstr>3. 主题 功能 介绍 ----- 项目 管理</vt:lpstr>
      <vt:lpstr>3. 主题 功能 介绍 ----- 项目 管理 </vt:lpstr>
      <vt:lpstr>3. 主题 功能 介绍 ----- 项目 管理</vt:lpstr>
      <vt:lpstr>3. 主题 功能 介绍 ----- 项目 管理</vt:lpstr>
      <vt:lpstr>3. 主题 功能 介绍 ----- 项目 管理</vt:lpstr>
      <vt:lpstr>3. 主题 功能 介绍 </vt:lpstr>
      <vt:lpstr>3. 主题 功能 介绍 ----- 担保 管理</vt:lpstr>
      <vt:lpstr>3. 主题 功能 介绍 ----- 担保 管理 </vt:lpstr>
      <vt:lpstr>3. 主题 功能 介绍 ----- 担保 管理  </vt:lpstr>
      <vt:lpstr>3. 主题 功能 介绍</vt:lpstr>
      <vt:lpstr>3. 主题 功能 介绍 ----- 催收 管理</vt:lpstr>
      <vt:lpstr>3. 主题 功能 介绍 ----- 催收 管理</vt:lpstr>
      <vt:lpstr>3. 主题 功能 介绍 ----- 催收 管理</vt:lpstr>
      <vt:lpstr>3. 主题 功能 介绍 ----- 催收 管理</vt:lpstr>
      <vt:lpstr>3. 主题 功能 介绍 ----- 催收 管理</vt:lpstr>
      <vt:lpstr>3. 主题 功能 介绍 ----- 催收 管理</vt:lpstr>
      <vt:lpstr>3. 主题 功能 介绍</vt:lpstr>
      <vt:lpstr>3. 主题 功能 介绍 ----- 流程 作业</vt:lpstr>
      <vt:lpstr>3. 主题 功能 介绍 ----- 流程 作业</vt:lpstr>
      <vt:lpstr>3. 主题 功能 介绍 ----- 流程 作业</vt:lpstr>
      <vt:lpstr>3. 主题 功能 介绍 ----- 额度 管理</vt:lpstr>
      <vt:lpstr>3. 主题 功能 介绍 ----- 合同 管理</vt:lpstr>
      <vt:lpstr>4. 技术方案 ----- 产品架构</vt:lpstr>
      <vt:lpstr>4. 技术方案 ----- 架构演进</vt:lpstr>
      <vt:lpstr>4. 技术方案 ----- 静态技术架构</vt:lpstr>
      <vt:lpstr>4. 技术方案 ----- 服务调度</vt:lpstr>
      <vt:lpstr>4. 技术方案 ----- 工程结构 </vt:lpstr>
      <vt:lpstr>4. 技术方案 ----- 工程结构 </vt:lpstr>
      <vt:lpstr>4. 技术方案 ----- 工程结构</vt:lpstr>
      <vt:lpstr>5. 技术方案 ----- 未来规划</vt:lpstr>
      <vt:lpstr>5. 目前项目进展</vt:lpstr>
      <vt:lpstr>5. 整体RCS建设进度</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Meilin Yin</dc:creator>
  <cp:lastModifiedBy>Microsoft Office 用户</cp:lastModifiedBy>
  <cp:revision>102</cp:revision>
  <dcterms:created xsi:type="dcterms:W3CDTF">2013-08-23T03:46:33Z</dcterms:created>
  <dcterms:modified xsi:type="dcterms:W3CDTF">2016-08-10T08:46:56Z</dcterms:modified>
</cp:coreProperties>
</file>