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9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1473D-8074-8F20-1C52-F112CD575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ED2FB2-73B1-1421-E5D9-E59FDC861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B613F-A6FC-1F8E-3E45-78F30454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E3E-6E61-4674-95C5-397BDBB43253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B240B-F56E-FC7A-4739-D93E5958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8B0E1-2A22-E6DA-0E49-11AA5A6F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7FB2-5FE1-47BA-AF28-B560F978A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60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971CD-AB2E-FCB0-6F27-6D6D2B05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25C699-FB81-F8AD-6DBA-39E7A14A0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EE7D5-605F-0D33-FDF4-479FE769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E3E-6E61-4674-95C5-397BDBB43253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040DD-4F5E-17BC-80FF-7711EB2C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2FE14-5DEC-A38F-4C59-BFBD90D2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7FB2-5FE1-47BA-AF28-B560F978A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38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D489A6-BDBD-75F2-DE53-A94198A0D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E2EAB-337A-7009-0F0A-6A8F35492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9852E-9EF4-72C6-D20F-1EB1ACE4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E3E-6E61-4674-95C5-397BDBB43253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26995-F796-7CCB-3C33-4306F4F6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3E4D8-BF2D-5EBA-CBC1-66769D5E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7FB2-5FE1-47BA-AF28-B560F978A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32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FC143-55F7-D8A5-A9C0-4B1FD714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47EAF-A062-31F3-6DD5-0195BA6AD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FBD8A-7AD4-9DD8-971A-E6E1107E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E3E-6E61-4674-95C5-397BDBB43253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2400F-5021-DA9C-8802-7E71BAC7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416E6-CC28-EEA7-F72D-2435226B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7FB2-5FE1-47BA-AF28-B560F978A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81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CE966-3E7F-8D5D-6CAD-6C64833E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CBB29A-8F3A-9AA4-4A8B-9A4E534C6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2C663-AEE1-601F-5AFA-3A5A18C6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E3E-6E61-4674-95C5-397BDBB43253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B3FCC-5836-63AE-36A0-62A6736D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1022F-45FC-D3F8-683D-3A17FF42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7FB2-5FE1-47BA-AF28-B560F978A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3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F16BA-9CC2-B6E0-9606-F742EBD5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371EE-E85C-CDF0-D6E1-C2895F088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45F582-E255-A176-0537-DE046A5CF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390E2B-94B3-E812-6F61-A90CD0E7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E3E-6E61-4674-95C5-397BDBB43253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F33EFC-A277-C843-4FBB-FE86B0C8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26EF1A-4385-1E01-0F30-CD7F3DE7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7FB2-5FE1-47BA-AF28-B560F978A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5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CBC13-0FE5-160A-E313-4D70E84D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FE14AD-1434-D259-D28E-F053B2C76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58052-CFED-CF00-08A8-66E6C98C8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E2ADD5-CED2-5EB1-62C3-BC53C1AD1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B940ED-FBEA-9177-86F3-2A0DB5F85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43AA83-16AA-5142-F0A1-F1D0951E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E3E-6E61-4674-95C5-397BDBB43253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925BE8-CF0D-33C2-8376-4123D1E4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E29673-AB04-8908-4207-0322CDEE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7FB2-5FE1-47BA-AF28-B560F978A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95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5530A-A3A6-5636-B94F-912BB510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60BC1D-6487-013E-9D91-5A923CE1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E3E-6E61-4674-95C5-397BDBB43253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F4FFED-9C64-76A0-9E9C-CF33D820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634567-9757-52CB-95B2-FD726D36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7FB2-5FE1-47BA-AF28-B560F978A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4F5E99-B729-52D5-AF72-B8E2945C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E3E-6E61-4674-95C5-397BDBB43253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B01E61-9125-6E77-21EA-3573D95F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8AB9AD-A74A-E10A-7D1C-3B5B18BD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7FB2-5FE1-47BA-AF28-B560F978A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1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08940-264B-1AD1-937E-D60CF80A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C71F8-061B-4940-48E8-4F64BA334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394ECD-5F8C-E441-1A80-E55D6B263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209F4C-92BD-5D86-DB27-CAB4A5DF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E3E-6E61-4674-95C5-397BDBB43253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FA66A9-2F0F-4133-60A5-060664C4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1ED255-44F9-8FEC-BDE3-3317FC16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7FB2-5FE1-47BA-AF28-B560F978A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28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44259-8AF8-2A23-3565-2C6E3E1F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E68025-4137-5B5A-83D7-224B56F1B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222617-948B-8FDF-B16D-F752D18AF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583B3-1D8F-314F-D5EA-857A1E1B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3E3E-6E61-4674-95C5-397BDBB43253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A7645-ED07-B0B0-8C24-9C9A39EC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5B7EF3-78FF-C302-CD14-A2617AEB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7FB2-5FE1-47BA-AF28-B560F978A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81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B2BA4-ABFE-F8BE-2201-39A202CD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034B25-3B92-81D9-6DCD-AE5543FE2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04A6C-F762-5B32-1A29-0831E77E8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03E3E-6E61-4674-95C5-397BDBB43253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85E69-4272-65C7-AAFC-D0B749143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DEDDD-A124-4677-C94D-3321099E1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37FB2-5FE1-47BA-AF28-B560F978A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0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300663-C436-A01C-BDE3-9D907EB95544}"/>
              </a:ext>
            </a:extLst>
          </p:cNvPr>
          <p:cNvSpPr txBox="1"/>
          <p:nvPr/>
        </p:nvSpPr>
        <p:spPr>
          <a:xfrm>
            <a:off x="3952923" y="338667"/>
            <a:ext cx="3185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AD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UB</a:t>
            </a:r>
            <a:r>
              <a:rPr lang="zh-CN" altLang="en-US" sz="2000" b="1" dirty="0"/>
              <a:t>差异基因总体情况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CF48A9-7CB9-7476-1BBD-700EF9BC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38777"/>
            <a:ext cx="6209357" cy="38808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1356D3-8F4C-5040-236A-F912A0129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356" y="738777"/>
            <a:ext cx="5762625" cy="36016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BBE4A3-8436-1B02-3593-AFFE2053F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4719048"/>
            <a:ext cx="3486150" cy="14001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582FA95-2811-0957-F413-F8560599F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075" y="4719048"/>
            <a:ext cx="36766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0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C433D7DD-4886-D8BB-4E7E-54186F9C77AD}"/>
              </a:ext>
            </a:extLst>
          </p:cNvPr>
          <p:cNvSpPr txBox="1"/>
          <p:nvPr/>
        </p:nvSpPr>
        <p:spPr>
          <a:xfrm>
            <a:off x="428626" y="10689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P10&amp;P12 vs P3&amp;P5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的差异基因</a:t>
            </a:r>
            <a:endParaRPr lang="zh-CN" altLang="en-US" sz="240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761ECD1-33FE-5115-11A4-9AD2DFE6A11D}"/>
              </a:ext>
            </a:extLst>
          </p:cNvPr>
          <p:cNvGrpSpPr/>
          <p:nvPr/>
        </p:nvGrpSpPr>
        <p:grpSpPr>
          <a:xfrm>
            <a:off x="112183" y="756179"/>
            <a:ext cx="7865713" cy="6031442"/>
            <a:chOff x="807508" y="413279"/>
            <a:chExt cx="7865713" cy="603144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B45B789-9315-967B-F77C-9F5B08D2A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08" y="413279"/>
              <a:ext cx="6031442" cy="6031442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AB8AA7-655D-48A7-9196-78D7308585B1}"/>
                </a:ext>
              </a:extLst>
            </p:cNvPr>
            <p:cNvSpPr txBox="1"/>
            <p:nvPr/>
          </p:nvSpPr>
          <p:spPr>
            <a:xfrm>
              <a:off x="1309688" y="748967"/>
              <a:ext cx="4495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/>
                <a:t>蓝色表示在</a:t>
              </a:r>
              <a:r>
                <a:rPr lang="en-US" altLang="zh-CN" sz="1100" b="1" dirty="0"/>
                <a:t>P10&amp;P12</a:t>
              </a:r>
              <a:r>
                <a:rPr lang="zh-CN" altLang="en-US" sz="1100" b="1" dirty="0"/>
                <a:t>下调，红色表示在</a:t>
              </a:r>
              <a:r>
                <a:rPr lang="en-US" altLang="zh-CN" sz="1100" b="1" dirty="0"/>
                <a:t>P3&amp;P5</a:t>
              </a:r>
              <a:r>
                <a:rPr lang="zh-CN" altLang="en-US" sz="1100" b="1" dirty="0"/>
                <a:t>上调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B239CC1-25BB-983F-8249-3EA042E8D997}"/>
                </a:ext>
              </a:extLst>
            </p:cNvPr>
            <p:cNvSpPr txBox="1"/>
            <p:nvPr/>
          </p:nvSpPr>
          <p:spPr>
            <a:xfrm>
              <a:off x="6488007" y="5554975"/>
              <a:ext cx="21852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图上标记的基因的筛选方法：</a:t>
              </a:r>
              <a:endParaRPr lang="en-US" altLang="zh-CN" sz="1200" b="1" dirty="0"/>
            </a:p>
            <a:p>
              <a:pPr marL="342900" indent="-342900">
                <a:buAutoNum type="arabicPeriod"/>
              </a:pPr>
              <a:r>
                <a:rPr lang="en-US" altLang="zh-CN" sz="1200" b="1" dirty="0" err="1"/>
                <a:t>padj</a:t>
              </a:r>
              <a:r>
                <a:rPr lang="zh-CN" altLang="en-US" sz="1200" b="1" dirty="0"/>
                <a:t>：</a:t>
              </a:r>
              <a:r>
                <a:rPr lang="en-US" altLang="zh-CN" sz="1200" b="1" dirty="0"/>
                <a:t>top10</a:t>
              </a:r>
            </a:p>
            <a:p>
              <a:pPr marL="342900" indent="-342900">
                <a:buAutoNum type="arabicPeriod"/>
              </a:pPr>
              <a:r>
                <a:rPr lang="zh-CN" altLang="en-US" sz="1200" b="1" dirty="0"/>
                <a:t>上调</a:t>
              </a:r>
              <a:r>
                <a:rPr lang="en-US" altLang="zh-CN" sz="1200" b="1" dirty="0"/>
                <a:t>top5+</a:t>
              </a:r>
              <a:r>
                <a:rPr lang="zh-CN" altLang="en-US" sz="1200" b="1" dirty="0"/>
                <a:t>下调</a:t>
              </a:r>
              <a:r>
                <a:rPr lang="en-US" altLang="zh-CN" sz="1200" b="1" dirty="0"/>
                <a:t>top5</a:t>
              </a:r>
              <a:endParaRPr lang="zh-CN" altLang="en-US" sz="1200" b="1" dirty="0"/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DCD6D46-CA82-71F7-84F5-FA3DF3CCA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68442"/>
              </p:ext>
            </p:extLst>
          </p:nvPr>
        </p:nvGraphicFramePr>
        <p:xfrm>
          <a:off x="8324850" y="568558"/>
          <a:ext cx="1430310" cy="5440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367">
                  <a:extLst>
                    <a:ext uri="{9D8B030D-6E8A-4147-A177-3AD203B41FA5}">
                      <a16:colId xmlns:a16="http://schemas.microsoft.com/office/drawing/2014/main" val="778120708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399665718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gene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4858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IL32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9848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OLAH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91467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KRTAP2-3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01502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7222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7155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KRTAP2-4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78585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RPTN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38508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ADGRF4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878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KCNJ6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0662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IGHA1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9532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COL15A1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11377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MXD3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31122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PKN3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5760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FOXM1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617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FBLN7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74498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VAT1L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92405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HUNK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65202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ADH1B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43365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NPR1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7101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EFNB3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899842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80716E78-CC42-1328-75F8-D6B10DB0A0E6}"/>
              </a:ext>
            </a:extLst>
          </p:cNvPr>
          <p:cNvSpPr txBox="1"/>
          <p:nvPr/>
        </p:nvSpPr>
        <p:spPr>
          <a:xfrm>
            <a:off x="5008843" y="15954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来源</a:t>
            </a:r>
            <a:r>
              <a:rPr lang="en-US" altLang="zh-CN" b="1" dirty="0">
                <a:solidFill>
                  <a:srgbClr val="FF0000"/>
                </a:solidFill>
              </a:rPr>
              <a:t>: AD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37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E9BCEE2-70F0-2A8A-44A6-994DA4C41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6" y="892905"/>
            <a:ext cx="4119228" cy="41192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C769DF1-1131-4161-164C-F4A33971C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905"/>
            <a:ext cx="4290217" cy="429021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C6F83BC-82DC-626E-7B16-484ABFD655EC}"/>
              </a:ext>
            </a:extLst>
          </p:cNvPr>
          <p:cNvSpPr txBox="1"/>
          <p:nvPr/>
        </p:nvSpPr>
        <p:spPr>
          <a:xfrm>
            <a:off x="104776" y="25929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P10&amp;P12 vs P8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的差异基因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263528-2551-80A4-A238-7863BF9F6899}"/>
              </a:ext>
            </a:extLst>
          </p:cNvPr>
          <p:cNvSpPr txBox="1"/>
          <p:nvPr/>
        </p:nvSpPr>
        <p:spPr>
          <a:xfrm>
            <a:off x="5967747" y="1735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P3&amp;P5 vs P8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的差异基因</a:t>
            </a:r>
            <a:endParaRPr lang="zh-CN" altLang="en-US" sz="24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011A903-5AF2-421F-FB36-F63CECEB6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24072"/>
              </p:ext>
            </p:extLst>
          </p:nvPr>
        </p:nvGraphicFramePr>
        <p:xfrm>
          <a:off x="10550525" y="966325"/>
          <a:ext cx="1166813" cy="3800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2377490508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8400509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8847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TK1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120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PKN3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7702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FOXM1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99759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CENPW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0358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TYMS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22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285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AL031710.2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3042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SERTAD4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6528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TMEM130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1768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EFNB3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21765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KRTAP2-3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34217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TMEM132B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8402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NMNAT2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064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PPP1R14A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7159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10397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1518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KCNJ6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759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AC090877.2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4249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GRIK2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5692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GREM1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3829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90F75A5-839D-1F77-C1AB-D0ABA0300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340865"/>
              </p:ext>
            </p:extLst>
          </p:nvPr>
        </p:nvGraphicFramePr>
        <p:xfrm>
          <a:off x="4520738" y="1233256"/>
          <a:ext cx="1371600" cy="3438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8750732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0820620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9357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KRTAP2-4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4325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IL32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26136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OLAH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83533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FBXL16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87292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ICAM1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9062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ZNF560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20254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IGFBP2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391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IGHA1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8843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ELOVL2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10928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1426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COL15A1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6890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DNM1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4826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GREM2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27692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FAM84A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44622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ATP10A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526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SFRP4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23508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PDE1B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203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ISLR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74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84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B45B789-9315-967B-F77C-9F5B08D2A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58" y="719665"/>
            <a:ext cx="6031442" cy="603144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0162FF4-5E41-D197-4F23-22BEDB9B2B29}"/>
              </a:ext>
            </a:extLst>
          </p:cNvPr>
          <p:cNvSpPr txBox="1"/>
          <p:nvPr/>
        </p:nvSpPr>
        <p:spPr>
          <a:xfrm>
            <a:off x="428626" y="10689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P10&amp;P12 vs P3&amp;P5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的差异基因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48CB0F-1A08-A7D2-4BB3-CE60A38C5B15}"/>
              </a:ext>
            </a:extLst>
          </p:cNvPr>
          <p:cNvSpPr txBox="1"/>
          <p:nvPr/>
        </p:nvSpPr>
        <p:spPr>
          <a:xfrm>
            <a:off x="5008843" y="15954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来源</a:t>
            </a:r>
            <a:r>
              <a:rPr lang="en-US" altLang="zh-CN" b="1" dirty="0">
                <a:solidFill>
                  <a:srgbClr val="FF0000"/>
                </a:solidFill>
              </a:rPr>
              <a:t>: UB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9F41AE7-8957-D976-861D-9EB579175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841790"/>
              </p:ext>
            </p:extLst>
          </p:nvPr>
        </p:nvGraphicFramePr>
        <p:xfrm>
          <a:off x="8172450" y="708660"/>
          <a:ext cx="1624330" cy="5440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530">
                  <a:extLst>
                    <a:ext uri="{9D8B030D-6E8A-4147-A177-3AD203B41FA5}">
                      <a16:colId xmlns:a16="http://schemas.microsoft.com/office/drawing/2014/main" val="209111075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1623354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096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PPP1R3G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8604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CNN1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2909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CKB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8529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HIST1H2BD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8881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HIST1H2AC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26648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WNT16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022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CD70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9015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NTNG1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5982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SLPI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8484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AC073365.1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948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E2F2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5751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E2F8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4110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CDH4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4159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LONRF2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66055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SAPCD2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9580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INAVA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6569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FXYD6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1864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MDFI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42558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AFF2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3761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RGMA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09013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23578A1-DBA8-DB2B-76A0-99555AD8D43C}"/>
              </a:ext>
            </a:extLst>
          </p:cNvPr>
          <p:cNvSpPr txBox="1"/>
          <p:nvPr/>
        </p:nvSpPr>
        <p:spPr>
          <a:xfrm>
            <a:off x="614363" y="1091867"/>
            <a:ext cx="449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蓝色表示在</a:t>
            </a:r>
            <a:r>
              <a:rPr lang="en-US" altLang="zh-CN" sz="1100" b="1" dirty="0"/>
              <a:t>P10&amp;P12</a:t>
            </a:r>
            <a:r>
              <a:rPr lang="zh-CN" altLang="en-US" sz="1100" b="1" dirty="0"/>
              <a:t>下调，红色表示在</a:t>
            </a:r>
            <a:r>
              <a:rPr lang="en-US" altLang="zh-CN" sz="1100" b="1" dirty="0"/>
              <a:t>P3&amp;P5</a:t>
            </a:r>
            <a:r>
              <a:rPr lang="zh-CN" altLang="en-US" sz="1100" b="1" dirty="0"/>
              <a:t>上调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F9039A-6BBC-D89F-C809-6EF07CB0CC9A}"/>
              </a:ext>
            </a:extLst>
          </p:cNvPr>
          <p:cNvSpPr txBox="1"/>
          <p:nvPr/>
        </p:nvSpPr>
        <p:spPr>
          <a:xfrm>
            <a:off x="5792682" y="5897875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图上标记的基因的筛选方法：</a:t>
            </a:r>
            <a:endParaRPr lang="en-US" altLang="zh-CN" sz="1200" b="1" dirty="0"/>
          </a:p>
          <a:p>
            <a:pPr marL="342900" indent="-342900">
              <a:buAutoNum type="arabicPeriod"/>
            </a:pPr>
            <a:r>
              <a:rPr lang="en-US" altLang="zh-CN" sz="1200" b="1" dirty="0" err="1"/>
              <a:t>padj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top10</a:t>
            </a:r>
          </a:p>
          <a:p>
            <a:pPr marL="342900" indent="-342900">
              <a:buAutoNum type="arabicPeriod"/>
            </a:pPr>
            <a:r>
              <a:rPr lang="zh-CN" altLang="en-US" sz="1200" b="1" dirty="0"/>
              <a:t>上调</a:t>
            </a:r>
            <a:r>
              <a:rPr lang="en-US" altLang="zh-CN" sz="1200" b="1" dirty="0"/>
              <a:t>top5+</a:t>
            </a:r>
            <a:r>
              <a:rPr lang="zh-CN" altLang="en-US" sz="1200" b="1" dirty="0"/>
              <a:t>下调</a:t>
            </a:r>
            <a:r>
              <a:rPr lang="en-US" altLang="zh-CN" sz="1200" b="1" dirty="0"/>
              <a:t>top5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4005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E9BCEE2-70F0-2A8A-44A6-994DA4C41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5501" y="956614"/>
            <a:ext cx="4400550" cy="44005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C769DF1-1131-4161-164C-F4A33971C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10696"/>
            <a:ext cx="4492387" cy="44923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4645317-21CC-5BD7-AAB2-6795D5B94835}"/>
              </a:ext>
            </a:extLst>
          </p:cNvPr>
          <p:cNvSpPr txBox="1"/>
          <p:nvPr/>
        </p:nvSpPr>
        <p:spPr>
          <a:xfrm>
            <a:off x="104776" y="20440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P10&amp;P12 vs P8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的差异基因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7C5CE9-EE83-9ECC-BAEB-F24611EC83EC}"/>
              </a:ext>
            </a:extLst>
          </p:cNvPr>
          <p:cNvSpPr txBox="1"/>
          <p:nvPr/>
        </p:nvSpPr>
        <p:spPr>
          <a:xfrm>
            <a:off x="6200776" y="25929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P3&amp;P5 vs P8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的差异基因</a:t>
            </a:r>
            <a:endParaRPr lang="zh-CN" altLang="en-US" sz="24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D3C7AFC-C58D-8983-9DF3-308438A79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095948"/>
              </p:ext>
            </p:extLst>
          </p:nvPr>
        </p:nvGraphicFramePr>
        <p:xfrm>
          <a:off x="4660781" y="2600325"/>
          <a:ext cx="137160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7734232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64912616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95312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CCL20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7669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CXCL8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8901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KRT14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2459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VCAM1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6334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MFAP5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44566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ALOX15B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6843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ICAM1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702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DF013A4-F085-9CA0-475D-8E897D2E2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769953"/>
              </p:ext>
            </p:extLst>
          </p:nvPr>
        </p:nvGraphicFramePr>
        <p:xfrm>
          <a:off x="10420350" y="1514475"/>
          <a:ext cx="1106488" cy="3619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342382502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37367644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4776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MYB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8617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E2F2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4996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SOX11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34594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SAPCD2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554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RASSF2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32482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ZSWIM5P3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45063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FXYD6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479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53414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ZNF492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643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MDFI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6248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3793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MAGED4B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7731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FMN2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80518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INSC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1306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NCF2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5569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WNT16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3265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TTC29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1853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NTNG1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1795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CD163L1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365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58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5BE6C11-7AD9-5003-73FC-BC2E49851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922" y="1800224"/>
            <a:ext cx="8915174" cy="44481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566BAA7-3BCD-460F-40E4-66CCF916C8F6}"/>
              </a:ext>
            </a:extLst>
          </p:cNvPr>
          <p:cNvSpPr txBox="1"/>
          <p:nvPr/>
        </p:nvSpPr>
        <p:spPr>
          <a:xfrm>
            <a:off x="2277534" y="397933"/>
            <a:ext cx="5413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AD</a:t>
            </a:r>
            <a:r>
              <a:rPr lang="zh-CN" altLang="en-US" sz="2000" b="1" dirty="0"/>
              <a:t>来源的所有差异基因次代间特有和共有情况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7A9C7D-28C7-F37B-4AAD-332888C49BEA}"/>
              </a:ext>
            </a:extLst>
          </p:cNvPr>
          <p:cNvGrpSpPr/>
          <p:nvPr/>
        </p:nvGrpSpPr>
        <p:grpSpPr>
          <a:xfrm>
            <a:off x="423333" y="1643733"/>
            <a:ext cx="918753" cy="578197"/>
            <a:chOff x="423333" y="1643733"/>
            <a:chExt cx="918753" cy="57819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5F81B96-7A5C-496D-9A51-16D1A2E6C1DB}"/>
                </a:ext>
              </a:extLst>
            </p:cNvPr>
            <p:cNvSpPr/>
            <p:nvPr/>
          </p:nvSpPr>
          <p:spPr>
            <a:xfrm>
              <a:off x="423333" y="1727200"/>
              <a:ext cx="118534" cy="110067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D61DD11-B8F9-BFE9-9FF2-DE205D32E82F}"/>
                </a:ext>
              </a:extLst>
            </p:cNvPr>
            <p:cNvSpPr txBox="1"/>
            <p:nvPr/>
          </p:nvSpPr>
          <p:spPr>
            <a:xfrm>
              <a:off x="541867" y="1643733"/>
              <a:ext cx="800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上调基因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345607-042A-8F18-7C5C-3D9E7CDF219D}"/>
                </a:ext>
              </a:extLst>
            </p:cNvPr>
            <p:cNvSpPr/>
            <p:nvPr/>
          </p:nvSpPr>
          <p:spPr>
            <a:xfrm>
              <a:off x="423333" y="2028398"/>
              <a:ext cx="118534" cy="110067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47DF80A-12AB-44AC-8DAA-007759A0B832}"/>
                </a:ext>
              </a:extLst>
            </p:cNvPr>
            <p:cNvSpPr txBox="1"/>
            <p:nvPr/>
          </p:nvSpPr>
          <p:spPr>
            <a:xfrm>
              <a:off x="541867" y="1944931"/>
              <a:ext cx="800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下调基因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26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54DE7D-070C-4DAF-4B04-4B171BEF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620" y="1390789"/>
            <a:ext cx="7820025" cy="384457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C7DE8B-B0DB-F20B-6830-45882F876A3A}"/>
              </a:ext>
            </a:extLst>
          </p:cNvPr>
          <p:cNvSpPr txBox="1"/>
          <p:nvPr/>
        </p:nvSpPr>
        <p:spPr>
          <a:xfrm>
            <a:off x="2277534" y="397933"/>
            <a:ext cx="5413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UB</a:t>
            </a:r>
            <a:r>
              <a:rPr lang="zh-CN" altLang="en-US" sz="2000" b="1" dirty="0"/>
              <a:t>来源的所有差异基因次代间特有和共有情况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6A72592-EED3-7E53-989E-C94AAD46BF2A}"/>
              </a:ext>
            </a:extLst>
          </p:cNvPr>
          <p:cNvGrpSpPr/>
          <p:nvPr/>
        </p:nvGrpSpPr>
        <p:grpSpPr>
          <a:xfrm>
            <a:off x="423333" y="1643733"/>
            <a:ext cx="918753" cy="578197"/>
            <a:chOff x="423333" y="1643733"/>
            <a:chExt cx="918753" cy="57819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A1182B2-10E5-DD4E-8104-8E1579EE5763}"/>
                </a:ext>
              </a:extLst>
            </p:cNvPr>
            <p:cNvSpPr/>
            <p:nvPr/>
          </p:nvSpPr>
          <p:spPr>
            <a:xfrm>
              <a:off x="423333" y="1727200"/>
              <a:ext cx="118534" cy="110067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26B7A75-6B82-82C6-2F20-4E43AA3E3270}"/>
                </a:ext>
              </a:extLst>
            </p:cNvPr>
            <p:cNvSpPr txBox="1"/>
            <p:nvPr/>
          </p:nvSpPr>
          <p:spPr>
            <a:xfrm>
              <a:off x="541867" y="1643733"/>
              <a:ext cx="800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上调基因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9FE92E4-51C6-143B-3CEC-0A9D9B9B46A9}"/>
                </a:ext>
              </a:extLst>
            </p:cNvPr>
            <p:cNvSpPr/>
            <p:nvPr/>
          </p:nvSpPr>
          <p:spPr>
            <a:xfrm>
              <a:off x="423333" y="2028398"/>
              <a:ext cx="118534" cy="110067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D7423D5-3BBF-331D-F369-544237DEA95C}"/>
                </a:ext>
              </a:extLst>
            </p:cNvPr>
            <p:cNvSpPr txBox="1"/>
            <p:nvPr/>
          </p:nvSpPr>
          <p:spPr>
            <a:xfrm>
              <a:off x="541867" y="1944931"/>
              <a:ext cx="8002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下调基因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31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93F4B4A1-D52C-C54B-36AF-B38E57C82845}"/>
              </a:ext>
            </a:extLst>
          </p:cNvPr>
          <p:cNvGrpSpPr/>
          <p:nvPr/>
        </p:nvGrpSpPr>
        <p:grpSpPr>
          <a:xfrm>
            <a:off x="1814293" y="1824271"/>
            <a:ext cx="7196359" cy="3905484"/>
            <a:chOff x="1852393" y="2481496"/>
            <a:chExt cx="7196359" cy="390548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8A83FEA-F9DC-5E9F-DB69-3009F39F65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2514" b="1160"/>
            <a:stretch/>
          </p:blipFill>
          <p:spPr>
            <a:xfrm>
              <a:off x="1852393" y="2519362"/>
              <a:ext cx="3976907" cy="386761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C43F6DA-31E1-5A83-CFF5-7B4E52984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6427" y="2481496"/>
              <a:ext cx="3362325" cy="1971675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08218EC-4983-8A63-2D7B-C1984B704027}"/>
              </a:ext>
            </a:extLst>
          </p:cNvPr>
          <p:cNvSpPr txBox="1"/>
          <p:nvPr/>
        </p:nvSpPr>
        <p:spPr>
          <a:xfrm>
            <a:off x="3401484" y="950383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不同来源的差异基因次代间情况比较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6EA022-0E4A-428D-FD2A-3F1BADD53457}"/>
              </a:ext>
            </a:extLst>
          </p:cNvPr>
          <p:cNvSpPr txBox="1"/>
          <p:nvPr/>
        </p:nvSpPr>
        <p:spPr>
          <a:xfrm>
            <a:off x="6858000" y="4793918"/>
            <a:ext cx="4597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具体基因数据：</a:t>
            </a:r>
            <a:endParaRPr lang="en-US" altLang="zh-CN" b="1" dirty="0"/>
          </a:p>
          <a:p>
            <a:r>
              <a:rPr lang="en-US" altLang="zh-CN" dirty="0" err="1"/>
              <a:t>veen_AD_UB</a:t>
            </a:r>
            <a:r>
              <a:rPr lang="en-US" altLang="zh-CN" dirty="0"/>
              <a:t>\tables\unique_*.txt </a:t>
            </a:r>
            <a:r>
              <a:rPr lang="zh-CN" altLang="en-US" dirty="0"/>
              <a:t>特有基因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veen_AD_UB</a:t>
            </a:r>
            <a:r>
              <a:rPr lang="en-US" altLang="zh-CN" dirty="0"/>
              <a:t>\tables\common_*.txt </a:t>
            </a:r>
            <a:r>
              <a:rPr lang="zh-CN" altLang="en-US" dirty="0"/>
              <a:t>共有基因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17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424</Words>
  <Application>Microsoft Office PowerPoint</Application>
  <PresentationFormat>宽屏</PresentationFormat>
  <Paragraphs>247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华文中宋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梓豪 刘</dc:creator>
  <cp:lastModifiedBy>梓豪 刘</cp:lastModifiedBy>
  <cp:revision>19</cp:revision>
  <dcterms:created xsi:type="dcterms:W3CDTF">2023-05-23T07:49:33Z</dcterms:created>
  <dcterms:modified xsi:type="dcterms:W3CDTF">2023-05-23T08:30:08Z</dcterms:modified>
</cp:coreProperties>
</file>