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DE0DB-4C2D-7192-6FC7-AA338A1517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43607A-6512-5E4F-B8F8-B7EBD8F11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E03D1F-19CD-D1A1-542B-D8C4C46CAC53}"/>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9D084E5F-A05B-F8D6-C860-44E3ADDD3C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FE0409-3980-948A-A15F-E962852EC184}"/>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22197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F4814-E513-FFF5-0C77-98B5F4C2F3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82C379-D23E-55C6-E06A-8828D00E5B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A94BE2-F783-6E1C-B0EA-BFCB13D9AC50}"/>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FBB9CA69-EAB7-D756-BECC-5632071F0D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151D69-B559-A8EC-C38B-FDF216911A6C}"/>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173880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68396D-4601-AD30-E0D3-7518E89098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36CDE5-A5E0-0868-0DAE-71A057DB1F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7D48BD-90D0-AD7D-945C-BEDF0E57D91C}"/>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8725135D-2EF8-8B09-EE64-9AD3A15A13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640E0A-9799-D458-C195-4BE31F900466}"/>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59790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EC8CC-DA7B-4362-AD7B-8367B315B1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A08858-5D20-4722-8175-0749623C42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FB2B8E-37D0-B332-D180-7AEA32723CAB}"/>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1BD60ED7-D0B7-FB8E-D76E-85FA195984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33138-A900-5CA5-6396-B5441CE85608}"/>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34068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98EB1-A6BA-91CD-0343-141335B0B3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6A5E88-D581-07E3-0884-615874B4CC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B84FD5-E8C7-9F38-E4FF-9C11AE66BBB9}"/>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9AF7CD19-3F26-7F84-203F-E57E6F3CC7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9B4917-6F03-324D-5326-6C0FF2A5542D}"/>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128052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ADA5E-F7E7-D5BA-08FC-D788DBEFDC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B50F9B-E066-9315-EC5F-4ABBA4703D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C8BF08-6CD3-0BF2-15D8-3A9BA212A1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6CBD29-632C-7869-48EF-63EF9C6E3DB7}"/>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1FF8CC7A-A5AC-7D83-B804-D2F472A481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7F6F95-F37F-3872-B0E7-8489B768B53C}"/>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15280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4B876-2041-B690-F4A1-DF7BAB81DA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649D47-673F-F198-40AC-329CD58FC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1F2016-DD1B-B2F9-6B53-3896EDD509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AD4005-8371-1DF9-3542-5532BD9AEB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5B06CB-B9DC-E8F7-BCF6-65AC2EBEF63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69CD5B-57CD-C702-AA15-70F7BE0795DB}"/>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8" name="页脚占位符 7">
            <a:extLst>
              <a:ext uri="{FF2B5EF4-FFF2-40B4-BE49-F238E27FC236}">
                <a16:creationId xmlns:a16="http://schemas.microsoft.com/office/drawing/2014/main" id="{13A78292-2C51-2296-1B8A-55EEA71CAD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AE4608-7E4A-B94F-6717-BF2F8CE313F7}"/>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86288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921C9-0457-242D-27F6-A8CFE41FCD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B731BA-8135-962D-F534-298C5FA7646A}"/>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4" name="页脚占位符 3">
            <a:extLst>
              <a:ext uri="{FF2B5EF4-FFF2-40B4-BE49-F238E27FC236}">
                <a16:creationId xmlns:a16="http://schemas.microsoft.com/office/drawing/2014/main" id="{C7F98F95-6CCA-07F6-F7A6-D582B20E90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316ECD-EE12-6C56-F760-9D1F8B09D11F}"/>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252993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D342CC-CC7D-17D3-9D6D-7D5A8A7ABBB6}"/>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3" name="页脚占位符 2">
            <a:extLst>
              <a:ext uri="{FF2B5EF4-FFF2-40B4-BE49-F238E27FC236}">
                <a16:creationId xmlns:a16="http://schemas.microsoft.com/office/drawing/2014/main" id="{16FD1AF3-2931-72D8-D747-BD0B91526B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18D193-C224-993E-D98B-D7E8201034CE}"/>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353557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82D8D-F055-8A5C-9CBF-8F5626D0F8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C489AF-FC1C-0C95-3558-BADB5AABF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D408EE-3231-0971-D00D-E7B2C10E7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2E4416-39C9-3070-2457-E7D8660B7280}"/>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83C22CE9-51C4-9C6E-4767-7A09954606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62CBAC-1D23-EC85-790E-FE3D46CC3D23}"/>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214216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DCDF5-4E0A-59CE-A700-6D2FEF1246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A0353C-EBFC-7285-6A18-0ABCC734B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2F1932-E5A1-D063-F354-9634D88A3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D02678-0EAD-5774-B9C1-CCAFCA5E556C}"/>
              </a:ext>
            </a:extLst>
          </p:cNvPr>
          <p:cNvSpPr>
            <a:spLocks noGrp="1"/>
          </p:cNvSpPr>
          <p:nvPr>
            <p:ph type="dt" sz="half" idx="10"/>
          </p:nvPr>
        </p:nvSpPr>
        <p:spPr/>
        <p:txBody>
          <a:bodyPr/>
          <a:lstStyle/>
          <a:p>
            <a:fld id="{1F8ACB02-12B4-4266-BA7D-E604D873F2CC}"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9A6D46ED-57FE-F9DB-66DD-9A2E5CC4A2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9E3CA-3CBD-B69F-8CDD-B2FDE4F479E9}"/>
              </a:ext>
            </a:extLst>
          </p:cNvPr>
          <p:cNvSpPr>
            <a:spLocks noGrp="1"/>
          </p:cNvSpPr>
          <p:nvPr>
            <p:ph type="sldNum" sz="quarter" idx="12"/>
          </p:nvPr>
        </p:nvSpPr>
        <p:spPr/>
        <p:txBody>
          <a:body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148397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120FE1-DC1D-C455-16BF-0A10B97EB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D4971F-78A6-A31E-90F9-5E43829A0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53ED39-8AFE-BC15-D1D3-09B4A152E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ACB02-12B4-4266-BA7D-E604D873F2CC}"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BE38D69B-163E-D580-D27F-F9FC78D13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DF751D-C0BA-10C5-3D2D-582EE1B32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65A33-3006-4172-89DF-8844DBDE0592}" type="slidenum">
              <a:rPr lang="zh-CN" altLang="en-US" smtClean="0"/>
              <a:t>‹#›</a:t>
            </a:fld>
            <a:endParaRPr lang="zh-CN" altLang="en-US"/>
          </a:p>
        </p:txBody>
      </p:sp>
    </p:spTree>
    <p:extLst>
      <p:ext uri="{BB962C8B-B14F-4D97-AF65-F5344CB8AC3E}">
        <p14:creationId xmlns:p14="http://schemas.microsoft.com/office/powerpoint/2010/main" val="392346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16A99-A8C8-358F-EAF0-D1181CC72B54}"/>
              </a:ext>
            </a:extLst>
          </p:cNvPr>
          <p:cNvSpPr>
            <a:spLocks noGrp="1"/>
          </p:cNvSpPr>
          <p:nvPr>
            <p:ph type="ctrTitle"/>
          </p:nvPr>
        </p:nvSpPr>
        <p:spPr/>
        <p:txBody>
          <a:bodyPr/>
          <a:lstStyle/>
          <a:p>
            <a:r>
              <a:rPr lang="en-US" altLang="zh-CN" dirty="0">
                <a:latin typeface="华文中宋" panose="02010600040101010101" pitchFamily="2" charset="-122"/>
                <a:ea typeface="华文中宋" panose="02010600040101010101" pitchFamily="2" charset="-122"/>
              </a:rPr>
              <a:t>MSC</a:t>
            </a:r>
            <a:r>
              <a:rPr lang="zh-CN" altLang="en-US" dirty="0">
                <a:latin typeface="华文中宋" panose="02010600040101010101" pitchFamily="2" charset="-122"/>
                <a:ea typeface="华文中宋" panose="02010600040101010101" pitchFamily="2" charset="-122"/>
              </a:rPr>
              <a:t>项目交汇</a:t>
            </a:r>
          </a:p>
        </p:txBody>
      </p:sp>
      <p:sp>
        <p:nvSpPr>
          <p:cNvPr id="3" name="副标题 2">
            <a:extLst>
              <a:ext uri="{FF2B5EF4-FFF2-40B4-BE49-F238E27FC236}">
                <a16:creationId xmlns:a16="http://schemas.microsoft.com/office/drawing/2014/main" id="{49B8D9D6-F01A-2ABE-05CD-29D595EC53FA}"/>
              </a:ext>
            </a:extLst>
          </p:cNvPr>
          <p:cNvSpPr>
            <a:spLocks noGrp="1"/>
          </p:cNvSpPr>
          <p:nvPr>
            <p:ph type="subTitle" idx="1"/>
          </p:nvPr>
        </p:nvSpPr>
        <p:spPr/>
        <p:txBody>
          <a:bodyPr/>
          <a:lstStyle/>
          <a:p>
            <a:r>
              <a:rPr lang="en-US" altLang="zh-CN" dirty="0">
                <a:latin typeface="华文中宋" panose="02010600040101010101" pitchFamily="2" charset="-122"/>
                <a:ea typeface="华文中宋" panose="02010600040101010101" pitchFamily="2" charset="-122"/>
              </a:rPr>
              <a:t>2023.05.19</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6733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9585B-E1B0-9E22-7C59-862CA7A1AAA4}"/>
              </a:ext>
            </a:extLst>
          </p:cNvPr>
          <p:cNvSpPr>
            <a:spLocks noGrp="1"/>
          </p:cNvSpPr>
          <p:nvPr>
            <p:ph type="title"/>
          </p:nvPr>
        </p:nvSpPr>
        <p:spPr>
          <a:xfrm>
            <a:off x="794359" y="365125"/>
            <a:ext cx="10515600" cy="1325563"/>
          </a:xfrm>
        </p:spPr>
        <p:txBody>
          <a:bodyPr>
            <a:normAutofit/>
          </a:bodyPr>
          <a:lstStyle/>
          <a:p>
            <a:pPr algn="ctr"/>
            <a:r>
              <a:rPr lang="zh-CN" altLang="en-US" sz="4800" b="1" dirty="0">
                <a:latin typeface="华文中宋" panose="02010600040101010101" pitchFamily="2" charset="-122"/>
                <a:ea typeface="华文中宋" panose="02010600040101010101" pitchFamily="2" charset="-122"/>
              </a:rPr>
              <a:t>目录</a:t>
            </a:r>
          </a:p>
        </p:txBody>
      </p:sp>
      <p:sp>
        <p:nvSpPr>
          <p:cNvPr id="3" name="标题 1">
            <a:extLst>
              <a:ext uri="{FF2B5EF4-FFF2-40B4-BE49-F238E27FC236}">
                <a16:creationId xmlns:a16="http://schemas.microsoft.com/office/drawing/2014/main" id="{0CC6EF49-EC28-26C7-CE09-2326FE0B79F8}"/>
              </a:ext>
            </a:extLst>
          </p:cNvPr>
          <p:cNvSpPr txBox="1">
            <a:spLocks/>
          </p:cNvSpPr>
          <p:nvPr/>
        </p:nvSpPr>
        <p:spPr>
          <a:xfrm>
            <a:off x="646134" y="1350506"/>
            <a:ext cx="10515600" cy="39793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a:latin typeface="华文中宋" panose="02010600040101010101" pitchFamily="2" charset="-122"/>
                <a:ea typeface="华文中宋" panose="02010600040101010101" pitchFamily="2" charset="-122"/>
              </a:rPr>
              <a:t>一、项目背景</a:t>
            </a:r>
            <a:endParaRPr lang="en-US" altLang="zh-CN" sz="3600" dirty="0">
              <a:latin typeface="华文中宋" panose="02010600040101010101" pitchFamily="2" charset="-122"/>
              <a:ea typeface="华文中宋" panose="02010600040101010101" pitchFamily="2" charset="-122"/>
            </a:endParaRPr>
          </a:p>
          <a:p>
            <a:pPr algn="ctr"/>
            <a:endParaRPr lang="en-US" altLang="zh-CN" sz="3600" dirty="0">
              <a:latin typeface="华文中宋" panose="02010600040101010101" pitchFamily="2" charset="-122"/>
              <a:ea typeface="华文中宋" panose="02010600040101010101" pitchFamily="2" charset="-122"/>
            </a:endParaRPr>
          </a:p>
          <a:p>
            <a:pPr algn="ctr"/>
            <a:r>
              <a:rPr lang="zh-CN" altLang="en-US" sz="3600" dirty="0">
                <a:latin typeface="华文中宋" panose="02010600040101010101" pitchFamily="2" charset="-122"/>
                <a:ea typeface="华文中宋" panose="02010600040101010101" pitchFamily="2" charset="-122"/>
              </a:rPr>
              <a:t>二、测序方案</a:t>
            </a:r>
            <a:endParaRPr lang="en-US" altLang="zh-CN" sz="3600" dirty="0">
              <a:latin typeface="华文中宋" panose="02010600040101010101" pitchFamily="2" charset="-122"/>
              <a:ea typeface="华文中宋" panose="02010600040101010101" pitchFamily="2" charset="-122"/>
            </a:endParaRPr>
          </a:p>
          <a:p>
            <a:pPr algn="ctr"/>
            <a:endParaRPr lang="en-US" altLang="zh-CN" sz="3600" dirty="0">
              <a:latin typeface="华文中宋" panose="02010600040101010101" pitchFamily="2" charset="-122"/>
              <a:ea typeface="华文中宋" panose="02010600040101010101" pitchFamily="2" charset="-122"/>
            </a:endParaRPr>
          </a:p>
          <a:p>
            <a:pPr algn="ctr"/>
            <a:r>
              <a:rPr lang="zh-CN" altLang="en-US" sz="3600" dirty="0">
                <a:latin typeface="华文中宋" panose="02010600040101010101" pitchFamily="2" charset="-122"/>
                <a:ea typeface="华文中宋" panose="02010600040101010101" pitchFamily="2" charset="-122"/>
              </a:rPr>
              <a:t>三、分析需求</a:t>
            </a:r>
          </a:p>
        </p:txBody>
      </p:sp>
    </p:spTree>
    <p:extLst>
      <p:ext uri="{BB962C8B-B14F-4D97-AF65-F5344CB8AC3E}">
        <p14:creationId xmlns:p14="http://schemas.microsoft.com/office/powerpoint/2010/main" val="256108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B8B8D3-5165-9DB5-2191-640C1E8EA57E}"/>
              </a:ext>
            </a:extLst>
          </p:cNvPr>
          <p:cNvSpPr txBox="1"/>
          <p:nvPr/>
        </p:nvSpPr>
        <p:spPr>
          <a:xfrm>
            <a:off x="237995" y="231732"/>
            <a:ext cx="3544865" cy="523220"/>
          </a:xfrm>
          <a:prstGeom prst="rect">
            <a:avLst/>
          </a:prstGeom>
          <a:noFill/>
        </p:spPr>
        <p:txBody>
          <a:bodyPr wrap="square" rtlCol="0">
            <a:spAutoFit/>
          </a:bodyPr>
          <a:lstStyle/>
          <a:p>
            <a:r>
              <a:rPr lang="zh-CN" altLang="en-US" sz="2800" dirty="0">
                <a:latin typeface="华文中宋" panose="02010600040101010101" pitchFamily="2" charset="-122"/>
                <a:ea typeface="华文中宋" panose="02010600040101010101" pitchFamily="2" charset="-122"/>
              </a:rPr>
              <a:t>一、项目背景</a:t>
            </a:r>
          </a:p>
        </p:txBody>
      </p:sp>
      <p:sp>
        <p:nvSpPr>
          <p:cNvPr id="5" name="标题 1">
            <a:extLst>
              <a:ext uri="{FF2B5EF4-FFF2-40B4-BE49-F238E27FC236}">
                <a16:creationId xmlns:a16="http://schemas.microsoft.com/office/drawing/2014/main" id="{90E25BEC-83A9-0185-38E4-191B8C136D94}"/>
              </a:ext>
            </a:extLst>
          </p:cNvPr>
          <p:cNvSpPr txBox="1">
            <a:spLocks/>
          </p:cNvSpPr>
          <p:nvPr/>
        </p:nvSpPr>
        <p:spPr>
          <a:xfrm>
            <a:off x="409184" y="1446811"/>
            <a:ext cx="11146078" cy="4045852"/>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200000"/>
              </a:lnSpc>
              <a:spcAft>
                <a:spcPts val="1200"/>
              </a:spcAft>
              <a:buFont typeface="+mj-lt"/>
              <a:buAutoNum type="arabicPeriod"/>
            </a:pPr>
            <a:r>
              <a:rPr lang="zh-CN" altLang="en-US" sz="2000" b="1" dirty="0">
                <a:latin typeface="华文中宋" panose="02010600040101010101" pitchFamily="2" charset="-122"/>
                <a:ea typeface="华文中宋" panose="02010600040101010101" pitchFamily="2" charset="-122"/>
              </a:rPr>
              <a:t>临床级</a:t>
            </a:r>
            <a:r>
              <a:rPr lang="en-US" altLang="zh-CN" sz="2000" b="1"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存在随体外培养代次增加，细胞发生衰老（增殖能力下降、分化潜能下降、异质性增加）的情况，从而限制了其临床使用，如能增加体外培养</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可用代次，从生产角度可大大增加</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应用的效益。</a:t>
            </a:r>
            <a:endParaRPr lang="en-US" altLang="zh-CN" sz="2000" dirty="0">
              <a:latin typeface="华文中宋" panose="02010600040101010101" pitchFamily="2" charset="-122"/>
              <a:ea typeface="华文中宋" panose="02010600040101010101" pitchFamily="2" charset="-122"/>
            </a:endParaRPr>
          </a:p>
          <a:p>
            <a:pPr marL="457200" indent="-457200">
              <a:lnSpc>
                <a:spcPct val="200000"/>
              </a:lnSpc>
              <a:spcAft>
                <a:spcPts val="1200"/>
              </a:spcAft>
              <a:buFont typeface="+mj-lt"/>
              <a:buAutoNum type="arabicPeriod"/>
            </a:pPr>
            <a:r>
              <a:rPr lang="zh-CN" altLang="en-US" sz="2000" dirty="0">
                <a:latin typeface="华文中宋" panose="02010600040101010101" pitchFamily="2" charset="-122"/>
                <a:ea typeface="华文中宋" panose="02010600040101010101" pitchFamily="2" charset="-122"/>
              </a:rPr>
              <a:t>目前已有一些研究通过添加小分子等对衰老相关表型或通路进行抑制，进而改善高代次</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的增殖、分化能力，但其采用的多为有血清培养体系（非临床级</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），或缺乏</a:t>
            </a:r>
            <a:r>
              <a:rPr lang="zh-CN" altLang="en-US" sz="2000" b="1" dirty="0">
                <a:latin typeface="华文中宋" panose="02010600040101010101" pitchFamily="2" charset="-122"/>
                <a:ea typeface="华文中宋" panose="02010600040101010101" pitchFamily="2" charset="-122"/>
              </a:rPr>
              <a:t>系统性</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marL="457200" indent="-457200">
              <a:lnSpc>
                <a:spcPct val="200000"/>
              </a:lnSpc>
              <a:buFont typeface="+mj-lt"/>
              <a:buAutoNum type="arabicPeriod"/>
            </a:pPr>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5646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4DF2FA0-EF76-6151-5277-AC4F1B1035AF}"/>
              </a:ext>
            </a:extLst>
          </p:cNvPr>
          <p:cNvPicPr>
            <a:picLocks noChangeAspect="1"/>
          </p:cNvPicPr>
          <p:nvPr/>
        </p:nvPicPr>
        <p:blipFill>
          <a:blip r:embed="rId2"/>
          <a:stretch>
            <a:fillRect/>
          </a:stretch>
        </p:blipFill>
        <p:spPr>
          <a:xfrm>
            <a:off x="6618395" y="663880"/>
            <a:ext cx="5124756" cy="5582684"/>
          </a:xfrm>
          <a:prstGeom prst="rect">
            <a:avLst/>
          </a:prstGeom>
        </p:spPr>
      </p:pic>
      <p:sp>
        <p:nvSpPr>
          <p:cNvPr id="2" name="文本框 1">
            <a:extLst>
              <a:ext uri="{FF2B5EF4-FFF2-40B4-BE49-F238E27FC236}">
                <a16:creationId xmlns:a16="http://schemas.microsoft.com/office/drawing/2014/main" id="{0DB8B8D3-5165-9DB5-2191-640C1E8EA57E}"/>
              </a:ext>
            </a:extLst>
          </p:cNvPr>
          <p:cNvSpPr txBox="1"/>
          <p:nvPr/>
        </p:nvSpPr>
        <p:spPr>
          <a:xfrm>
            <a:off x="237995" y="231732"/>
            <a:ext cx="3544865" cy="523220"/>
          </a:xfrm>
          <a:prstGeom prst="rect">
            <a:avLst/>
          </a:prstGeom>
          <a:noFill/>
        </p:spPr>
        <p:txBody>
          <a:bodyPr wrap="square" rtlCol="0">
            <a:spAutoFit/>
          </a:bodyPr>
          <a:lstStyle/>
          <a:p>
            <a:r>
              <a:rPr lang="zh-CN" altLang="en-US" sz="2800" dirty="0">
                <a:latin typeface="华文中宋" panose="02010600040101010101" pitchFamily="2" charset="-122"/>
                <a:ea typeface="华文中宋" panose="02010600040101010101" pitchFamily="2" charset="-122"/>
              </a:rPr>
              <a:t>二、测序方案</a:t>
            </a:r>
          </a:p>
        </p:txBody>
      </p:sp>
      <p:sp>
        <p:nvSpPr>
          <p:cNvPr id="6" name="标题 1">
            <a:extLst>
              <a:ext uri="{FF2B5EF4-FFF2-40B4-BE49-F238E27FC236}">
                <a16:creationId xmlns:a16="http://schemas.microsoft.com/office/drawing/2014/main" id="{062C57EE-BA48-551C-3DE4-BD5C6685C632}"/>
              </a:ext>
            </a:extLst>
          </p:cNvPr>
          <p:cNvSpPr txBox="1">
            <a:spLocks/>
          </p:cNvSpPr>
          <p:nvPr/>
        </p:nvSpPr>
        <p:spPr>
          <a:xfrm>
            <a:off x="388306" y="1033451"/>
            <a:ext cx="6210822" cy="5429979"/>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spcAft>
                <a:spcPts val="1200"/>
              </a:spcAft>
            </a:pPr>
            <a:r>
              <a:rPr lang="en-US" altLang="zh-CN" sz="2000" b="1" dirty="0">
                <a:latin typeface="华文中宋" panose="02010600040101010101" pitchFamily="2" charset="-122"/>
                <a:ea typeface="华文中宋" panose="02010600040101010101" pitchFamily="2" charset="-122"/>
              </a:rPr>
              <a:t>Bulk</a:t>
            </a:r>
            <a:r>
              <a:rPr lang="zh-CN" altLang="en-US" sz="2000" b="1" dirty="0">
                <a:latin typeface="华文中宋" panose="02010600040101010101" pitchFamily="2" charset="-122"/>
                <a:ea typeface="华文中宋" panose="02010600040101010101" pitchFamily="2" charset="-122"/>
              </a:rPr>
              <a:t>转录组</a:t>
            </a:r>
            <a:r>
              <a:rPr lang="en-US" altLang="zh-CN" sz="2000" b="1" dirty="0">
                <a:latin typeface="华文中宋" panose="02010600040101010101" pitchFamily="2" charset="-122"/>
                <a:ea typeface="华文中宋" panose="02010600040101010101" pitchFamily="2" charset="-122"/>
              </a:rPr>
              <a:t>RNA-Seq</a:t>
            </a:r>
            <a:r>
              <a:rPr lang="zh-CN" altLang="en-US" sz="2000" b="1" dirty="0">
                <a:latin typeface="华文中宋" panose="02010600040101010101" pitchFamily="2" charset="-122"/>
                <a:ea typeface="华文中宋" panose="02010600040101010101" pitchFamily="2" charset="-122"/>
              </a:rPr>
              <a:t>测序</a:t>
            </a:r>
            <a:endParaRPr lang="en-US" altLang="zh-CN" sz="2000" b="1" dirty="0">
              <a:latin typeface="华文中宋" panose="02010600040101010101" pitchFamily="2" charset="-122"/>
              <a:ea typeface="华文中宋" panose="02010600040101010101" pitchFamily="2" charset="-122"/>
            </a:endParaRPr>
          </a:p>
          <a:p>
            <a:pPr marL="342900" indent="-342900">
              <a:lnSpc>
                <a:spcPct val="200000"/>
              </a:lnSpc>
              <a:spcAft>
                <a:spcPts val="1200"/>
              </a:spcAft>
              <a:buFont typeface="Arial" panose="020B0604020202020204" pitchFamily="34" charset="0"/>
              <a:buChar char="•"/>
            </a:pPr>
            <a:r>
              <a:rPr lang="zh-CN" altLang="en-US" sz="2000" dirty="0">
                <a:latin typeface="华文中宋" panose="02010600040101010101" pitchFamily="2" charset="-122"/>
                <a:ea typeface="华文中宋" panose="02010600040101010101" pitchFamily="2" charset="-122"/>
              </a:rPr>
              <a:t>分别采用临床级脂肪及脐带</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，样本间重复为</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marL="342900" indent="-342900">
              <a:lnSpc>
                <a:spcPct val="200000"/>
              </a:lnSpc>
              <a:spcAft>
                <a:spcPts val="1200"/>
              </a:spcAft>
              <a:buFont typeface="Arial" panose="020B0604020202020204" pitchFamily="34" charset="0"/>
              <a:buChar char="•"/>
            </a:pPr>
            <a:r>
              <a:rPr lang="zh-CN" altLang="en-US" sz="2000" dirty="0">
                <a:latin typeface="华文中宋" panose="02010600040101010101" pitchFamily="2" charset="-122"/>
                <a:ea typeface="华文中宋" panose="02010600040101010101" pitchFamily="2" charset="-122"/>
              </a:rPr>
              <a:t>对第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5</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8</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10</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12</a:t>
            </a:r>
            <a:r>
              <a:rPr lang="zh-CN" altLang="en-US" sz="2000" dirty="0">
                <a:latin typeface="华文中宋" panose="02010600040101010101" pitchFamily="2" charset="-122"/>
                <a:ea typeface="华文中宋" panose="02010600040101010101" pitchFamily="2" charset="-122"/>
              </a:rPr>
              <a:t>代细胞进行测序；</a:t>
            </a:r>
            <a:endParaRPr lang="en-US" altLang="zh-CN" sz="2000" dirty="0">
              <a:latin typeface="华文中宋" panose="02010600040101010101" pitchFamily="2" charset="-122"/>
              <a:ea typeface="华文中宋" panose="02010600040101010101" pitchFamily="2" charset="-122"/>
            </a:endParaRPr>
          </a:p>
          <a:p>
            <a:pPr marL="342900" indent="-342900">
              <a:lnSpc>
                <a:spcPct val="200000"/>
              </a:lnSpc>
              <a:spcAft>
                <a:spcPts val="1200"/>
              </a:spcAft>
              <a:buFont typeface="Arial" panose="020B0604020202020204" pitchFamily="34" charset="0"/>
              <a:buChar char="•"/>
            </a:pPr>
            <a:r>
              <a:rPr lang="zh-CN" altLang="en-US" sz="2000" dirty="0">
                <a:latin typeface="华文中宋" panose="02010600040101010101" pitchFamily="2" charset="-122"/>
                <a:ea typeface="华文中宋" panose="02010600040101010101" pitchFamily="2" charset="-122"/>
              </a:rPr>
              <a:t>其中，第</a:t>
            </a:r>
            <a:r>
              <a:rPr lang="en-US" altLang="zh-CN" sz="2000" dirty="0">
                <a:latin typeface="华文中宋" panose="02010600040101010101" pitchFamily="2" charset="-122"/>
                <a:ea typeface="华文中宋" panose="02010600040101010101" pitchFamily="2" charset="-122"/>
              </a:rPr>
              <a:t>8</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10</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12</a:t>
            </a:r>
            <a:r>
              <a:rPr lang="zh-CN" altLang="en-US" sz="2000" dirty="0">
                <a:latin typeface="华文中宋" panose="02010600040101010101" pitchFamily="2" charset="-122"/>
                <a:ea typeface="华文中宋" panose="02010600040101010101" pitchFamily="2" charset="-122"/>
              </a:rPr>
              <a:t>代细胞属于临床不可用范围。</a:t>
            </a:r>
            <a:endParaRPr lang="en-US" altLang="zh-CN" sz="2000" dirty="0">
              <a:latin typeface="华文中宋" panose="02010600040101010101" pitchFamily="2" charset="-122"/>
              <a:ea typeface="华文中宋" panose="02010600040101010101" pitchFamily="2" charset="-122"/>
            </a:endParaRPr>
          </a:p>
          <a:p>
            <a:pPr>
              <a:lnSpc>
                <a:spcPct val="200000"/>
              </a:lnSpc>
              <a:spcAft>
                <a:spcPts val="1200"/>
              </a:spcAft>
            </a:pPr>
            <a:r>
              <a:rPr lang="zh-CN" altLang="en-US" sz="2000" b="1" dirty="0">
                <a:latin typeface="华文中宋" panose="02010600040101010101" pitchFamily="2" charset="-122"/>
                <a:ea typeface="华文中宋" panose="02010600040101010101" pitchFamily="2" charset="-122"/>
              </a:rPr>
              <a:t>转录组</a:t>
            </a:r>
            <a:r>
              <a:rPr lang="en-US" altLang="zh-CN" sz="2000" b="1" dirty="0">
                <a:latin typeface="华文中宋" panose="02010600040101010101" pitchFamily="2" charset="-122"/>
                <a:ea typeface="华文中宋" panose="02010600040101010101" pitchFamily="2" charset="-122"/>
              </a:rPr>
              <a:t>RNA-Single Cell</a:t>
            </a:r>
            <a:r>
              <a:rPr lang="zh-CN" altLang="en-US" sz="2000" b="1" dirty="0">
                <a:latin typeface="华文中宋" panose="02010600040101010101" pitchFamily="2" charset="-122"/>
                <a:ea typeface="华文中宋" panose="02010600040101010101" pitchFamily="2" charset="-122"/>
              </a:rPr>
              <a:t>测序</a:t>
            </a:r>
            <a:endParaRPr lang="en-US" altLang="zh-CN" sz="2000" b="1" dirty="0">
              <a:latin typeface="华文中宋" panose="02010600040101010101" pitchFamily="2" charset="-122"/>
              <a:ea typeface="华文中宋" panose="02010600040101010101" pitchFamily="2" charset="-122"/>
            </a:endParaRPr>
          </a:p>
          <a:p>
            <a:pPr marL="342900" indent="-342900">
              <a:lnSpc>
                <a:spcPct val="200000"/>
              </a:lnSpc>
              <a:spcAft>
                <a:spcPts val="1200"/>
              </a:spcAft>
              <a:buFont typeface="Arial" panose="020B0604020202020204" pitchFamily="34" charset="0"/>
              <a:buChar char="•"/>
            </a:pPr>
            <a:r>
              <a:rPr lang="zh-CN" altLang="en-US" sz="2000" dirty="0">
                <a:latin typeface="华文中宋" panose="02010600040101010101" pitchFamily="2" charset="-122"/>
                <a:ea typeface="华文中宋" panose="02010600040101010101" pitchFamily="2" charset="-122"/>
              </a:rPr>
              <a:t>分别采用临床级脂肪及脐带</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，样本间重复为</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marL="342900" indent="-342900">
              <a:lnSpc>
                <a:spcPct val="200000"/>
              </a:lnSpc>
              <a:spcAft>
                <a:spcPts val="1200"/>
              </a:spcAft>
              <a:buFont typeface="Arial" panose="020B0604020202020204" pitchFamily="34" charset="0"/>
              <a:buChar char="•"/>
            </a:pPr>
            <a:r>
              <a:rPr lang="zh-CN" altLang="en-US" sz="2000" dirty="0">
                <a:latin typeface="华文中宋" panose="02010600040101010101" pitchFamily="2" charset="-122"/>
                <a:ea typeface="华文中宋" panose="02010600040101010101" pitchFamily="2" charset="-122"/>
              </a:rPr>
              <a:t>对第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8</a:t>
            </a:r>
            <a:r>
              <a:rPr lang="zh-CN" altLang="en-US" sz="2000" dirty="0">
                <a:latin typeface="华文中宋" panose="02010600040101010101" pitchFamily="2" charset="-122"/>
                <a:ea typeface="华文中宋" panose="02010600040101010101" pitchFamily="2" charset="-122"/>
              </a:rPr>
              <a:t>代细胞（脂肪仅第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代）进行测序；</a:t>
            </a:r>
            <a:endParaRPr lang="en-US" altLang="zh-CN" sz="2000" dirty="0">
              <a:latin typeface="华文中宋" panose="02010600040101010101" pitchFamily="2" charset="-122"/>
              <a:ea typeface="华文中宋" panose="02010600040101010101" pitchFamily="2" charset="-122"/>
            </a:endParaRPr>
          </a:p>
          <a:p>
            <a:pPr marL="342900" indent="-342900">
              <a:lnSpc>
                <a:spcPct val="200000"/>
              </a:lnSpc>
              <a:spcAft>
                <a:spcPts val="1200"/>
              </a:spcAft>
              <a:buFont typeface="Arial" panose="020B0604020202020204" pitchFamily="34" charset="0"/>
              <a:buChar char="•"/>
            </a:pPr>
            <a:endParaRPr lang="en-US" altLang="zh-CN"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3714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B8B8D3-5165-9DB5-2191-640C1E8EA57E}"/>
              </a:ext>
            </a:extLst>
          </p:cNvPr>
          <p:cNvSpPr txBox="1"/>
          <p:nvPr/>
        </p:nvSpPr>
        <p:spPr>
          <a:xfrm>
            <a:off x="237995" y="231732"/>
            <a:ext cx="3544865" cy="523220"/>
          </a:xfrm>
          <a:prstGeom prst="rect">
            <a:avLst/>
          </a:prstGeom>
          <a:noFill/>
        </p:spPr>
        <p:txBody>
          <a:bodyPr wrap="square" rtlCol="0">
            <a:spAutoFit/>
          </a:bodyPr>
          <a:lstStyle/>
          <a:p>
            <a:r>
              <a:rPr lang="zh-CN" altLang="en-US" sz="2800" dirty="0">
                <a:latin typeface="华文中宋" panose="02010600040101010101" pitchFamily="2" charset="-122"/>
                <a:ea typeface="华文中宋" panose="02010600040101010101" pitchFamily="2" charset="-122"/>
              </a:rPr>
              <a:t>二、分析需求</a:t>
            </a:r>
          </a:p>
        </p:txBody>
      </p:sp>
      <p:sp>
        <p:nvSpPr>
          <p:cNvPr id="3" name="标题 1">
            <a:extLst>
              <a:ext uri="{FF2B5EF4-FFF2-40B4-BE49-F238E27FC236}">
                <a16:creationId xmlns:a16="http://schemas.microsoft.com/office/drawing/2014/main" id="{6EE39B86-50D2-6996-B54D-26B390FD14EA}"/>
              </a:ext>
            </a:extLst>
          </p:cNvPr>
          <p:cNvSpPr txBox="1">
            <a:spLocks/>
          </p:cNvSpPr>
          <p:nvPr/>
        </p:nvSpPr>
        <p:spPr>
          <a:xfrm>
            <a:off x="396658" y="1121134"/>
            <a:ext cx="11146078" cy="4690942"/>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200000"/>
              </a:lnSpc>
              <a:spcAft>
                <a:spcPts val="1200"/>
              </a:spcAft>
              <a:buFont typeface="+mj-lt"/>
              <a:buAutoNum type="arabicPeriod"/>
            </a:pPr>
            <a:r>
              <a:rPr lang="zh-CN" altLang="en-US" sz="2000" dirty="0">
                <a:latin typeface="华文中宋" panose="02010600040101010101" pitchFamily="2" charset="-122"/>
                <a:ea typeface="华文中宋" panose="02010600040101010101" pitchFamily="2" charset="-122"/>
              </a:rPr>
              <a:t>从代次间差异基因入手，分别分析出</a:t>
            </a:r>
            <a:r>
              <a:rPr lang="zh-CN" altLang="en-US" sz="2000" b="1" dirty="0">
                <a:solidFill>
                  <a:srgbClr val="C00000"/>
                </a:solidFill>
                <a:latin typeface="华文中宋" panose="02010600040101010101" pitchFamily="2" charset="-122"/>
                <a:ea typeface="华文中宋" panose="02010600040101010101" pitchFamily="2" charset="-122"/>
              </a:rPr>
              <a:t>各代次间的</a:t>
            </a:r>
            <a:r>
              <a:rPr lang="en-US" altLang="zh-CN" sz="2000" b="1" dirty="0">
                <a:solidFill>
                  <a:srgbClr val="C00000"/>
                </a:solidFill>
                <a:latin typeface="华文中宋" panose="02010600040101010101" pitchFamily="2" charset="-122"/>
                <a:ea typeface="华文中宋" panose="02010600040101010101" pitchFamily="2" charset="-122"/>
              </a:rPr>
              <a:t>DEG</a:t>
            </a:r>
            <a:r>
              <a:rPr lang="zh-CN" altLang="en-US" sz="2000" dirty="0">
                <a:latin typeface="华文中宋" panose="02010600040101010101" pitchFamily="2" charset="-122"/>
                <a:ea typeface="华文中宋" panose="02010600040101010101" pitchFamily="2" charset="-122"/>
              </a:rPr>
              <a:t>以及各代次</a:t>
            </a:r>
            <a:r>
              <a:rPr lang="zh-CN" altLang="en-US" sz="2000" b="1" dirty="0">
                <a:solidFill>
                  <a:srgbClr val="C00000"/>
                </a:solidFill>
                <a:latin typeface="华文中宋" panose="02010600040101010101" pitchFamily="2" charset="-122"/>
                <a:ea typeface="华文中宋" panose="02010600040101010101" pitchFamily="2" charset="-122"/>
              </a:rPr>
              <a:t>与第</a:t>
            </a:r>
            <a:r>
              <a:rPr lang="en-US" altLang="zh-CN" sz="2000" b="1" dirty="0">
                <a:solidFill>
                  <a:srgbClr val="C00000"/>
                </a:solidFill>
                <a:latin typeface="华文中宋" panose="02010600040101010101" pitchFamily="2" charset="-122"/>
                <a:ea typeface="华文中宋" panose="02010600040101010101" pitchFamily="2" charset="-122"/>
              </a:rPr>
              <a:t>3</a:t>
            </a:r>
            <a:r>
              <a:rPr lang="zh-CN" altLang="en-US" sz="2000" b="1" dirty="0">
                <a:solidFill>
                  <a:srgbClr val="C00000"/>
                </a:solidFill>
                <a:latin typeface="华文中宋" panose="02010600040101010101" pitchFamily="2" charset="-122"/>
                <a:ea typeface="华文中宋" panose="02010600040101010101" pitchFamily="2" charset="-122"/>
              </a:rPr>
              <a:t>代间的</a:t>
            </a:r>
            <a:r>
              <a:rPr lang="en-US" altLang="zh-CN" sz="2000" b="1" dirty="0">
                <a:solidFill>
                  <a:srgbClr val="C00000"/>
                </a:solidFill>
                <a:latin typeface="华文中宋" panose="02010600040101010101" pitchFamily="2" charset="-122"/>
                <a:ea typeface="华文中宋" panose="02010600040101010101" pitchFamily="2" charset="-122"/>
              </a:rPr>
              <a:t>DEG</a:t>
            </a:r>
            <a:r>
              <a:rPr lang="zh-CN" altLang="en-US" sz="2000" dirty="0">
                <a:latin typeface="华文中宋" panose="02010600040101010101" pitchFamily="2" charset="-122"/>
                <a:ea typeface="华文中宋" panose="02010600040101010101" pitchFamily="2" charset="-122"/>
              </a:rPr>
              <a:t>；进一步对</a:t>
            </a:r>
            <a:r>
              <a:rPr lang="en-US" altLang="zh-CN" sz="2000" dirty="0">
                <a:latin typeface="华文中宋" panose="02010600040101010101" pitchFamily="2" charset="-122"/>
                <a:ea typeface="华文中宋" panose="02010600040101010101" pitchFamily="2" charset="-122"/>
              </a:rPr>
              <a:t>top</a:t>
            </a:r>
            <a:r>
              <a:rPr lang="zh-CN" altLang="en-US" sz="2000" dirty="0">
                <a:latin typeface="华文中宋" panose="02010600040101010101" pitchFamily="2" charset="-122"/>
                <a:ea typeface="华文中宋" panose="02010600040101010101" pitchFamily="2" charset="-122"/>
              </a:rPr>
              <a:t>的</a:t>
            </a:r>
            <a:r>
              <a:rPr lang="en-US" altLang="zh-CN" sz="2000" dirty="0">
                <a:latin typeface="华文中宋" panose="02010600040101010101" pitchFamily="2" charset="-122"/>
                <a:ea typeface="华文中宋" panose="02010600040101010101" pitchFamily="2" charset="-122"/>
              </a:rPr>
              <a:t>DEG</a:t>
            </a:r>
            <a:r>
              <a:rPr lang="zh-CN" altLang="en-US" sz="2000" dirty="0">
                <a:latin typeface="华文中宋" panose="02010600040101010101" pitchFamily="2" charset="-122"/>
                <a:ea typeface="华文中宋" panose="02010600040101010101" pitchFamily="2" charset="-122"/>
              </a:rPr>
              <a:t>进行分析（经典</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新）。</a:t>
            </a:r>
            <a:endParaRPr lang="en-US" altLang="zh-CN" sz="2000" dirty="0">
              <a:latin typeface="华文中宋" panose="02010600040101010101" pitchFamily="2" charset="-122"/>
              <a:ea typeface="华文中宋" panose="02010600040101010101" pitchFamily="2" charset="-122"/>
            </a:endParaRPr>
          </a:p>
          <a:p>
            <a:pPr marL="457200" indent="-457200">
              <a:lnSpc>
                <a:spcPct val="200000"/>
              </a:lnSpc>
              <a:spcAft>
                <a:spcPts val="1200"/>
              </a:spcAft>
              <a:buFont typeface="+mj-lt"/>
              <a:buAutoNum type="arabicPeriod"/>
            </a:pPr>
            <a:r>
              <a:rPr lang="zh-CN" altLang="en-US" sz="2000" dirty="0">
                <a:latin typeface="华文中宋" panose="02010600040101010101" pitchFamily="2" charset="-122"/>
                <a:ea typeface="华文中宋" panose="02010600040101010101" pitchFamily="2" charset="-122"/>
              </a:rPr>
              <a:t>对脂肪及脐带来源</a:t>
            </a:r>
            <a:r>
              <a:rPr lang="en-US" altLang="zh-CN" sz="2000" dirty="0">
                <a:latin typeface="华文中宋" panose="02010600040101010101" pitchFamily="2" charset="-122"/>
                <a:ea typeface="华文中宋" panose="02010600040101010101" pitchFamily="2" charset="-122"/>
              </a:rPr>
              <a:t>MSC</a:t>
            </a:r>
            <a:r>
              <a:rPr lang="zh-CN" altLang="en-US" sz="2000" dirty="0">
                <a:latin typeface="华文中宋" panose="02010600040101010101" pitchFamily="2" charset="-122"/>
                <a:ea typeface="华文中宋" panose="02010600040101010101" pitchFamily="2" charset="-122"/>
              </a:rPr>
              <a:t>代次间的</a:t>
            </a:r>
            <a:r>
              <a:rPr lang="zh-CN" altLang="en-US" sz="2000" b="1" dirty="0">
                <a:latin typeface="华文中宋" panose="02010600040101010101" pitchFamily="2" charset="-122"/>
                <a:ea typeface="华文中宋" panose="02010600040101010101" pitchFamily="2" charset="-122"/>
              </a:rPr>
              <a:t>相同及特异</a:t>
            </a:r>
            <a:r>
              <a:rPr lang="en-US" altLang="zh-CN" sz="2000" b="1" dirty="0">
                <a:latin typeface="华文中宋" panose="02010600040101010101" pitchFamily="2" charset="-122"/>
                <a:ea typeface="华文中宋" panose="02010600040101010101" pitchFamily="2" charset="-122"/>
              </a:rPr>
              <a:t>DEG</a:t>
            </a:r>
            <a:r>
              <a:rPr lang="zh-CN" altLang="en-US" sz="2000" dirty="0">
                <a:latin typeface="华文中宋" panose="02010600040101010101" pitchFamily="2" charset="-122"/>
                <a:ea typeface="华文中宋" panose="02010600040101010101" pitchFamily="2" charset="-122"/>
              </a:rPr>
              <a:t>进行对比分析及展示。</a:t>
            </a:r>
            <a:endParaRPr lang="en-US" altLang="zh-CN" sz="2000" dirty="0">
              <a:latin typeface="华文中宋" panose="02010600040101010101" pitchFamily="2" charset="-122"/>
              <a:ea typeface="华文中宋" panose="02010600040101010101" pitchFamily="2" charset="-122"/>
            </a:endParaRPr>
          </a:p>
          <a:p>
            <a:pPr marL="457200" indent="-457200">
              <a:lnSpc>
                <a:spcPct val="200000"/>
              </a:lnSpc>
              <a:spcAft>
                <a:spcPts val="1200"/>
              </a:spcAft>
              <a:buFont typeface="+mj-lt"/>
              <a:buAutoNum type="arabicPeriod"/>
            </a:pPr>
            <a:r>
              <a:rPr lang="zh-CN" altLang="en-US" sz="2000" dirty="0">
                <a:latin typeface="华文中宋" panose="02010600040101010101" pitchFamily="2" charset="-122"/>
                <a:ea typeface="华文中宋" panose="02010600040101010101" pitchFamily="2" charset="-122"/>
              </a:rPr>
              <a:t>对以上</a:t>
            </a:r>
            <a:r>
              <a:rPr lang="en-US" altLang="zh-CN" sz="2000" dirty="0">
                <a:latin typeface="华文中宋" panose="02010600040101010101" pitchFamily="2" charset="-122"/>
                <a:ea typeface="华文中宋" panose="02010600040101010101" pitchFamily="2" charset="-122"/>
              </a:rPr>
              <a:t>DEG</a:t>
            </a:r>
            <a:r>
              <a:rPr lang="zh-CN" altLang="en-US" sz="2000" dirty="0">
                <a:latin typeface="华文中宋" panose="02010600040101010101" pitchFamily="2" charset="-122"/>
                <a:ea typeface="华文中宋" panose="02010600040101010101" pitchFamily="2" charset="-122"/>
              </a:rPr>
              <a:t>进行</a:t>
            </a:r>
            <a:r>
              <a:rPr lang="zh-CN" altLang="en-US" sz="2000" b="1" dirty="0">
                <a:latin typeface="华文中宋" panose="02010600040101010101" pitchFamily="2" charset="-122"/>
                <a:ea typeface="华文中宋" panose="02010600040101010101" pitchFamily="2" charset="-122"/>
              </a:rPr>
              <a:t>通路富集分析</a:t>
            </a:r>
            <a:r>
              <a:rPr lang="zh-CN" altLang="en-US" sz="2000" dirty="0">
                <a:latin typeface="华文中宋" panose="02010600040101010101" pitchFamily="2" charset="-122"/>
                <a:ea typeface="华文中宋" panose="02010600040101010101" pitchFamily="2" charset="-122"/>
              </a:rPr>
              <a:t>及</a:t>
            </a:r>
            <a:r>
              <a:rPr lang="zh-CN" altLang="en-US" sz="2000" b="1" dirty="0">
                <a:latin typeface="华文中宋" panose="02010600040101010101" pitchFamily="2" charset="-122"/>
                <a:ea typeface="华文中宋" panose="02010600040101010101" pitchFamily="2" charset="-122"/>
              </a:rPr>
              <a:t>蛋白互作网络分析</a:t>
            </a:r>
            <a:r>
              <a:rPr lang="zh-CN" altLang="en-US" sz="2000" dirty="0">
                <a:latin typeface="华文中宋" panose="02010600040101010101" pitchFamily="2" charset="-122"/>
                <a:ea typeface="华文中宋" panose="02010600040101010101" pitchFamily="2" charset="-122"/>
              </a:rPr>
              <a:t>，寻找关键通路及基因。</a:t>
            </a:r>
            <a:endParaRPr lang="en-US" altLang="zh-CN" sz="2000" dirty="0">
              <a:latin typeface="华文中宋" panose="02010600040101010101" pitchFamily="2" charset="-122"/>
              <a:ea typeface="华文中宋" panose="02010600040101010101" pitchFamily="2" charset="-122"/>
            </a:endParaRPr>
          </a:p>
          <a:p>
            <a:pPr marL="457200" indent="-457200">
              <a:lnSpc>
                <a:spcPct val="200000"/>
              </a:lnSpc>
              <a:spcAft>
                <a:spcPts val="1200"/>
              </a:spcAft>
              <a:buFont typeface="+mj-lt"/>
              <a:buAutoNum type="arabicPeriod"/>
            </a:pPr>
            <a:endParaRPr lang="en-US" altLang="zh-CN" sz="2000" dirty="0">
              <a:latin typeface="华文中宋" panose="02010600040101010101" pitchFamily="2" charset="-122"/>
              <a:ea typeface="华文中宋" panose="02010600040101010101" pitchFamily="2" charset="-122"/>
            </a:endParaRPr>
          </a:p>
          <a:p>
            <a:pPr>
              <a:lnSpc>
                <a:spcPct val="200000"/>
              </a:lnSpc>
            </a:pPr>
            <a:r>
              <a:rPr lang="zh-CN" altLang="en-US" sz="2000" dirty="0">
                <a:latin typeface="华文中宋" panose="02010600040101010101" pitchFamily="2" charset="-122"/>
                <a:ea typeface="华文中宋" panose="02010600040101010101" pitchFamily="2" charset="-122"/>
              </a:rPr>
              <a:t>* 代次间差异对比时，着重关注</a:t>
            </a:r>
            <a:r>
              <a:rPr lang="en-US" altLang="zh-CN" sz="2000" b="1" dirty="0">
                <a:latin typeface="华文中宋" panose="02010600040101010101" pitchFamily="2" charset="-122"/>
                <a:ea typeface="华文中宋" panose="02010600040101010101" pitchFamily="2" charset="-122"/>
              </a:rPr>
              <a:t>P3&amp;P5</a:t>
            </a:r>
            <a:r>
              <a:rPr lang="zh-CN" altLang="en-US" sz="2000" b="1" dirty="0">
                <a:latin typeface="华文中宋" panose="02010600040101010101" pitchFamily="2" charset="-122"/>
                <a:ea typeface="华文中宋" panose="02010600040101010101" pitchFamily="2" charset="-122"/>
              </a:rPr>
              <a:t>与</a:t>
            </a:r>
            <a:r>
              <a:rPr lang="en-US" altLang="zh-CN" sz="2000" b="1" dirty="0">
                <a:latin typeface="华文中宋" panose="02010600040101010101" pitchFamily="2" charset="-122"/>
                <a:ea typeface="华文中宋" panose="02010600040101010101" pitchFamily="2" charset="-122"/>
              </a:rPr>
              <a:t>P10&amp;P12</a:t>
            </a:r>
            <a:r>
              <a:rPr lang="zh-CN" altLang="en-US" sz="2000" b="1" dirty="0">
                <a:latin typeface="华文中宋" panose="02010600040101010101" pitchFamily="2" charset="-122"/>
                <a:ea typeface="华文中宋" panose="02010600040101010101" pitchFamily="2" charset="-122"/>
              </a:rPr>
              <a:t>间</a:t>
            </a:r>
            <a:r>
              <a:rPr lang="zh-CN" altLang="en-US" sz="2000" dirty="0">
                <a:latin typeface="华文中宋" panose="02010600040101010101" pitchFamily="2" charset="-122"/>
                <a:ea typeface="华文中宋" panose="02010600040101010101" pitchFamily="2" charset="-122"/>
              </a:rPr>
              <a:t>的差异。</a:t>
            </a:r>
            <a:endParaRPr lang="zh-CN" altLang="en-US" sz="20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1627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BD898-9758-0DC8-8F7B-449E840A026C}"/>
              </a:ext>
            </a:extLst>
          </p:cNvPr>
          <p:cNvSpPr txBox="1"/>
          <p:nvPr/>
        </p:nvSpPr>
        <p:spPr>
          <a:xfrm>
            <a:off x="4171167" y="2655518"/>
            <a:ext cx="4240060" cy="1015663"/>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谢 谢！</a:t>
            </a:r>
          </a:p>
        </p:txBody>
      </p:sp>
    </p:spTree>
    <p:extLst>
      <p:ext uri="{BB962C8B-B14F-4D97-AF65-F5344CB8AC3E}">
        <p14:creationId xmlns:p14="http://schemas.microsoft.com/office/powerpoint/2010/main" val="23175890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330</Words>
  <Application>Microsoft Office PowerPoint</Application>
  <PresentationFormat>宽屏</PresentationFormat>
  <Paragraphs>26</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华文中宋</vt:lpstr>
      <vt:lpstr>Arial</vt:lpstr>
      <vt:lpstr>Office 主题​​</vt:lpstr>
      <vt:lpstr>MSC项目交汇</vt:lpstr>
      <vt:lpstr>目录</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MSC项目交汇</dc:title>
  <dc:creator>付 琳</dc:creator>
  <cp:lastModifiedBy>梓豪 刘</cp:lastModifiedBy>
  <cp:revision>5</cp:revision>
  <dcterms:created xsi:type="dcterms:W3CDTF">2023-05-18T09:31:46Z</dcterms:created>
  <dcterms:modified xsi:type="dcterms:W3CDTF">2023-05-22T09:54:53Z</dcterms:modified>
</cp:coreProperties>
</file>