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EF"/>
    <a:srgbClr val="FFFFFF"/>
    <a:srgbClr val="F26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EE171-6A3F-9253-6CCA-52FDBE977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DBC770-B542-9B6D-9FDA-271984C28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CAE584-B931-0FD1-A3D4-FAF859A4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268A-750A-4522-A186-0AA791747F6E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F76973-30D0-ED41-28EF-32E84F82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114BCF-6363-64D6-9782-927ECF75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2C-8368-45AA-BBFD-018EFC7B6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48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E316F-77CA-E22A-19A8-9CE4D9C7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8F571E-040D-F8B0-385F-24C972E4E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D8A191-1011-FCA9-6156-2554474A8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268A-750A-4522-A186-0AA791747F6E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714E16-123B-1C7A-E64A-6B40991B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E19B66-E386-89EF-A708-9AAF1839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2C-8368-45AA-BBFD-018EFC7B6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46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1EF866-1EEF-AEB5-6135-8C4CC04C0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B19D4D-50C0-D1FF-7C7F-0948DC7BB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24AA53-7BCF-8B64-565F-7E44082E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268A-750A-4522-A186-0AA791747F6E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45A23-C666-0D8A-97A7-F767984B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F5DF97-0D85-21B6-45D2-E825BF51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2C-8368-45AA-BBFD-018EFC7B6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05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1A876-42C0-47DA-5B37-19F1A818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49CAE0-ED7C-CDC2-DA0B-310691D0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694900-AA79-7AC1-FC76-5031EA2C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268A-750A-4522-A186-0AA791747F6E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28B783-F097-1EC2-2150-30011FF0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E4E4F5-43FE-917D-03A8-7C3F0F40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2C-8368-45AA-BBFD-018EFC7B6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92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97DB6-A033-E8C8-CE47-348B4FF3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BED455-E7FB-EF10-05EE-184CB8F26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72C93-FE3B-9C58-24A0-D210FF68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268A-750A-4522-A186-0AA791747F6E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424793-F4C5-8801-80DD-6482F606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B68264-8646-20DA-9F0C-F4F05302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2C-8368-45AA-BBFD-018EFC7B6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43E1D-F2C4-4C84-F157-2117C015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63A257-C875-F73A-36FA-DAB431FE3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4912E2-2994-0EAD-ED4D-AD6C68BEE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364C80-7D95-8480-E759-0E76354B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268A-750A-4522-A186-0AA791747F6E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08E704-3A44-2ABB-2AE5-AE055A96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6ACC01-BEB9-6E7D-0789-DB8CD907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2C-8368-45AA-BBFD-018EFC7B6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03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D23E5-8315-1312-0541-D0422B95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51058B-3094-CAF5-5B25-FD403F4B2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EE83B8-7419-5565-E6C2-7BD42C6E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C1265-AA86-C663-3B6F-53E9D55F5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015338-E824-9A1C-7F08-DD5FEC2AF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B3BBBE-1335-9055-34E7-861570E4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268A-750A-4522-A186-0AA791747F6E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FD13A4-7B04-9065-24AB-EEB52915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7C37BB-EC4A-D7EF-FC13-F3124084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2C-8368-45AA-BBFD-018EFC7B6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10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3EA2A-5473-CA41-0694-3B260676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C1735A-B670-1AA4-CBF3-0CD94795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268A-750A-4522-A186-0AA791747F6E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5AA7FB-B711-0DCA-D8B6-5D812ABFD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CD2CAE-6E90-3E73-29A8-CAE7F6A9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2C-8368-45AA-BBFD-018EFC7B6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12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42948D-CC3C-485A-366B-9C9A4D12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268A-750A-4522-A186-0AA791747F6E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0D8095-CEFF-B6DE-E410-6E855BF3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494656-EED5-3FED-157E-5D3F6BFE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2C-8368-45AA-BBFD-018EFC7B6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15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FBCAC-11A7-45C4-775E-5E56192A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1BDFE8-3CC3-374A-8EA6-598EE113C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E64EF6-D6C5-F6B2-3655-1CAF7D4EF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9FE6D4-D847-0EA1-15C2-CBCAFCF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268A-750A-4522-A186-0AA791747F6E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7C4922-C25E-8808-E771-15B0601C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B5E39E-A0AC-97F9-8F8F-043131AF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2C-8368-45AA-BBFD-018EFC7B6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40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F69DF-713B-1BF1-FBDA-9EDACAD1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881396-84C2-1D7E-00A6-FCD11D033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FA0AB0-AC2D-0F84-902B-F54D2A376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C1DA32-0A13-029C-67A6-9838FEFF5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268A-750A-4522-A186-0AA791747F6E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8ABA68-CCFD-DDBA-A19B-7DE050B5C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871C20-F712-9A5E-5B91-76C96DF3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2C-8368-45AA-BBFD-018EFC7B6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93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359AE9-170B-E912-D0CD-436E2A91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1B5CEA-5EED-2573-C7DE-6ABD6048B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9D7D1-5E52-3747-5D12-9062594E1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7268A-750A-4522-A186-0AA791747F6E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C4C8D4-0D3A-DF45-5991-5549FAA1B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645FD7-1EA3-D1A1-AE2C-21BBA2D54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C472C-8368-45AA-BBFD-018EFC7B6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65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A300663-C436-A01C-BDE3-9D907EB95544}"/>
              </a:ext>
            </a:extLst>
          </p:cNvPr>
          <p:cNvSpPr txBox="1"/>
          <p:nvPr/>
        </p:nvSpPr>
        <p:spPr>
          <a:xfrm>
            <a:off x="3952923" y="338667"/>
            <a:ext cx="3185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AD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UB</a:t>
            </a:r>
            <a:r>
              <a:rPr lang="zh-CN" altLang="en-US" sz="2000" b="1" dirty="0"/>
              <a:t>差异基因总体情况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5262D3-19EB-6609-F37C-3677E0A52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12" y="879476"/>
            <a:ext cx="4774692" cy="29841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A181942-1FA8-440F-4445-38CFD11A2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333" y="879476"/>
            <a:ext cx="1598927" cy="227859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9D5401D-F1FA-1B06-6D97-DA71B5B50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6333" y="3746822"/>
            <a:ext cx="1683074" cy="24225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74B46D8-0624-40B8-ACC4-5F5F825B6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277" y="3746822"/>
            <a:ext cx="4774692" cy="298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0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C367EBD-94D7-0B78-87EB-C8A5D8ABD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439" y="1839230"/>
            <a:ext cx="4131015" cy="41310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3F9B8B-5538-7126-6152-B26BB3674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86922"/>
            <a:ext cx="3946054" cy="39460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0A5EA53-3034-2485-A86D-5D62EE5AC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484" y="560428"/>
            <a:ext cx="2471432" cy="77893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69A8642-32BC-B2CF-EB57-3D30D804D141}"/>
              </a:ext>
            </a:extLst>
          </p:cNvPr>
          <p:cNvSpPr txBox="1"/>
          <p:nvPr/>
        </p:nvSpPr>
        <p:spPr>
          <a:xfrm>
            <a:off x="419101" y="75530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P3&amp;P5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的差异基因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019F29-2E85-C5B9-89CE-993A182B8967}"/>
              </a:ext>
            </a:extLst>
          </p:cNvPr>
          <p:cNvSpPr txBox="1"/>
          <p:nvPr/>
        </p:nvSpPr>
        <p:spPr>
          <a:xfrm>
            <a:off x="419101" y="1461756"/>
            <a:ext cx="449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蓝色表示在</a:t>
            </a:r>
            <a:r>
              <a:rPr lang="en-US" altLang="zh-CN" sz="1400" b="1" dirty="0"/>
              <a:t>P5</a:t>
            </a:r>
            <a:r>
              <a:rPr lang="zh-CN" altLang="en-US" sz="1400" b="1" dirty="0"/>
              <a:t>下调，红色表示在</a:t>
            </a:r>
            <a:r>
              <a:rPr lang="en-US" altLang="zh-CN" sz="1400" b="1" dirty="0"/>
              <a:t>P5</a:t>
            </a:r>
            <a:r>
              <a:rPr lang="zh-CN" altLang="en-US" sz="1400" b="1" dirty="0"/>
              <a:t>上调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3CB2CA-5DAA-6FCE-A709-31C8D26534D5}"/>
              </a:ext>
            </a:extLst>
          </p:cNvPr>
          <p:cNvSpPr txBox="1"/>
          <p:nvPr/>
        </p:nvSpPr>
        <p:spPr>
          <a:xfrm>
            <a:off x="6337101" y="75530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P10&amp;P12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的差异基因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A270B3-2358-4FED-11B6-F81F34AF127C}"/>
              </a:ext>
            </a:extLst>
          </p:cNvPr>
          <p:cNvSpPr txBox="1"/>
          <p:nvPr/>
        </p:nvSpPr>
        <p:spPr>
          <a:xfrm>
            <a:off x="6337101" y="1374210"/>
            <a:ext cx="449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蓝色表示在</a:t>
            </a:r>
            <a:r>
              <a:rPr lang="en-US" altLang="zh-CN" sz="1400" b="1" dirty="0"/>
              <a:t>P12</a:t>
            </a:r>
            <a:r>
              <a:rPr lang="zh-CN" altLang="en-US" sz="1400" b="1" dirty="0"/>
              <a:t>下调，红色表示在</a:t>
            </a:r>
            <a:r>
              <a:rPr lang="en-US" altLang="zh-CN" sz="1400" b="1" dirty="0"/>
              <a:t>P12</a:t>
            </a:r>
            <a:r>
              <a:rPr lang="zh-CN" altLang="en-US" sz="1400" b="1" dirty="0"/>
              <a:t>上调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745C70-C76D-B973-2414-5CBF5A9B454F}"/>
              </a:ext>
            </a:extLst>
          </p:cNvPr>
          <p:cNvSpPr txBox="1"/>
          <p:nvPr/>
        </p:nvSpPr>
        <p:spPr>
          <a:xfrm>
            <a:off x="419101" y="201304"/>
            <a:ext cx="13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来源：</a:t>
            </a:r>
            <a:r>
              <a:rPr lang="en-US" altLang="zh-CN" b="1" dirty="0">
                <a:solidFill>
                  <a:srgbClr val="FF0000"/>
                </a:solidFill>
              </a:rPr>
              <a:t>AD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FA2D78A7-D644-F481-383B-FA6D455D2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715791"/>
              </p:ext>
            </p:extLst>
          </p:nvPr>
        </p:nvGraphicFramePr>
        <p:xfrm>
          <a:off x="4013200" y="1839230"/>
          <a:ext cx="1395413" cy="3800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613">
                  <a:extLst>
                    <a:ext uri="{9D8B030D-6E8A-4147-A177-3AD203B41FA5}">
                      <a16:colId xmlns:a16="http://schemas.microsoft.com/office/drawing/2014/main" val="417707113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9749667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gene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stat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9431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TMEM119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43449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FADS2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565862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SCD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40731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DHCR7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6397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DDIT4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70275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MYBPH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68025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MRVI1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3533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RIPOR2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72931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ADCY4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7169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AL022322.2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59516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CFD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down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70095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IL1RL1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down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31397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APOE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down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12116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C1R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down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985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HAS2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down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70211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FRMPD3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down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05775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AC109588.1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down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6776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SORCS3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down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90771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LINC00161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down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84503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MGP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down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636909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4EA254B-DB40-9CE1-8E4E-64F302F35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86048"/>
              </p:ext>
            </p:extLst>
          </p:nvPr>
        </p:nvGraphicFramePr>
        <p:xfrm>
          <a:off x="10434794" y="1915070"/>
          <a:ext cx="1296972" cy="33850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4838">
                  <a:extLst>
                    <a:ext uri="{9D8B030D-6E8A-4147-A177-3AD203B41FA5}">
                      <a16:colId xmlns:a16="http://schemas.microsoft.com/office/drawing/2014/main" val="1115093786"/>
                    </a:ext>
                  </a:extLst>
                </a:gridCol>
                <a:gridCol w="692134">
                  <a:extLst>
                    <a:ext uri="{9D8B030D-6E8A-4147-A177-3AD203B41FA5}">
                      <a16:colId xmlns:a16="http://schemas.microsoft.com/office/drawing/2014/main" val="2829422067"/>
                    </a:ext>
                  </a:extLst>
                </a:gridCol>
              </a:tblGrid>
              <a:tr h="21156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111083"/>
                  </a:ext>
                </a:extLst>
              </a:tr>
              <a:tr h="21156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ESM1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569978"/>
                  </a:ext>
                </a:extLst>
              </a:tr>
              <a:tr h="21156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FABP4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717086"/>
                  </a:ext>
                </a:extLst>
              </a:tr>
              <a:tr h="21156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SMIM11A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31871"/>
                  </a:ext>
                </a:extLst>
              </a:tr>
              <a:tr h="21156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NRGN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293866"/>
                  </a:ext>
                </a:extLst>
              </a:tr>
              <a:tr h="21156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MECOM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023357"/>
                  </a:ext>
                </a:extLst>
              </a:tr>
              <a:tr h="21156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PKP1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396331"/>
                  </a:ext>
                </a:extLst>
              </a:tr>
              <a:tr h="21156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WSCD1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97734"/>
                  </a:ext>
                </a:extLst>
              </a:tr>
              <a:tr h="21156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KDR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861094"/>
                  </a:ext>
                </a:extLst>
              </a:tr>
              <a:tr h="21156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214482"/>
                  </a:ext>
                </a:extLst>
              </a:tr>
              <a:tr h="21156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703557"/>
                  </a:ext>
                </a:extLst>
              </a:tr>
              <a:tr h="21156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APOE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710061"/>
                  </a:ext>
                </a:extLst>
              </a:tr>
              <a:tr h="21156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NMRAL2P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128509"/>
                  </a:ext>
                </a:extLst>
              </a:tr>
              <a:tr h="21156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INHBE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8295444"/>
                  </a:ext>
                </a:extLst>
              </a:tr>
              <a:tr h="21156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G0S2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387142"/>
                  </a:ext>
                </a:extLst>
              </a:tr>
              <a:tr h="21156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KRT33B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139116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1E9BF3D5-6584-715E-1273-60F34D2219A4}"/>
              </a:ext>
            </a:extLst>
          </p:cNvPr>
          <p:cNvSpPr txBox="1"/>
          <p:nvPr/>
        </p:nvSpPr>
        <p:spPr>
          <a:xfrm>
            <a:off x="5087832" y="5938802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图上标记的基因的筛选方法：</a:t>
            </a:r>
            <a:endParaRPr lang="en-US" altLang="zh-CN" sz="1200" b="1" dirty="0"/>
          </a:p>
          <a:p>
            <a:pPr marL="342900" indent="-342900">
              <a:buAutoNum type="arabicPeriod"/>
            </a:pPr>
            <a:r>
              <a:rPr lang="en-US" altLang="zh-CN" sz="1200" b="1" dirty="0" err="1"/>
              <a:t>padj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top10</a:t>
            </a:r>
          </a:p>
          <a:p>
            <a:pPr marL="342900" indent="-342900">
              <a:buAutoNum type="arabicPeriod"/>
            </a:pPr>
            <a:r>
              <a:rPr lang="zh-CN" altLang="en-US" sz="1200" b="1" dirty="0"/>
              <a:t>上调</a:t>
            </a:r>
            <a:r>
              <a:rPr lang="en-US" altLang="zh-CN" sz="1200" b="1" dirty="0"/>
              <a:t>top5+</a:t>
            </a:r>
            <a:r>
              <a:rPr lang="zh-CN" altLang="en-US" sz="1200" b="1" dirty="0"/>
              <a:t>下调</a:t>
            </a:r>
            <a:r>
              <a:rPr lang="en-US" altLang="zh-CN" sz="1200" b="1" dirty="0"/>
              <a:t>top5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9401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9681BE0-BD4B-829F-89FD-FC28B807B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259" y="414113"/>
            <a:ext cx="2471432" cy="7789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A92166F-4D20-60C5-8873-BBEB39BE5916}"/>
              </a:ext>
            </a:extLst>
          </p:cNvPr>
          <p:cNvSpPr txBox="1"/>
          <p:nvPr/>
        </p:nvSpPr>
        <p:spPr>
          <a:xfrm>
            <a:off x="300568" y="707427"/>
            <a:ext cx="2832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P3&amp;P5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的差异基因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C36D75-EAD3-326B-B031-4A86853FDF9B}"/>
              </a:ext>
            </a:extLst>
          </p:cNvPr>
          <p:cNvSpPr txBox="1"/>
          <p:nvPr/>
        </p:nvSpPr>
        <p:spPr>
          <a:xfrm>
            <a:off x="364484" y="1461756"/>
            <a:ext cx="449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蓝色表示在</a:t>
            </a:r>
            <a:r>
              <a:rPr lang="en-US" altLang="zh-CN" sz="1400" b="1" dirty="0"/>
              <a:t>P5</a:t>
            </a:r>
            <a:r>
              <a:rPr lang="zh-CN" altLang="en-US" sz="1400" b="1" dirty="0"/>
              <a:t>下调，红色表示在</a:t>
            </a:r>
            <a:r>
              <a:rPr lang="en-US" altLang="zh-CN" sz="1400" b="1" dirty="0"/>
              <a:t>P5</a:t>
            </a:r>
            <a:r>
              <a:rPr lang="zh-CN" altLang="en-US" sz="1400" b="1" dirty="0"/>
              <a:t>上调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DCFA75-91CF-B329-561C-37BE82A5DE71}"/>
              </a:ext>
            </a:extLst>
          </p:cNvPr>
          <p:cNvSpPr txBox="1"/>
          <p:nvPr/>
        </p:nvSpPr>
        <p:spPr>
          <a:xfrm>
            <a:off x="6096000" y="75530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P10&amp;P12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的差异基因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F25EF4-7183-E218-6463-9C03007C8BC9}"/>
              </a:ext>
            </a:extLst>
          </p:cNvPr>
          <p:cNvSpPr txBox="1"/>
          <p:nvPr/>
        </p:nvSpPr>
        <p:spPr>
          <a:xfrm>
            <a:off x="6189133" y="1398991"/>
            <a:ext cx="449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蓝色表示在</a:t>
            </a:r>
            <a:r>
              <a:rPr lang="en-US" altLang="zh-CN" sz="1400" b="1" dirty="0"/>
              <a:t>P12</a:t>
            </a:r>
            <a:r>
              <a:rPr lang="zh-CN" altLang="en-US" sz="1400" b="1" dirty="0"/>
              <a:t>下调，红色表示在</a:t>
            </a:r>
            <a:r>
              <a:rPr lang="en-US" altLang="zh-CN" sz="1400" b="1" dirty="0"/>
              <a:t>P12</a:t>
            </a:r>
            <a:r>
              <a:rPr lang="zh-CN" altLang="en-US" sz="1400" b="1" dirty="0"/>
              <a:t>上调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053E36-F07F-F0F7-9107-AF9B9621EA80}"/>
              </a:ext>
            </a:extLst>
          </p:cNvPr>
          <p:cNvSpPr txBox="1"/>
          <p:nvPr/>
        </p:nvSpPr>
        <p:spPr>
          <a:xfrm>
            <a:off x="300568" y="170961"/>
            <a:ext cx="13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来源：</a:t>
            </a:r>
            <a:r>
              <a:rPr lang="en-US" altLang="zh-CN" b="1" dirty="0"/>
              <a:t>UB</a:t>
            </a:r>
            <a:endParaRPr lang="zh-CN" altLang="en-US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BD507D3-CF09-D623-2EDC-930E594F1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21" y="2014322"/>
            <a:ext cx="3851640" cy="38516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4590D62-0AF7-22C9-136D-6D104EDF0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88793"/>
            <a:ext cx="4055533" cy="4055533"/>
          </a:xfrm>
          <a:prstGeom prst="rect">
            <a:avLst/>
          </a:prstGeom>
        </p:spPr>
      </p:pic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A3B3016-A979-7AD9-AC3A-DB9514BFE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913485"/>
              </p:ext>
            </p:extLst>
          </p:nvPr>
        </p:nvGraphicFramePr>
        <p:xfrm>
          <a:off x="4098284" y="2291821"/>
          <a:ext cx="1371600" cy="2714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31122089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423156899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gene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0431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LIPG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309597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TM7SF2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84047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IL21R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81873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HMGCS1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9322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FABP3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670401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LMOD1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833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PLA2G3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59227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ADRA1D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7950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SBSN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957819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PTHLH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55367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LINC00707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590542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U2AF1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4188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MFAP4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6907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POSTN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512271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2CE21087-A62F-695F-4A47-27A10A2B1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964929"/>
              </p:ext>
            </p:extLst>
          </p:nvPr>
        </p:nvGraphicFramePr>
        <p:xfrm>
          <a:off x="10418540" y="2849033"/>
          <a:ext cx="137160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64313541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8201817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gene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2074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CCL20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49572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BIRC3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1067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SAMD9L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33713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DDX60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9515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CCL5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2839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CLDN1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30836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MMP23B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0304639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8A797416-12D3-8A68-A3EB-F19812AFD51A}"/>
              </a:ext>
            </a:extLst>
          </p:cNvPr>
          <p:cNvSpPr txBox="1"/>
          <p:nvPr/>
        </p:nvSpPr>
        <p:spPr>
          <a:xfrm>
            <a:off x="4784084" y="5969821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图上标记的基因的筛选方法：</a:t>
            </a:r>
            <a:endParaRPr lang="en-US" altLang="zh-CN" sz="1200" b="1" dirty="0"/>
          </a:p>
          <a:p>
            <a:pPr marL="342900" indent="-342900">
              <a:buAutoNum type="arabicPeriod"/>
            </a:pPr>
            <a:r>
              <a:rPr lang="en-US" altLang="zh-CN" sz="1200" b="1" dirty="0" err="1"/>
              <a:t>padj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top10</a:t>
            </a:r>
          </a:p>
          <a:p>
            <a:pPr marL="342900" indent="-342900">
              <a:buAutoNum type="arabicPeriod"/>
            </a:pPr>
            <a:r>
              <a:rPr lang="zh-CN" altLang="en-US" sz="1200" b="1" dirty="0"/>
              <a:t>上调</a:t>
            </a:r>
            <a:r>
              <a:rPr lang="en-US" altLang="zh-CN" sz="1200" b="1" dirty="0"/>
              <a:t>top5+</a:t>
            </a:r>
            <a:r>
              <a:rPr lang="zh-CN" altLang="en-US" sz="1200" b="1" dirty="0"/>
              <a:t>下调</a:t>
            </a:r>
            <a:r>
              <a:rPr lang="en-US" altLang="zh-CN" sz="1200" b="1" dirty="0"/>
              <a:t>top5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95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EB8ED2D-7C37-E7A7-AEC3-217718469FFA}"/>
              </a:ext>
            </a:extLst>
          </p:cNvPr>
          <p:cNvGrpSpPr/>
          <p:nvPr/>
        </p:nvGrpSpPr>
        <p:grpSpPr>
          <a:xfrm>
            <a:off x="787400" y="1124317"/>
            <a:ext cx="9719733" cy="4875829"/>
            <a:chOff x="770467" y="1683117"/>
            <a:chExt cx="9719733" cy="487582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91F96C8-23C1-0F95-0346-4F61C8A145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20"/>
            <a:stretch/>
          </p:blipFill>
          <p:spPr>
            <a:xfrm>
              <a:off x="770467" y="1683117"/>
              <a:ext cx="9719733" cy="4875829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F6C702D-2FAE-F98F-640D-EFCB27E1D62F}"/>
                </a:ext>
              </a:extLst>
            </p:cNvPr>
            <p:cNvSpPr/>
            <p:nvPr/>
          </p:nvSpPr>
          <p:spPr>
            <a:xfrm>
              <a:off x="3818467" y="1683117"/>
              <a:ext cx="1591734" cy="47007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79C229C1-9D45-2CDA-B696-1FC2C5512917}"/>
              </a:ext>
            </a:extLst>
          </p:cNvPr>
          <p:cNvSpPr txBox="1"/>
          <p:nvPr/>
        </p:nvSpPr>
        <p:spPr>
          <a:xfrm>
            <a:off x="2277534" y="397933"/>
            <a:ext cx="5413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AD</a:t>
            </a:r>
            <a:r>
              <a:rPr lang="zh-CN" altLang="en-US" sz="2000" b="1" dirty="0"/>
              <a:t>来源的所有差异基因次代间特有和共有情况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618BFD6-58D7-BA7C-9FEB-85C8E132B588}"/>
              </a:ext>
            </a:extLst>
          </p:cNvPr>
          <p:cNvGrpSpPr/>
          <p:nvPr/>
        </p:nvGrpSpPr>
        <p:grpSpPr>
          <a:xfrm>
            <a:off x="423333" y="1643733"/>
            <a:ext cx="918753" cy="578197"/>
            <a:chOff x="423333" y="1643733"/>
            <a:chExt cx="918753" cy="57819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30D7B52-A43C-EE87-B091-9AF6FE1E62F0}"/>
                </a:ext>
              </a:extLst>
            </p:cNvPr>
            <p:cNvSpPr/>
            <p:nvPr/>
          </p:nvSpPr>
          <p:spPr>
            <a:xfrm>
              <a:off x="423333" y="1727200"/>
              <a:ext cx="118534" cy="110067"/>
            </a:xfrm>
            <a:prstGeom prst="rect">
              <a:avLst/>
            </a:prstGeom>
            <a:solidFill>
              <a:srgbClr val="F265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AFC6419-2B08-F464-786A-89AF277B8464}"/>
                </a:ext>
              </a:extLst>
            </p:cNvPr>
            <p:cNvSpPr txBox="1"/>
            <p:nvPr/>
          </p:nvSpPr>
          <p:spPr>
            <a:xfrm>
              <a:off x="541867" y="1643733"/>
              <a:ext cx="8002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上调基因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127B7B4-A71F-79E1-C8C3-557E01FC93D9}"/>
                </a:ext>
              </a:extLst>
            </p:cNvPr>
            <p:cNvSpPr/>
            <p:nvPr/>
          </p:nvSpPr>
          <p:spPr>
            <a:xfrm>
              <a:off x="423333" y="2028398"/>
              <a:ext cx="118534" cy="110067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EA934D4-5DDD-8E8A-931D-AEAD3562926E}"/>
                </a:ext>
              </a:extLst>
            </p:cNvPr>
            <p:cNvSpPr txBox="1"/>
            <p:nvPr/>
          </p:nvSpPr>
          <p:spPr>
            <a:xfrm>
              <a:off x="541867" y="1944931"/>
              <a:ext cx="8002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下调基因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809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10925733-C171-8AE3-F3D7-60018C725F51}"/>
              </a:ext>
            </a:extLst>
          </p:cNvPr>
          <p:cNvGrpSpPr/>
          <p:nvPr/>
        </p:nvGrpSpPr>
        <p:grpSpPr>
          <a:xfrm>
            <a:off x="524935" y="1240673"/>
            <a:ext cx="9228666" cy="4819284"/>
            <a:chOff x="245534" y="438517"/>
            <a:chExt cx="9287933" cy="495475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772DF16-6532-AE96-2CB3-CCDB6AEF2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534" y="798043"/>
              <a:ext cx="9287933" cy="4572521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08ED802-607B-0BEA-5566-7F6C67D8ED75}"/>
                </a:ext>
              </a:extLst>
            </p:cNvPr>
            <p:cNvSpPr/>
            <p:nvPr/>
          </p:nvSpPr>
          <p:spPr>
            <a:xfrm>
              <a:off x="3293533" y="438517"/>
              <a:ext cx="1456267" cy="49547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0F28266-4FBC-214F-780F-8187BAECAAA5}"/>
              </a:ext>
            </a:extLst>
          </p:cNvPr>
          <p:cNvSpPr txBox="1"/>
          <p:nvPr/>
        </p:nvSpPr>
        <p:spPr>
          <a:xfrm>
            <a:off x="2277534" y="397933"/>
            <a:ext cx="5413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UB</a:t>
            </a:r>
            <a:r>
              <a:rPr lang="zh-CN" altLang="en-US" sz="2000" b="1" dirty="0"/>
              <a:t>来源的所有差异基因次代间特有和共有情况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6C2E89C-B3DC-2B64-D697-D7BA1D8CCC82}"/>
              </a:ext>
            </a:extLst>
          </p:cNvPr>
          <p:cNvGrpSpPr/>
          <p:nvPr/>
        </p:nvGrpSpPr>
        <p:grpSpPr>
          <a:xfrm>
            <a:off x="423333" y="1643733"/>
            <a:ext cx="918753" cy="578197"/>
            <a:chOff x="423333" y="1643733"/>
            <a:chExt cx="918753" cy="57819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1E0597F-AF48-EE52-B480-248596530868}"/>
                </a:ext>
              </a:extLst>
            </p:cNvPr>
            <p:cNvSpPr/>
            <p:nvPr/>
          </p:nvSpPr>
          <p:spPr>
            <a:xfrm>
              <a:off x="423333" y="1727200"/>
              <a:ext cx="118534" cy="110067"/>
            </a:xfrm>
            <a:prstGeom prst="rect">
              <a:avLst/>
            </a:prstGeom>
            <a:solidFill>
              <a:srgbClr val="F265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776910B-BA69-E4FE-EFEC-7995E43FC899}"/>
                </a:ext>
              </a:extLst>
            </p:cNvPr>
            <p:cNvSpPr txBox="1"/>
            <p:nvPr/>
          </p:nvSpPr>
          <p:spPr>
            <a:xfrm>
              <a:off x="541867" y="1643733"/>
              <a:ext cx="8002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上调基因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8DD7BE5-B7E1-8723-A7DE-BA0E34A6C504}"/>
                </a:ext>
              </a:extLst>
            </p:cNvPr>
            <p:cNvSpPr/>
            <p:nvPr/>
          </p:nvSpPr>
          <p:spPr>
            <a:xfrm>
              <a:off x="423333" y="2028398"/>
              <a:ext cx="118534" cy="110067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AE4DD6B-9CB0-7627-BBE3-A0E798BCC224}"/>
                </a:ext>
              </a:extLst>
            </p:cNvPr>
            <p:cNvSpPr txBox="1"/>
            <p:nvPr/>
          </p:nvSpPr>
          <p:spPr>
            <a:xfrm>
              <a:off x="541867" y="1944931"/>
              <a:ext cx="8002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下调基因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90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269</Words>
  <Application>Microsoft Office PowerPoint</Application>
  <PresentationFormat>宽屏</PresentationFormat>
  <Paragraphs>143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华文中宋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梓豪 刘</dc:creator>
  <cp:lastModifiedBy>梓豪 刘</cp:lastModifiedBy>
  <cp:revision>13</cp:revision>
  <dcterms:created xsi:type="dcterms:W3CDTF">2023-05-22T09:49:25Z</dcterms:created>
  <dcterms:modified xsi:type="dcterms:W3CDTF">2023-05-23T02:52:51Z</dcterms:modified>
</cp:coreProperties>
</file>