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CC"/>
    <a:srgbClr val="3399FF"/>
    <a:srgbClr val="EDF9EF"/>
    <a:srgbClr val="CCFFFF"/>
    <a:srgbClr val="FAEAF7"/>
    <a:srgbClr val="FCE0BA"/>
    <a:srgbClr val="FFFFC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8350" autoAdjust="0"/>
  </p:normalViewPr>
  <p:slideViewPr>
    <p:cSldViewPr snapToGrid="0">
      <p:cViewPr varScale="1">
        <p:scale>
          <a:sx n="80" d="100"/>
          <a:sy n="80" d="100"/>
        </p:scale>
        <p:origin x="34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D784-93B3-42F9-B226-5F72388A9955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B087-6D05-4BC4-8975-50E0B1D6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34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1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1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20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40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06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34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98474"/>
            <a:ext cx="8229600" cy="687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77434"/>
            <a:ext cx="8229600" cy="504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E19A-B86C-48E7-BFC4-139AE9FD1354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388F-241D-4C29-A3C2-8B2DC77312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75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82165"/>
            <a:ext cx="7772400" cy="211828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RTCOP</a:t>
            </a:r>
            <a:r>
              <a:rPr kumimoji="1" lang="ja-JP" altLang="en-US" dirty="0" smtClean="0"/>
              <a:t>のメソッドディスパッチ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レイヤアクティベーションの仕組み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7434"/>
            <a:ext cx="8229600" cy="5628166"/>
          </a:xfrm>
        </p:spPr>
        <p:txBody>
          <a:bodyPr/>
          <a:lstStyle/>
          <a:p>
            <a:r>
              <a:rPr lang="ja-JP" altLang="en-US" dirty="0" smtClean="0"/>
              <a:t>メソッドディスパッチの仕組み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スライド</a:t>
            </a:r>
            <a:r>
              <a:rPr lang="en-US" altLang="ja-JP" dirty="0" smtClean="0"/>
              <a:t>3)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ユーザアプリケーション中で使われるレイヤードなクラスのオブジェクトで、</a:t>
            </a:r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の仮想関数テーブルの代わりに</a:t>
            </a:r>
            <a:r>
              <a:rPr kumimoji="1" lang="en-US" altLang="ja-JP" dirty="0" smtClean="0"/>
              <a:t>RTCOP</a:t>
            </a:r>
            <a:r>
              <a:rPr kumimoji="1" lang="ja-JP" altLang="en-US" dirty="0" smtClean="0"/>
              <a:t>管理の仮想関数テーブルを参照するようにする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RTCOP</a:t>
            </a:r>
            <a:r>
              <a:rPr kumimoji="1" lang="ja-JP" altLang="en-US" dirty="0" smtClean="0"/>
              <a:t>管理の仮想関数テーブル中の各仮想関数のアドレスを書き換えることで、メソッドディスパッチを実現する</a:t>
            </a:r>
            <a:endParaRPr kumimoji="1" lang="en-US" altLang="ja-JP" dirty="0"/>
          </a:p>
          <a:p>
            <a:r>
              <a:rPr kumimoji="1" lang="ja-JP" altLang="en-US" dirty="0" smtClean="0"/>
              <a:t>レイヤードクラスの継承関係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4)</a:t>
            </a:r>
          </a:p>
          <a:p>
            <a:pPr lvl="1"/>
            <a:r>
              <a:rPr kumimoji="1" lang="ja-JP" altLang="en-US" dirty="0" smtClean="0"/>
              <a:t>理解のために重要なポイント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インスタンス化されるクラスとそうでないクラスを明らかにする</a:t>
            </a:r>
            <a:endParaRPr lang="en-US" altLang="ja-JP" dirty="0" smtClean="0"/>
          </a:p>
          <a:p>
            <a:pPr lvl="3"/>
            <a:r>
              <a:rPr lang="en-US" altLang="ja-JP" dirty="0" err="1"/>
              <a:t>LayerdObject</a:t>
            </a:r>
            <a:r>
              <a:rPr lang="en-US" altLang="ja-JP" dirty="0"/>
              <a:t>&lt;Hello</a:t>
            </a:r>
            <a:r>
              <a:rPr lang="en-US" altLang="ja-JP" dirty="0" smtClean="0"/>
              <a:t>&gt;: </a:t>
            </a:r>
            <a:r>
              <a:rPr lang="ja-JP" altLang="en-US" dirty="0" smtClean="0"/>
              <a:t>インスタンス化される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Hello, </a:t>
            </a:r>
            <a:r>
              <a:rPr kumimoji="1" lang="en-US" altLang="ja-JP" dirty="0" err="1" smtClean="0"/>
              <a:t>JapaneseHello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EnglishHello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インスタンス化されない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レイヤードクラスのメンバ変数アクセス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5)</a:t>
            </a:r>
          </a:p>
          <a:p>
            <a:r>
              <a:rPr lang="ja-JP" altLang="en-US" dirty="0" smtClean="0"/>
              <a:t>仮想関数テーブルの取得・書き換え </a:t>
            </a:r>
            <a:r>
              <a:rPr lang="en-US" altLang="ja-JP" dirty="0"/>
              <a:t>(</a:t>
            </a:r>
            <a:r>
              <a:rPr lang="ja-JP" altLang="en-US" dirty="0" smtClean="0"/>
              <a:t>スライド</a:t>
            </a:r>
            <a:r>
              <a:rPr lang="en-US" altLang="ja-JP" dirty="0" smtClean="0"/>
              <a:t>6)</a:t>
            </a:r>
          </a:p>
          <a:p>
            <a:pPr lvl="1"/>
            <a:r>
              <a:rPr lang="ja-JP" altLang="en-US" dirty="0" smtClean="0"/>
              <a:t>ソースコードを交えた解説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17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メソッドディスパッチの仕組み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85336"/>
              </p:ext>
            </p:extLst>
          </p:nvPr>
        </p:nvGraphicFramePr>
        <p:xfrm>
          <a:off x="845806" y="1841459"/>
          <a:ext cx="2291841" cy="113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レイヤードなクラス</a:t>
                      </a:r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C++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の仮想関数テーブル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{Print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メソッドのポインタ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Hello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クラスのメンバ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ja-JP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en-US" altLang="ja-JP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869710" y="2121649"/>
            <a:ext cx="2112549" cy="400423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/>
          <p:cNvCxnSpPr>
            <a:stCxn id="6" idx="1"/>
            <a:endCxn id="9" idx="1"/>
          </p:cNvCxnSpPr>
          <p:nvPr/>
        </p:nvCxnSpPr>
        <p:spPr>
          <a:xfrm flipH="1" flipV="1">
            <a:off x="125509" y="1260574"/>
            <a:ext cx="744201" cy="106128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25509" y="968186"/>
            <a:ext cx="2994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C++</a:t>
            </a:r>
            <a:r>
              <a:rPr lang="ja-JP" altLang="en-US" sz="1600" dirty="0" smtClean="0"/>
              <a:t>で仮想関数があるクラスに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自動で作られるやつ</a:t>
            </a:r>
            <a:endParaRPr kumimoji="1" lang="ja-JP" altLang="en-US" sz="1600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31050"/>
              </p:ext>
            </p:extLst>
          </p:nvPr>
        </p:nvGraphicFramePr>
        <p:xfrm>
          <a:off x="5940750" y="1778706"/>
          <a:ext cx="2563768" cy="1515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RTCOP</a:t>
                      </a:r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を管理するクラス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レイヤードなクラスのための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仮想関数テーブル群</a:t>
                      </a:r>
                      <a:endParaRPr lang="en-US" altLang="ja-JP" sz="14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altLang="ja-JP" sz="6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{  Hello</a:t>
                      </a: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のテーブル </a:t>
                      </a:r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 Print }  , …}</a:t>
                      </a:r>
                    </a:p>
                    <a:p>
                      <a:pPr algn="l" fontAlgn="ctr"/>
                      <a:endParaRPr lang="en-US" altLang="ja-JP" sz="6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アクティベーション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レイヤ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…</a:t>
                      </a:r>
                      <a:endParaRPr kumimoji="1" lang="en-US" altLang="ja-JP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143946" y="2484901"/>
            <a:ext cx="1882454" cy="341970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カギ線コネクタ 13"/>
          <p:cNvCxnSpPr>
            <a:stCxn id="6" idx="3"/>
            <a:endCxn id="12" idx="1"/>
          </p:cNvCxnSpPr>
          <p:nvPr/>
        </p:nvCxnSpPr>
        <p:spPr>
          <a:xfrm>
            <a:off x="2982259" y="2321861"/>
            <a:ext cx="3161687" cy="334025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119715" y="1228159"/>
            <a:ext cx="2746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インスタンス化の際に、</a:t>
            </a:r>
            <a:r>
              <a:rPr lang="en-US" altLang="ja-JP" sz="1600" dirty="0" smtClean="0"/>
              <a:t>RTCOP</a:t>
            </a:r>
            <a:r>
              <a:rPr lang="ja-JP" altLang="en-US" sz="1600" dirty="0" smtClean="0"/>
              <a:t>によって、仮想関数テーブルへのアドレスを</a:t>
            </a:r>
            <a:r>
              <a:rPr lang="en-US" altLang="ja-JP" sz="1600" dirty="0" smtClean="0"/>
              <a:t>RTCOP</a:t>
            </a:r>
            <a:r>
              <a:rPr lang="ja-JP" altLang="en-US" sz="1600" dirty="0" smtClean="0"/>
              <a:t>が管理する専用テーブルに変更</a:t>
            </a:r>
            <a:endParaRPr kumimoji="1" lang="ja-JP" altLang="en-US" sz="1600" dirty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57109"/>
              </p:ext>
            </p:extLst>
          </p:nvPr>
        </p:nvGraphicFramePr>
        <p:xfrm>
          <a:off x="164561" y="4264778"/>
          <a:ext cx="2563768" cy="1313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ベースレイヤ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ベースクラスのための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仮想関数テーブル群</a:t>
                      </a:r>
                    </a:p>
                    <a:p>
                      <a:pPr algn="l" fontAlgn="ctr"/>
                      <a:endParaRPr lang="en-US" altLang="ja-JP" sz="6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{  Hello</a:t>
                      </a: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のテーブル </a:t>
                      </a:r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 Print }  , …}</a:t>
                      </a:r>
                    </a:p>
                    <a:p>
                      <a:pPr algn="l" fontAlgn="ctr"/>
                      <a:endParaRPr lang="en-US" altLang="ja-JP" sz="6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endParaRPr kumimoji="1" lang="en-US" altLang="ja-JP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81037"/>
              </p:ext>
            </p:extLst>
          </p:nvPr>
        </p:nvGraphicFramePr>
        <p:xfrm>
          <a:off x="3155929" y="4264778"/>
          <a:ext cx="2784821" cy="1313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Japanese</a:t>
                      </a:r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レイヤ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Japanese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レイヤのクラスのための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仮想関数テーブル群</a:t>
                      </a:r>
                    </a:p>
                    <a:p>
                      <a:pPr algn="l" fontAlgn="ctr"/>
                      <a:endParaRPr lang="en-US" altLang="ja-JP" sz="6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{  Hello</a:t>
                      </a: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のテーブル </a:t>
                      </a:r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 Print }  , …}</a:t>
                      </a:r>
                    </a:p>
                    <a:p>
                      <a:pPr algn="l" fontAlgn="ctr"/>
                      <a:endParaRPr lang="en-US" altLang="ja-JP" sz="6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endParaRPr kumimoji="1" lang="en-US" altLang="ja-JP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69403"/>
              </p:ext>
            </p:extLst>
          </p:nvPr>
        </p:nvGraphicFramePr>
        <p:xfrm>
          <a:off x="6272663" y="4255818"/>
          <a:ext cx="2784821" cy="1313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English</a:t>
                      </a:r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レイヤ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English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レイヤのクラスのための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仮想関数テーブル群</a:t>
                      </a:r>
                    </a:p>
                    <a:p>
                      <a:pPr algn="l" fontAlgn="ctr"/>
                      <a:endParaRPr lang="en-US" altLang="ja-JP" sz="6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{  Hello</a:t>
                      </a:r>
                      <a:r>
                        <a:rPr lang="ja-JP" alt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のテーブル </a:t>
                      </a:r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 Print }  , …}</a:t>
                      </a:r>
                    </a:p>
                    <a:p>
                      <a:pPr algn="l" fontAlgn="ctr"/>
                      <a:endParaRPr lang="en-US" altLang="ja-JP" sz="6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endParaRPr kumimoji="1" lang="en-US" altLang="ja-JP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6451627" y="779925"/>
            <a:ext cx="2587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アクティブなレイヤに応じて、この仮想関数テーブル中の関数ポインタが書き換わる</a:t>
            </a:r>
            <a:endParaRPr kumimoji="1" lang="ja-JP" altLang="en-US" sz="1600" dirty="0"/>
          </a:p>
        </p:txBody>
      </p:sp>
      <p:sp>
        <p:nvSpPr>
          <p:cNvPr id="29" name="正方形/長方形 28"/>
          <p:cNvSpPr/>
          <p:nvPr/>
        </p:nvSpPr>
        <p:spPr>
          <a:xfrm>
            <a:off x="6045337" y="2069541"/>
            <a:ext cx="2348614" cy="811117"/>
          </a:xfrm>
          <a:prstGeom prst="rect">
            <a:avLst/>
          </a:prstGeom>
          <a:ln w="25400">
            <a:solidFill>
              <a:srgbClr val="0070C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/>
          <p:cNvCxnSpPr>
            <a:stCxn id="29" idx="0"/>
            <a:endCxn id="28" idx="2"/>
          </p:cNvCxnSpPr>
          <p:nvPr/>
        </p:nvCxnSpPr>
        <p:spPr>
          <a:xfrm flipV="1">
            <a:off x="7219644" y="1610922"/>
            <a:ext cx="525888" cy="458619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7518400" y="2587079"/>
            <a:ext cx="406399" cy="182468"/>
          </a:xfrm>
          <a:prstGeom prst="rect">
            <a:avLst/>
          </a:prstGeom>
          <a:ln w="25400">
            <a:solidFill>
              <a:srgbClr val="00B05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862045" y="5064340"/>
            <a:ext cx="406399" cy="182468"/>
          </a:xfrm>
          <a:prstGeom prst="rect">
            <a:avLst/>
          </a:prstGeom>
          <a:ln w="25400">
            <a:solidFill>
              <a:srgbClr val="00B05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748304" y="5070311"/>
            <a:ext cx="406399" cy="182468"/>
          </a:xfrm>
          <a:prstGeom prst="rect">
            <a:avLst/>
          </a:prstGeom>
          <a:ln w="25400">
            <a:solidFill>
              <a:srgbClr val="00B05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748097" y="5082263"/>
            <a:ext cx="406399" cy="182468"/>
          </a:xfrm>
          <a:prstGeom prst="rect">
            <a:avLst/>
          </a:prstGeom>
          <a:ln w="25400">
            <a:solidFill>
              <a:srgbClr val="00B05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カギ線コネクタ 37"/>
          <p:cNvCxnSpPr>
            <a:stCxn id="33" idx="2"/>
            <a:endCxn id="35" idx="0"/>
          </p:cNvCxnSpPr>
          <p:nvPr/>
        </p:nvCxnSpPr>
        <p:spPr>
          <a:xfrm rot="16200000" flipH="1">
            <a:off x="6746026" y="3745120"/>
            <a:ext cx="2294793" cy="343645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33" idx="2"/>
            <a:endCxn id="36" idx="0"/>
          </p:cNvCxnSpPr>
          <p:nvPr/>
        </p:nvCxnSpPr>
        <p:spPr>
          <a:xfrm rot="5400000">
            <a:off x="5186170" y="2534881"/>
            <a:ext cx="2300764" cy="277009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33" idx="2"/>
            <a:endCxn id="37" idx="0"/>
          </p:cNvCxnSpPr>
          <p:nvPr/>
        </p:nvCxnSpPr>
        <p:spPr>
          <a:xfrm rot="5400000">
            <a:off x="3680091" y="1040754"/>
            <a:ext cx="2312716" cy="5770303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15689"/>
              </p:ext>
            </p:extLst>
          </p:nvPr>
        </p:nvGraphicFramePr>
        <p:xfrm>
          <a:off x="672694" y="5966644"/>
          <a:ext cx="1885235" cy="71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ベース</a:t>
                      </a:r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Hello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クラスのメンバ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ja-JP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en-US" altLang="ja-JP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2139"/>
              </p:ext>
            </p:extLst>
          </p:nvPr>
        </p:nvGraphicFramePr>
        <p:xfrm>
          <a:off x="3604156" y="5945723"/>
          <a:ext cx="1885235" cy="71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JapaneseHello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Hello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クラスのメンバ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ja-JP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en-US" altLang="ja-JP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15354"/>
              </p:ext>
            </p:extLst>
          </p:nvPr>
        </p:nvGraphicFramePr>
        <p:xfrm>
          <a:off x="6655151" y="5930784"/>
          <a:ext cx="1885235" cy="71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EnglishHello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Hello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クラスのメンバ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ja-JP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en-US" altLang="ja-JP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正方形/長方形 51"/>
          <p:cNvSpPr/>
          <p:nvPr/>
        </p:nvSpPr>
        <p:spPr>
          <a:xfrm>
            <a:off x="824735" y="6495698"/>
            <a:ext cx="543877" cy="149938"/>
          </a:xfrm>
          <a:prstGeom prst="rect">
            <a:avLst/>
          </a:prstGeom>
          <a:ln w="25400">
            <a:solidFill>
              <a:srgbClr val="00B05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762175" y="6486735"/>
            <a:ext cx="543877" cy="149938"/>
          </a:xfrm>
          <a:prstGeom prst="rect">
            <a:avLst/>
          </a:prstGeom>
          <a:ln w="25400">
            <a:solidFill>
              <a:srgbClr val="00B05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810200" y="6462828"/>
            <a:ext cx="543877" cy="149938"/>
          </a:xfrm>
          <a:prstGeom prst="rect">
            <a:avLst/>
          </a:prstGeom>
          <a:ln w="25400">
            <a:solidFill>
              <a:srgbClr val="00B05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7881" y="3340895"/>
            <a:ext cx="447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Print</a:t>
            </a:r>
            <a:r>
              <a:rPr lang="ja-JP" altLang="en-US" sz="1600" dirty="0" smtClean="0"/>
              <a:t>メソッドへのポインタ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アドレスが</a:t>
            </a:r>
            <a:endParaRPr lang="en-US" altLang="ja-JP" sz="1600" dirty="0" smtClean="0"/>
          </a:p>
          <a:p>
            <a:r>
              <a:rPr lang="ja-JP" altLang="en-US" sz="1600" dirty="0" smtClean="0"/>
              <a:t>アクティブなレイヤに応じて</a:t>
            </a:r>
            <a:r>
              <a:rPr lang="en-US" altLang="ja-JP" sz="1600" dirty="0" smtClean="0"/>
              <a:t>3</a:t>
            </a:r>
            <a:r>
              <a:rPr lang="ja-JP" altLang="en-US" sz="1600" dirty="0" err="1" smtClean="0"/>
              <a:t>つの</a:t>
            </a:r>
            <a:r>
              <a:rPr lang="ja-JP" altLang="en-US" sz="1600" dirty="0" smtClean="0"/>
              <a:t>どれかに変わる</a:t>
            </a:r>
            <a:endParaRPr kumimoji="1" lang="ja-JP" altLang="en-US" sz="1600" dirty="0"/>
          </a:p>
        </p:txBody>
      </p:sp>
      <p:cxnSp>
        <p:nvCxnSpPr>
          <p:cNvPr id="57" name="カギ線コネクタ 56"/>
          <p:cNvCxnSpPr>
            <a:stCxn id="37" idx="2"/>
            <a:endCxn id="52" idx="0"/>
          </p:cNvCxnSpPr>
          <p:nvPr/>
        </p:nvCxnSpPr>
        <p:spPr>
          <a:xfrm rot="5400000">
            <a:off x="908503" y="5452903"/>
            <a:ext cx="1230967" cy="854623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6" idx="2"/>
            <a:endCxn id="53" idx="0"/>
          </p:cNvCxnSpPr>
          <p:nvPr/>
        </p:nvCxnSpPr>
        <p:spPr>
          <a:xfrm rot="5400000">
            <a:off x="3875831" y="5411062"/>
            <a:ext cx="1233956" cy="91739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35" idx="2"/>
            <a:endCxn id="54" idx="0"/>
          </p:cNvCxnSpPr>
          <p:nvPr/>
        </p:nvCxnSpPr>
        <p:spPr>
          <a:xfrm rot="5400000">
            <a:off x="6965682" y="5363265"/>
            <a:ext cx="1216020" cy="98310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レイヤードクラスの継承関係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3009"/>
              </p:ext>
            </p:extLst>
          </p:nvPr>
        </p:nvGraphicFramePr>
        <p:xfrm>
          <a:off x="3278437" y="1227300"/>
          <a:ext cx="1885235" cy="71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ベース</a:t>
                      </a:r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Hello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クラスのメンバ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ja-JP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en-US" altLang="ja-JP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641792" y="848657"/>
            <a:ext cx="337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ユーザが定義するベースクラス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/>
              <a:t>直接、このクラスでインスタンスが作られることはない</a:t>
            </a:r>
            <a:endParaRPr kumimoji="1" lang="ja-JP" altLang="en-US" sz="1600" dirty="0"/>
          </a:p>
        </p:txBody>
      </p:sp>
      <p:cxnSp>
        <p:nvCxnSpPr>
          <p:cNvPr id="6" name="直線コネクタ 5"/>
          <p:cNvCxnSpPr>
            <a:stCxn id="4" idx="3"/>
            <a:endCxn id="5" idx="1"/>
          </p:cNvCxnSpPr>
          <p:nvPr/>
        </p:nvCxnSpPr>
        <p:spPr>
          <a:xfrm flipV="1">
            <a:off x="5163672" y="1264156"/>
            <a:ext cx="478120" cy="32057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479"/>
              </p:ext>
            </p:extLst>
          </p:nvPr>
        </p:nvGraphicFramePr>
        <p:xfrm>
          <a:off x="2794140" y="2325563"/>
          <a:ext cx="2763982" cy="1575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&lt;&lt; template&lt;T=Hello&gt; &gt;&gt;</a:t>
                      </a:r>
                    </a:p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レイヤードなクラス</a:t>
                      </a:r>
                      <a:r>
                        <a:rPr lang="en-US" altLang="ja-JP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C++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の仮想関数テーブル</a:t>
                      </a:r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ja-JP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(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RTCOP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管理のテーブルに変更済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{Print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メソッドのポインタ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仮想関数テーブルの取得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仮想関数テーブルの変更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14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vftable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二等辺三角形 9"/>
          <p:cNvSpPr/>
          <p:nvPr/>
        </p:nvSpPr>
        <p:spPr>
          <a:xfrm>
            <a:off x="4014867" y="1952583"/>
            <a:ext cx="318078" cy="22922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コネクタ 11"/>
          <p:cNvCxnSpPr>
            <a:stCxn id="9" idx="0"/>
            <a:endCxn id="10" idx="3"/>
          </p:cNvCxnSpPr>
          <p:nvPr/>
        </p:nvCxnSpPr>
        <p:spPr>
          <a:xfrm flipH="1" flipV="1">
            <a:off x="4173906" y="2181809"/>
            <a:ext cx="2225" cy="14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34894"/>
              </p:ext>
            </p:extLst>
          </p:nvPr>
        </p:nvGraphicFramePr>
        <p:xfrm>
          <a:off x="1811216" y="4457604"/>
          <a:ext cx="1625262" cy="71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JapaneseHello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何も</a:t>
                      </a:r>
                      <a:r>
                        <a:rPr lang="ja-JP" alt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無し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！！</a:t>
                      </a:r>
                      <a:endParaRPr lang="en-US" altLang="ja-JP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en-US" altLang="ja-JP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48984"/>
              </p:ext>
            </p:extLst>
          </p:nvPr>
        </p:nvGraphicFramePr>
        <p:xfrm>
          <a:off x="4963806" y="4454618"/>
          <a:ext cx="1625262" cy="71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EnglishHello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何も</a:t>
                      </a:r>
                      <a:r>
                        <a:rPr lang="ja-JP" alt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無し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！！</a:t>
                      </a:r>
                      <a:endParaRPr lang="en-US" altLang="ja-JP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1" lang="en-US" altLang="ja-JP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endParaRPr kumimoji="1" lang="en-US" altLang="ja-JP" sz="14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二等辺三角形 17"/>
          <p:cNvSpPr/>
          <p:nvPr/>
        </p:nvSpPr>
        <p:spPr>
          <a:xfrm>
            <a:off x="3984982" y="3909836"/>
            <a:ext cx="318078" cy="22922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カギ線コネクタ 19"/>
          <p:cNvCxnSpPr>
            <a:stCxn id="18" idx="3"/>
            <a:endCxn id="15" idx="0"/>
          </p:cNvCxnSpPr>
          <p:nvPr/>
        </p:nvCxnSpPr>
        <p:spPr>
          <a:xfrm rot="5400000">
            <a:off x="3224663" y="3538246"/>
            <a:ext cx="318542" cy="152017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8" idx="3"/>
            <a:endCxn id="16" idx="0"/>
          </p:cNvCxnSpPr>
          <p:nvPr/>
        </p:nvCxnSpPr>
        <p:spPr>
          <a:xfrm rot="16200000" flipH="1">
            <a:off x="4802451" y="3480632"/>
            <a:ext cx="315556" cy="16324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862123" y="1930960"/>
            <a:ext cx="3192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RTCOP</a:t>
            </a:r>
            <a:r>
              <a:rPr lang="ja-JP" altLang="en-US" sz="1600" dirty="0" smtClean="0"/>
              <a:t>のフレームワークから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提供されるテンプレートクラス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与えられた型パラメータのクラスを</a:t>
            </a:r>
            <a:r>
              <a:rPr lang="ja-JP" altLang="en-US" sz="1600" dirty="0" smtClean="0"/>
              <a:t>継承し、</a:t>
            </a:r>
            <a:r>
              <a:rPr lang="en-US" altLang="ja-JP" sz="1600" dirty="0" smtClean="0"/>
              <a:t>RTCOP</a:t>
            </a:r>
            <a:r>
              <a:rPr lang="ja-JP" altLang="en-US" sz="1600" dirty="0" smtClean="0"/>
              <a:t>のレイヤードなクラスを実現するために必要な要素が追加されたクラス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ユーザアプリケーションで、レイヤードなクラスを扱う際は、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このクラスのインスタンスを生成する</a:t>
            </a:r>
            <a:endParaRPr lang="en-US" altLang="ja-JP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26" name="直線コネクタ 25"/>
          <p:cNvCxnSpPr>
            <a:stCxn id="9" idx="3"/>
            <a:endCxn id="24" idx="1"/>
          </p:cNvCxnSpPr>
          <p:nvPr/>
        </p:nvCxnSpPr>
        <p:spPr>
          <a:xfrm flipV="1">
            <a:off x="5558122" y="3085122"/>
            <a:ext cx="304001" cy="2839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976" y="5493529"/>
            <a:ext cx="920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ユーザのレイヤ記述から自動生成したソース</a:t>
            </a:r>
            <a:r>
              <a:rPr lang="ja-JP" altLang="en-US" sz="1600" dirty="0"/>
              <a:t>コード</a:t>
            </a:r>
            <a:r>
              <a:rPr lang="ja-JP" altLang="en-US" sz="1600" dirty="0" smtClean="0"/>
              <a:t>で定義されるクラス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これらのクラスは、切り替え先のメソッドの定義のためだけが目的であり、インスタンスは作られない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ここで定義されたメソッドは、親クラスである「レイヤードなクラス</a:t>
            </a:r>
            <a:r>
              <a:rPr lang="en-US" altLang="ja-JP" sz="1600" dirty="0" smtClean="0"/>
              <a:t>Hello</a:t>
            </a:r>
            <a:r>
              <a:rPr lang="ja-JP" altLang="en-US" sz="1600" dirty="0" smtClean="0"/>
              <a:t>」のインスタンスから実行されるため、</a:t>
            </a:r>
            <a:r>
              <a:rPr lang="ja-JP" altLang="en-US" sz="1600" dirty="0" smtClean="0">
                <a:solidFill>
                  <a:srgbClr val="FF0000"/>
                </a:solidFill>
              </a:rPr>
              <a:t>このクラスに直接メンバ変数を追加してはならない！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読み書き禁止のところにアクセスする恐れ有</a:t>
            </a:r>
            <a:r>
              <a:rPr lang="en-US" altLang="ja-JP" sz="1600" dirty="0" smtClean="0"/>
              <a:t>)</a:t>
            </a: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56007"/>
              </p:ext>
            </p:extLst>
          </p:nvPr>
        </p:nvGraphicFramePr>
        <p:xfrm>
          <a:off x="65743" y="2313609"/>
          <a:ext cx="1625262" cy="896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JapaneseHello</a:t>
                      </a:r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の</a:t>
                      </a:r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/>
                      </a:r>
                      <a:b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メンバ変数群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…</a:t>
                      </a:r>
                      <a:endParaRPr lang="en-US" altLang="ja-JP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endParaRPr kumimoji="1" lang="en-US" altLang="ja-JP" sz="12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22775"/>
              </p:ext>
            </p:extLst>
          </p:nvPr>
        </p:nvGraphicFramePr>
        <p:xfrm>
          <a:off x="68732" y="3320643"/>
          <a:ext cx="1625262" cy="896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EnglishHello</a:t>
                      </a:r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の</a:t>
                      </a:r>
                      <a: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/>
                      </a:r>
                      <a:br>
                        <a:rPr lang="en-US" altLang="ja-JP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メンバ変数群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 …</a:t>
                      </a:r>
                      <a:endParaRPr lang="en-US" altLang="ja-JP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554">
                <a:tc>
                  <a:txBody>
                    <a:bodyPr/>
                    <a:lstStyle/>
                    <a:p>
                      <a:pPr algn="l" fontAlgn="ctr"/>
                      <a:endParaRPr kumimoji="1" lang="en-US" altLang="ja-JP" sz="1200" b="0" i="1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直線コネクタ 39"/>
          <p:cNvCxnSpPr>
            <a:stCxn id="31" idx="0"/>
            <a:endCxn id="15" idx="2"/>
          </p:cNvCxnSpPr>
          <p:nvPr/>
        </p:nvCxnSpPr>
        <p:spPr>
          <a:xfrm flipH="1" flipV="1">
            <a:off x="2623847" y="5172456"/>
            <a:ext cx="1984011" cy="32107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6" idx="2"/>
            <a:endCxn id="31" idx="0"/>
          </p:cNvCxnSpPr>
          <p:nvPr/>
        </p:nvCxnSpPr>
        <p:spPr>
          <a:xfrm flipH="1">
            <a:off x="4607858" y="5169470"/>
            <a:ext cx="1168579" cy="32405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57" idx="2"/>
            <a:endCxn id="38" idx="0"/>
          </p:cNvCxnSpPr>
          <p:nvPr/>
        </p:nvCxnSpPr>
        <p:spPr>
          <a:xfrm flipH="1">
            <a:off x="878374" y="1983445"/>
            <a:ext cx="717973" cy="33016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234" y="906227"/>
            <a:ext cx="3178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パーシャルクラスのメンバ変数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/>
              <a:t>パーシャルクラスでメンバ変数を定義したら、誤動作するので、別の構造体として分けている</a:t>
            </a:r>
            <a:endParaRPr kumimoji="1" lang="ja-JP" altLang="en-US" sz="1600" dirty="0"/>
          </a:p>
        </p:txBody>
      </p:sp>
      <p:sp>
        <p:nvSpPr>
          <p:cNvPr id="59" name="フローチャート: 判断 58"/>
          <p:cNvSpPr/>
          <p:nvPr/>
        </p:nvSpPr>
        <p:spPr>
          <a:xfrm>
            <a:off x="2400494" y="3162772"/>
            <a:ext cx="390520" cy="22589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カギ線コネクタ 59"/>
          <p:cNvCxnSpPr>
            <a:stCxn id="59" idx="1"/>
            <a:endCxn id="38" idx="3"/>
          </p:cNvCxnSpPr>
          <p:nvPr/>
        </p:nvCxnSpPr>
        <p:spPr>
          <a:xfrm rot="10800000">
            <a:off x="1691006" y="2762095"/>
            <a:ext cx="709489" cy="513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59" idx="1"/>
            <a:endCxn id="39" idx="3"/>
          </p:cNvCxnSpPr>
          <p:nvPr/>
        </p:nvCxnSpPr>
        <p:spPr>
          <a:xfrm rot="10800000" flipV="1">
            <a:off x="1693994" y="3275717"/>
            <a:ext cx="706500" cy="493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1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レイヤードクラスでのメンバ変数アクセス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45596" y="3107765"/>
            <a:ext cx="5998215" cy="36695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// </a:t>
            </a:r>
            <a:r>
              <a:rPr lang="ja-JP" altLang="en-US" sz="1800" dirty="0" smtClean="0"/>
              <a:t>レイヤ記述から自動生成されたパーシャルクラス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// </a:t>
            </a:r>
            <a:r>
              <a:rPr lang="ja-JP" altLang="en-US" sz="1800" dirty="0" smtClean="0"/>
              <a:t>ベースクラスを継承した</a:t>
            </a:r>
            <a:r>
              <a:rPr lang="en-US" altLang="ja-JP" sz="1800" dirty="0" err="1"/>
              <a:t>LayerdObject</a:t>
            </a:r>
            <a:r>
              <a:rPr lang="en-US" altLang="ja-JP" sz="1800" dirty="0"/>
              <a:t>&lt;Hello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をさらに継承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class </a:t>
            </a:r>
            <a:r>
              <a:rPr lang="en-US" altLang="ja-JP" sz="1800" dirty="0" err="1" smtClean="0"/>
              <a:t>JapaneseHello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: public </a:t>
            </a:r>
            <a:r>
              <a:rPr lang="en-US" altLang="ja-JP" sz="1800" b="1" dirty="0" err="1">
                <a:solidFill>
                  <a:srgbClr val="FF0000"/>
                </a:solidFill>
              </a:rPr>
              <a:t>LayerdObject</a:t>
            </a:r>
            <a:r>
              <a:rPr lang="en-US" altLang="ja-JP" sz="1800" b="1" dirty="0">
                <a:solidFill>
                  <a:srgbClr val="FF0000"/>
                </a:solidFill>
              </a:rPr>
              <a:t>&lt;Hello&gt;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{</a:t>
            </a:r>
          </a:p>
          <a:p>
            <a:pPr marL="0" indent="0">
              <a:buNone/>
            </a:pPr>
            <a:r>
              <a:rPr lang="en-US" altLang="ja-JP" sz="1800" dirty="0" smtClean="0"/>
              <a:t>    public: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virtual void Print() {   // </a:t>
            </a:r>
            <a:r>
              <a:rPr lang="ja-JP" altLang="en-US" sz="1800" dirty="0" smtClean="0"/>
              <a:t>パーシャルクラスのメソッド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        </a:t>
            </a:r>
            <a:r>
              <a:rPr lang="en-US" altLang="ja-JP" sz="1800" dirty="0"/>
              <a:t>// </a:t>
            </a:r>
            <a:r>
              <a:rPr lang="ja-JP" altLang="en-US" sz="1800" dirty="0"/>
              <a:t>ベースクラスのメンバ変数にアクセス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this-&gt;_</a:t>
            </a:r>
            <a:r>
              <a:rPr lang="en-US" altLang="ja-JP" sz="1800" dirty="0" err="1" smtClean="0"/>
              <a:t>str</a:t>
            </a:r>
            <a:r>
              <a:rPr lang="en-US" altLang="ja-JP" sz="1800" dirty="0" smtClean="0"/>
              <a:t> = “</a:t>
            </a:r>
            <a:r>
              <a:rPr lang="ja-JP" altLang="en-US" sz="1800" dirty="0" smtClean="0"/>
              <a:t>こんにちは</a:t>
            </a:r>
            <a:r>
              <a:rPr lang="en-US" altLang="ja-JP" sz="1800" dirty="0" smtClean="0"/>
              <a:t>\n”;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</a:t>
            </a:r>
            <a:r>
              <a:rPr lang="en-US" altLang="ja-JP" sz="1800" dirty="0" err="1" smtClean="0"/>
              <a:t>printf</a:t>
            </a:r>
            <a:r>
              <a:rPr lang="en-US" altLang="ja-JP" sz="1800" dirty="0" smtClean="0"/>
              <a:t>(“%s”, this-&gt;_</a:t>
            </a:r>
            <a:r>
              <a:rPr lang="en-US" altLang="ja-JP" sz="1800" dirty="0" err="1" smtClean="0"/>
              <a:t>str</a:t>
            </a:r>
            <a:r>
              <a:rPr lang="en-US" altLang="ja-JP" sz="1800" dirty="0" smtClean="0"/>
              <a:t>);</a:t>
            </a:r>
          </a:p>
          <a:p>
            <a:pPr marL="0" indent="0">
              <a:buNone/>
            </a:pPr>
            <a:r>
              <a:rPr lang="en-US" altLang="ja-JP" sz="1800" dirty="0" smtClean="0"/>
              <a:t>        // </a:t>
            </a:r>
            <a:r>
              <a:rPr lang="ja-JP" altLang="en-US" sz="1800" dirty="0" smtClean="0"/>
              <a:t>このクラス固有のメンバ変数にアクセス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this-&gt;</a:t>
            </a:r>
            <a:r>
              <a:rPr lang="en-US" altLang="ja-JP" sz="1800" dirty="0" err="1" smtClean="0"/>
              <a:t>PartialClassMembers</a:t>
            </a:r>
            <a:r>
              <a:rPr lang="en-US" altLang="ja-JP" sz="1800" dirty="0" smtClean="0"/>
              <a:t>[1]-&gt;member1 = …;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}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};</a:t>
            </a:r>
            <a:endParaRPr lang="en-US" altLang="ja-JP" sz="18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57548" y="1001395"/>
            <a:ext cx="4916477" cy="1777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/>
              <a:t>// </a:t>
            </a:r>
            <a:r>
              <a:rPr lang="ja-JP" altLang="en-US" sz="1800" dirty="0" smtClean="0"/>
              <a:t>ユーザが定義したベースクラス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class Hello</a:t>
            </a:r>
            <a:r>
              <a:rPr lang="en-US" altLang="ja-JP" sz="1800" dirty="0" smtClean="0"/>
              <a:t> </a:t>
            </a:r>
            <a:r>
              <a:rPr lang="en-US" altLang="ja-JP" sz="1800" dirty="0" smtClean="0"/>
              <a:t>{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protected: char* _</a:t>
            </a:r>
            <a:r>
              <a:rPr lang="en-US" altLang="ja-JP" sz="1800" dirty="0" err="1" smtClean="0"/>
              <a:t>str</a:t>
            </a:r>
            <a:r>
              <a:rPr lang="en-US" altLang="ja-JP" sz="1800" dirty="0" smtClean="0"/>
              <a:t>;                  // </a:t>
            </a:r>
            <a:r>
              <a:rPr lang="ja-JP" altLang="en-US" sz="1800" dirty="0" smtClean="0"/>
              <a:t>メンバ変数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    public: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virtual void Print() { … }  // </a:t>
            </a:r>
            <a:r>
              <a:rPr lang="ja-JP" altLang="en-US" sz="1800" dirty="0" smtClean="0"/>
              <a:t>ベースメソッド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};</a:t>
            </a:r>
            <a:endParaRPr lang="en-US" altLang="ja-JP" sz="18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00769" y="4476378"/>
            <a:ext cx="4025019" cy="914398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00769" y="5459507"/>
            <a:ext cx="5196407" cy="732117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/>
          <p:cNvCxnSpPr>
            <a:stCxn id="11" idx="2"/>
            <a:endCxn id="6" idx="3"/>
          </p:cNvCxnSpPr>
          <p:nvPr/>
        </p:nvCxnSpPr>
        <p:spPr>
          <a:xfrm flipH="1">
            <a:off x="4625788" y="2937569"/>
            <a:ext cx="2602755" cy="199600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40192" y="2106572"/>
            <a:ext cx="337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ベースクラス</a:t>
            </a:r>
            <a:r>
              <a:rPr lang="en-US" altLang="ja-JP" sz="1600" dirty="0" smtClean="0"/>
              <a:t>Hello</a:t>
            </a:r>
            <a:r>
              <a:rPr lang="ja-JP" altLang="en-US" sz="1600" dirty="0" smtClean="0"/>
              <a:t>が継承されているので、</a:t>
            </a:r>
            <a:r>
              <a:rPr lang="en-US" altLang="ja-JP" sz="1600" dirty="0" smtClean="0"/>
              <a:t>this</a:t>
            </a:r>
            <a:r>
              <a:rPr lang="ja-JP" altLang="en-US" sz="1600" dirty="0" smtClean="0"/>
              <a:t>ポインタからアクセス可能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6215" y="4797787"/>
            <a:ext cx="271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継承元の</a:t>
            </a:r>
            <a:r>
              <a:rPr lang="en-US" altLang="ja-JP" sz="1600" dirty="0" err="1" smtClean="0"/>
              <a:t>LayerdObject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テンプレートクラスがパーシャルクラスのメンバ変数を管理しているので、そこからアクセスする</a:t>
            </a:r>
            <a:endParaRPr kumimoji="1" lang="ja-JP" altLang="en-US" sz="1600" dirty="0"/>
          </a:p>
        </p:txBody>
      </p:sp>
      <p:cxnSp>
        <p:nvCxnSpPr>
          <p:cNvPr id="15" name="直線コネクタ 14"/>
          <p:cNvCxnSpPr>
            <a:stCxn id="14" idx="1"/>
            <a:endCxn id="7" idx="3"/>
          </p:cNvCxnSpPr>
          <p:nvPr/>
        </p:nvCxnSpPr>
        <p:spPr>
          <a:xfrm flipH="1">
            <a:off x="5797176" y="5459507"/>
            <a:ext cx="499039" cy="36605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3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仮想関数テーブルの取得・書き換え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71098" y="1144823"/>
            <a:ext cx="4450311" cy="1777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//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仮想</a:t>
            </a:r>
            <a:r>
              <a:rPr lang="ja-JP" altLang="en-US" sz="1800" dirty="0"/>
              <a:t>関数</a:t>
            </a:r>
            <a:r>
              <a:rPr lang="ja-JP" altLang="en-US" sz="1800" dirty="0" smtClean="0"/>
              <a:t>テーブルを持つオブジェクトを表す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// </a:t>
            </a:r>
            <a:r>
              <a:rPr lang="ja-JP" altLang="en-US" sz="1800" dirty="0" smtClean="0"/>
              <a:t>つまり、仮想関数を持つクラスのオブジェクト</a:t>
            </a:r>
            <a:endParaRPr lang="ja-JP" altLang="en-US" sz="1800" dirty="0"/>
          </a:p>
          <a:p>
            <a:pPr marL="0" indent="0">
              <a:buNone/>
            </a:pPr>
            <a:r>
              <a:rPr lang="en-US" altLang="ja-JP" sz="1800" dirty="0"/>
              <a:t>class </a:t>
            </a:r>
            <a:r>
              <a:rPr lang="en-US" altLang="ja-JP" sz="1800" dirty="0" err="1" smtClean="0"/>
              <a:t>HasVFTableObject</a:t>
            </a:r>
            <a:r>
              <a:rPr lang="en-US" altLang="ja-JP" sz="1800" dirty="0" smtClean="0"/>
              <a:t> {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public:</a:t>
            </a:r>
          </a:p>
          <a:p>
            <a:pPr marL="0" indent="0">
              <a:buNone/>
            </a:pPr>
            <a:r>
              <a:rPr lang="en-US" altLang="ja-JP" sz="1800" dirty="0" smtClean="0"/>
              <a:t>    void</a:t>
            </a:r>
            <a:r>
              <a:rPr lang="en-US" altLang="ja-JP" sz="1800" dirty="0"/>
              <a:t>** </a:t>
            </a:r>
            <a:r>
              <a:rPr lang="en-US" altLang="ja-JP" sz="1800" dirty="0" err="1" smtClean="0"/>
              <a:t>vptr</a:t>
            </a:r>
            <a:r>
              <a:rPr lang="en-US" altLang="ja-JP" sz="1800" dirty="0"/>
              <a:t>;</a:t>
            </a:r>
          </a:p>
          <a:p>
            <a:pPr marL="0" indent="0">
              <a:buNone/>
            </a:pPr>
            <a:r>
              <a:rPr lang="en-US" altLang="ja-JP" sz="1800" dirty="0"/>
              <a:t>};</a:t>
            </a:r>
            <a:endParaRPr lang="en-US" altLang="ja-JP" sz="18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71098" y="3217130"/>
            <a:ext cx="8415702" cy="3640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/>
              <a:t>template&lt;class T&gt;</a:t>
            </a:r>
          </a:p>
          <a:p>
            <a:pPr marL="0" indent="0">
              <a:buNone/>
            </a:pPr>
            <a:r>
              <a:rPr lang="en-US" altLang="ja-JP" sz="1800" dirty="0"/>
              <a:t>class </a:t>
            </a:r>
            <a:r>
              <a:rPr lang="en-US" altLang="ja-JP" sz="1800" dirty="0" err="1"/>
              <a:t>LayerdObject</a:t>
            </a:r>
            <a:r>
              <a:rPr lang="en-US" altLang="ja-JP" sz="1800" dirty="0"/>
              <a:t> : public </a:t>
            </a:r>
            <a:r>
              <a:rPr lang="en-US" altLang="ja-JP" sz="1800" dirty="0" smtClean="0"/>
              <a:t>T {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public</a:t>
            </a:r>
            <a:r>
              <a:rPr lang="en-US" altLang="ja-JP" sz="1800" dirty="0"/>
              <a:t>:</a:t>
            </a:r>
          </a:p>
          <a:p>
            <a:pPr marL="0" indent="0">
              <a:buNone/>
            </a:pPr>
            <a:r>
              <a:rPr lang="en-US" altLang="ja-JP" sz="1800" dirty="0" smtClean="0"/>
              <a:t>    // </a:t>
            </a:r>
            <a:r>
              <a:rPr lang="ja-JP" altLang="en-US" sz="1800" dirty="0"/>
              <a:t>仮想関数テーブルの取得</a:t>
            </a:r>
          </a:p>
          <a:p>
            <a:pPr marL="0" indent="0">
              <a:buNone/>
            </a:pPr>
            <a:r>
              <a:rPr lang="ja-JP" altLang="en-US" sz="1800" dirty="0" smtClean="0"/>
              <a:t>    </a:t>
            </a:r>
            <a:r>
              <a:rPr lang="en-US" altLang="ja-JP" sz="1800" dirty="0" smtClean="0"/>
              <a:t>void</a:t>
            </a:r>
            <a:r>
              <a:rPr lang="en-US" altLang="ja-JP" sz="1800" dirty="0"/>
              <a:t>** </a:t>
            </a:r>
            <a:r>
              <a:rPr lang="en-US" altLang="ja-JP" sz="1800" dirty="0" err="1" smtClean="0"/>
              <a:t>GetVFTable</a:t>
            </a:r>
            <a:r>
              <a:rPr lang="en-US" altLang="ja-JP" sz="1800" dirty="0" smtClean="0"/>
              <a:t>() {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</a:t>
            </a:r>
            <a:r>
              <a:rPr lang="en-US" altLang="ja-JP" sz="1800" dirty="0" err="1" smtClean="0"/>
              <a:t>HasVFTableObject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obj</a:t>
            </a:r>
            <a:r>
              <a:rPr lang="en-US" altLang="ja-JP" sz="1800" dirty="0"/>
              <a:t> = 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reinterpret_cast</a:t>
            </a:r>
            <a:r>
              <a:rPr lang="en-US" altLang="ja-JP" sz="1800" dirty="0" smtClean="0">
                <a:solidFill>
                  <a:srgbClr val="FF0000"/>
                </a:solidFill>
              </a:rPr>
              <a:t>&lt;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HasVFTableObject</a:t>
            </a:r>
            <a:r>
              <a:rPr lang="en-US" altLang="ja-JP" sz="1800" dirty="0">
                <a:solidFill>
                  <a:srgbClr val="FF0000"/>
                </a:solidFill>
              </a:rPr>
              <a:t>*&gt;(this);</a:t>
            </a:r>
          </a:p>
          <a:p>
            <a:pPr marL="0" indent="0">
              <a:buNone/>
            </a:pPr>
            <a:r>
              <a:rPr lang="en-US" altLang="ja-JP" sz="1800" dirty="0" smtClean="0"/>
              <a:t>        return </a:t>
            </a:r>
            <a:r>
              <a:rPr lang="en-US" altLang="ja-JP" sz="1800" dirty="0" err="1"/>
              <a:t>obj</a:t>
            </a:r>
            <a:r>
              <a:rPr lang="en-US" altLang="ja-JP" sz="1800" dirty="0"/>
              <a:t>-&gt;</a:t>
            </a:r>
            <a:r>
              <a:rPr lang="en-US" altLang="ja-JP" sz="1800" dirty="0" err="1"/>
              <a:t>vptr</a:t>
            </a:r>
            <a:r>
              <a:rPr lang="en-US" altLang="ja-JP" sz="1800" dirty="0" smtClean="0"/>
              <a:t>; }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    void </a:t>
            </a:r>
            <a:r>
              <a:rPr lang="en-US" altLang="ja-JP" sz="1800" dirty="0" err="1"/>
              <a:t>SetVTable</a:t>
            </a:r>
            <a:r>
              <a:rPr lang="en-US" altLang="ja-JP" sz="1800" dirty="0"/>
              <a:t>(void** </a:t>
            </a:r>
            <a:r>
              <a:rPr lang="en-US" altLang="ja-JP" sz="1800" dirty="0" err="1"/>
              <a:t>vtable</a:t>
            </a:r>
            <a:r>
              <a:rPr lang="en-US" altLang="ja-JP" sz="1800" dirty="0"/>
              <a:t>) </a:t>
            </a:r>
            <a:r>
              <a:rPr lang="en-US" altLang="ja-JP" sz="1800" dirty="0" smtClean="0"/>
              <a:t>{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</a:t>
            </a:r>
            <a:r>
              <a:rPr lang="en-US" altLang="ja-JP" sz="1800" dirty="0" err="1" smtClean="0"/>
              <a:t>HasVFTableObject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obj</a:t>
            </a:r>
            <a:r>
              <a:rPr lang="en-US" altLang="ja-JP" sz="1800" dirty="0"/>
              <a:t> = </a:t>
            </a:r>
            <a:r>
              <a:rPr lang="en-US" altLang="ja-JP" sz="1800" dirty="0" err="1">
                <a:solidFill>
                  <a:srgbClr val="FF0000"/>
                </a:solidFill>
              </a:rPr>
              <a:t>reinterpret_cast</a:t>
            </a:r>
            <a:r>
              <a:rPr lang="en-US" altLang="ja-JP" sz="1800" dirty="0">
                <a:solidFill>
                  <a:srgbClr val="FF0000"/>
                </a:solidFill>
              </a:rPr>
              <a:t>&lt;</a:t>
            </a:r>
            <a:r>
              <a:rPr lang="en-US" altLang="ja-JP" sz="1800" dirty="0" err="1">
                <a:solidFill>
                  <a:srgbClr val="FF0000"/>
                </a:solidFill>
              </a:rPr>
              <a:t>HasVFTableObject</a:t>
            </a:r>
            <a:r>
              <a:rPr lang="en-US" altLang="ja-JP" sz="1800" dirty="0">
                <a:solidFill>
                  <a:srgbClr val="FF0000"/>
                </a:solidFill>
              </a:rPr>
              <a:t>*&gt;(this</a:t>
            </a:r>
            <a:r>
              <a:rPr lang="en-US" altLang="ja-JP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</a:t>
            </a:r>
            <a:r>
              <a:rPr lang="en-US" altLang="ja-JP" sz="1800" dirty="0" err="1" smtClean="0"/>
              <a:t>obj</a:t>
            </a:r>
            <a:r>
              <a:rPr lang="en-US" altLang="ja-JP" sz="1800" dirty="0" smtClean="0"/>
              <a:t>-</a:t>
            </a:r>
            <a:r>
              <a:rPr lang="en-US" altLang="ja-JP" sz="1800" dirty="0"/>
              <a:t>&gt;</a:t>
            </a:r>
            <a:r>
              <a:rPr lang="en-US" altLang="ja-JP" sz="1800" dirty="0" err="1"/>
              <a:t>vptr</a:t>
            </a:r>
            <a:r>
              <a:rPr lang="en-US" altLang="ja-JP" sz="1800" dirty="0"/>
              <a:t> = </a:t>
            </a:r>
            <a:r>
              <a:rPr lang="en-US" altLang="ja-JP" sz="1800" dirty="0" err="1"/>
              <a:t>vtable</a:t>
            </a:r>
            <a:r>
              <a:rPr lang="en-US" altLang="ja-JP" sz="1800" dirty="0" smtClean="0"/>
              <a:t>; }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};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83744" y="2314686"/>
            <a:ext cx="1428728" cy="291055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コネクタ 6"/>
          <p:cNvCxnSpPr>
            <a:stCxn id="10" idx="1"/>
            <a:endCxn id="6" idx="3"/>
          </p:cNvCxnSpPr>
          <p:nvPr/>
        </p:nvCxnSpPr>
        <p:spPr>
          <a:xfrm flipH="1">
            <a:off x="1912472" y="1456898"/>
            <a:ext cx="3077885" cy="100331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990357" y="918289"/>
            <a:ext cx="3998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仮想関数テーブルへのポインタは</a:t>
            </a:r>
            <a:r>
              <a:rPr lang="ja-JP" altLang="en-US" sz="1600" dirty="0"/>
              <a:t>暗黙的</a:t>
            </a:r>
            <a:r>
              <a:rPr lang="ja-JP" altLang="en-US" sz="1600" dirty="0" smtClean="0"/>
              <a:t>にメモリ中の一番前に追加される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それ以外のユーザ定義のメンバ変数は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この後のアドレスにあるが、無視する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25929" y="4589929"/>
            <a:ext cx="7040283" cy="1996141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90357" y="2083462"/>
            <a:ext cx="3998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 smtClean="0"/>
              <a:t>reinterpret_cast</a:t>
            </a:r>
            <a:r>
              <a:rPr lang="ja-JP" altLang="en-US" sz="1600" dirty="0" smtClean="0"/>
              <a:t>によって、</a:t>
            </a:r>
            <a:r>
              <a:rPr lang="en-US" altLang="ja-JP" sz="1600" dirty="0" smtClean="0"/>
              <a:t>this</a:t>
            </a:r>
            <a:r>
              <a:rPr lang="ja-JP" altLang="en-US" sz="1600" dirty="0" smtClean="0"/>
              <a:t>ポインタを</a:t>
            </a:r>
            <a:r>
              <a:rPr lang="en-US" altLang="ja-JP" sz="1600" dirty="0" err="1" smtClean="0"/>
              <a:t>HasVFTableObject</a:t>
            </a:r>
            <a:r>
              <a:rPr lang="ja-JP" altLang="en-US" sz="1600" dirty="0" smtClean="0"/>
              <a:t>のポインタに無理やりキャストし、</a:t>
            </a:r>
            <a:r>
              <a:rPr lang="en-US" altLang="ja-JP" sz="1600" dirty="0" err="1" smtClean="0"/>
              <a:t>vptr</a:t>
            </a:r>
            <a:r>
              <a:rPr lang="ja-JP" altLang="en-US" sz="1600" dirty="0" smtClean="0"/>
              <a:t>によって、仮想関数テーブルの取得、書き換えを行う</a:t>
            </a:r>
            <a:endParaRPr kumimoji="1" lang="ja-JP" altLang="en-US" sz="1600" dirty="0"/>
          </a:p>
        </p:txBody>
      </p:sp>
      <p:cxnSp>
        <p:nvCxnSpPr>
          <p:cNvPr id="16" name="直線コネクタ 15"/>
          <p:cNvCxnSpPr>
            <a:stCxn id="15" idx="2"/>
            <a:endCxn id="14" idx="0"/>
          </p:cNvCxnSpPr>
          <p:nvPr/>
        </p:nvCxnSpPr>
        <p:spPr>
          <a:xfrm flipH="1">
            <a:off x="4046071" y="3160680"/>
            <a:ext cx="2943415" cy="142924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66CCFF"/>
          </a:solidFill>
        </a:ln>
        <a:effectLst/>
      </a:spPr>
      <a:bodyPr wrap="square">
        <a:spAutoFit/>
      </a:bodyPr>
      <a:lstStyle>
        <a:defPPr>
          <a:defRPr sz="16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49072</TotalTime>
  <Words>820</Words>
  <Application>Microsoft Office PowerPoint</Application>
  <PresentationFormat>画面に合わせる (4:3)</PresentationFormat>
  <Paragraphs>121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​​テーマ</vt:lpstr>
      <vt:lpstr>RTCOPのメソッドディスパッチと レイヤアクティベーションの仕組み</vt:lpstr>
      <vt:lpstr>目次</vt:lpstr>
      <vt:lpstr>メソッドディスパッチの仕組み</vt:lpstr>
      <vt:lpstr>レイヤードクラスの継承関係</vt:lpstr>
      <vt:lpstr>レイヤードクラスでのメンバ変数アクセス</vt:lpstr>
      <vt:lpstr>仮想関数テーブルの取得・書き換え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Ikuta</dc:creator>
  <cp:lastModifiedBy>谷川郁太</cp:lastModifiedBy>
  <cp:revision>834</cp:revision>
  <dcterms:created xsi:type="dcterms:W3CDTF">2014-11-06T09:08:11Z</dcterms:created>
  <dcterms:modified xsi:type="dcterms:W3CDTF">2017-10-05T05:18:23Z</dcterms:modified>
</cp:coreProperties>
</file>