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78" r:id="rId4"/>
    <p:sldId id="273" r:id="rId5"/>
    <p:sldId id="259" r:id="rId6"/>
    <p:sldId id="274" r:id="rId7"/>
    <p:sldId id="275" r:id="rId8"/>
    <p:sldId id="277" r:id="rId9"/>
    <p:sldId id="266" r:id="rId10"/>
    <p:sldId id="276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8"/>
  </p:normalViewPr>
  <p:slideViewPr>
    <p:cSldViewPr snapToGrid="0" snapToObjects="1">
      <p:cViewPr varScale="1">
        <p:scale>
          <a:sx n="72" d="100"/>
          <a:sy n="72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3597-B9ED-CE47-929A-5A64CB8A1C8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308-66E7-DB4A-BA20-7EFF4337F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3597-B9ED-CE47-929A-5A64CB8A1C8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308-66E7-DB4A-BA20-7EFF4337F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3597-B9ED-CE47-929A-5A64CB8A1C8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308-66E7-DB4A-BA20-7EFF4337F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3597-B9ED-CE47-929A-5A64CB8A1C8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308-66E7-DB4A-BA20-7EFF4337F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3597-B9ED-CE47-929A-5A64CB8A1C8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308-66E7-DB4A-BA20-7EFF4337F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3597-B9ED-CE47-929A-5A64CB8A1C8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308-66E7-DB4A-BA20-7EFF4337F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3597-B9ED-CE47-929A-5A64CB8A1C8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308-66E7-DB4A-BA20-7EFF4337F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3597-B9ED-CE47-929A-5A64CB8A1C8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308-66E7-DB4A-BA20-7EFF4337F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3597-B9ED-CE47-929A-5A64CB8A1C8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308-66E7-DB4A-BA20-7EFF4337F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3597-B9ED-CE47-929A-5A64CB8A1C8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308-66E7-DB4A-BA20-7EFF4337F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3597-B9ED-CE47-929A-5A64CB8A1C8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308-66E7-DB4A-BA20-7EFF4337F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3597-B9ED-CE47-929A-5A64CB8A1C8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5308-66E7-DB4A-BA20-7EFF4337F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010" y="126895"/>
            <a:ext cx="10283190" cy="1757997"/>
          </a:xfrm>
        </p:spPr>
        <p:txBody>
          <a:bodyPr/>
          <a:lstStyle/>
          <a:p>
            <a:pPr algn="l"/>
            <a:r>
              <a:rPr lang="en-US" altLang="zh-CN" sz="3600" b="1" dirty="0"/>
              <a:t>Does</a:t>
            </a:r>
            <a:r>
              <a:rPr lang="en-US" altLang="zh-CN" b="1" dirty="0"/>
              <a:t> Home-Field Advantage </a:t>
            </a:r>
            <a:br>
              <a:rPr lang="en-US" altLang="zh-CN" b="1" dirty="0"/>
            </a:br>
            <a:r>
              <a:rPr lang="en-US" altLang="zh-CN" b="1" dirty="0"/>
              <a:t>                                    </a:t>
            </a:r>
            <a:r>
              <a:rPr lang="en-US" altLang="zh-CN" sz="3200" b="1" dirty="0"/>
              <a:t>matter</a:t>
            </a:r>
            <a:r>
              <a:rPr lang="en-US" altLang="zh-CN" b="1" dirty="0"/>
              <a:t> </a:t>
            </a:r>
            <a:r>
              <a:rPr lang="en-US" altLang="zh-CN" sz="3200" b="1" dirty="0"/>
              <a:t>in World Series?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6366510"/>
            <a:ext cx="5326380" cy="491490"/>
          </a:xfrm>
        </p:spPr>
        <p:txBody>
          <a:bodyPr/>
          <a:lstStyle/>
          <a:p>
            <a:r>
              <a:rPr lang="en-US" dirty="0"/>
              <a:t>by Team: </a:t>
            </a:r>
            <a:r>
              <a:rPr lang="en-US" dirty="0" err="1"/>
              <a:t>Lanqin</a:t>
            </a:r>
            <a:r>
              <a:rPr lang="en-US" dirty="0"/>
              <a:t> Zhao, Yan Wang, </a:t>
            </a:r>
            <a:r>
              <a:rPr lang="en-US" dirty="0" err="1"/>
              <a:t>Jie</a:t>
            </a:r>
            <a:r>
              <a:rPr lang="en-US" dirty="0"/>
              <a:t> Hu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85" y="2075921"/>
            <a:ext cx="72612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59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235" y="649004"/>
            <a:ext cx="118587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Generally:</a:t>
            </a:r>
          </a:p>
          <a:p>
            <a:r>
              <a:rPr lang="en-US" sz="2800" dirty="0"/>
              <a:t>Home-field advantage does exist in season games,</a:t>
            </a:r>
          </a:p>
          <a:p>
            <a:r>
              <a:rPr lang="en-US" sz="3200" b="1" dirty="0"/>
              <a:t>BUT </a:t>
            </a:r>
            <a:r>
              <a:rPr lang="en-US" sz="2000" dirty="0"/>
              <a:t>There’s no sufficient evidence that </a:t>
            </a:r>
          </a:p>
          <a:p>
            <a:r>
              <a:rPr lang="en-US" altLang="zh-CN" sz="2400" dirty="0">
                <a:ea typeface="宋体" pitchFamily="2" charset="-122"/>
              </a:rPr>
              <a:t>Home-field advantage is important for a team to win Commissioner’s Trophy</a:t>
            </a:r>
            <a:endParaRPr lang="en-US" sz="2400" i="1" dirty="0"/>
          </a:p>
        </p:txBody>
      </p:sp>
      <p:pic>
        <p:nvPicPr>
          <p:cNvPr id="3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220" y="3096793"/>
            <a:ext cx="1878757" cy="305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481" y="33557"/>
            <a:ext cx="687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Discussion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15262" y="728843"/>
            <a:ext cx="10916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charset="0"/>
              </a:rPr>
              <a:t>Why even having home field advantage doesn’t matter in winning the World Series, they still built up All-Star series to determine which league has right of home field advantage?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1917799"/>
            <a:ext cx="3873500" cy="474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28329">
            <a:off x="3697361" y="1866635"/>
            <a:ext cx="754041" cy="97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8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9682" y="2501155"/>
            <a:ext cx="5378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22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1981201" y="244476"/>
            <a:ext cx="8385175" cy="14319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800" b="1" dirty="0">
                <a:latin typeface="+mj-lt"/>
                <a:ea typeface="宋体" charset="-122"/>
                <a:cs typeface="+mj-cs"/>
              </a:rPr>
              <a:t>about</a:t>
            </a:r>
            <a:r>
              <a:rPr lang="en-US" altLang="zh-CN" sz="4400" b="1" dirty="0">
                <a:latin typeface="+mj-lt"/>
                <a:ea typeface="宋体" charset="-122"/>
                <a:cs typeface="+mj-cs"/>
              </a:rPr>
              <a:t> Home-Field Advantage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2133600" y="1905000"/>
            <a:ext cx="8007350" cy="16484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1" dirty="0">
                <a:ea typeface="宋体" charset="-122"/>
              </a:rPr>
              <a:t>Home-field advantage </a:t>
            </a:r>
            <a:r>
              <a:rPr lang="en-US" altLang="zh-CN" sz="2400" dirty="0">
                <a:ea typeface="宋体" charset="-122"/>
              </a:rPr>
              <a:t>is having an advantage in a sporting event where the </a:t>
            </a:r>
            <a:r>
              <a:rPr lang="en-US" altLang="zh-CN" sz="2400" u="sng" dirty="0">
                <a:ea typeface="宋体" charset="-122"/>
              </a:rPr>
              <a:t>home team benefits </a:t>
            </a:r>
            <a:r>
              <a:rPr lang="en-US" altLang="zh-CN" sz="2400" dirty="0">
                <a:ea typeface="宋体" charset="-122"/>
              </a:rPr>
              <a:t>from playing at home.</a:t>
            </a:r>
          </a:p>
          <a:p>
            <a:pPr>
              <a:defRPr/>
            </a:pPr>
            <a:endParaRPr lang="en-US" altLang="zh-CN" sz="3200" dirty="0">
              <a:ea typeface="宋体" charset="-122"/>
            </a:endParaRPr>
          </a:p>
          <a:p>
            <a:pPr>
              <a:defRPr/>
            </a:pPr>
            <a:endParaRPr lang="en-US" altLang="zh-CN" sz="3200" b="1" dirty="0">
              <a:ea typeface="宋体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378202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 err="1">
                <a:ea typeface="宋体" charset="-122"/>
              </a:rPr>
              <a:t>HFAdv</a:t>
            </a:r>
            <a:r>
              <a:rPr lang="en-US" altLang="zh-CN" sz="3600" b="1" dirty="0">
                <a:ea typeface="宋体" charset="-122"/>
              </a:rPr>
              <a:t> = HW% - AW%</a:t>
            </a: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dirty="0" err="1">
                <a:ea typeface="宋体" charset="-122"/>
              </a:rPr>
              <a:t>HFAdv</a:t>
            </a:r>
            <a:r>
              <a:rPr lang="en-US" altLang="zh-CN" dirty="0">
                <a:ea typeface="宋体" charset="-122"/>
              </a:rPr>
              <a:t> : Home-field Advantage</a:t>
            </a:r>
          </a:p>
          <a:p>
            <a:pPr>
              <a:defRPr/>
            </a:pPr>
            <a:r>
              <a:rPr lang="en-US" altLang="zh-CN" dirty="0">
                <a:ea typeface="宋体" charset="-122"/>
              </a:rPr>
              <a:t>HW%  : Home Winning Percentage</a:t>
            </a:r>
          </a:p>
          <a:p>
            <a:pPr>
              <a:defRPr/>
            </a:pPr>
            <a:r>
              <a:rPr lang="en-US" altLang="zh-CN" dirty="0">
                <a:ea typeface="宋体" charset="-122"/>
              </a:rPr>
              <a:t>AW%  : Away Winning Percentage</a:t>
            </a:r>
          </a:p>
        </p:txBody>
      </p:sp>
    </p:spTree>
    <p:extLst>
      <p:ext uri="{BB962C8B-B14F-4D97-AF65-F5344CB8AC3E}">
        <p14:creationId xmlns:p14="http://schemas.microsoft.com/office/powerpoint/2010/main" val="150302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827021" y="557847"/>
            <a:ext cx="5151119" cy="115443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4400" b="1" dirty="0" err="1">
                <a:latin typeface="+mj-lt"/>
                <a:ea typeface="宋体" charset="-122"/>
                <a:cs typeface="+mj-cs"/>
              </a:rPr>
              <a:t>HFAdv</a:t>
            </a:r>
            <a:r>
              <a:rPr lang="en-US" altLang="zh-CN" sz="4400" b="1" dirty="0">
                <a:latin typeface="+mj-lt"/>
                <a:ea typeface="宋体" charset="-122"/>
                <a:cs typeface="+mj-cs"/>
              </a:rPr>
              <a:t> in Baseball</a:t>
            </a:r>
          </a:p>
        </p:txBody>
      </p:sp>
      <p:sp>
        <p:nvSpPr>
          <p:cNvPr id="3" name="TextBox 2"/>
          <p:cNvSpPr txBox="1"/>
          <p:nvPr/>
        </p:nvSpPr>
        <p:spPr>
          <a:xfrm rot="20314500">
            <a:off x="7475552" y="927068"/>
            <a:ext cx="1991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Exists?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68" y="2033664"/>
            <a:ext cx="9826906" cy="4045022"/>
          </a:xfrm>
          <a:prstGeom prst="rect">
            <a:avLst/>
          </a:prstGeom>
        </p:spPr>
      </p:pic>
      <p:sp>
        <p:nvSpPr>
          <p:cNvPr id="10" name="Rectangle 2"/>
          <p:cNvSpPr txBox="1">
            <a:spLocks noRot="1" noChangeArrowheads="1"/>
          </p:cNvSpPr>
          <p:nvPr/>
        </p:nvSpPr>
        <p:spPr>
          <a:xfrm>
            <a:off x="8343264" y="6330625"/>
            <a:ext cx="2029740" cy="59803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3200" b="1" dirty="0">
                <a:latin typeface="+mj-lt"/>
                <a:ea typeface="宋体" charset="-122"/>
                <a:cs typeface="+mj-cs"/>
              </a:rPr>
              <a:t>Seasons</a:t>
            </a:r>
          </a:p>
        </p:txBody>
      </p:sp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4675896" y="6400073"/>
            <a:ext cx="2131828" cy="598038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zh-CN" sz="4400" b="1" dirty="0">
                <a:latin typeface="+mj-lt"/>
                <a:ea typeface="宋体" charset="-122"/>
                <a:cs typeface="+mj-cs"/>
              </a:rPr>
              <a:t>World Series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5585552" y="4300031"/>
            <a:ext cx="312516" cy="3887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9197440" y="4575710"/>
            <a:ext cx="321389" cy="33450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7021" y="2971362"/>
            <a:ext cx="210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–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won </a:t>
            </a:r>
            <a:r>
              <a:rPr lang="en-US" altLang="zh-CN" u="sng" dirty="0">
                <a:solidFill>
                  <a:srgbClr val="FF0000"/>
                </a:solidFill>
              </a:rPr>
              <a:t>away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3930" y="2993131"/>
            <a:ext cx="210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–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won </a:t>
            </a:r>
            <a:r>
              <a:rPr lang="en-US" altLang="zh-CN" u="sng" dirty="0">
                <a:solidFill>
                  <a:srgbClr val="FF0000"/>
                </a:solidFill>
              </a:rPr>
              <a:t>at home</a:t>
            </a:r>
            <a:endParaRPr lang="en-US" u="sng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64061" y="2639028"/>
            <a:ext cx="289367" cy="33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2827021" y="557847"/>
            <a:ext cx="5151119" cy="115443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4400" b="1" dirty="0" err="1">
                <a:latin typeface="+mj-lt"/>
                <a:ea typeface="宋体" charset="-122"/>
                <a:cs typeface="+mj-cs"/>
              </a:rPr>
              <a:t>HFAdv</a:t>
            </a:r>
            <a:r>
              <a:rPr lang="en-US" altLang="zh-CN" sz="4400" b="1" dirty="0">
                <a:latin typeface="+mj-lt"/>
                <a:ea typeface="宋体" charset="-122"/>
                <a:cs typeface="+mj-cs"/>
              </a:rPr>
              <a:t> in Baseball</a:t>
            </a:r>
          </a:p>
        </p:txBody>
      </p:sp>
      <p:sp>
        <p:nvSpPr>
          <p:cNvPr id="6" name="TextBox 5"/>
          <p:cNvSpPr txBox="1"/>
          <p:nvPr/>
        </p:nvSpPr>
        <p:spPr>
          <a:xfrm rot="20314500">
            <a:off x="7579723" y="750341"/>
            <a:ext cx="1991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Exists?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0" y="1840838"/>
            <a:ext cx="5379323" cy="358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60" y="1808530"/>
            <a:ext cx="5427785" cy="361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 txBox="1">
            <a:spLocks noRot="1" noChangeArrowheads="1"/>
          </p:cNvSpPr>
          <p:nvPr/>
        </p:nvSpPr>
        <p:spPr>
          <a:xfrm>
            <a:off x="4625703" y="5665347"/>
            <a:ext cx="2575560" cy="79283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4400" b="1">
                <a:latin typeface="+mj-lt"/>
                <a:ea typeface="宋体" charset="-122"/>
                <a:cs typeface="+mj-cs"/>
              </a:rPr>
              <a:t>Seasons</a:t>
            </a:r>
            <a:endParaRPr lang="en-US" altLang="zh-CN" sz="4400" b="1" dirty="0">
              <a:latin typeface="+mj-lt"/>
              <a:ea typeface="宋体" charset="-122"/>
              <a:cs typeface="+mj-cs"/>
            </a:endParaRPr>
          </a:p>
        </p:txBody>
      </p:sp>
      <p:sp>
        <p:nvSpPr>
          <p:cNvPr id="13" name="Rectangle 2"/>
          <p:cNvSpPr txBox="1">
            <a:spLocks noRot="1" noChangeArrowheads="1"/>
          </p:cNvSpPr>
          <p:nvPr/>
        </p:nvSpPr>
        <p:spPr>
          <a:xfrm>
            <a:off x="1785566" y="5268932"/>
            <a:ext cx="2575560" cy="79283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4400" b="1" dirty="0">
                <a:latin typeface="+mj-lt"/>
                <a:ea typeface="宋体" charset="-122"/>
                <a:cs typeface="+mj-cs"/>
              </a:rPr>
              <a:t>AL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7604172" y="5290608"/>
            <a:ext cx="2575560" cy="79283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4400" b="1" dirty="0">
                <a:latin typeface="+mj-lt"/>
                <a:ea typeface="宋体" charset="-122"/>
                <a:cs typeface="+mj-cs"/>
              </a:rPr>
              <a:t>NL</a:t>
            </a:r>
          </a:p>
        </p:txBody>
      </p:sp>
    </p:spTree>
    <p:extLst>
      <p:ext uri="{BB962C8B-B14F-4D97-AF65-F5344CB8AC3E}">
        <p14:creationId xmlns:p14="http://schemas.microsoft.com/office/powerpoint/2010/main" val="118932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37191" y="1172015"/>
            <a:ext cx="10013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H0: </a:t>
            </a:r>
            <a:r>
              <a:rPr lang="en-US" sz="2400" dirty="0" err="1"/>
              <a:t>HFAdv</a:t>
            </a:r>
            <a:r>
              <a:rPr lang="en-US" sz="2400" dirty="0"/>
              <a:t> doesn’t exist, </a:t>
            </a:r>
            <a:r>
              <a:rPr lang="en-US" sz="2800" dirty="0"/>
              <a:t>µ</a:t>
            </a:r>
            <a:r>
              <a:rPr lang="en-US" sz="2400" baseline="-25000" dirty="0" err="1"/>
              <a:t>HFAdv</a:t>
            </a:r>
            <a:r>
              <a:rPr lang="en-US" sz="2800" dirty="0"/>
              <a:t> (</a:t>
            </a:r>
            <a:r>
              <a:rPr lang="en-US" sz="2400" dirty="0"/>
              <a:t>or HW% - AW%) &lt;= 0</a:t>
            </a:r>
          </a:p>
          <a:p>
            <a:r>
              <a:rPr lang="en-US" sz="2400" dirty="0"/>
              <a:t>HA: </a:t>
            </a:r>
            <a:r>
              <a:rPr lang="en-US" sz="2400" dirty="0" err="1"/>
              <a:t>HFAdv</a:t>
            </a:r>
            <a:r>
              <a:rPr lang="en-US" sz="2400" dirty="0"/>
              <a:t> exists, </a:t>
            </a:r>
            <a:r>
              <a:rPr lang="en-US" sz="2800" dirty="0"/>
              <a:t>µ</a:t>
            </a:r>
            <a:r>
              <a:rPr lang="en-US" sz="2400" baseline="-25000" dirty="0" err="1"/>
              <a:t>HFAdv</a:t>
            </a:r>
            <a:r>
              <a:rPr lang="en-US" sz="2800" dirty="0"/>
              <a:t> (</a:t>
            </a:r>
            <a:r>
              <a:rPr lang="en-US" sz="2400" dirty="0"/>
              <a:t>or HW% - AW%) &gt; 0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2860844" y="17585"/>
            <a:ext cx="6564510" cy="115443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4400" b="1" dirty="0" err="1">
                <a:latin typeface="+mj-lt"/>
                <a:ea typeface="宋体" charset="-122"/>
                <a:cs typeface="+mj-cs"/>
              </a:rPr>
              <a:t>HFAdv</a:t>
            </a:r>
            <a:r>
              <a:rPr lang="en-US" altLang="zh-CN" sz="4400" b="1" dirty="0">
                <a:latin typeface="+mj-lt"/>
                <a:ea typeface="宋体" charset="-122"/>
                <a:cs typeface="+mj-cs"/>
              </a:rPr>
              <a:t> in Baseball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195" y="3970960"/>
            <a:ext cx="44251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result:</a:t>
            </a:r>
          </a:p>
          <a:p>
            <a:r>
              <a:rPr lang="en-US" sz="2000" dirty="0"/>
              <a:t>z(AL) = 8.39   </a:t>
            </a:r>
            <a:r>
              <a:rPr lang="en-US" sz="3200" b="1" dirty="0"/>
              <a:t>p-value &lt; 0.001</a:t>
            </a:r>
          </a:p>
          <a:p>
            <a:r>
              <a:rPr lang="en-US" sz="2000" dirty="0"/>
              <a:t>z(NL) = 6.45   </a:t>
            </a:r>
            <a:r>
              <a:rPr lang="en-US" sz="3200" b="1" dirty="0"/>
              <a:t>p-value &lt; 0.001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941811" y="3580510"/>
            <a:ext cx="822094" cy="1938280"/>
          </a:xfrm>
          <a:prstGeom prst="rightArrow">
            <a:avLst/>
          </a:prstGeom>
          <a:gradFill flip="none" rotWithShape="1">
            <a:gsLst>
              <a:gs pos="92000">
                <a:schemeClr val="accent1">
                  <a:lumMod val="5000"/>
                  <a:lumOff val="95000"/>
                </a:schemeClr>
              </a:gs>
              <a:gs pos="4000">
                <a:srgbClr val="FF000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37651" y="4063293"/>
            <a:ext cx="52138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Conclusion: </a:t>
            </a:r>
            <a:r>
              <a:rPr lang="en-US" sz="2400" dirty="0"/>
              <a:t>Reject H0</a:t>
            </a:r>
          </a:p>
          <a:p>
            <a:r>
              <a:rPr lang="en-US" sz="2000" dirty="0"/>
              <a:t>There’s significant evidence that </a:t>
            </a:r>
          </a:p>
          <a:p>
            <a:r>
              <a:rPr lang="en-US" sz="2400" dirty="0" err="1"/>
              <a:t>HFAdv</a:t>
            </a:r>
            <a:r>
              <a:rPr lang="en-US" sz="2400" dirty="0"/>
              <a:t> exists </a:t>
            </a:r>
            <a:r>
              <a:rPr lang="en-US" sz="2400" i="1" dirty="0"/>
              <a:t>in both Champion Series</a:t>
            </a:r>
          </a:p>
        </p:txBody>
      </p:sp>
    </p:spTree>
    <p:extLst>
      <p:ext uri="{BB962C8B-B14F-4D97-AF65-F5344CB8AC3E}">
        <p14:creationId xmlns:p14="http://schemas.microsoft.com/office/powerpoint/2010/main" val="127918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Rot="1" noChangeArrowheads="1"/>
          </p:cNvSpPr>
          <p:nvPr/>
        </p:nvSpPr>
        <p:spPr bwMode="auto">
          <a:xfrm>
            <a:off x="741906" y="1803298"/>
            <a:ext cx="5579340" cy="5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2400" b="1" dirty="0"/>
              <a:t>95% Confidence Interval of </a:t>
            </a:r>
            <a:r>
              <a:rPr lang="en-US" altLang="zh-CN" sz="2400" b="1" dirty="0" err="1"/>
              <a:t>HFAdv</a:t>
            </a:r>
            <a:r>
              <a:rPr lang="en-US" altLang="zh-CN" sz="2400" b="1" dirty="0"/>
              <a:t>: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2860844" y="17585"/>
            <a:ext cx="6564510" cy="115443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4400" b="1" dirty="0" err="1">
                <a:latin typeface="+mj-lt"/>
                <a:ea typeface="宋体" charset="-122"/>
                <a:cs typeface="+mj-cs"/>
              </a:rPr>
              <a:t>HFAdv</a:t>
            </a:r>
            <a:r>
              <a:rPr lang="en-US" altLang="zh-CN" sz="4400" b="1" dirty="0">
                <a:latin typeface="+mj-lt"/>
                <a:ea typeface="宋体" charset="-122"/>
                <a:cs typeface="+mj-cs"/>
              </a:rPr>
              <a:t> in Baseball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287705" y="3267704"/>
            <a:ext cx="7374088" cy="1055133"/>
            <a:chOff x="1558639" y="4792133"/>
            <a:chExt cx="7374088" cy="1055133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558639" y="5402519"/>
              <a:ext cx="7374088" cy="0"/>
            </a:xfrm>
            <a:prstGeom prst="straightConnector1">
              <a:avLst/>
            </a:prstGeom>
            <a:ln w="31750" cap="flat">
              <a:solidFill>
                <a:schemeClr val="accent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445488" y="5264689"/>
              <a:ext cx="0" cy="14885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949828" y="5261145"/>
              <a:ext cx="1379" cy="1524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197658" y="5264689"/>
              <a:ext cx="0" cy="14885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703377" y="5261145"/>
              <a:ext cx="1379" cy="1524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456926" y="5261145"/>
              <a:ext cx="1379" cy="1524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6210475" y="5261145"/>
              <a:ext cx="1379" cy="1524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964024" y="5261145"/>
              <a:ext cx="1379" cy="1524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717571" y="5261145"/>
              <a:ext cx="1379" cy="1524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33600" y="5477934"/>
              <a:ext cx="743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0.04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9933" y="5477934"/>
              <a:ext cx="743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0.06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5082" y="5477934"/>
              <a:ext cx="743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0.08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92180" y="5477934"/>
              <a:ext cx="743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0.10</a:t>
              </a:r>
              <a:endParaRPr lang="en-US" dirty="0"/>
            </a:p>
          </p:txBody>
        </p:sp>
        <p:sp>
          <p:nvSpPr>
            <p:cNvPr id="21" name="Left Brace 20"/>
            <p:cNvSpPr/>
            <p:nvPr/>
          </p:nvSpPr>
          <p:spPr>
            <a:xfrm rot="5400000">
              <a:off x="3765089" y="3472531"/>
              <a:ext cx="372233" cy="301143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765022" y="2675999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/>
              <a:t>NL:     (0.04, 0.08)</a:t>
            </a:r>
          </a:p>
        </p:txBody>
      </p:sp>
      <p:sp>
        <p:nvSpPr>
          <p:cNvPr id="28" name="Left Brace 27"/>
          <p:cNvSpPr/>
          <p:nvPr/>
        </p:nvSpPr>
        <p:spPr>
          <a:xfrm rot="16200000">
            <a:off x="5377337" y="2574986"/>
            <a:ext cx="372233" cy="3766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31327" y="4730020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/>
              <a:t>AL:  (0.06, 0.11)</a:t>
            </a:r>
          </a:p>
        </p:txBody>
      </p:sp>
      <p:sp>
        <p:nvSpPr>
          <p:cNvPr id="27" name="Oval 26"/>
          <p:cNvSpPr/>
          <p:nvPr/>
        </p:nvSpPr>
        <p:spPr>
          <a:xfrm>
            <a:off x="3678893" y="3418153"/>
            <a:ext cx="1567710" cy="1038100"/>
          </a:xfrm>
          <a:prstGeom prst="ellipse">
            <a:avLst/>
          </a:prstGeom>
          <a:noFill/>
          <a:ln w="50800">
            <a:solidFill>
              <a:srgbClr val="FF0000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05580" y="5797439"/>
            <a:ext cx="525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charset="0"/>
              </a:rPr>
              <a:t>We can assume</a:t>
            </a:r>
            <a:r>
              <a:rPr lang="en-US" altLang="zh-CN" b="1" dirty="0">
                <a:latin typeface="Calibri" charset="0"/>
              </a:rPr>
              <a:t> both leagues have the same </a:t>
            </a:r>
            <a:r>
              <a:rPr lang="en-US" altLang="zh-CN" b="1" dirty="0" err="1">
                <a:latin typeface="Calibri" charset="0"/>
              </a:rPr>
              <a:t>HFAdv</a:t>
            </a:r>
            <a:r>
              <a:rPr lang="en-US" altLang="zh-CN" b="1" dirty="0">
                <a:latin typeface="Calibri" charset="0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1981201" y="244476"/>
            <a:ext cx="8385175" cy="1431925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altLang="zh-CN" sz="2800" b="1" dirty="0">
                <a:latin typeface="+mj-lt"/>
                <a:ea typeface="宋体" charset="-122"/>
                <a:cs typeface="+mj-cs"/>
              </a:rPr>
              <a:t>Does </a:t>
            </a:r>
            <a:r>
              <a:rPr lang="en-US" altLang="zh-CN" sz="4400" b="1" dirty="0">
                <a:latin typeface="+mj-lt"/>
                <a:ea typeface="宋体" charset="-122"/>
                <a:cs typeface="+mj-cs"/>
              </a:rPr>
              <a:t> Home-Field Advantage </a:t>
            </a:r>
            <a:r>
              <a:rPr lang="en-US" altLang="zh-CN" sz="2800" b="1" dirty="0">
                <a:latin typeface="+mj-lt"/>
                <a:ea typeface="宋体" charset="-122"/>
                <a:cs typeface="+mj-cs"/>
              </a:rPr>
              <a:t>matter</a:t>
            </a:r>
          </a:p>
          <a:p>
            <a:pPr algn="ctr">
              <a:defRPr/>
            </a:pPr>
            <a:r>
              <a:rPr lang="en-US" altLang="zh-CN" sz="2800" b="1" dirty="0">
                <a:latin typeface="+mj-lt"/>
                <a:ea typeface="宋体" charset="-122"/>
                <a:cs typeface="+mj-cs"/>
              </a:rPr>
              <a:t>in </a:t>
            </a:r>
            <a:r>
              <a:rPr lang="en-US" altLang="zh-CN" sz="4400" b="1" dirty="0">
                <a:latin typeface="+mj-lt"/>
                <a:ea typeface="宋体" charset="-122"/>
                <a:cs typeface="+mj-cs"/>
              </a:rPr>
              <a:t>World Series?  </a:t>
            </a:r>
          </a:p>
        </p:txBody>
      </p:sp>
      <p:sp>
        <p:nvSpPr>
          <p:cNvPr id="10243" name="Rectangle 3"/>
          <p:cNvSpPr txBox="1">
            <a:spLocks noRot="1" noChangeArrowheads="1"/>
          </p:cNvSpPr>
          <p:nvPr/>
        </p:nvSpPr>
        <p:spPr bwMode="auto">
          <a:xfrm>
            <a:off x="2133600" y="1905000"/>
            <a:ext cx="80073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endParaRPr lang="en-US" altLang="zh-CN" sz="3200">
              <a:latin typeface="Calibri" charset="0"/>
            </a:endParaRPr>
          </a:p>
          <a:p>
            <a:pPr eaLnBrk="1" hangingPunct="1"/>
            <a:endParaRPr lang="en-US" altLang="zh-CN" sz="3200">
              <a:latin typeface="Calibri" charset="0"/>
            </a:endParaRPr>
          </a:p>
          <a:p>
            <a:pPr eaLnBrk="1" hangingPunct="1"/>
            <a:endParaRPr lang="en-US" altLang="zh-CN" sz="3200">
              <a:latin typeface="Calibri" charset="0"/>
            </a:endParaRPr>
          </a:p>
          <a:p>
            <a:pPr eaLnBrk="1" hangingPunct="1"/>
            <a:endParaRPr lang="en-US" altLang="zh-CN" sz="3200">
              <a:latin typeface="Calibri" charset="0"/>
            </a:endParaRPr>
          </a:p>
          <a:p>
            <a:pPr eaLnBrk="1" hangingPunct="1"/>
            <a:endParaRPr lang="en-US" altLang="zh-CN" sz="3200">
              <a:latin typeface="Calibri" charset="0"/>
            </a:endParaRPr>
          </a:p>
          <a:p>
            <a:pPr eaLnBrk="1" hangingPunct="1"/>
            <a:endParaRPr lang="en-US" altLang="zh-CN" sz="3200">
              <a:latin typeface="Calibri" charset="0"/>
            </a:endParaRPr>
          </a:p>
          <a:p>
            <a:pPr eaLnBrk="1" hangingPunct="1"/>
            <a:endParaRPr lang="zh-CN" altLang="en-US" sz="3200">
              <a:latin typeface="Calibri" charset="0"/>
            </a:endParaRPr>
          </a:p>
          <a:p>
            <a:pPr eaLnBrk="1" hangingPunct="1"/>
            <a:endParaRPr lang="zh-CN" altLang="en-US" sz="320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altLang="zh-CN" sz="3200" b="1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charset="0"/>
            </a:endParaRPr>
          </a:p>
          <a:p>
            <a:pPr eaLnBrk="1" hangingPunct="1"/>
            <a:endParaRPr lang="en-US" altLang="zh-CN" sz="3200" b="1">
              <a:latin typeface="Calibri" charset="0"/>
            </a:endParaRPr>
          </a:p>
        </p:txBody>
      </p:sp>
      <p:sp>
        <p:nvSpPr>
          <p:cNvPr id="10244" name="Rectangle 3"/>
          <p:cNvSpPr txBox="1">
            <a:spLocks noRot="1" noChangeArrowheads="1"/>
          </p:cNvSpPr>
          <p:nvPr/>
        </p:nvSpPr>
        <p:spPr bwMode="auto">
          <a:xfrm>
            <a:off x="2286000" y="1676400"/>
            <a:ext cx="80073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r>
              <a:rPr lang="en-US" altLang="zh-CN" sz="3200" dirty="0">
                <a:latin typeface="Calibri" charset="0"/>
              </a:rPr>
              <a:t>Prior to 2003, home-field advantage in the World Series alternated from year to year between the NL and AL.</a:t>
            </a:r>
          </a:p>
          <a:p>
            <a:pPr algn="just" eaLnBrk="1" hangingPunct="1"/>
            <a:r>
              <a:rPr lang="en-US" altLang="zh-CN" sz="3200" dirty="0">
                <a:latin typeface="Calibri" charset="0"/>
              </a:rPr>
              <a:t>Since 2003, the team winning the all-star game is awarded home field advantage. </a:t>
            </a:r>
          </a:p>
          <a:p>
            <a:pPr algn="just" eaLnBrk="1" hangingPunct="1"/>
            <a:endParaRPr lang="en-US" altLang="zh-CN" sz="3200" dirty="0">
              <a:latin typeface="Calibri" charset="0"/>
            </a:endParaRPr>
          </a:p>
          <a:p>
            <a:pPr algn="just" eaLnBrk="1" hangingPunct="1"/>
            <a:endParaRPr lang="en-US" altLang="zh-CN" sz="3200" dirty="0">
              <a:latin typeface="Calibri" charset="0"/>
            </a:endParaRPr>
          </a:p>
          <a:p>
            <a:pPr algn="just" eaLnBrk="1" hangingPunct="1"/>
            <a:r>
              <a:rPr lang="en-US" altLang="zh-CN" sz="3200" dirty="0">
                <a:latin typeface="Calibri" charset="0"/>
              </a:rPr>
              <a:t>Home field advantage     </a:t>
            </a:r>
          </a:p>
          <a:p>
            <a:pPr algn="just" eaLnBrk="1" hangingPunct="1"/>
            <a:endParaRPr lang="en-US" altLang="zh-CN" sz="3200" dirty="0">
              <a:latin typeface="Calibri" charset="0"/>
            </a:endParaRPr>
          </a:p>
          <a:p>
            <a:pPr algn="just" eaLnBrk="1" hangingPunct="1"/>
            <a:endParaRPr lang="en-US" altLang="zh-CN" sz="3200" dirty="0">
              <a:latin typeface="Calibri" charset="0"/>
            </a:endParaRPr>
          </a:p>
          <a:p>
            <a:pPr eaLnBrk="1" hangingPunct="1"/>
            <a:endParaRPr lang="en-US" altLang="zh-CN" sz="3200" dirty="0">
              <a:latin typeface="Calibri" charset="0"/>
            </a:endParaRPr>
          </a:p>
          <a:p>
            <a:pPr eaLnBrk="1" hangingPunct="1"/>
            <a:endParaRPr lang="en-US" altLang="zh-CN" sz="3200" dirty="0">
              <a:latin typeface="Calibri" charset="0"/>
            </a:endParaRPr>
          </a:p>
          <a:p>
            <a:pPr eaLnBrk="1" hangingPunct="1"/>
            <a:endParaRPr lang="en-US" altLang="zh-CN" sz="3200" dirty="0">
              <a:latin typeface="Calibri" charset="0"/>
            </a:endParaRPr>
          </a:p>
          <a:p>
            <a:pPr eaLnBrk="1" hangingPunct="1"/>
            <a:endParaRPr lang="en-US" altLang="zh-CN" sz="3200" dirty="0">
              <a:latin typeface="Calibri" charset="0"/>
            </a:endParaRPr>
          </a:p>
          <a:p>
            <a:pPr eaLnBrk="1" hangingPunct="1"/>
            <a:endParaRPr lang="zh-CN" altLang="en-US" sz="3200" dirty="0">
              <a:latin typeface="Calibri" charset="0"/>
            </a:endParaRPr>
          </a:p>
          <a:p>
            <a:pPr eaLnBrk="1" hangingPunct="1"/>
            <a:endParaRPr lang="zh-CN" altLang="en-US" sz="3200" dirty="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altLang="zh-CN" sz="3200" b="1" dirty="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altLang="zh-CN" sz="3200" dirty="0">
              <a:latin typeface="Calibri" charset="0"/>
            </a:endParaRPr>
          </a:p>
          <a:p>
            <a:pPr eaLnBrk="1" hangingPunct="1"/>
            <a:endParaRPr lang="en-US" altLang="zh-CN" sz="3200" b="1" dirty="0">
              <a:latin typeface="Calibri" charset="0"/>
            </a:endParaRPr>
          </a:p>
        </p:txBody>
      </p:sp>
      <p:pic>
        <p:nvPicPr>
          <p:cNvPr id="10245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4495800"/>
            <a:ext cx="1031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837498" y="4901505"/>
            <a:ext cx="12192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宋体" charset="-122"/>
              </a:rPr>
              <a:t>?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23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0" y="284871"/>
            <a:ext cx="8385175" cy="1431925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altLang="zh-CN" sz="2800" b="1" dirty="0">
                <a:latin typeface="+mj-lt"/>
                <a:ea typeface="宋体" charset="-122"/>
                <a:cs typeface="+mj-cs"/>
              </a:rPr>
              <a:t>Does </a:t>
            </a:r>
            <a:r>
              <a:rPr lang="en-US" altLang="zh-CN" sz="4400" b="1" dirty="0">
                <a:latin typeface="+mj-lt"/>
                <a:ea typeface="宋体" charset="-122"/>
                <a:cs typeface="+mj-cs"/>
              </a:rPr>
              <a:t> Home-Field Advantage </a:t>
            </a:r>
            <a:r>
              <a:rPr lang="en-US" altLang="zh-CN" sz="2800" b="1" dirty="0">
                <a:latin typeface="+mj-lt"/>
                <a:ea typeface="宋体" charset="-122"/>
                <a:cs typeface="+mj-cs"/>
              </a:rPr>
              <a:t>matter</a:t>
            </a:r>
          </a:p>
          <a:p>
            <a:pPr algn="ctr">
              <a:defRPr/>
            </a:pPr>
            <a:r>
              <a:rPr lang="en-US" altLang="zh-CN" sz="2800" b="1" dirty="0">
                <a:latin typeface="+mj-lt"/>
                <a:ea typeface="宋体" charset="-122"/>
                <a:cs typeface="+mj-cs"/>
              </a:rPr>
              <a:t>in </a:t>
            </a:r>
            <a:r>
              <a:rPr lang="en-US" altLang="zh-CN" sz="4400" b="1" dirty="0">
                <a:latin typeface="+mj-lt"/>
                <a:ea typeface="宋体" charset="-122"/>
                <a:cs typeface="+mj-cs"/>
              </a:rPr>
              <a:t>World Series?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810"/>
          <a:stretch/>
        </p:blipFill>
        <p:spPr>
          <a:xfrm>
            <a:off x="312515" y="2326511"/>
            <a:ext cx="10617843" cy="35047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7478" y="1716796"/>
            <a:ext cx="8387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= AL won at home, 2 = NL won away, 3 = AL won away, 4 = NL won at home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629873" y="3055716"/>
            <a:ext cx="6435524" cy="231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629873" y="4078902"/>
            <a:ext cx="6435524" cy="231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629873" y="4298821"/>
            <a:ext cx="6435524" cy="231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29873" y="4588188"/>
            <a:ext cx="6435524" cy="231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629873" y="5340542"/>
            <a:ext cx="6435524" cy="231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481" y="33557"/>
            <a:ext cx="687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- World Series – test for 7-games</a:t>
            </a:r>
            <a:endParaRPr lang="en-US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551330" y="806825"/>
            <a:ext cx="8118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H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: Winning the World Series and having  home field advantage are independent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H</a:t>
            </a:r>
            <a:r>
              <a:rPr lang="en-US" altLang="zh-CN" baseline="-25000" dirty="0">
                <a:ea typeface="宋体" pitchFamily="2" charset="-122"/>
              </a:rPr>
              <a:t>a</a:t>
            </a:r>
            <a:r>
              <a:rPr lang="en-US" altLang="zh-CN" dirty="0">
                <a:ea typeface="宋体" pitchFamily="2" charset="-122"/>
              </a:rPr>
              <a:t>: Winning the World Series and having home field advantage are dependent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51330" y="1748120"/>
          <a:ext cx="7248713" cy="21985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9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43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</a:t>
                      </a:r>
                      <a:r>
                        <a:rPr lang="en-US" sz="1800" u="none" strike="noStrike" baseline="0" dirty="0">
                          <a:effectLst/>
                        </a:rPr>
                        <a:t> had</a:t>
                      </a:r>
                      <a:r>
                        <a:rPr lang="en-US" sz="1800" u="none" strike="noStrike" dirty="0">
                          <a:effectLst/>
                        </a:rPr>
                        <a:t> HFA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NL</a:t>
                      </a:r>
                      <a:r>
                        <a:rPr lang="en-US" sz="1800" u="none" strike="noStrike" baseline="0" dirty="0">
                          <a:effectLst/>
                        </a:rPr>
                        <a:t> had HFA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 Win Counts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Expected Counts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6.933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6.067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NL Win Counts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Expected Counts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9.067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7.933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Total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51330" y="4093256"/>
            <a:ext cx="6548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Test result:</a:t>
            </a:r>
          </a:p>
          <a:p>
            <a:pPr>
              <a:defRPr/>
            </a:pPr>
            <a:r>
              <a:rPr lang="en-US" altLang="zh-CN" dirty="0">
                <a:ea typeface="宋体" charset="-122"/>
              </a:rPr>
              <a:t>Pearson Chi-Square = 0.002, DF = 1, P-Value = 0.961</a:t>
            </a:r>
          </a:p>
          <a:p>
            <a:pPr>
              <a:defRPr/>
            </a:pPr>
            <a:r>
              <a:rPr lang="en-US" altLang="zh-CN" dirty="0">
                <a:ea typeface="宋体" charset="-122"/>
              </a:rPr>
              <a:t>Likelihood Ratio Chi-Square = 0.002, DF = 1, P-Value = 0.961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83" y="5163130"/>
            <a:ext cx="11858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Conclusion: </a:t>
            </a:r>
            <a:r>
              <a:rPr lang="en-US" sz="2400" dirty="0"/>
              <a:t>Failed to reject H0</a:t>
            </a:r>
          </a:p>
          <a:p>
            <a:r>
              <a:rPr lang="en-US" sz="2000" dirty="0"/>
              <a:t>There’s no significant evidence that </a:t>
            </a:r>
            <a:r>
              <a:rPr lang="en-US" altLang="zh-CN" sz="2000" dirty="0">
                <a:ea typeface="宋体" pitchFamily="2" charset="-122"/>
              </a:rPr>
              <a:t>Winning the World Series and having home field advantage are dependent.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30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454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Theme</vt:lpstr>
      <vt:lpstr>Does Home-Field Advantage                                      matter in World Series?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Home Field Advantage Matter in World Series?</dc:title>
  <dc:creator>Jie Hu</dc:creator>
  <cp:lastModifiedBy>Lanqin Zhao</cp:lastModifiedBy>
  <cp:revision>40</cp:revision>
  <dcterms:created xsi:type="dcterms:W3CDTF">2015-12-09T04:05:07Z</dcterms:created>
  <dcterms:modified xsi:type="dcterms:W3CDTF">2018-04-04T00:17:52Z</dcterms:modified>
</cp:coreProperties>
</file>