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4" r:id="rId14"/>
    <p:sldId id="273" r:id="rId15"/>
    <p:sldId id="272" r:id="rId16"/>
    <p:sldId id="271" r:id="rId17"/>
    <p:sldId id="276" r:id="rId18"/>
    <p:sldId id="277" r:id="rId19"/>
    <p:sldId id="278" r:id="rId20"/>
    <p:sldId id="280" r:id="rId21"/>
    <p:sldId id="279" r:id="rId22"/>
    <p:sldId id="283" r:id="rId23"/>
    <p:sldId id="270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85824"/>
  </p:normalViewPr>
  <p:slideViewPr>
    <p:cSldViewPr snapToGrid="0" snapToObjects="1">
      <p:cViewPr varScale="1">
        <p:scale>
          <a:sx n="95" d="100"/>
          <a:sy n="95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053C-276D-B445-8290-1F83B69DC9DD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912ED-58BC-7B42-A152-B4E612B9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3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昨天 何子皓 交了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前端的东西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／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编写者不应该会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，但他们还是可以一起工作。</a:t>
            </a:r>
            <a:endParaRPr lang="en-US" altLang="zh-CN" dirty="0" smtClean="0"/>
          </a:p>
          <a:p>
            <a:r>
              <a:rPr lang="zh-CN" altLang="en-US" dirty="0" smtClean="0"/>
              <a:t>这就要用到模版了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912ED-58BC-7B42-A152-B4E612B912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87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912ED-58BC-7B42-A152-B4E612B912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49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设置你存放模版的文件夹目录，</a:t>
            </a:r>
            <a:endParaRPr lang="en-US" altLang="zh-CN" dirty="0" smtClean="0"/>
          </a:p>
          <a:p>
            <a:r>
              <a:rPr lang="en-US" altLang="zh-CN" dirty="0" smtClean="0"/>
              <a:t>Django</a:t>
            </a:r>
            <a:r>
              <a:rPr lang="zh-CN" altLang="en-US" dirty="0" smtClean="0"/>
              <a:t>会去这里找模版</a:t>
            </a:r>
            <a:endParaRPr lang="en-US" altLang="zh-CN" dirty="0" smtClean="0"/>
          </a:p>
          <a:p>
            <a:r>
              <a:rPr lang="zh-CN" altLang="en-US" dirty="0" smtClean="0"/>
              <a:t>在其他文件里直接调用就好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912ED-58BC-7B42-A152-B4E612B912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27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render</a:t>
            </a:r>
            <a:r>
              <a:rPr lang="zh-CN" altLang="en-US" dirty="0" smtClean="0"/>
              <a:t>会自动实现 填装好资料的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912ED-58BC-7B42-A152-B4E612B912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70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render</a:t>
            </a:r>
            <a:r>
              <a:rPr lang="zh-CN" altLang="en-US" dirty="0" smtClean="0"/>
              <a:t>会自动实现 填装好资料的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912ED-58BC-7B42-A152-B4E612B912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02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全局变量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912ED-58BC-7B42-A152-B4E612B912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6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912ED-58BC-7B42-A152-B4E612B912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03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没有再写一个模版</a:t>
            </a:r>
            <a:endParaRPr lang="en-US" altLang="zh-CN" dirty="0" smtClean="0"/>
          </a:p>
          <a:p>
            <a:r>
              <a:rPr lang="zh-CN" altLang="en-US" dirty="0" smtClean="0"/>
              <a:t>全局变量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912ED-58BC-7B42-A152-B4E612B912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12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912ED-58BC-7B42-A152-B4E612B912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58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一个模版模版 就是 一个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912ED-58BC-7B42-A152-B4E612B912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43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先介绍</a:t>
            </a:r>
            <a:r>
              <a:rPr lang="en-US" altLang="zh-CN" dirty="0" smtClean="0"/>
              <a:t>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912ED-58BC-7B42-A152-B4E612B912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55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912ED-58BC-7B42-A152-B4E612B912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47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也可以自定义一个类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912ED-58BC-7B42-A152-B4E612B912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87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也可以调用实例的方法</a:t>
            </a:r>
            <a:endParaRPr lang="en-US" altLang="zh-CN" dirty="0" smtClean="0"/>
          </a:p>
          <a:p>
            <a:r>
              <a:rPr lang="en-US" altLang="zh-CN" dirty="0" smtClean="0"/>
              <a:t>Upper</a:t>
            </a:r>
            <a:r>
              <a:rPr lang="zh-CN" altLang="en-US" dirty="0" smtClean="0"/>
              <a:t> 全部变成大写字母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912ED-58BC-7B42-A152-B4E612B912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2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传一个列表，访问索引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912ED-58BC-7B42-A152-B4E612B912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若为定义变量，则会展示为空字符串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912ED-58BC-7B42-A152-B4E612B912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70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跟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的方式很像</a:t>
            </a:r>
            <a:endParaRPr lang="en-US" altLang="zh-CN" dirty="0" smtClean="0"/>
          </a:p>
          <a:p>
            <a:r>
              <a:rPr lang="zh-CN" altLang="en-US" dirty="0" smtClean="0"/>
              <a:t>同时，一定要加</a:t>
            </a:r>
            <a:r>
              <a:rPr lang="en-US" altLang="zh-CN" dirty="0" err="1" smtClean="0"/>
              <a:t>endif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endfor</a:t>
            </a:r>
            <a:r>
              <a:rPr lang="zh-CN" altLang="en-US" dirty="0" smtClean="0"/>
              <a:t>等，不然没办法知道循环到哪里结束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912ED-58BC-7B42-A152-B4E612B912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3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6/30/16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inzh14@mails.tsinghua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Django</a:t>
            </a:r>
            <a:r>
              <a:rPr lang="zh-CN" altLang="en-US" sz="8000" dirty="0" smtClean="0"/>
              <a:t> 第二讲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922729"/>
          </a:xfrm>
        </p:spPr>
        <p:txBody>
          <a:bodyPr>
            <a:normAutofit/>
          </a:bodyPr>
          <a:lstStyle/>
          <a:p>
            <a:r>
              <a:rPr lang="zh-CN" altLang="en-US" sz="2000" b="1" dirty="0" smtClean="0"/>
              <a:t>林子恒 </a:t>
            </a:r>
            <a:r>
              <a:rPr lang="en-US" altLang="zh-CN" sz="2000" b="1" dirty="0" smtClean="0"/>
              <a:t>Lin, Tzu-Heng</a:t>
            </a:r>
          </a:p>
          <a:p>
            <a:r>
              <a:rPr lang="en-US" altLang="zh-CN" sz="2000" b="1" dirty="0" smtClean="0">
                <a:hlinkClick r:id="rId2"/>
              </a:rPr>
              <a:t>linzh14@mails.tsinghua.edu.cn</a:t>
            </a:r>
            <a:r>
              <a:rPr lang="en-US" altLang="zh-CN" sz="2000" b="1" dirty="0" smtClean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5013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无效变量？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&gt;&gt;&gt; from </a:t>
            </a:r>
            <a:r>
              <a:rPr lang="en-US" sz="2800" dirty="0" err="1"/>
              <a:t>django.template</a:t>
            </a:r>
            <a:r>
              <a:rPr lang="en-US" sz="2800" dirty="0"/>
              <a:t> import Template, Context</a:t>
            </a:r>
          </a:p>
          <a:p>
            <a:r>
              <a:rPr lang="en-US" sz="2800" dirty="0"/>
              <a:t>&gt;&gt;&gt; t = Template('Your name is {{ name </a:t>
            </a:r>
            <a:r>
              <a:rPr lang="en-US" sz="2800" dirty="0" smtClean="0"/>
              <a:t>}}.')</a:t>
            </a:r>
          </a:p>
          <a:p>
            <a:endParaRPr lang="en-US" sz="2800" dirty="0" smtClean="0"/>
          </a:p>
          <a:p>
            <a:r>
              <a:rPr lang="en-US" sz="2800" dirty="0"/>
              <a:t>&gt;&gt;&gt; </a:t>
            </a:r>
            <a:r>
              <a:rPr lang="en-US" sz="2800" dirty="0" err="1"/>
              <a:t>t.render</a:t>
            </a:r>
            <a:r>
              <a:rPr lang="en-US" sz="2800" dirty="0"/>
              <a:t>(Context({'</a:t>
            </a:r>
            <a:r>
              <a:rPr lang="en-US" sz="2800" dirty="0" err="1"/>
              <a:t>var</a:t>
            </a:r>
            <a:r>
              <a:rPr lang="en-US" sz="2800" dirty="0"/>
              <a:t>': 'hello'}))</a:t>
            </a:r>
          </a:p>
          <a:p>
            <a:r>
              <a:rPr lang="en-US" sz="2800" dirty="0" err="1" smtClean="0"/>
              <a:t>u‘Your</a:t>
            </a:r>
            <a:r>
              <a:rPr lang="en-US" sz="2800" dirty="0" smtClean="0"/>
              <a:t> </a:t>
            </a:r>
            <a:r>
              <a:rPr lang="en-US" sz="2800" dirty="0"/>
              <a:t>name is </a:t>
            </a:r>
            <a:r>
              <a:rPr lang="en-US" sz="2800" dirty="0" smtClean="0"/>
              <a:t>.’</a:t>
            </a:r>
            <a:r>
              <a:rPr lang="zh-CN" altLang="en-US" sz="2800" dirty="0" smtClean="0"/>
              <a:t> 展示为空字符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917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Endif</a:t>
            </a:r>
            <a:r>
              <a:rPr lang="zh-CN" altLang="en-US" dirty="0" smtClean="0"/>
              <a:t> 标签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{% if </a:t>
            </a:r>
            <a:r>
              <a:rPr lang="en-US" sz="2800" dirty="0" err="1"/>
              <a:t>today_is_weekend</a:t>
            </a:r>
            <a:r>
              <a:rPr lang="en-US" sz="2800" dirty="0"/>
              <a:t> %}</a:t>
            </a:r>
          </a:p>
          <a:p>
            <a:r>
              <a:rPr lang="en-US" sz="2800" dirty="0"/>
              <a:t>    &lt;p&gt;Welcome to the weekend!&lt;/p&gt;</a:t>
            </a:r>
          </a:p>
          <a:p>
            <a:r>
              <a:rPr lang="en-US" sz="2800" dirty="0"/>
              <a:t>{% else %}</a:t>
            </a:r>
          </a:p>
          <a:p>
            <a:r>
              <a:rPr lang="en-US" sz="2800" dirty="0"/>
              <a:t>    &lt;p&gt;Get back to work.&lt;/p&gt;</a:t>
            </a:r>
          </a:p>
          <a:p>
            <a:r>
              <a:rPr lang="fr-FR" sz="2800" dirty="0"/>
              <a:t>{% </a:t>
            </a:r>
            <a:r>
              <a:rPr lang="fr-FR" sz="2800" dirty="0" err="1"/>
              <a:t>endif</a:t>
            </a:r>
            <a:r>
              <a:rPr lang="fr-FR" sz="2800" dirty="0"/>
              <a:t> %}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419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如何将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分开来写呢？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2356757"/>
            <a:ext cx="10554574" cy="363651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 写好</a:t>
            </a:r>
            <a:r>
              <a:rPr lang="en-US" altLang="zh-CN" sz="4000" dirty="0" smtClean="0"/>
              <a:t>.html</a:t>
            </a:r>
            <a:r>
              <a:rPr lang="zh-CN" altLang="en-US" sz="4000" dirty="0" smtClean="0"/>
              <a:t> </a:t>
            </a:r>
            <a:endParaRPr lang="en-US" altLang="zh-CN" sz="4000" dirty="0" smtClean="0"/>
          </a:p>
          <a:p>
            <a:r>
              <a:rPr lang="zh-CN" altLang="en-US" sz="4000" dirty="0" smtClean="0"/>
              <a:t> 加载模版（</a:t>
            </a:r>
            <a:r>
              <a:rPr lang="en-US" altLang="zh-CN" sz="4000" dirty="0" smtClean="0"/>
              <a:t>.html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  <a:p>
            <a:r>
              <a:rPr lang="zh-CN" altLang="en-US" sz="4000" dirty="0" smtClean="0"/>
              <a:t> 调用模版</a:t>
            </a:r>
            <a:endParaRPr lang="en-US" altLang="zh-CN" sz="4000" dirty="0" smtClean="0"/>
          </a:p>
          <a:p>
            <a:r>
              <a:rPr lang="zh-CN" altLang="en-US" sz="4000" dirty="0" smtClean="0"/>
              <a:t> 就是这么简单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7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et_template</a:t>
            </a:r>
            <a:r>
              <a:rPr lang="zh-CN" altLang="en-US" dirty="0" smtClean="0"/>
              <a:t>（）函数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02" y="2356757"/>
            <a:ext cx="11270194" cy="3636511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 使用之前</a:t>
            </a:r>
            <a:r>
              <a:rPr lang="en-US" altLang="zh-CN" sz="3600" dirty="0" smtClean="0"/>
              <a:t>import :</a:t>
            </a:r>
          </a:p>
          <a:p>
            <a:pPr lvl="1"/>
            <a:r>
              <a:rPr lang="en-US" sz="3200" dirty="0"/>
              <a:t>from </a:t>
            </a:r>
            <a:r>
              <a:rPr lang="en-US" sz="3200" dirty="0" err="1"/>
              <a:t>django.template.loader</a:t>
            </a:r>
            <a:r>
              <a:rPr lang="en-US" sz="3200" dirty="0"/>
              <a:t> import </a:t>
            </a:r>
            <a:r>
              <a:rPr lang="en-US" sz="3200" dirty="0" err="1"/>
              <a:t>get_template</a:t>
            </a:r>
            <a:endParaRPr lang="en-US" sz="3200" dirty="0"/>
          </a:p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 </a:t>
            </a:r>
            <a:r>
              <a:rPr lang="en-US" sz="3600" dirty="0" smtClean="0"/>
              <a:t>t </a:t>
            </a:r>
            <a:r>
              <a:rPr lang="en-US" sz="3600" dirty="0"/>
              <a:t>= </a:t>
            </a:r>
            <a:r>
              <a:rPr lang="en-US" sz="3600" dirty="0" err="1"/>
              <a:t>get_template</a:t>
            </a:r>
            <a:r>
              <a:rPr lang="en-US" sz="3600" dirty="0"/>
              <a:t>('</a:t>
            </a:r>
            <a:r>
              <a:rPr lang="en-US" sz="3600" dirty="0" err="1"/>
              <a:t>time.html</a:t>
            </a:r>
            <a:r>
              <a:rPr lang="en-US" sz="3600" dirty="0" smtClean="0"/>
              <a:t>')</a:t>
            </a:r>
          </a:p>
          <a:p>
            <a:pPr lvl="1"/>
            <a:r>
              <a:rPr lang="zh-CN" altLang="en-US" sz="3200" dirty="0" smtClean="0"/>
              <a:t>把一个</a:t>
            </a:r>
            <a:r>
              <a:rPr lang="en-US" altLang="zh-CN" sz="3200" dirty="0" smtClean="0"/>
              <a:t>html</a:t>
            </a:r>
            <a:r>
              <a:rPr lang="zh-CN" altLang="en-US" sz="3200" dirty="0" smtClean="0"/>
              <a:t>的文件实例化成一个模版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810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mysite</a:t>
            </a:r>
            <a:r>
              <a:rPr lang="en-US" altLang="zh-CN" dirty="0" smtClean="0"/>
              <a:t>/templates </a:t>
            </a:r>
            <a:r>
              <a:rPr lang="zh-CN" altLang="en-US" dirty="0" smtClean="0"/>
              <a:t>文件夹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911" y="2522935"/>
            <a:ext cx="4385301" cy="3636511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新建</a:t>
            </a:r>
            <a:r>
              <a:rPr lang="en-US" altLang="zh-CN" sz="2000" dirty="0" err="1" smtClean="0"/>
              <a:t>mysite</a:t>
            </a:r>
            <a:r>
              <a:rPr lang="en-US" altLang="zh-CN" sz="2000" dirty="0" smtClean="0"/>
              <a:t>/templates</a:t>
            </a:r>
            <a:r>
              <a:rPr lang="zh-CN" altLang="en-US" sz="2000" dirty="0" smtClean="0"/>
              <a:t>文件夹</a:t>
            </a:r>
            <a:endParaRPr lang="en-US" altLang="zh-CN" sz="2000" dirty="0" smtClean="0"/>
          </a:p>
          <a:p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Settings.py</a:t>
            </a:r>
            <a:r>
              <a:rPr lang="zh-CN" altLang="en-US" sz="2000" dirty="0" smtClean="0"/>
              <a:t>里面的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TEMPLATES-DIRS</a:t>
            </a:r>
            <a:r>
              <a:rPr lang="zh-CN" altLang="en-US" sz="2000" dirty="0" smtClean="0"/>
              <a:t>设置为你的路径</a:t>
            </a:r>
            <a:endParaRPr lang="en-US" altLang="zh-CN" sz="2000" dirty="0" smtClean="0"/>
          </a:p>
          <a:p>
            <a:r>
              <a:rPr lang="en-US" altLang="zh-CN" sz="2000" dirty="0" smtClean="0"/>
              <a:t>windows</a:t>
            </a:r>
            <a:r>
              <a:rPr lang="zh-CN" altLang="en-US" sz="2000" dirty="0" smtClean="0"/>
              <a:t>下如：</a:t>
            </a:r>
            <a:endParaRPr lang="en-US" altLang="zh-CN" sz="2000" dirty="0" smtClean="0"/>
          </a:p>
          <a:p>
            <a:pPr lvl="1"/>
            <a:r>
              <a:rPr lang="en-US" sz="1800" dirty="0"/>
              <a:t>'C:/www/</a:t>
            </a:r>
            <a:r>
              <a:rPr lang="en-US" sz="1800" dirty="0" err="1"/>
              <a:t>django</a:t>
            </a:r>
            <a:r>
              <a:rPr lang="en-US" sz="1800" dirty="0"/>
              <a:t>/templates</a:t>
            </a:r>
            <a:r>
              <a:rPr lang="en-US" sz="1800" dirty="0" smtClean="0"/>
              <a:t>',</a:t>
            </a:r>
          </a:p>
          <a:p>
            <a:pPr lvl="1"/>
            <a:r>
              <a:rPr lang="zh-CN" altLang="en-US" sz="1800" dirty="0" smtClean="0"/>
              <a:t>一定要加</a:t>
            </a:r>
            <a:r>
              <a:rPr lang="en-US" altLang="zh-CN" sz="1800" dirty="0" smtClean="0"/>
              <a:t>’,’</a:t>
            </a:r>
          </a:p>
          <a:p>
            <a:r>
              <a:rPr lang="en-US" altLang="zh-CN" sz="2000" dirty="0" smtClean="0"/>
              <a:t>mac</a:t>
            </a:r>
            <a:r>
              <a:rPr lang="zh-CN" altLang="en-US" sz="2000" dirty="0" smtClean="0"/>
              <a:t>下如：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‘/Users/Brian/</a:t>
            </a:r>
            <a:r>
              <a:rPr lang="en-US" altLang="zh-CN" sz="1800" dirty="0" err="1" smtClean="0"/>
              <a:t>mysite</a:t>
            </a:r>
            <a:r>
              <a:rPr lang="en-US" altLang="zh-CN" sz="1800" dirty="0" smtClean="0"/>
              <a:t>/templates’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82" y="2689113"/>
            <a:ext cx="7285380" cy="330415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6025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339611"/>
            <a:ext cx="10571998" cy="1274036"/>
          </a:xfrm>
        </p:spPr>
        <p:txBody>
          <a:bodyPr/>
          <a:lstStyle/>
          <a:p>
            <a:r>
              <a:rPr lang="en-US" altLang="zh-CN" sz="4800" dirty="0" err="1"/>
              <a:t>t</a:t>
            </a:r>
            <a:r>
              <a:rPr lang="en-US" altLang="zh-CN" sz="4800" dirty="0" err="1" smtClean="0"/>
              <a:t>ime.html</a:t>
            </a:r>
            <a:r>
              <a:rPr lang="zh-CN" altLang="en-US" sz="4800" dirty="0" smtClean="0"/>
              <a:t>里的内容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 smtClean="0"/>
              <a:t>放在</a:t>
            </a:r>
            <a:r>
              <a:rPr lang="en-US" altLang="zh-CN" sz="3200" dirty="0" err="1" smtClean="0"/>
              <a:t>mysite</a:t>
            </a:r>
            <a:r>
              <a:rPr lang="en-US" altLang="zh-CN" sz="3200" dirty="0" smtClean="0"/>
              <a:t>/templates</a:t>
            </a:r>
            <a:r>
              <a:rPr lang="zh-CN" altLang="en-US" sz="3200" dirty="0" smtClean="0"/>
              <a:t>目录下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37680" y="3078372"/>
            <a:ext cx="113166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&lt;html</a:t>
            </a:r>
            <a:r>
              <a:rPr lang="en-US" sz="3200" dirty="0" smtClean="0"/>
              <a:t>&gt;</a:t>
            </a:r>
          </a:p>
          <a:p>
            <a:r>
              <a:rPr lang="en-US" sz="3200" dirty="0" smtClean="0"/>
              <a:t>&lt;</a:t>
            </a:r>
            <a:r>
              <a:rPr lang="en-US" sz="3200" dirty="0"/>
              <a:t>body&gt;In {{ offset }} hour(s), it will be {{ now }}.&lt;/body</a:t>
            </a:r>
            <a:r>
              <a:rPr lang="en-US" sz="3200" dirty="0" smtClean="0"/>
              <a:t>&gt;</a:t>
            </a:r>
          </a:p>
          <a:p>
            <a:r>
              <a:rPr lang="en-US" sz="3200" dirty="0" smtClean="0"/>
              <a:t>&lt;/</a:t>
            </a:r>
            <a:r>
              <a:rPr lang="en-US" sz="3200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10032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v</a:t>
            </a:r>
            <a:r>
              <a:rPr lang="en-US" sz="4800" dirty="0" err="1" smtClean="0"/>
              <a:t>iew</a:t>
            </a:r>
            <a:r>
              <a:rPr lang="en-US" altLang="zh-CN" sz="4800" dirty="0" err="1" smtClean="0"/>
              <a:t>s</a:t>
            </a:r>
            <a:r>
              <a:rPr lang="en-US" sz="4800" dirty="0" err="1" smtClean="0"/>
              <a:t>.py</a:t>
            </a:r>
            <a:r>
              <a:rPr lang="zh-CN" altLang="en-US" sz="4800" dirty="0" smtClean="0"/>
              <a:t>里的内容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683558" y="1841242"/>
            <a:ext cx="108248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</a:t>
            </a:r>
            <a:r>
              <a:rPr lang="en-US" sz="2000" dirty="0" err="1"/>
              <a:t>django.template.loader</a:t>
            </a:r>
            <a:r>
              <a:rPr lang="en-US" sz="2000" dirty="0"/>
              <a:t> import </a:t>
            </a:r>
            <a:r>
              <a:rPr lang="en-US" sz="2000" dirty="0" err="1" smtClean="0"/>
              <a:t>get_template</a:t>
            </a:r>
            <a:endParaRPr lang="en-US" sz="2000" dirty="0" smtClean="0"/>
          </a:p>
          <a:p>
            <a:r>
              <a:rPr lang="en-US" sz="2000" dirty="0" smtClean="0"/>
              <a:t>from </a:t>
            </a:r>
            <a:r>
              <a:rPr lang="en-US" sz="2000" dirty="0" err="1"/>
              <a:t>django.template</a:t>
            </a:r>
            <a:r>
              <a:rPr lang="en-US" sz="2000" dirty="0"/>
              <a:t> import </a:t>
            </a:r>
            <a:r>
              <a:rPr lang="en-US" sz="2000" dirty="0" smtClean="0"/>
              <a:t>Context</a:t>
            </a:r>
          </a:p>
          <a:p>
            <a:r>
              <a:rPr lang="en-US" sz="2000" dirty="0"/>
              <a:t>from </a:t>
            </a:r>
            <a:r>
              <a:rPr lang="en-US" sz="2000" dirty="0" err="1"/>
              <a:t>django.http</a:t>
            </a:r>
            <a:r>
              <a:rPr lang="en-US" sz="2000" dirty="0"/>
              <a:t> import </a:t>
            </a:r>
            <a:r>
              <a:rPr lang="en-US" sz="2000" dirty="0" err="1"/>
              <a:t>HttpResponse</a:t>
            </a:r>
            <a:r>
              <a:rPr lang="en-US" sz="2000" dirty="0"/>
              <a:t>, Http404</a:t>
            </a:r>
          </a:p>
          <a:p>
            <a:r>
              <a:rPr lang="en-US" sz="2000" dirty="0" err="1" smtClean="0"/>
              <a:t>def</a:t>
            </a:r>
            <a:r>
              <a:rPr lang="en-US" sz="2000" dirty="0" smtClean="0"/>
              <a:t> </a:t>
            </a:r>
            <a:r>
              <a:rPr lang="en-US" sz="2000" dirty="0" err="1"/>
              <a:t>time_ahead</a:t>
            </a:r>
            <a:r>
              <a:rPr lang="en-US" sz="2000" dirty="0"/>
              <a:t>(request, offset):   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try</a:t>
            </a:r>
            <a:r>
              <a:rPr lang="en-US" sz="2000" dirty="0"/>
              <a:t>:         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offset </a:t>
            </a:r>
            <a:r>
              <a:rPr lang="en-US" sz="2000" dirty="0"/>
              <a:t>= </a:t>
            </a:r>
            <a:r>
              <a:rPr lang="en-US" sz="2000" dirty="0" err="1"/>
              <a:t>int</a:t>
            </a:r>
            <a:r>
              <a:rPr lang="en-US" sz="2000" dirty="0"/>
              <a:t>(offset)   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except </a:t>
            </a:r>
            <a:r>
              <a:rPr lang="en-US" sz="2000" dirty="0" err="1"/>
              <a:t>ValueError</a:t>
            </a:r>
            <a:r>
              <a:rPr lang="en-US" sz="2000" dirty="0"/>
              <a:t>:        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raise </a:t>
            </a:r>
            <a:r>
              <a:rPr lang="en-US" sz="2000" dirty="0"/>
              <a:t>Http404()   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err="1" smtClean="0"/>
              <a:t>dt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datetime.datetime.now</a:t>
            </a:r>
            <a:r>
              <a:rPr lang="en-US" sz="2000" dirty="0"/>
              <a:t>() + </a:t>
            </a:r>
            <a:r>
              <a:rPr lang="en-US" sz="2000" dirty="0" err="1"/>
              <a:t>datetime.timedelta</a:t>
            </a:r>
            <a:r>
              <a:rPr lang="en-US" sz="2000" dirty="0"/>
              <a:t>(hours=offset)   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b="1" u="sng" dirty="0" smtClean="0">
                <a:solidFill>
                  <a:srgbClr val="FFC000"/>
                </a:solidFill>
              </a:rPr>
              <a:t>t </a:t>
            </a:r>
            <a:r>
              <a:rPr lang="en-US" sz="2000" b="1" u="sng" dirty="0">
                <a:solidFill>
                  <a:srgbClr val="FFC000"/>
                </a:solidFill>
              </a:rPr>
              <a:t>= </a:t>
            </a:r>
            <a:r>
              <a:rPr lang="en-US" sz="2000" b="1" u="sng" dirty="0" err="1">
                <a:solidFill>
                  <a:srgbClr val="FFC000"/>
                </a:solidFill>
              </a:rPr>
              <a:t>get_template</a:t>
            </a:r>
            <a:r>
              <a:rPr lang="en-US" sz="2000" b="1" u="sng" dirty="0">
                <a:solidFill>
                  <a:srgbClr val="FFC000"/>
                </a:solidFill>
              </a:rPr>
              <a:t>('</a:t>
            </a:r>
            <a:r>
              <a:rPr lang="en-US" sz="2000" b="1" u="sng" dirty="0" err="1">
                <a:solidFill>
                  <a:srgbClr val="FFC000"/>
                </a:solidFill>
              </a:rPr>
              <a:t>time.html</a:t>
            </a:r>
            <a:r>
              <a:rPr lang="en-US" sz="2000" b="1" u="sng" dirty="0">
                <a:solidFill>
                  <a:srgbClr val="FFC000"/>
                </a:solidFill>
              </a:rPr>
              <a:t>')    </a:t>
            </a:r>
            <a:endParaRPr lang="en-US" sz="2000" b="1" u="sng" dirty="0" smtClean="0">
              <a:solidFill>
                <a:srgbClr val="FFC000"/>
              </a:solidFill>
            </a:endParaRPr>
          </a:p>
          <a:p>
            <a:r>
              <a:rPr lang="en-US" sz="2000" b="1" dirty="0" smtClean="0">
                <a:solidFill>
                  <a:srgbClr val="FFC000"/>
                </a:solidFill>
              </a:rPr>
              <a:t>	</a:t>
            </a:r>
            <a:r>
              <a:rPr lang="en-US" sz="2000" b="1" u="sng" dirty="0" smtClean="0">
                <a:solidFill>
                  <a:srgbClr val="FFC000"/>
                </a:solidFill>
              </a:rPr>
              <a:t>html </a:t>
            </a:r>
            <a:r>
              <a:rPr lang="en-US" sz="2000" b="1" u="sng" dirty="0">
                <a:solidFill>
                  <a:srgbClr val="FFC000"/>
                </a:solidFill>
              </a:rPr>
              <a:t>= </a:t>
            </a:r>
            <a:r>
              <a:rPr lang="en-US" sz="2000" b="1" u="sng" dirty="0" err="1">
                <a:solidFill>
                  <a:srgbClr val="FFC000"/>
                </a:solidFill>
              </a:rPr>
              <a:t>t.render</a:t>
            </a:r>
            <a:r>
              <a:rPr lang="en-US" sz="2000" b="1" u="sng" dirty="0">
                <a:solidFill>
                  <a:srgbClr val="FFC000"/>
                </a:solidFill>
              </a:rPr>
              <a:t>(Context({'offset':offset,'now':</a:t>
            </a:r>
            <a:r>
              <a:rPr lang="en-US" sz="2000" b="1" u="sng" dirty="0" err="1">
                <a:solidFill>
                  <a:srgbClr val="FFC000"/>
                </a:solidFill>
              </a:rPr>
              <a:t>dt</a:t>
            </a:r>
            <a:r>
              <a:rPr lang="en-US" sz="2000" b="1" u="sng" dirty="0">
                <a:solidFill>
                  <a:srgbClr val="FFC000"/>
                </a:solidFill>
              </a:rPr>
              <a:t>}))    </a:t>
            </a:r>
            <a:endParaRPr lang="en-US" sz="2000" b="1" u="sng" dirty="0" smtClean="0">
              <a:solidFill>
                <a:srgbClr val="FFC000"/>
              </a:solidFill>
            </a:endParaRPr>
          </a:p>
          <a:p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# </a:t>
            </a:r>
            <a:r>
              <a:rPr lang="en-US" sz="2000" dirty="0"/>
              <a:t>html = "&lt;html&gt;&lt;body&gt;In %s hour(s), it will be %s.&lt;/body&gt;&lt;/html&gt;" % (offset, </a:t>
            </a:r>
            <a:r>
              <a:rPr lang="en-US" sz="2000" dirty="0" err="1"/>
              <a:t>dt</a:t>
            </a:r>
            <a:r>
              <a:rPr lang="en-US" sz="2000" dirty="0"/>
              <a:t>)  </a:t>
            </a:r>
            <a:endParaRPr lang="en-US" sz="2000" dirty="0" smtClean="0"/>
          </a:p>
          <a:p>
            <a:r>
              <a:rPr lang="en-US" sz="2000" dirty="0" smtClean="0"/>
              <a:t> 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return </a:t>
            </a:r>
            <a:r>
              <a:rPr lang="en-US" sz="2000" dirty="0" err="1"/>
              <a:t>HttpResponse</a:t>
            </a:r>
            <a:r>
              <a:rPr lang="en-US" sz="2000" dirty="0"/>
              <a:t>(html)</a:t>
            </a:r>
          </a:p>
        </p:txBody>
      </p:sp>
    </p:spTree>
    <p:extLst>
      <p:ext uri="{BB962C8B-B14F-4D97-AF65-F5344CB8AC3E}">
        <p14:creationId xmlns:p14="http://schemas.microsoft.com/office/powerpoint/2010/main" val="153709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render_to_respond</a:t>
            </a:r>
            <a:r>
              <a:rPr lang="zh-CN" altLang="en-US" dirty="0" smtClean="0"/>
              <a:t>（）函数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47454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使用前</a:t>
            </a:r>
            <a:r>
              <a:rPr lang="en-US" altLang="zh-CN" sz="2800" dirty="0" smtClean="0"/>
              <a:t>import</a:t>
            </a:r>
          </a:p>
          <a:p>
            <a:pPr lvl="1"/>
            <a:r>
              <a:rPr lang="en-US" sz="2400" dirty="0" smtClean="0"/>
              <a:t>from </a:t>
            </a:r>
            <a:r>
              <a:rPr lang="en-US" sz="2400" dirty="0" err="1"/>
              <a:t>django.shortcuts</a:t>
            </a:r>
            <a:r>
              <a:rPr lang="en-US" sz="2400" dirty="0"/>
              <a:t> import </a:t>
            </a:r>
            <a:r>
              <a:rPr lang="en-US" sz="2400" dirty="0" err="1" smtClean="0"/>
              <a:t>render_to_response</a:t>
            </a:r>
            <a:endParaRPr lang="en-US" sz="2400" dirty="0" smtClean="0"/>
          </a:p>
          <a:p>
            <a:r>
              <a:rPr lang="zh-CN" altLang="en-US" sz="2800" dirty="0" smtClean="0"/>
              <a:t>原来的：</a:t>
            </a:r>
            <a:endParaRPr lang="en-US" sz="2800" dirty="0" smtClean="0"/>
          </a:p>
          <a:p>
            <a:pPr lvl="1"/>
            <a:r>
              <a:rPr lang="en-US" sz="2400" dirty="0" smtClean="0"/>
              <a:t>t </a:t>
            </a:r>
            <a:r>
              <a:rPr lang="en-US" sz="2400" dirty="0"/>
              <a:t>= </a:t>
            </a:r>
            <a:r>
              <a:rPr lang="en-US" sz="2400" dirty="0" err="1"/>
              <a:t>get_template</a:t>
            </a:r>
            <a:r>
              <a:rPr lang="en-US" sz="2400" dirty="0"/>
              <a:t>('</a:t>
            </a:r>
            <a:r>
              <a:rPr lang="en-US" sz="2400" dirty="0" err="1"/>
              <a:t>time.html</a:t>
            </a:r>
            <a:r>
              <a:rPr lang="en-US" sz="2400" dirty="0"/>
              <a:t>')    </a:t>
            </a:r>
            <a:endParaRPr lang="en-US" sz="2400" dirty="0" smtClean="0"/>
          </a:p>
          <a:p>
            <a:pPr lvl="1"/>
            <a:r>
              <a:rPr lang="en-US" sz="2400" dirty="0" smtClean="0"/>
              <a:t>html </a:t>
            </a:r>
            <a:r>
              <a:rPr lang="en-US" sz="2400" dirty="0"/>
              <a:t>= </a:t>
            </a:r>
            <a:r>
              <a:rPr lang="en-US" sz="2400" dirty="0" err="1"/>
              <a:t>t.render</a:t>
            </a:r>
            <a:r>
              <a:rPr lang="en-US" sz="2400" dirty="0"/>
              <a:t>(Context({'offset':offset,'now':</a:t>
            </a:r>
            <a:r>
              <a:rPr lang="en-US" sz="2400" dirty="0" err="1"/>
              <a:t>dt</a:t>
            </a:r>
            <a:r>
              <a:rPr lang="en-US" sz="2400" dirty="0"/>
              <a:t>})) </a:t>
            </a:r>
            <a:endParaRPr lang="en-US" sz="2400" dirty="0" smtClean="0"/>
          </a:p>
          <a:p>
            <a:pPr lvl="1"/>
            <a:r>
              <a:rPr lang="en-US" sz="2400" dirty="0" smtClean="0"/>
              <a:t>return </a:t>
            </a:r>
            <a:r>
              <a:rPr lang="en-US" sz="2400" dirty="0" err="1"/>
              <a:t>HttpResponse</a:t>
            </a:r>
            <a:r>
              <a:rPr lang="en-US" sz="2400" dirty="0"/>
              <a:t>(html)</a:t>
            </a:r>
            <a:endParaRPr lang="en-US" sz="2400" dirty="0" smtClean="0"/>
          </a:p>
          <a:p>
            <a:r>
              <a:rPr lang="zh-CN" altLang="en-US" sz="2800" dirty="0" smtClean="0"/>
              <a:t>更改为：一句话搞定！</a:t>
            </a:r>
            <a:endParaRPr lang="en-US" altLang="zh-CN" sz="2800" dirty="0" smtClean="0"/>
          </a:p>
          <a:p>
            <a:pPr lvl="1"/>
            <a:r>
              <a:rPr lang="en-US" sz="2400" dirty="0"/>
              <a:t>return </a:t>
            </a:r>
            <a:r>
              <a:rPr lang="en-US" sz="2400" dirty="0" err="1"/>
              <a:t>render_to_response</a:t>
            </a:r>
            <a:r>
              <a:rPr lang="en-US" sz="2400" dirty="0"/>
              <a:t>('</a:t>
            </a:r>
            <a:r>
              <a:rPr lang="en-US" sz="2400" dirty="0" err="1"/>
              <a:t>time.html</a:t>
            </a:r>
            <a:r>
              <a:rPr lang="en-US" sz="2400" dirty="0"/>
              <a:t>', {'offset': offset, 'now':</a:t>
            </a:r>
            <a:r>
              <a:rPr lang="en-US" sz="2400" dirty="0" err="1"/>
              <a:t>dt</a:t>
            </a:r>
            <a:r>
              <a:rPr lang="en-US" sz="2400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412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表单 </a:t>
            </a:r>
            <a:r>
              <a:rPr lang="en-US" altLang="zh-CN" dirty="0" smtClean="0"/>
              <a:t>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POST数据是来自HTML中的〈form〉</a:t>
            </a:r>
            <a:r>
              <a:rPr lang="en-US" sz="2800" dirty="0" err="1" smtClean="0"/>
              <a:t>标签提交的</a:t>
            </a:r>
            <a:endParaRPr lang="en-US" sz="2800" dirty="0" smtClean="0"/>
          </a:p>
          <a:p>
            <a:r>
              <a:rPr lang="en-US" sz="2800" dirty="0" err="1" smtClean="0"/>
              <a:t>GET</a:t>
            </a:r>
            <a:r>
              <a:rPr lang="en-US" sz="2800" dirty="0" err="1"/>
              <a:t>数据可能来自〈form〉提交也可能是URL中的查询字符串</a:t>
            </a:r>
            <a:r>
              <a:rPr lang="en-US" sz="2800" dirty="0"/>
              <a:t>(the query string</a:t>
            </a:r>
            <a:r>
              <a:rPr lang="en-US" sz="2800" dirty="0" smtClean="0"/>
              <a:t>)</a:t>
            </a:r>
          </a:p>
          <a:p>
            <a:r>
              <a:rPr lang="en-US" altLang="zh-CN" sz="2800" dirty="0" smtClean="0"/>
              <a:t>GET</a:t>
            </a:r>
            <a:r>
              <a:rPr lang="zh-CN" altLang="en-US" sz="2800" dirty="0" smtClean="0"/>
              <a:t>比较不安全，因为你可以在</a:t>
            </a:r>
            <a:r>
              <a:rPr lang="en-US" altLang="zh-CN" sz="2800" dirty="0" err="1" smtClean="0"/>
              <a:t>url</a:t>
            </a:r>
            <a:r>
              <a:rPr lang="zh-CN" altLang="en-US" sz="2800" dirty="0" smtClean="0"/>
              <a:t>里看到你所传的数据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804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 smtClean="0"/>
              <a:t>Content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 模版</a:t>
            </a:r>
            <a:r>
              <a:rPr lang="en-US" altLang="zh-CN" sz="4000" dirty="0"/>
              <a:t>T</a:t>
            </a:r>
            <a:r>
              <a:rPr lang="en-US" altLang="zh-CN" sz="4000" dirty="0" smtClean="0"/>
              <a:t>emplate </a:t>
            </a:r>
            <a:r>
              <a:rPr lang="zh-CN" altLang="en-US" sz="4000" dirty="0" smtClean="0"/>
              <a:t>运用</a:t>
            </a:r>
            <a:endParaRPr lang="en-US" altLang="zh-CN" sz="4000" dirty="0" smtClean="0"/>
          </a:p>
          <a:p>
            <a:pPr lvl="1"/>
            <a:r>
              <a:rPr lang="zh-CN" altLang="en-US" sz="3600" dirty="0" smtClean="0"/>
              <a:t> </a:t>
            </a:r>
            <a:r>
              <a:rPr lang="en-US" altLang="zh-CN" sz="3600" dirty="0" smtClean="0"/>
              <a:t>A </a:t>
            </a:r>
            <a:r>
              <a:rPr lang="en-US" altLang="zh-CN" sz="3600" dirty="0"/>
              <a:t>glimpse of </a:t>
            </a:r>
            <a:r>
              <a:rPr lang="en-US" altLang="zh-CN" sz="3600" dirty="0" smtClean="0"/>
              <a:t>a template</a:t>
            </a:r>
          </a:p>
          <a:p>
            <a:pPr lvl="1"/>
            <a:r>
              <a:rPr lang="zh-CN" altLang="en-US" sz="3600" dirty="0" smtClean="0"/>
              <a:t> 如何使用模版系统</a:t>
            </a:r>
            <a:endParaRPr lang="en-US" altLang="zh-CN" sz="3600" dirty="0" smtClean="0"/>
          </a:p>
          <a:p>
            <a:r>
              <a:rPr lang="zh-CN" altLang="en-US" sz="4000" dirty="0" smtClean="0"/>
              <a:t> 表单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674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表单处理实例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53452" y="2319308"/>
            <a:ext cx="8485094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＃ </a:t>
            </a:r>
            <a:r>
              <a:rPr lang="en-US" altLang="zh-CN" sz="2400" dirty="0" err="1" smtClean="0"/>
              <a:t>urls.py</a:t>
            </a:r>
            <a:r>
              <a:rPr lang="zh-CN" altLang="en-US" sz="2400" dirty="0" smtClean="0"/>
              <a:t>里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from </a:t>
            </a:r>
            <a:r>
              <a:rPr lang="en-US" sz="2400" dirty="0" err="1" smtClean="0"/>
              <a:t>mysite</a:t>
            </a:r>
            <a:r>
              <a:rPr lang="en-US" sz="2400" dirty="0" smtClean="0"/>
              <a:t> </a:t>
            </a:r>
            <a:r>
              <a:rPr lang="en-US" sz="2400" dirty="0"/>
              <a:t>import </a:t>
            </a:r>
            <a:r>
              <a:rPr lang="en-US" altLang="zh-CN" sz="2400" dirty="0" smtClean="0"/>
              <a:t>search, </a:t>
            </a:r>
            <a:r>
              <a:rPr lang="en-US" altLang="zh-CN" sz="2400" dirty="0" err="1" smtClean="0"/>
              <a:t>search_form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urlpatterns</a:t>
            </a:r>
            <a:r>
              <a:rPr lang="en-US" sz="2400" dirty="0"/>
              <a:t> = patterns('',</a:t>
            </a:r>
          </a:p>
          <a:p>
            <a:r>
              <a:rPr lang="de-DE" sz="2400" dirty="0"/>
              <a:t>    # ...</a:t>
            </a:r>
          </a:p>
          <a:p>
            <a:r>
              <a:rPr lang="de-DE" sz="2400" dirty="0"/>
              <a:t>    (</a:t>
            </a:r>
            <a:r>
              <a:rPr lang="de-DE" sz="2400" dirty="0" err="1" smtClean="0"/>
              <a:t>r</a:t>
            </a:r>
            <a:r>
              <a:rPr lang="en-US" sz="2400" dirty="0"/>
              <a:t>'</a:t>
            </a:r>
            <a:r>
              <a:rPr lang="de-DE" sz="2400" dirty="0" smtClean="0"/>
              <a:t>^</a:t>
            </a:r>
            <a:r>
              <a:rPr lang="de-DE" sz="2400" dirty="0" err="1" smtClean="0"/>
              <a:t>search</a:t>
            </a:r>
            <a:r>
              <a:rPr lang="de-DE" sz="2400" dirty="0" smtClean="0"/>
              <a:t>-form/$</a:t>
            </a:r>
            <a:r>
              <a:rPr lang="en-US" sz="2400" dirty="0"/>
              <a:t>'</a:t>
            </a:r>
            <a:r>
              <a:rPr lang="de-DE" sz="2400" dirty="0" smtClean="0"/>
              <a:t>, </a:t>
            </a:r>
            <a:r>
              <a:rPr lang="de-DE" sz="2400" dirty="0" err="1" smtClean="0"/>
              <a:t>search_form</a:t>
            </a:r>
            <a:r>
              <a:rPr lang="de-DE" sz="2400" dirty="0" smtClean="0"/>
              <a:t>),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表单页面</a:t>
            </a:r>
            <a:endParaRPr lang="de-DE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(</a:t>
            </a:r>
            <a:r>
              <a:rPr lang="en-US" sz="2400" dirty="0" err="1" smtClean="0"/>
              <a:t>r'^</a:t>
            </a:r>
            <a:r>
              <a:rPr lang="en-US" sz="2400" dirty="0" err="1"/>
              <a:t>search</a:t>
            </a:r>
            <a:r>
              <a:rPr lang="en-US" sz="2400" dirty="0" smtClean="0"/>
              <a:t>/$', search),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送出表单传送到的页面</a:t>
            </a:r>
            <a:endParaRPr lang="de-DE" sz="2400" dirty="0"/>
          </a:p>
          <a:p>
            <a:r>
              <a:rPr lang="de-DE" sz="2400" dirty="0"/>
              <a:t>    # ...</a:t>
            </a:r>
          </a:p>
          <a:p>
            <a:r>
              <a:rPr lang="is-IS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60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表单处理实例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2393" y="1694330"/>
            <a:ext cx="7947212" cy="48936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# </a:t>
            </a:r>
            <a:r>
              <a:rPr lang="en-US" sz="2400" dirty="0" err="1" smtClean="0"/>
              <a:t>search_form.html</a:t>
            </a:r>
            <a:r>
              <a:rPr lang="zh-CN" altLang="en-US" sz="2400" dirty="0" smtClean="0"/>
              <a:t>里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sz="2400" dirty="0"/>
              <a:t>&lt;html&gt;</a:t>
            </a:r>
          </a:p>
          <a:p>
            <a:r>
              <a:rPr lang="en-US" sz="2400" dirty="0"/>
              <a:t>&lt;head&gt;</a:t>
            </a:r>
          </a:p>
          <a:p>
            <a:r>
              <a:rPr lang="en-US" sz="2400" dirty="0"/>
              <a:t>    &lt;title&gt;Search&lt;/title&gt;</a:t>
            </a:r>
          </a:p>
          <a:p>
            <a:r>
              <a:rPr lang="en-US" sz="2400" dirty="0"/>
              <a:t>&lt;/head&gt;</a:t>
            </a:r>
          </a:p>
          <a:p>
            <a:r>
              <a:rPr lang="en-US" sz="2400" dirty="0"/>
              <a:t>&lt;body&gt;</a:t>
            </a:r>
          </a:p>
          <a:p>
            <a:r>
              <a:rPr lang="en-US" sz="2400" dirty="0"/>
              <a:t>    &lt;form action="/search/" method="get"&gt;</a:t>
            </a:r>
          </a:p>
          <a:p>
            <a:r>
              <a:rPr lang="en-US" sz="2400" dirty="0"/>
              <a:t>        &lt;input type="text" name="q"&gt;</a:t>
            </a:r>
          </a:p>
          <a:p>
            <a:r>
              <a:rPr lang="en-US" sz="2400" dirty="0"/>
              <a:t>        &lt;input type="submit" value="Search"&gt;</a:t>
            </a:r>
          </a:p>
          <a:p>
            <a:r>
              <a:rPr lang="ro-RO" sz="2400" dirty="0"/>
              <a:t>    &lt;/</a:t>
            </a:r>
            <a:r>
              <a:rPr lang="ro-RO" sz="2400" dirty="0" err="1"/>
              <a:t>form</a:t>
            </a:r>
            <a:r>
              <a:rPr lang="ro-RO" sz="2400" dirty="0"/>
              <a:t>&gt;</a:t>
            </a:r>
          </a:p>
          <a:p>
            <a:r>
              <a:rPr lang="en-US" sz="2400" dirty="0"/>
              <a:t>&lt;/body&gt;</a:t>
            </a:r>
          </a:p>
          <a:p>
            <a:r>
              <a:rPr lang="en-US" sz="2400" dirty="0"/>
              <a:t>&lt;/html</a:t>
            </a:r>
            <a:r>
              <a:rPr lang="en-US" sz="2400" dirty="0" smtClean="0"/>
              <a:t>&gt;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4915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表单处理实例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5020" y="1665459"/>
            <a:ext cx="10741958" cy="48936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#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views.py</a:t>
            </a:r>
            <a:r>
              <a:rPr lang="zh-CN" altLang="en-US" sz="2400" dirty="0" smtClean="0"/>
              <a:t>里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from </a:t>
            </a:r>
            <a:r>
              <a:rPr lang="en-US" sz="2400" dirty="0" err="1"/>
              <a:t>django.shortcuts</a:t>
            </a:r>
            <a:r>
              <a:rPr lang="en-US" sz="2400" dirty="0"/>
              <a:t> import </a:t>
            </a:r>
            <a:r>
              <a:rPr lang="en-US" sz="2400" dirty="0" err="1"/>
              <a:t>render_to_response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search_form</a:t>
            </a:r>
            <a:r>
              <a:rPr lang="en-US" sz="2400" dirty="0"/>
              <a:t>(request):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render_to_response</a:t>
            </a:r>
            <a:r>
              <a:rPr lang="en-US" sz="2400" dirty="0"/>
              <a:t>('</a:t>
            </a:r>
            <a:r>
              <a:rPr lang="en-US" sz="2400" dirty="0" err="1"/>
              <a:t>search_form.html</a:t>
            </a:r>
            <a:r>
              <a:rPr lang="en-US" sz="2400" dirty="0" smtClean="0"/>
              <a:t>')</a:t>
            </a:r>
          </a:p>
          <a:p>
            <a:endParaRPr lang="en-US" sz="2400" dirty="0" smtClean="0"/>
          </a:p>
          <a:p>
            <a:r>
              <a:rPr lang="en-US" sz="2400" dirty="0" err="1"/>
              <a:t>def</a:t>
            </a:r>
            <a:r>
              <a:rPr lang="en-US" sz="2400" dirty="0"/>
              <a:t> search(request):</a:t>
            </a:r>
          </a:p>
          <a:p>
            <a:r>
              <a:rPr lang="en-US" sz="2400" dirty="0"/>
              <a:t>    if 'q' in </a:t>
            </a:r>
            <a:r>
              <a:rPr lang="en-US" sz="2400" dirty="0" err="1"/>
              <a:t>request.GET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message = 'You searched for: %r' % </a:t>
            </a:r>
            <a:r>
              <a:rPr lang="en-US" sz="2400" dirty="0" err="1"/>
              <a:t>request.GET</a:t>
            </a:r>
            <a:r>
              <a:rPr lang="en-US" sz="2400" dirty="0"/>
              <a:t>['q']</a:t>
            </a:r>
          </a:p>
          <a:p>
            <a:r>
              <a:rPr lang="hu-HU" sz="2400" dirty="0"/>
              <a:t>    </a:t>
            </a:r>
            <a:r>
              <a:rPr lang="hu-HU" sz="2400" dirty="0" err="1"/>
              <a:t>else</a:t>
            </a:r>
            <a:r>
              <a:rPr lang="hu-HU" sz="2400" dirty="0"/>
              <a:t>:</a:t>
            </a:r>
          </a:p>
          <a:p>
            <a:r>
              <a:rPr lang="en-US" sz="2400" dirty="0"/>
              <a:t>        message = 'You submitted an empty form.'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HttpResponse</a:t>
            </a:r>
            <a:r>
              <a:rPr lang="en-US" sz="2400" dirty="0"/>
              <a:t>(message</a:t>
            </a:r>
            <a:r>
              <a:rPr lang="en-US" sz="2400" dirty="0" smtClean="0"/>
              <a:t>) # </a:t>
            </a:r>
            <a:r>
              <a:rPr lang="zh-CN" altLang="en-US" sz="2400" dirty="0" smtClean="0"/>
              <a:t>直接实例了一个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，没有用模版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007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043953"/>
            <a:ext cx="10554574" cy="4545106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/>
              <a:t>做一个显示两个人的资料的 网站</a:t>
            </a:r>
            <a:endParaRPr lang="en-US" altLang="zh-CN" sz="2800" dirty="0" smtClean="0"/>
          </a:p>
          <a:p>
            <a:pPr lvl="1"/>
            <a:r>
              <a:rPr lang="zh-CN" altLang="en-US" sz="2600" dirty="0" smtClean="0"/>
              <a:t> 主页为一个表单，可以输入两个名字中任意一个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 表单提交对应人的名字时，显示他的页面</a:t>
            </a:r>
            <a:endParaRPr lang="en-US" altLang="zh-CN" sz="2600" dirty="0" smtClean="0"/>
          </a:p>
          <a:p>
            <a:r>
              <a:rPr lang="zh-CN" altLang="en-US" sz="2800" b="1" u="sng" dirty="0">
                <a:solidFill>
                  <a:srgbClr val="FFC000"/>
                </a:solidFill>
              </a:rPr>
              <a:t>传别的参数</a:t>
            </a:r>
            <a:r>
              <a:rPr lang="zh-CN" altLang="en-US" sz="2800" dirty="0"/>
              <a:t>进去时</a:t>
            </a:r>
            <a:r>
              <a:rPr lang="zh-CN" altLang="en-US" sz="2800" dirty="0" smtClean="0"/>
              <a:t>，提示要传哪两</a:t>
            </a:r>
            <a:r>
              <a:rPr lang="zh-CN" altLang="en-US" sz="2800" dirty="0"/>
              <a:t>个</a:t>
            </a:r>
            <a:r>
              <a:rPr lang="zh-CN" altLang="en-US" sz="2800" dirty="0" smtClean="0"/>
              <a:t>参数（名字）才</a:t>
            </a:r>
            <a:r>
              <a:rPr lang="zh-CN" altLang="en-US" sz="2800" dirty="0"/>
              <a:t>能显示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用</a:t>
            </a:r>
            <a:r>
              <a:rPr lang="zh-CN" altLang="en-US" sz="2800" b="1" u="sng" dirty="0" smtClean="0">
                <a:solidFill>
                  <a:srgbClr val="FFC000"/>
                </a:solidFill>
              </a:rPr>
              <a:t>模版</a:t>
            </a:r>
            <a:r>
              <a:rPr lang="en-US" altLang="zh-CN" sz="2800" b="1" u="sng" dirty="0" smtClean="0">
                <a:solidFill>
                  <a:srgbClr val="FFC000"/>
                </a:solidFill>
              </a:rPr>
              <a:t>,</a:t>
            </a:r>
            <a:r>
              <a:rPr lang="zh-CN" altLang="en-US" sz="2800" b="1" u="sng" dirty="0" smtClean="0">
                <a:solidFill>
                  <a:srgbClr val="FFC000"/>
                </a:solidFill>
              </a:rPr>
              <a:t> 类</a:t>
            </a:r>
            <a:r>
              <a:rPr lang="zh-CN" altLang="en-US" sz="2800" dirty="0" smtClean="0"/>
              <a:t>来实现，类：人，模版：页面</a:t>
            </a:r>
            <a:endParaRPr lang="en-US" altLang="zh-CN" sz="2800" dirty="0" smtClean="0"/>
          </a:p>
          <a:p>
            <a:r>
              <a:rPr lang="zh-CN" altLang="en-US" sz="2800" dirty="0" smtClean="0"/>
              <a:t>随便</a:t>
            </a:r>
            <a:r>
              <a:rPr lang="zh-CN" altLang="en-US" sz="2800" dirty="0"/>
              <a:t>显示谁的资料都</a:t>
            </a:r>
            <a:r>
              <a:rPr lang="zh-CN" altLang="en-US" sz="2800" dirty="0" smtClean="0"/>
              <a:t>可以</a:t>
            </a:r>
            <a:r>
              <a:rPr lang="en-US" altLang="zh-CN" sz="2800" dirty="0" smtClean="0"/>
              <a:t>,</a:t>
            </a:r>
            <a:r>
              <a:rPr lang="en-US" altLang="zh-CN" sz="2800" dirty="0" err="1" smtClean="0"/>
              <a:t>eg</a:t>
            </a:r>
            <a:r>
              <a:rPr lang="zh-CN" altLang="en-US" sz="2800" dirty="0" smtClean="0"/>
              <a:t>你和你喜欢的人</a:t>
            </a:r>
            <a:endParaRPr lang="en-US" altLang="zh-CN" sz="2800" dirty="0" smtClean="0"/>
          </a:p>
          <a:p>
            <a:r>
              <a:rPr lang="zh-CN" altLang="en-US" sz="2800" dirty="0" smtClean="0"/>
              <a:t>将实现的整个文件目录打包发到我的邮箱</a:t>
            </a:r>
            <a:endParaRPr lang="en-US" altLang="zh-CN" sz="2800" dirty="0" smtClean="0"/>
          </a:p>
          <a:p>
            <a:r>
              <a:rPr lang="en-US" altLang="zh-CN" sz="2800" dirty="0" smtClean="0"/>
              <a:t>linzh14@mails.tsinghua.edu.cn</a:t>
            </a:r>
          </a:p>
        </p:txBody>
      </p:sp>
    </p:spTree>
    <p:extLst>
      <p:ext uri="{BB962C8B-B14F-4D97-AF65-F5344CB8AC3E}">
        <p14:creationId xmlns:p14="http://schemas.microsoft.com/office/powerpoint/2010/main" val="144299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br>
              <a:rPr lang="en-US" altLang="zh-CN" dirty="0" smtClean="0"/>
            </a:br>
            <a:r>
              <a:rPr lang="zh-CN" altLang="en-US" sz="4000" dirty="0" smtClean="0"/>
              <a:t>参考</a:t>
            </a:r>
            <a:r>
              <a:rPr lang="en-US" altLang="zh-CN" sz="4000" dirty="0" smtClean="0"/>
              <a:t>http</a:t>
            </a:r>
            <a:r>
              <a:rPr lang="en-US" altLang="zh-CN" sz="4000" dirty="0"/>
              <a:t>://docs.30c.org/djangobook2</a:t>
            </a:r>
            <a:r>
              <a:rPr lang="en-US" altLang="zh-CN" sz="4000" dirty="0" smtClean="0"/>
              <a:t>/</a:t>
            </a:r>
            <a:br>
              <a:rPr lang="en-US" altLang="zh-CN" sz="4000" dirty="0" smtClean="0"/>
            </a:br>
            <a:r>
              <a:rPr lang="zh-CN" altLang="en-US" sz="4000" dirty="0" smtClean="0"/>
              <a:t>第</a:t>
            </a:r>
            <a:r>
              <a:rPr lang="en-US" altLang="zh-CN" sz="4000" dirty="0" smtClean="0"/>
              <a:t>4</a:t>
            </a:r>
            <a:r>
              <a:rPr lang="zh-CN" altLang="en-US" sz="4000" dirty="0" smtClean="0"/>
              <a:t>，</a:t>
            </a:r>
            <a:r>
              <a:rPr lang="en-US" altLang="zh-CN" sz="4000" dirty="0" smtClean="0"/>
              <a:t>7</a:t>
            </a:r>
            <a:r>
              <a:rPr lang="zh-CN" altLang="en-US" sz="4000" dirty="0" smtClean="0"/>
              <a:t>章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79613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林子恆</a:t>
            </a:r>
            <a:r>
              <a:rPr lang="en-US" altLang="zh-CN" b="1" dirty="0" smtClean="0"/>
              <a:t> Lin, Tzu-Heng</a:t>
            </a:r>
          </a:p>
          <a:p>
            <a:r>
              <a:rPr lang="en-US" altLang="zh-CN" b="1" dirty="0" smtClean="0"/>
              <a:t>linzh14@mails.tsinghua.edu.cn</a:t>
            </a:r>
          </a:p>
        </p:txBody>
      </p:sp>
    </p:spTree>
    <p:extLst>
      <p:ext uri="{BB962C8B-B14F-4D97-AF65-F5344CB8AC3E}">
        <p14:creationId xmlns:p14="http://schemas.microsoft.com/office/powerpoint/2010/main" val="202479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回顾昨天 </a:t>
            </a:r>
            <a:r>
              <a:rPr lang="en-US" altLang="zh-CN" sz="4800" dirty="0"/>
              <a:t>——</a:t>
            </a:r>
            <a:r>
              <a:rPr lang="zh-CN" altLang="en-US" sz="4800" dirty="0"/>
              <a:t> 视图、</a:t>
            </a:r>
            <a:r>
              <a:rPr lang="en-US" altLang="zh-CN" sz="4800" dirty="0"/>
              <a:t>URL</a:t>
            </a:r>
            <a:endParaRPr lang="en-US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4" y="2690090"/>
            <a:ext cx="4076700" cy="18669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431" y="2690090"/>
            <a:ext cx="7594600" cy="3238500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8" name="TextBox 7"/>
          <p:cNvSpPr txBox="1"/>
          <p:nvPr/>
        </p:nvSpPr>
        <p:spPr>
          <a:xfrm>
            <a:off x="1801845" y="2212098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Urls.py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71474" y="2212098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Views.py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0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65" y="458842"/>
            <a:ext cx="4852988" cy="2661137"/>
          </a:xfrm>
        </p:spPr>
        <p:txBody>
          <a:bodyPr anchor="ctr">
            <a:noAutofit/>
          </a:bodyPr>
          <a:lstStyle/>
          <a:p>
            <a:pPr algn="ctr"/>
            <a:r>
              <a:rPr lang="en-US" altLang="zh-CN" sz="5400" dirty="0" smtClean="0"/>
              <a:t>A glimpse of </a:t>
            </a:r>
            <a:br>
              <a:rPr lang="en-US" altLang="zh-CN" sz="5400" dirty="0" smtClean="0"/>
            </a:br>
            <a:r>
              <a:rPr lang="en-US" altLang="zh-CN" sz="5400" dirty="0" smtClean="0"/>
              <a:t>a template</a:t>
            </a:r>
            <a:endParaRPr lang="en-US" sz="54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62" t="378" r="-1" b="378"/>
          <a:stretch/>
        </p:blipFill>
        <p:spPr>
          <a:xfrm>
            <a:off x="5667717" y="0"/>
            <a:ext cx="6524284" cy="6858000"/>
          </a:xfrm>
        </p:spPr>
      </p:pic>
      <p:cxnSp>
        <p:nvCxnSpPr>
          <p:cNvPr id="13" name="Straight Connector 12"/>
          <p:cNvCxnSpPr/>
          <p:nvPr/>
        </p:nvCxnSpPr>
        <p:spPr>
          <a:xfrm flipV="1">
            <a:off x="6790765" y="1775011"/>
            <a:ext cx="1344706" cy="1440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90765" y="2479695"/>
            <a:ext cx="2339788" cy="8011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63235" y="3962541"/>
            <a:ext cx="2339788" cy="8011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63235" y="5751952"/>
            <a:ext cx="2339788" cy="8011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59965" y="6304976"/>
            <a:ext cx="1047859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776" y="3429000"/>
            <a:ext cx="5419165" cy="224676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例如 </a:t>
            </a:r>
            <a:r>
              <a:rPr lang="en-US" sz="2800" b="1" dirty="0"/>
              <a:t>{{</a:t>
            </a:r>
            <a:r>
              <a:rPr lang="en-US" sz="2800" dirty="0"/>
              <a:t> </a:t>
            </a:r>
            <a:r>
              <a:rPr lang="en-US" sz="2800" b="1" dirty="0" err="1"/>
              <a:t>person_name</a:t>
            </a:r>
            <a:r>
              <a:rPr lang="en-US" sz="2800" dirty="0"/>
              <a:t> </a:t>
            </a:r>
            <a:r>
              <a:rPr lang="en-US" sz="2800" b="1" dirty="0"/>
              <a:t>}}</a:t>
            </a:r>
            <a:r>
              <a:rPr lang="en-US" sz="2800" dirty="0"/>
              <a:t> </a:t>
            </a:r>
            <a:endParaRPr lang="en-US" sz="2800" dirty="0" smtClean="0"/>
          </a:p>
          <a:p>
            <a:pPr algn="ctr"/>
            <a:r>
              <a:rPr lang="en-US" sz="2800" dirty="0" smtClean="0"/>
              <a:t>称为 </a:t>
            </a:r>
            <a:r>
              <a:rPr lang="en-US" sz="2800" b="1" i="1" u="sng" dirty="0"/>
              <a:t>变量(variable)</a:t>
            </a:r>
            <a:r>
              <a:rPr lang="en-US" sz="2800" b="1" u="sng" dirty="0"/>
              <a:t> </a:t>
            </a:r>
            <a:endParaRPr lang="en-US" sz="2800" b="1" u="sng" dirty="0" smtClean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例如 </a:t>
            </a:r>
            <a:r>
              <a:rPr lang="en-US" sz="2800" b="1" dirty="0"/>
              <a:t>{%</a:t>
            </a:r>
            <a:r>
              <a:rPr lang="en-US" sz="2800" dirty="0"/>
              <a:t> </a:t>
            </a:r>
            <a:r>
              <a:rPr lang="en-US" sz="2800" b="1" dirty="0"/>
              <a:t>if</a:t>
            </a:r>
            <a:r>
              <a:rPr lang="en-US" sz="2800" dirty="0"/>
              <a:t> </a:t>
            </a:r>
            <a:r>
              <a:rPr lang="en-US" sz="2800" b="1" dirty="0" err="1"/>
              <a:t>ordered_warranty</a:t>
            </a:r>
            <a:r>
              <a:rPr lang="en-US" sz="2800" dirty="0"/>
              <a:t> </a:t>
            </a:r>
            <a:r>
              <a:rPr lang="en-US" sz="2800" b="1" dirty="0" smtClean="0"/>
              <a:t>%}</a:t>
            </a:r>
            <a:endParaRPr lang="en-US" sz="2800" dirty="0" smtClean="0"/>
          </a:p>
          <a:p>
            <a:pPr algn="ctr"/>
            <a:r>
              <a:rPr lang="en-US" sz="2800" dirty="0" smtClean="0"/>
              <a:t>是 </a:t>
            </a:r>
            <a:r>
              <a:rPr lang="en-US" sz="2800" b="1" i="1" u="sng" dirty="0"/>
              <a:t>模板标签(template tag)</a:t>
            </a:r>
            <a:r>
              <a:rPr lang="en-US" sz="2800" b="1" u="sng" dirty="0"/>
              <a:t> </a:t>
            </a:r>
            <a:endParaRPr lang="en-US" sz="28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19871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zh-CN" altLang="en-US" sz="4800" dirty="0">
                <a:solidFill>
                  <a:schemeClr val="tx1"/>
                </a:solidFill>
              </a:rPr>
              <a:t>如何使用模版</a:t>
            </a:r>
            <a:r>
              <a:rPr lang="zh-CN" altLang="en-US" sz="4800" dirty="0" smtClean="0">
                <a:solidFill>
                  <a:schemeClr val="tx1"/>
                </a:solidFill>
              </a:rPr>
              <a:t>系统</a:t>
            </a:r>
            <a:r>
              <a:rPr lang="en-US" altLang="zh-CN" sz="4800" dirty="0" smtClean="0">
                <a:solidFill>
                  <a:schemeClr val="tx1"/>
                </a:solidFill>
              </a:rPr>
              <a:t> ---- shell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之前的 </a:t>
            </a:r>
            <a:r>
              <a:rPr lang="en-US" sz="3200" dirty="0" smtClean="0"/>
              <a:t>Python </a:t>
            </a:r>
            <a:r>
              <a:rPr lang="zh-CN" altLang="en-US" sz="3200" dirty="0" smtClean="0"/>
              <a:t>（</a:t>
            </a:r>
            <a:r>
              <a:rPr lang="en-US" sz="3200" dirty="0" smtClean="0"/>
              <a:t>Shell</a:t>
            </a:r>
            <a:r>
              <a:rPr lang="zh-CN" altLang="en-US" sz="3200" dirty="0" smtClean="0"/>
              <a:t>）</a:t>
            </a:r>
            <a:endParaRPr lang="en-US" sz="3200" dirty="0" smtClean="0"/>
          </a:p>
          <a:p>
            <a:r>
              <a:rPr lang="zh-CN" altLang="en-US" sz="3200" dirty="0" smtClean="0"/>
              <a:t>现在的 </a:t>
            </a:r>
            <a:r>
              <a:rPr lang="en-US" altLang="zh-CN" sz="3200" dirty="0" smtClean="0"/>
              <a:t>p</a:t>
            </a:r>
            <a:r>
              <a:rPr lang="en-US" sz="3200" dirty="0" smtClean="0"/>
              <a:t>ython </a:t>
            </a:r>
            <a:r>
              <a:rPr lang="en-US" sz="3200" dirty="0" err="1" smtClean="0"/>
              <a:t>manage.py</a:t>
            </a:r>
            <a:r>
              <a:rPr lang="en-US" sz="3200" dirty="0" smtClean="0"/>
              <a:t> shell</a:t>
            </a:r>
          </a:p>
          <a:p>
            <a:pPr lvl="1"/>
            <a:r>
              <a:rPr lang="zh-CN" altLang="en-US" sz="2800" dirty="0" smtClean="0"/>
              <a:t> 帮你自动设置好环境变量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536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zh-CN" altLang="en-US" sz="4800" dirty="0">
                <a:solidFill>
                  <a:schemeClr val="tx1"/>
                </a:solidFill>
              </a:rPr>
              <a:t>如何使用模版</a:t>
            </a:r>
            <a:r>
              <a:rPr lang="zh-CN" altLang="en-US" sz="4800" dirty="0" smtClean="0">
                <a:solidFill>
                  <a:schemeClr val="tx1"/>
                </a:solidFill>
              </a:rPr>
              <a:t>系统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016" y="1990164"/>
            <a:ext cx="10295966" cy="4760259"/>
          </a:xfrm>
        </p:spPr>
        <p:txBody>
          <a:bodyPr>
            <a:noAutofit/>
          </a:bodyPr>
          <a:lstStyle/>
          <a:p>
            <a:r>
              <a:rPr lang="en-US" sz="3200" dirty="0" smtClean="0"/>
              <a:t>&gt;&gt;&gt; from </a:t>
            </a:r>
            <a:r>
              <a:rPr lang="en-US" sz="3200" dirty="0" err="1" smtClean="0"/>
              <a:t>django.template</a:t>
            </a:r>
            <a:r>
              <a:rPr lang="en-US" sz="3200" dirty="0" smtClean="0"/>
              <a:t> import Context, Template</a:t>
            </a:r>
          </a:p>
          <a:p>
            <a:r>
              <a:rPr lang="en-US" sz="3200" dirty="0" smtClean="0"/>
              <a:t>&gt;&gt;&gt; t = Template(‘My name is {{ name }}’)</a:t>
            </a:r>
          </a:p>
          <a:p>
            <a:r>
              <a:rPr lang="en-US" sz="3200" dirty="0" smtClean="0"/>
              <a:t>&gt;&gt;&gt; c = Context( {‘name’: ‘Stephane’} )</a:t>
            </a:r>
          </a:p>
          <a:p>
            <a:r>
              <a:rPr lang="en-US" sz="3200" dirty="0" smtClean="0"/>
              <a:t>&gt;&gt;&gt; </a:t>
            </a:r>
            <a:r>
              <a:rPr lang="en-US" sz="3200" dirty="0" err="1" smtClean="0"/>
              <a:t>t.render</a:t>
            </a:r>
            <a:r>
              <a:rPr lang="en-US" sz="3200" dirty="0" smtClean="0"/>
              <a:t>(c)</a:t>
            </a:r>
          </a:p>
          <a:p>
            <a:r>
              <a:rPr lang="en-US" altLang="zh-CN" sz="3200" dirty="0" smtClean="0"/>
              <a:t>1.</a:t>
            </a:r>
            <a:r>
              <a:rPr lang="zh-CN" altLang="en-US" sz="3200" dirty="0" smtClean="0"/>
              <a:t> 写模版 </a:t>
            </a:r>
            <a:r>
              <a:rPr lang="en-US" altLang="zh-CN" sz="3200" dirty="0" smtClean="0"/>
              <a:t>2.</a:t>
            </a:r>
            <a:r>
              <a:rPr lang="zh-CN" altLang="en-US" sz="3200" dirty="0" smtClean="0"/>
              <a:t> 创建</a:t>
            </a:r>
            <a:r>
              <a:rPr lang="en-US" altLang="zh-CN" sz="3200" dirty="0" smtClean="0"/>
              <a:t>Template</a:t>
            </a:r>
            <a:r>
              <a:rPr lang="zh-CN" altLang="en-US" sz="3200" dirty="0" smtClean="0"/>
              <a:t>对象 </a:t>
            </a:r>
            <a:endParaRPr lang="en-US" altLang="zh-CN" sz="3200" dirty="0" smtClean="0"/>
          </a:p>
          <a:p>
            <a:r>
              <a:rPr lang="en-US" altLang="zh-CN" sz="3200" dirty="0" smtClean="0"/>
              <a:t>3.</a:t>
            </a:r>
            <a:r>
              <a:rPr lang="zh-CN" altLang="en-US" sz="3200" dirty="0" smtClean="0"/>
              <a:t> 创建</a:t>
            </a:r>
            <a:r>
              <a:rPr lang="en-US" altLang="zh-CN" sz="3200" dirty="0" smtClean="0"/>
              <a:t>Context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4.</a:t>
            </a:r>
            <a:r>
              <a:rPr lang="zh-CN" altLang="en-US" sz="3200" dirty="0" smtClean="0"/>
              <a:t> 调用</a:t>
            </a:r>
            <a:r>
              <a:rPr lang="en-US" altLang="zh-CN" sz="3200" dirty="0" smtClean="0"/>
              <a:t>render()</a:t>
            </a:r>
            <a:r>
              <a:rPr lang="zh-CN" altLang="en-US" sz="3200" dirty="0" smtClean="0"/>
              <a:t>方法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298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24" y="188259"/>
            <a:ext cx="10571998" cy="1479176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如何使用模版</a:t>
            </a:r>
            <a:r>
              <a:rPr lang="zh-CN" altLang="en-US" dirty="0" smtClean="0">
                <a:solidFill>
                  <a:schemeClr val="tx1"/>
                </a:solidFill>
              </a:rPr>
              <a:t>系统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 传一个类的实例，访问类的属性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1939898"/>
            <a:ext cx="11949953" cy="4756737"/>
          </a:xfrm>
        </p:spPr>
        <p:txBody>
          <a:bodyPr>
            <a:noAutofit/>
          </a:bodyPr>
          <a:lstStyle/>
          <a:p>
            <a:r>
              <a:rPr lang="en-US" sz="2400" dirty="0"/>
              <a:t>&gt;&gt;&gt; from </a:t>
            </a:r>
            <a:r>
              <a:rPr lang="en-US" sz="2400" dirty="0" err="1"/>
              <a:t>django.template</a:t>
            </a:r>
            <a:r>
              <a:rPr lang="en-US" sz="2400" dirty="0"/>
              <a:t> import Template, Context</a:t>
            </a:r>
          </a:p>
          <a:p>
            <a:r>
              <a:rPr lang="en-US" sz="2400" dirty="0"/>
              <a:t>&gt;&gt;&gt; import </a:t>
            </a:r>
            <a:r>
              <a:rPr lang="en-US" sz="2400" dirty="0" err="1"/>
              <a:t>datetime</a:t>
            </a:r>
            <a:endParaRPr lang="en-US" sz="2400" dirty="0"/>
          </a:p>
          <a:p>
            <a:r>
              <a:rPr lang="en-US" sz="2400" dirty="0"/>
              <a:t>&gt;&gt;&gt; d = </a:t>
            </a:r>
            <a:r>
              <a:rPr lang="en-US" sz="2400" dirty="0" err="1"/>
              <a:t>datetime.date</a:t>
            </a:r>
            <a:r>
              <a:rPr lang="en-US" sz="2400" dirty="0"/>
              <a:t>(1993, 5, 2)</a:t>
            </a:r>
          </a:p>
          <a:p>
            <a:r>
              <a:rPr lang="en-US" sz="2400" dirty="0" smtClean="0"/>
              <a:t>&gt;&gt;&gt; </a:t>
            </a:r>
            <a:r>
              <a:rPr lang="en-US" sz="2400" dirty="0"/>
              <a:t>t = Template('The month is {{ </a:t>
            </a:r>
            <a:r>
              <a:rPr lang="en-US" sz="2400" dirty="0" err="1"/>
              <a:t>date.month</a:t>
            </a:r>
            <a:r>
              <a:rPr lang="en-US" sz="2400" dirty="0"/>
              <a:t> }} and the year is {{ </a:t>
            </a:r>
            <a:r>
              <a:rPr lang="en-US" sz="2400" dirty="0" err="1"/>
              <a:t>date.year</a:t>
            </a:r>
            <a:r>
              <a:rPr lang="en-US" sz="2400" dirty="0"/>
              <a:t> }}.')</a:t>
            </a:r>
          </a:p>
          <a:p>
            <a:r>
              <a:rPr lang="tr-TR" sz="2400" dirty="0"/>
              <a:t>&gt;&gt;&gt; c = </a:t>
            </a:r>
            <a:r>
              <a:rPr lang="tr-TR" sz="2400" dirty="0" err="1"/>
              <a:t>Context</a:t>
            </a:r>
            <a:r>
              <a:rPr lang="tr-TR" sz="2400" dirty="0"/>
              <a:t>({'</a:t>
            </a:r>
            <a:r>
              <a:rPr lang="tr-TR" sz="2400" dirty="0" err="1"/>
              <a:t>date</a:t>
            </a:r>
            <a:r>
              <a:rPr lang="tr-TR" sz="2400" dirty="0"/>
              <a:t>': d})</a:t>
            </a:r>
          </a:p>
          <a:p>
            <a:r>
              <a:rPr lang="nb-NO" sz="2400" dirty="0"/>
              <a:t>&gt;&gt;&gt; </a:t>
            </a:r>
            <a:r>
              <a:rPr lang="nb-NO" sz="2400" dirty="0" err="1"/>
              <a:t>t.render</a:t>
            </a:r>
            <a:r>
              <a:rPr lang="nb-NO" sz="2400" dirty="0"/>
              <a:t>(c)</a:t>
            </a:r>
          </a:p>
          <a:p>
            <a:r>
              <a:rPr lang="nb-NO" sz="2400" dirty="0" err="1"/>
              <a:t>u'The</a:t>
            </a:r>
            <a:r>
              <a:rPr lang="nb-NO" sz="2400" dirty="0"/>
              <a:t> </a:t>
            </a:r>
            <a:r>
              <a:rPr lang="nb-NO" sz="2400" dirty="0" err="1"/>
              <a:t>month</a:t>
            </a:r>
            <a:r>
              <a:rPr lang="nb-NO" sz="2400" dirty="0"/>
              <a:t> is 5 and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year</a:t>
            </a:r>
            <a:r>
              <a:rPr lang="nb-NO" sz="2400" dirty="0"/>
              <a:t> is 1993.'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735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24" y="188259"/>
            <a:ext cx="10571998" cy="1479176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如何使用模版</a:t>
            </a:r>
            <a:r>
              <a:rPr lang="zh-CN" altLang="en-US" dirty="0" smtClean="0">
                <a:solidFill>
                  <a:schemeClr val="tx1"/>
                </a:solidFill>
              </a:rPr>
              <a:t>系统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 传一个实例，调用实例的方法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1939898"/>
            <a:ext cx="11949953" cy="4756737"/>
          </a:xfrm>
        </p:spPr>
        <p:txBody>
          <a:bodyPr>
            <a:noAutofit/>
          </a:bodyPr>
          <a:lstStyle/>
          <a:p>
            <a:r>
              <a:rPr lang="en-US" sz="2800" dirty="0"/>
              <a:t>&gt;&gt;&gt; from </a:t>
            </a:r>
            <a:r>
              <a:rPr lang="en-US" sz="2800" dirty="0" err="1"/>
              <a:t>django.template</a:t>
            </a:r>
            <a:r>
              <a:rPr lang="en-US" sz="2800" dirty="0"/>
              <a:t> import Template, Context</a:t>
            </a:r>
          </a:p>
          <a:p>
            <a:r>
              <a:rPr lang="en-US" sz="2800" dirty="0"/>
              <a:t>&gt;&gt;&gt; t = Template('{{ </a:t>
            </a:r>
            <a:r>
              <a:rPr lang="en-US" sz="2800" dirty="0" err="1"/>
              <a:t>var</a:t>
            </a:r>
            <a:r>
              <a:rPr lang="en-US" sz="2800" dirty="0"/>
              <a:t> }} -- {{ </a:t>
            </a:r>
            <a:r>
              <a:rPr lang="en-US" sz="2800" dirty="0" err="1"/>
              <a:t>var.upper</a:t>
            </a:r>
            <a:r>
              <a:rPr lang="en-US" sz="2800" dirty="0"/>
              <a:t> }} -- {{ </a:t>
            </a:r>
            <a:r>
              <a:rPr lang="en-US" sz="2800" dirty="0" err="1"/>
              <a:t>var.isdigit</a:t>
            </a:r>
            <a:r>
              <a:rPr lang="en-US" sz="2800" dirty="0"/>
              <a:t> }}')</a:t>
            </a:r>
          </a:p>
          <a:p>
            <a:r>
              <a:rPr lang="en-US" sz="2800" dirty="0"/>
              <a:t>&gt;&gt;&gt; </a:t>
            </a:r>
            <a:r>
              <a:rPr lang="en-US" sz="2800" dirty="0" err="1"/>
              <a:t>t.render</a:t>
            </a:r>
            <a:r>
              <a:rPr lang="en-US" sz="2800" dirty="0"/>
              <a:t>(Context({'</a:t>
            </a:r>
            <a:r>
              <a:rPr lang="en-US" sz="2800" dirty="0" err="1"/>
              <a:t>var</a:t>
            </a:r>
            <a:r>
              <a:rPr lang="en-US" sz="2800" dirty="0"/>
              <a:t>': 'hello'}))</a:t>
            </a:r>
          </a:p>
          <a:p>
            <a:r>
              <a:rPr lang="en-US" sz="2800" dirty="0" err="1"/>
              <a:t>u'hello</a:t>
            </a:r>
            <a:r>
              <a:rPr lang="en-US" sz="2800" dirty="0"/>
              <a:t> -- HELLO -- False'</a:t>
            </a:r>
          </a:p>
          <a:p>
            <a:r>
              <a:rPr lang="en-US" sz="2800" dirty="0"/>
              <a:t>&gt;&gt;&gt; </a:t>
            </a:r>
            <a:r>
              <a:rPr lang="en-US" sz="2800" dirty="0" err="1"/>
              <a:t>t.render</a:t>
            </a:r>
            <a:r>
              <a:rPr lang="en-US" sz="2800" dirty="0"/>
              <a:t>(Context({'</a:t>
            </a:r>
            <a:r>
              <a:rPr lang="en-US" sz="2800" dirty="0" err="1"/>
              <a:t>var</a:t>
            </a:r>
            <a:r>
              <a:rPr lang="en-US" sz="2800" dirty="0"/>
              <a:t>': '123'}))</a:t>
            </a:r>
          </a:p>
          <a:p>
            <a:r>
              <a:rPr lang="en-US" sz="2800" dirty="0"/>
              <a:t>u'123 -- 123 -- True'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94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24" y="188259"/>
            <a:ext cx="10571998" cy="1479176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如何使用模版</a:t>
            </a:r>
            <a:r>
              <a:rPr lang="zh-CN" altLang="en-US" dirty="0" smtClean="0">
                <a:solidFill>
                  <a:schemeClr val="tx1"/>
                </a:solidFill>
              </a:rPr>
              <a:t>系统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 传列表，访问列表索引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1939898"/>
            <a:ext cx="11949953" cy="4756737"/>
          </a:xfrm>
        </p:spPr>
        <p:txBody>
          <a:bodyPr>
            <a:noAutofit/>
          </a:bodyPr>
          <a:lstStyle/>
          <a:p>
            <a:r>
              <a:rPr lang="en-US" sz="3200" dirty="0"/>
              <a:t>&gt;&gt;&gt; from </a:t>
            </a:r>
            <a:r>
              <a:rPr lang="en-US" sz="3200" dirty="0" err="1"/>
              <a:t>django.template</a:t>
            </a:r>
            <a:r>
              <a:rPr lang="en-US" sz="3200" dirty="0"/>
              <a:t> import Template, Context</a:t>
            </a:r>
          </a:p>
          <a:p>
            <a:r>
              <a:rPr lang="en-US" sz="3200" dirty="0"/>
              <a:t>&gt;&gt;&gt; t = Template('Item 2 is {{ items.2 }}.')</a:t>
            </a:r>
          </a:p>
          <a:p>
            <a:r>
              <a:rPr lang="en-US" sz="3200" dirty="0"/>
              <a:t>&gt;&gt;&gt; c = Context({'items': ['apples', 'bananas', 'carrots']})</a:t>
            </a:r>
          </a:p>
          <a:p>
            <a:r>
              <a:rPr lang="nb-NO" sz="3200" dirty="0"/>
              <a:t>&gt;&gt;&gt; </a:t>
            </a:r>
            <a:r>
              <a:rPr lang="nb-NO" sz="3200" dirty="0" err="1"/>
              <a:t>t.render</a:t>
            </a:r>
            <a:r>
              <a:rPr lang="nb-NO" sz="3200" dirty="0"/>
              <a:t>(c)</a:t>
            </a:r>
          </a:p>
          <a:p>
            <a:r>
              <a:rPr lang="nb-NO" sz="3200" dirty="0" err="1"/>
              <a:t>u'Item</a:t>
            </a:r>
            <a:r>
              <a:rPr lang="nb-NO" sz="3200" dirty="0"/>
              <a:t> 2 is </a:t>
            </a:r>
            <a:r>
              <a:rPr lang="nb-NO" sz="3200" dirty="0" err="1"/>
              <a:t>carrots</a:t>
            </a:r>
            <a:r>
              <a:rPr lang="nb-NO" sz="3200" dirty="0"/>
              <a:t>.'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398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1010</TotalTime>
  <Words>1066</Words>
  <Application>Microsoft Macintosh PowerPoint</Application>
  <PresentationFormat>Widescreen</PresentationFormat>
  <Paragraphs>203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Century Gothic</vt:lpstr>
      <vt:lpstr>DengXian</vt:lpstr>
      <vt:lpstr>Wingdings 2</vt:lpstr>
      <vt:lpstr>宋体</vt:lpstr>
      <vt:lpstr>Quotable</vt:lpstr>
      <vt:lpstr>Django 第二讲</vt:lpstr>
      <vt:lpstr>Content</vt:lpstr>
      <vt:lpstr>回顾昨天 —— 视图、URL</vt:lpstr>
      <vt:lpstr>A glimpse of  a template</vt:lpstr>
      <vt:lpstr>如何使用模版系统 ---- shell</vt:lpstr>
      <vt:lpstr>如何使用模版系统</vt:lpstr>
      <vt:lpstr>如何使用模版系统  —— 传一个类的实例，访问类的属性</vt:lpstr>
      <vt:lpstr>如何使用模版系统  —— 传一个实例，调用实例的方法</vt:lpstr>
      <vt:lpstr>如何使用模版系统  —— 传列表，访问列表索引</vt:lpstr>
      <vt:lpstr>无效变量？</vt:lpstr>
      <vt:lpstr>If， Else， Endif 标签</vt:lpstr>
      <vt:lpstr>如何将html与python分开来写呢？</vt:lpstr>
      <vt:lpstr>get_template（）函数</vt:lpstr>
      <vt:lpstr>mysite/templates 文件夹</vt:lpstr>
      <vt:lpstr>time.html里的内容  放在mysite/templates目录下</vt:lpstr>
      <vt:lpstr>views.py里的内容</vt:lpstr>
      <vt:lpstr>render_to_respond（）函数</vt:lpstr>
      <vt:lpstr>表单 form</vt:lpstr>
      <vt:lpstr>Get，Post</vt:lpstr>
      <vt:lpstr>表单处理实例</vt:lpstr>
      <vt:lpstr>表单处理实例</vt:lpstr>
      <vt:lpstr>表单处理实例</vt:lpstr>
      <vt:lpstr>Homework</vt:lpstr>
      <vt:lpstr>Thank You 参考http://docs.30c.org/djangobook2/ 第4，7章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第二讲</dc:title>
  <dc:creator>Tzu-Heng Lin</dc:creator>
  <cp:lastModifiedBy>Tzu-Heng Lin</cp:lastModifiedBy>
  <cp:revision>129</cp:revision>
  <dcterms:created xsi:type="dcterms:W3CDTF">2016-06-29T17:42:02Z</dcterms:created>
  <dcterms:modified xsi:type="dcterms:W3CDTF">2016-06-30T10:33:01Z</dcterms:modified>
</cp:coreProperties>
</file>