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51" autoAdjust="0"/>
    <p:restoredTop sz="99000" autoAdjust="0"/>
  </p:normalViewPr>
  <p:slideViewPr>
    <p:cSldViewPr snapToGrid="0" snapToObjects="1" showGuides="1">
      <p:cViewPr>
        <p:scale>
          <a:sx n="25" d="100"/>
          <a:sy n="25" d="100"/>
        </p:scale>
        <p:origin x="-552" y="-96"/>
      </p:cViewPr>
      <p:guideLst>
        <p:guide orient="horz" pos="3298"/>
        <p:guide orient="horz" pos="20735"/>
        <p:guide orient="horz"/>
        <p:guide pos="320"/>
        <p:guide pos="27647"/>
      </p:guideLst>
    </p:cSldViewPr>
  </p:slideViewPr>
  <p:outlineViewPr>
    <p:cViewPr>
      <p:scale>
        <a:sx n="33" d="100"/>
        <a:sy n="33" d="100"/>
      </p:scale>
      <p:origin x="0" y="58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3520" y="57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03605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0.jpeg"/><Relationship Id="rId10" Type="http://schemas.openxmlformats.org/officeDocument/2006/relationships/oleObject" Target="../embeddings/oleObject1.bin"/><Relationship Id="rId11" Type="http://schemas.openxmlformats.org/officeDocument/2006/relationships/image" Target="../media/image1.wmf"/><Relationship Id="rId12" Type="http://schemas.openxmlformats.org/officeDocument/2006/relationships/oleObject" Target="../embeddings/oleObject2.bin"/><Relationship Id="rId13" Type="http://schemas.openxmlformats.org/officeDocument/2006/relationships/image" Target="../media/image2.wmf"/><Relationship Id="rId14" Type="http://schemas.openxmlformats.org/officeDocument/2006/relationships/oleObject" Target="../embeddings/oleObject3.bin"/><Relationship Id="rId15" Type="http://schemas.openxmlformats.org/officeDocument/2006/relationships/image" Target="../media/image3.wmf"/><Relationship Id="rId16" Type="http://schemas.openxmlformats.org/officeDocument/2006/relationships/image" Target="../media/image9.png"/><Relationship Id="rId17" Type="http://schemas.openxmlformats.org/officeDocument/2006/relationships/oleObject" Target="../embeddings/oleObject4.bin"/><Relationship Id="rId18" Type="http://schemas.openxmlformats.org/officeDocument/2006/relationships/image" Target="../media/image4.wmf"/><Relationship Id="rId1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1.wmf"/><Relationship Id="rId18" Type="http://schemas.openxmlformats.org/officeDocument/2006/relationships/oleObject" Target="../embeddings/oleObject8.bin"/><Relationship Id="rId19" Type="http://schemas.openxmlformats.org/officeDocument/2006/relationships/image" Target="../media/image2.wmf"/><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2.xml"/><Relationship Id="rId4" Type="http://schemas.openxmlformats.org/officeDocument/2006/relationships/vmlDrawing" Target="../drawings/vmlDrawing2.vml"/><Relationship Id="rId5" Type="http://schemas.openxmlformats.org/officeDocument/2006/relationships/oleObject" Target="../embeddings/oleObject5.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6.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6"/>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7"/>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8"/>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8"/>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9"/>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8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83"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84" name="Image" r:id="rId14" imgW="4571280" imgH="1688760" progId="Photoshop.Image.13">
                    <p:embed/>
                  </p:oleObj>
                </mc:Choice>
                <mc:Fallback>
                  <p:oleObj name="Image" r:id="rId14" imgW="4571280" imgH="1688760" progId="Photoshop.Image.13">
                    <p:embed/>
                    <p:pic>
                      <p:nvPicPr>
                        <p:cNvPr id="0" name=""/>
                        <p:cNvPicPr/>
                        <p:nvPr/>
                      </p:nvPicPr>
                      <p:blipFill>
                        <a:blip r:embed="rId15"/>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6"/>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85" name="Image" r:id="rId17" imgW="1574280" imgH="1053720" progId="Photoshop.Image.13">
                    <p:embed/>
                  </p:oleObj>
                </mc:Choice>
                <mc:Fallback>
                  <p:oleObj name="Image" r:id="rId17" imgW="1574280" imgH="1053720" progId="Photoshop.Image.13">
                    <p:embed/>
                    <p:pic>
                      <p:nvPicPr>
                        <p:cNvPr id="0" name=""/>
                        <p:cNvPicPr/>
                        <p:nvPr/>
                      </p:nvPicPr>
                      <p:blipFill>
                        <a:blip r:embed="rId18"/>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9"/>
              </p:cNvPr>
              <p:cNvPicPr>
                <a:picLocks noChangeAspect="1" noChangeArrowheads="1"/>
              </p:cNvPicPr>
              <p:nvPr userDrawn="1"/>
            </p:nvPicPr>
            <p:blipFill>
              <a:blip r:embed="rId20"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 id="2147483699" r:id="rId2"/>
    <p:sldLayoutId id="2147483712" r:id="rId3"/>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726"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727"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728"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729"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730"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731"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732"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733"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86"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gif"/><Relationship Id="rId10"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5413212"/>
            <a:ext cx="10024176" cy="26903818"/>
          </a:xfrm>
          <a:solidFill>
            <a:srgbClr val="FFFFFF"/>
          </a:solidFill>
          <a:ln>
            <a:solidFill>
              <a:schemeClr val="tx1"/>
            </a:solidFill>
          </a:ln>
        </p:spPr>
        <p:txBody>
          <a:bodyPr/>
          <a:lstStyle/>
          <a:p>
            <a:pPr algn="just"/>
            <a:r>
              <a:rPr lang="en-US" sz="4000" dirty="0" smtClean="0"/>
              <a:t>  </a:t>
            </a:r>
          </a:p>
          <a:p>
            <a:pPr algn="just"/>
            <a:r>
              <a:rPr lang="en-US" sz="4000" dirty="0" smtClean="0">
                <a:solidFill>
                  <a:schemeClr val="tx1"/>
                </a:solidFill>
              </a:rPr>
              <a:t>The aggressive scaling trend in high-performance computation </a:t>
            </a:r>
            <a:r>
              <a:rPr lang="en-US" sz="4000" dirty="0" smtClean="0">
                <a:solidFill>
                  <a:schemeClr val="tx1"/>
                </a:solidFill>
              </a:rPr>
              <a:t>increase</a:t>
            </a:r>
            <a:r>
              <a:rPr lang="zh-CN" altLang="en-US" sz="4000" dirty="0" smtClean="0">
                <a:solidFill>
                  <a:schemeClr val="tx1"/>
                </a:solidFill>
              </a:rPr>
              <a:t> </a:t>
            </a:r>
            <a:r>
              <a:rPr lang="en-US" altLang="zh-CN" sz="4000" dirty="0" smtClean="0">
                <a:solidFill>
                  <a:schemeClr val="tx1"/>
                </a:solidFill>
              </a:rPr>
              <a:t>the</a:t>
            </a:r>
            <a:r>
              <a:rPr lang="zh-CN" altLang="en-US" sz="4000" dirty="0" smtClean="0">
                <a:solidFill>
                  <a:schemeClr val="tx1"/>
                </a:solidFill>
              </a:rPr>
              <a:t> </a:t>
            </a:r>
            <a:r>
              <a:rPr lang="en-US" altLang="zh-CN" sz="4000" dirty="0" smtClean="0">
                <a:solidFill>
                  <a:schemeClr val="tx1"/>
                </a:solidFill>
              </a:rPr>
              <a:t>probability</a:t>
            </a:r>
            <a:r>
              <a:rPr lang="zh-CN" altLang="en-US" sz="4000" dirty="0" smtClean="0">
                <a:solidFill>
                  <a:schemeClr val="tx1"/>
                </a:solidFill>
              </a:rPr>
              <a:t> </a:t>
            </a:r>
            <a:r>
              <a:rPr lang="en-US" altLang="zh-CN" sz="4000" dirty="0" smtClean="0">
                <a:solidFill>
                  <a:schemeClr val="tx1"/>
                </a:solidFill>
              </a:rPr>
              <a:t>of</a:t>
            </a:r>
            <a:r>
              <a:rPr lang="en-US" sz="4000" dirty="0" smtClean="0">
                <a:solidFill>
                  <a:schemeClr val="tx1"/>
                </a:solidFill>
              </a:rPr>
              <a:t> </a:t>
            </a:r>
            <a:r>
              <a:rPr lang="en-US" sz="4000" dirty="0" smtClean="0">
                <a:solidFill>
                  <a:schemeClr val="tx1"/>
                </a:solidFill>
              </a:rPr>
              <a:t>silent data corruption and make the computation result’s unreliability. How to improve </a:t>
            </a:r>
            <a:r>
              <a:rPr lang="en-US" sz="4000" dirty="0" smtClean="0">
                <a:solidFill>
                  <a:schemeClr val="tx1"/>
                </a:solidFill>
              </a:rPr>
              <a:t>applications‘ </a:t>
            </a:r>
            <a:r>
              <a:rPr lang="en-US" sz="4000" dirty="0" smtClean="0">
                <a:solidFill>
                  <a:schemeClr val="tx1"/>
                </a:solidFill>
              </a:rPr>
              <a:t>resiliency become a concern in computation community. In this study, we cooperate with </a:t>
            </a:r>
            <a:r>
              <a:rPr lang="en-US" sz="4000" dirty="0" smtClean="0">
                <a:solidFill>
                  <a:schemeClr val="tx1"/>
                </a:solidFill>
              </a:rPr>
              <a:t>two</a:t>
            </a:r>
            <a:r>
              <a:rPr lang="zh-CN" altLang="en-US" sz="4000" dirty="0" smtClean="0">
                <a:solidFill>
                  <a:schemeClr val="tx1"/>
                </a:solidFill>
              </a:rPr>
              <a:t> </a:t>
            </a:r>
            <a:r>
              <a:rPr lang="en-US" altLang="zh-CN" sz="4000" dirty="0" smtClean="0">
                <a:solidFill>
                  <a:schemeClr val="tx1"/>
                </a:solidFill>
              </a:rPr>
              <a:t>high-</a:t>
            </a:r>
            <a:r>
              <a:rPr lang="zh-CN" altLang="en-US" sz="4000" dirty="0" smtClean="0">
                <a:solidFill>
                  <a:schemeClr val="tx1"/>
                </a:solidFill>
              </a:rPr>
              <a:t> </a:t>
            </a:r>
            <a:r>
              <a:rPr lang="en-US" altLang="zh-CN" sz="4000" dirty="0" smtClean="0">
                <a:solidFill>
                  <a:schemeClr val="tx1"/>
                </a:solidFill>
              </a:rPr>
              <a:t>performance</a:t>
            </a:r>
            <a:r>
              <a:rPr lang="zh-CN" altLang="en-US" sz="4000" dirty="0" smtClean="0">
                <a:solidFill>
                  <a:schemeClr val="tx1"/>
                </a:solidFill>
              </a:rPr>
              <a:t> </a:t>
            </a:r>
            <a:r>
              <a:rPr lang="en-US" altLang="zh-CN" sz="4000" dirty="0" smtClean="0">
                <a:solidFill>
                  <a:schemeClr val="tx1"/>
                </a:solidFill>
              </a:rPr>
              <a:t>computation</a:t>
            </a:r>
            <a:r>
              <a:rPr lang="zh-CN" altLang="en-US" sz="4000" dirty="0" smtClean="0">
                <a:solidFill>
                  <a:schemeClr val="tx1"/>
                </a:solidFill>
              </a:rPr>
              <a:t> </a:t>
            </a:r>
            <a:r>
              <a:rPr lang="en-US" altLang="zh-CN" sz="4000" dirty="0" smtClean="0">
                <a:solidFill>
                  <a:schemeClr val="tx1"/>
                </a:solidFill>
              </a:rPr>
              <a:t>researchers</a:t>
            </a:r>
            <a:r>
              <a:rPr lang="en-US" sz="4000" dirty="0" smtClean="0">
                <a:solidFill>
                  <a:schemeClr val="tx1"/>
                </a:solidFill>
              </a:rPr>
              <a:t> </a:t>
            </a:r>
            <a:r>
              <a:rPr lang="en-US" sz="4000" dirty="0" smtClean="0">
                <a:solidFill>
                  <a:schemeClr val="tx1"/>
                </a:solidFill>
              </a:rPr>
              <a:t>design a visualization system to </a:t>
            </a:r>
            <a:r>
              <a:rPr lang="en-US" sz="4000" dirty="0" smtClean="0">
                <a:solidFill>
                  <a:schemeClr val="tx1"/>
                </a:solidFill>
              </a:rPr>
              <a:t>understand</a:t>
            </a:r>
            <a:r>
              <a:rPr lang="zh-CN" altLang="en-US" sz="4000" dirty="0" smtClean="0">
                <a:solidFill>
                  <a:schemeClr val="tx1"/>
                </a:solidFill>
              </a:rPr>
              <a:t> </a:t>
            </a:r>
            <a:r>
              <a:rPr lang="en-US" sz="4000" dirty="0" smtClean="0">
                <a:solidFill>
                  <a:schemeClr val="tx1"/>
                </a:solidFill>
              </a:rPr>
              <a:t>a program’s</a:t>
            </a:r>
            <a:r>
              <a:rPr lang="zh-CN" altLang="en-US" sz="4000" dirty="0" smtClean="0">
                <a:solidFill>
                  <a:schemeClr val="tx1"/>
                </a:solidFill>
              </a:rPr>
              <a:t> </a:t>
            </a:r>
            <a:r>
              <a:rPr lang="en-US" altLang="zh-CN" sz="4000" dirty="0" smtClean="0">
                <a:solidFill>
                  <a:schemeClr val="tx1"/>
                </a:solidFill>
              </a:rPr>
              <a:t>resilient</a:t>
            </a:r>
            <a:r>
              <a:rPr lang="zh-CN" altLang="en-US" sz="4000" dirty="0" smtClean="0">
                <a:solidFill>
                  <a:schemeClr val="tx1"/>
                </a:solidFill>
              </a:rPr>
              <a:t> </a:t>
            </a:r>
            <a:r>
              <a:rPr lang="en-US" altLang="zh-CN" sz="4000" dirty="0" smtClean="0">
                <a:solidFill>
                  <a:schemeClr val="tx1"/>
                </a:solidFill>
              </a:rPr>
              <a:t>property</a:t>
            </a:r>
            <a:r>
              <a:rPr lang="zh-CN" altLang="en-US" sz="4000" dirty="0" smtClean="0">
                <a:solidFill>
                  <a:schemeClr val="tx1"/>
                </a:solidFill>
              </a:rPr>
              <a:t> </a:t>
            </a:r>
            <a:r>
              <a:rPr lang="en-US" altLang="zh-CN" sz="4000" dirty="0" smtClean="0">
                <a:solidFill>
                  <a:schemeClr val="tx1"/>
                </a:solidFill>
              </a:rPr>
              <a:t>to</a:t>
            </a:r>
            <a:r>
              <a:rPr lang="zh-CN" altLang="en-US" sz="4000" dirty="0" smtClean="0">
                <a:solidFill>
                  <a:schemeClr val="tx1"/>
                </a:solidFill>
              </a:rPr>
              <a:t> </a:t>
            </a:r>
            <a:r>
              <a:rPr lang="en-US" altLang="zh-CN" sz="4000" dirty="0" smtClean="0">
                <a:solidFill>
                  <a:schemeClr val="tx1"/>
                </a:solidFill>
              </a:rPr>
              <a:t>silent</a:t>
            </a:r>
            <a:r>
              <a:rPr lang="zh-CN" altLang="en-US" sz="4000" dirty="0" smtClean="0">
                <a:solidFill>
                  <a:schemeClr val="tx1"/>
                </a:solidFill>
              </a:rPr>
              <a:t> </a:t>
            </a:r>
            <a:r>
              <a:rPr lang="en-US" altLang="zh-CN" sz="4000" dirty="0" smtClean="0">
                <a:solidFill>
                  <a:schemeClr val="tx1"/>
                </a:solidFill>
              </a:rPr>
              <a:t>data</a:t>
            </a:r>
            <a:r>
              <a:rPr lang="zh-CN" altLang="en-US" sz="4000" dirty="0" smtClean="0">
                <a:solidFill>
                  <a:schemeClr val="tx1"/>
                </a:solidFill>
              </a:rPr>
              <a:t> </a:t>
            </a:r>
            <a:r>
              <a:rPr lang="en-US" altLang="zh-CN" sz="4000" dirty="0" smtClean="0">
                <a:solidFill>
                  <a:schemeClr val="tx1"/>
                </a:solidFill>
              </a:rPr>
              <a:t>corruption</a:t>
            </a:r>
            <a:r>
              <a:rPr lang="en-US" sz="4000" dirty="0" smtClean="0">
                <a:solidFill>
                  <a:schemeClr val="tx1"/>
                </a:solidFill>
              </a:rPr>
              <a:t>.</a:t>
            </a:r>
            <a:endParaRPr lang="en-US" sz="4000" dirty="0" smtClean="0">
              <a:solidFill>
                <a:schemeClr val="tx1"/>
              </a:solidFill>
            </a:endParaRPr>
          </a:p>
          <a:p>
            <a:pPr algn="just"/>
            <a:endParaRPr lang="en-US" sz="4000" dirty="0" smtClean="0"/>
          </a:p>
          <a:p>
            <a:pPr algn="just"/>
            <a:endParaRPr lang="en-US" sz="4000" dirty="0" smtClean="0"/>
          </a:p>
          <a:p>
            <a:pPr algn="just"/>
            <a:r>
              <a:rPr lang="en-US" sz="4000" dirty="0" smtClean="0">
                <a:solidFill>
                  <a:srgbClr val="000000"/>
                </a:solidFill>
              </a:rPr>
              <a:t>Transient error, such </a:t>
            </a:r>
            <a:r>
              <a:rPr lang="en-US" sz="4000" dirty="0" smtClean="0">
                <a:solidFill>
                  <a:srgbClr val="000000"/>
                </a:solidFill>
              </a:rPr>
              <a:t>as</a:t>
            </a:r>
            <a:r>
              <a:rPr lang="zh-CN" altLang="en-US" sz="4000" dirty="0" smtClean="0">
                <a:solidFill>
                  <a:srgbClr val="000000"/>
                </a:solidFill>
              </a:rPr>
              <a:t> </a:t>
            </a:r>
            <a:r>
              <a:rPr lang="en-US" altLang="zh-CN" sz="4000" dirty="0" smtClean="0">
                <a:solidFill>
                  <a:srgbClr val="000000"/>
                </a:solidFill>
              </a:rPr>
              <a:t>a</a:t>
            </a:r>
            <a:r>
              <a:rPr lang="en-US" sz="4000" dirty="0" smtClean="0">
                <a:solidFill>
                  <a:srgbClr val="000000"/>
                </a:solidFill>
              </a:rPr>
              <a:t> </a:t>
            </a:r>
            <a:r>
              <a:rPr lang="en-US" sz="4000" dirty="0" smtClean="0">
                <a:solidFill>
                  <a:srgbClr val="000000"/>
                </a:solidFill>
              </a:rPr>
              <a:t>random bit flip, </a:t>
            </a:r>
            <a:r>
              <a:rPr lang="en-US" sz="4000" dirty="0" smtClean="0">
                <a:solidFill>
                  <a:srgbClr val="000000"/>
                </a:solidFill>
              </a:rPr>
              <a:t>caused </a:t>
            </a:r>
            <a:r>
              <a:rPr lang="en-US" sz="4000" dirty="0" smtClean="0">
                <a:solidFill>
                  <a:srgbClr val="000000"/>
                </a:solidFill>
              </a:rPr>
              <a:t>by high energy particle or device noise </a:t>
            </a:r>
            <a:r>
              <a:rPr lang="en-US" sz="4000" dirty="0" smtClean="0">
                <a:solidFill>
                  <a:srgbClr val="000000"/>
                </a:solidFill>
              </a:rPr>
              <a:t>may</a:t>
            </a:r>
            <a:r>
              <a:rPr lang="zh-CN" altLang="en-US" sz="4000" dirty="0" smtClean="0">
                <a:solidFill>
                  <a:srgbClr val="000000"/>
                </a:solidFill>
              </a:rPr>
              <a:t> </a:t>
            </a:r>
            <a:r>
              <a:rPr lang="en-US" sz="4000" dirty="0" smtClean="0">
                <a:solidFill>
                  <a:srgbClr val="000000"/>
                </a:solidFill>
              </a:rPr>
              <a:t>silently</a:t>
            </a:r>
            <a:r>
              <a:rPr lang="zh-CN" altLang="en-US" sz="4000" dirty="0" smtClean="0">
                <a:solidFill>
                  <a:srgbClr val="000000"/>
                </a:solidFill>
              </a:rPr>
              <a:t> </a:t>
            </a:r>
            <a:r>
              <a:rPr lang="en-US" altLang="zh-CN" sz="4000" dirty="0" smtClean="0">
                <a:solidFill>
                  <a:srgbClr val="000000"/>
                </a:solidFill>
              </a:rPr>
              <a:t>corrupt</a:t>
            </a:r>
            <a:r>
              <a:rPr lang="en-US" sz="4000" dirty="0" smtClean="0">
                <a:solidFill>
                  <a:srgbClr val="000000"/>
                </a:solidFill>
              </a:rPr>
              <a:t> </a:t>
            </a:r>
            <a:r>
              <a:rPr lang="en-US" sz="4000" dirty="0" smtClean="0">
                <a:solidFill>
                  <a:srgbClr val="000000"/>
                </a:solidFill>
              </a:rPr>
              <a:t>the </a:t>
            </a:r>
            <a:r>
              <a:rPr lang="en-US" sz="4000" dirty="0" smtClean="0">
                <a:solidFill>
                  <a:srgbClr val="000000"/>
                </a:solidFill>
              </a:rPr>
              <a:t>computation</a:t>
            </a:r>
            <a:r>
              <a:rPr lang="zh-CN" altLang="en-US" sz="4000" dirty="0" smtClean="0">
                <a:solidFill>
                  <a:srgbClr val="000000"/>
                </a:solidFill>
              </a:rPr>
              <a:t> </a:t>
            </a:r>
            <a:r>
              <a:rPr lang="en-US" altLang="zh-CN" sz="4000" dirty="0" smtClean="0">
                <a:solidFill>
                  <a:srgbClr val="000000"/>
                </a:solidFill>
              </a:rPr>
              <a:t>outcome</a:t>
            </a:r>
            <a:r>
              <a:rPr lang="en-US" sz="4000" dirty="0" smtClean="0"/>
              <a:t>. </a:t>
            </a:r>
            <a:endParaRPr lang="en-US" sz="4000" dirty="0" smtClean="0"/>
          </a:p>
          <a:p>
            <a:pPr marL="571500" indent="-571500" algn="just">
              <a:buFont typeface="Arial"/>
              <a:buChar char="•"/>
            </a:pPr>
            <a:r>
              <a:rPr lang="en-US" sz="4000" dirty="0" smtClean="0">
                <a:solidFill>
                  <a:srgbClr val="FF6600"/>
                </a:solidFill>
              </a:rPr>
              <a:t>SDC</a:t>
            </a:r>
            <a:r>
              <a:rPr lang="en-US" sz="4000" dirty="0" smtClean="0">
                <a:solidFill>
                  <a:srgbClr val="000000"/>
                </a:solidFill>
              </a:rPr>
              <a:t>: </a:t>
            </a:r>
            <a:r>
              <a:rPr lang="en-US" altLang="zh-CN" sz="3200" dirty="0" smtClean="0">
                <a:solidFill>
                  <a:srgbClr val="000000"/>
                </a:solidFill>
              </a:rPr>
              <a:t>Error</a:t>
            </a:r>
            <a:r>
              <a:rPr lang="zh-CN" altLang="en-US" sz="3200" dirty="0" smtClean="0">
                <a:solidFill>
                  <a:srgbClr val="000000"/>
                </a:solidFill>
              </a:rPr>
              <a:t> </a:t>
            </a:r>
            <a:r>
              <a:rPr lang="en-US" altLang="zh-CN" sz="3200" dirty="0" smtClean="0">
                <a:solidFill>
                  <a:srgbClr val="000000"/>
                </a:solidFill>
              </a:rPr>
              <a:t>c</a:t>
            </a:r>
            <a:r>
              <a:rPr lang="en-US" sz="3200" dirty="0" smtClean="0">
                <a:solidFill>
                  <a:srgbClr val="000000"/>
                </a:solidFill>
              </a:rPr>
              <a:t>orrupt </a:t>
            </a:r>
            <a:r>
              <a:rPr lang="en-US" sz="3200" dirty="0" smtClean="0">
                <a:solidFill>
                  <a:srgbClr val="000000"/>
                </a:solidFill>
              </a:rPr>
              <a:t>the computation </a:t>
            </a:r>
            <a:r>
              <a:rPr lang="en-US" sz="3200" dirty="0" smtClean="0">
                <a:solidFill>
                  <a:srgbClr val="000000"/>
                </a:solidFill>
              </a:rPr>
              <a:t>output</a:t>
            </a:r>
            <a:r>
              <a:rPr lang="zh-CN" altLang="en-US" sz="3200" dirty="0" smtClean="0">
                <a:solidFill>
                  <a:srgbClr val="000000"/>
                </a:solidFill>
              </a:rPr>
              <a:t> </a:t>
            </a:r>
            <a:r>
              <a:rPr lang="en-US" altLang="zh-CN" sz="3200" dirty="0" smtClean="0">
                <a:solidFill>
                  <a:srgbClr val="000000"/>
                </a:solidFill>
              </a:rPr>
              <a:t>s</a:t>
            </a:r>
            <a:r>
              <a:rPr lang="en-US" sz="3200" dirty="0" smtClean="0">
                <a:solidFill>
                  <a:srgbClr val="000000"/>
                </a:solidFill>
              </a:rPr>
              <a:t>ilently.</a:t>
            </a:r>
            <a:endParaRPr lang="en-US" sz="3200" dirty="0" smtClean="0">
              <a:solidFill>
                <a:srgbClr val="000000"/>
              </a:solidFill>
            </a:endParaRPr>
          </a:p>
          <a:p>
            <a:pPr marL="571500" indent="-571500" algn="just">
              <a:buFont typeface="Arial"/>
              <a:buChar char="•"/>
            </a:pPr>
            <a:r>
              <a:rPr lang="en-US" sz="4000" dirty="0" smtClean="0">
                <a:solidFill>
                  <a:srgbClr val="008000"/>
                </a:solidFill>
              </a:rPr>
              <a:t>Masked</a:t>
            </a:r>
            <a:r>
              <a:rPr lang="en-US" sz="4000" dirty="0" smtClean="0">
                <a:solidFill>
                  <a:srgbClr val="000000"/>
                </a:solidFill>
              </a:rPr>
              <a:t>:</a:t>
            </a:r>
            <a:r>
              <a:rPr lang="en-US" sz="4000" dirty="0" smtClean="0"/>
              <a:t> </a:t>
            </a:r>
            <a:r>
              <a:rPr lang="en-US" sz="3200" dirty="0">
                <a:solidFill>
                  <a:srgbClr val="000000"/>
                </a:solidFill>
              </a:rPr>
              <a:t>E</a:t>
            </a:r>
            <a:r>
              <a:rPr lang="en-US" sz="3200" dirty="0" smtClean="0">
                <a:solidFill>
                  <a:srgbClr val="000000"/>
                </a:solidFill>
              </a:rPr>
              <a:t>rror </a:t>
            </a:r>
            <a:r>
              <a:rPr lang="en-US" sz="3200" dirty="0" smtClean="0">
                <a:solidFill>
                  <a:srgbClr val="000000"/>
                </a:solidFill>
              </a:rPr>
              <a:t>vanish</a:t>
            </a:r>
            <a:r>
              <a:rPr lang="en-US" altLang="zh-CN" sz="3200" dirty="0" smtClean="0">
                <a:solidFill>
                  <a:srgbClr val="000000"/>
                </a:solidFill>
              </a:rPr>
              <a:t>,</a:t>
            </a:r>
            <a:r>
              <a:rPr lang="en-US" sz="3200" dirty="0" smtClean="0">
                <a:solidFill>
                  <a:srgbClr val="000000"/>
                </a:solidFill>
              </a:rPr>
              <a:t> </a:t>
            </a:r>
            <a:r>
              <a:rPr lang="en-US" sz="3200" dirty="0" smtClean="0">
                <a:solidFill>
                  <a:srgbClr val="000000"/>
                </a:solidFill>
              </a:rPr>
              <a:t>and computation outcome is </a:t>
            </a:r>
            <a:r>
              <a:rPr lang="en-US" sz="3200" dirty="0" smtClean="0">
                <a:solidFill>
                  <a:srgbClr val="000000"/>
                </a:solidFill>
              </a:rPr>
              <a:t>under</a:t>
            </a:r>
            <a:r>
              <a:rPr lang="zh-CN" altLang="en-US" sz="3200" dirty="0" smtClean="0">
                <a:solidFill>
                  <a:srgbClr val="000000"/>
                </a:solidFill>
              </a:rPr>
              <a:t> </a:t>
            </a:r>
            <a:r>
              <a:rPr lang="en-US" altLang="zh-CN" sz="3200" dirty="0" smtClean="0">
                <a:solidFill>
                  <a:srgbClr val="000000"/>
                </a:solidFill>
              </a:rPr>
              <a:t>the</a:t>
            </a:r>
            <a:r>
              <a:rPr lang="zh-CN" altLang="en-US" sz="3200" dirty="0" smtClean="0">
                <a:solidFill>
                  <a:srgbClr val="000000"/>
                </a:solidFill>
              </a:rPr>
              <a:t> </a:t>
            </a:r>
            <a:r>
              <a:rPr lang="en-US" altLang="zh-CN" sz="3200" dirty="0" smtClean="0">
                <a:solidFill>
                  <a:srgbClr val="000000"/>
                </a:solidFill>
              </a:rPr>
              <a:t>threshold</a:t>
            </a:r>
            <a:r>
              <a:rPr lang="en-US" sz="3200" dirty="0" smtClean="0">
                <a:solidFill>
                  <a:srgbClr val="000000"/>
                </a:solidFill>
              </a:rPr>
              <a:t>.</a:t>
            </a:r>
            <a:endParaRPr lang="en-US" sz="3200" dirty="0" smtClean="0">
              <a:solidFill>
                <a:srgbClr val="000000"/>
              </a:solidFill>
            </a:endParaRPr>
          </a:p>
          <a:p>
            <a:pPr marL="571500" indent="-571500" algn="just">
              <a:buFont typeface="Arial"/>
              <a:buChar char="•"/>
            </a:pPr>
            <a:r>
              <a:rPr lang="en-US" sz="4000" dirty="0" smtClean="0">
                <a:solidFill>
                  <a:srgbClr val="660066"/>
                </a:solidFill>
              </a:rPr>
              <a:t>Crash</a:t>
            </a:r>
            <a:r>
              <a:rPr lang="en-US" sz="4000" dirty="0" smtClean="0">
                <a:solidFill>
                  <a:srgbClr val="000000"/>
                </a:solidFill>
              </a:rPr>
              <a:t>:</a:t>
            </a:r>
            <a:r>
              <a:rPr lang="en-US" sz="4000" dirty="0" smtClean="0"/>
              <a:t> </a:t>
            </a:r>
            <a:r>
              <a:rPr lang="en-US" sz="3200" dirty="0" smtClean="0">
                <a:solidFill>
                  <a:srgbClr val="000000"/>
                </a:solidFill>
              </a:rPr>
              <a:t>Error</a:t>
            </a:r>
            <a:r>
              <a:rPr lang="zh-CN" altLang="en-US" sz="3200" dirty="0" smtClean="0">
                <a:solidFill>
                  <a:srgbClr val="000000"/>
                </a:solidFill>
              </a:rPr>
              <a:t> </a:t>
            </a:r>
            <a:r>
              <a:rPr lang="en-US" altLang="zh-CN" sz="3200" dirty="0" smtClean="0">
                <a:solidFill>
                  <a:srgbClr val="000000"/>
                </a:solidFill>
              </a:rPr>
              <a:t>c</a:t>
            </a:r>
            <a:r>
              <a:rPr lang="en-US" sz="3200" dirty="0" smtClean="0">
                <a:solidFill>
                  <a:srgbClr val="000000"/>
                </a:solidFill>
              </a:rPr>
              <a:t>rash</a:t>
            </a:r>
            <a:r>
              <a:rPr lang="zh-CN" altLang="en-US" sz="3200" dirty="0" smtClean="0">
                <a:solidFill>
                  <a:srgbClr val="000000"/>
                </a:solidFill>
              </a:rPr>
              <a:t> </a:t>
            </a:r>
            <a:r>
              <a:rPr lang="en-US" altLang="zh-CN" sz="3200" dirty="0" smtClean="0">
                <a:solidFill>
                  <a:srgbClr val="000000"/>
                </a:solidFill>
              </a:rPr>
              <a:t>the</a:t>
            </a:r>
            <a:r>
              <a:rPr lang="zh-CN" altLang="en-US" sz="3200" dirty="0" smtClean="0">
                <a:solidFill>
                  <a:srgbClr val="000000"/>
                </a:solidFill>
              </a:rPr>
              <a:t> </a:t>
            </a:r>
            <a:r>
              <a:rPr lang="en-US" altLang="zh-CN" sz="3200" dirty="0" smtClean="0">
                <a:solidFill>
                  <a:srgbClr val="000000"/>
                </a:solidFill>
              </a:rPr>
              <a:t>program</a:t>
            </a:r>
            <a:endParaRPr lang="en-US" sz="3200" dirty="0">
              <a:solidFill>
                <a:srgbClr val="000000"/>
              </a:solidFill>
            </a:endParaRPr>
          </a:p>
          <a:p>
            <a:pPr algn="just"/>
            <a:r>
              <a:rPr lang="en-US" sz="4000" dirty="0" smtClean="0"/>
              <a:t>  </a:t>
            </a:r>
            <a:endParaRPr lang="en-US" sz="4000" dirty="0"/>
          </a:p>
        </p:txBody>
      </p:sp>
      <p:sp>
        <p:nvSpPr>
          <p:cNvPr id="4" name="Text Placeholder 3"/>
          <p:cNvSpPr>
            <a:spLocks noGrp="1"/>
          </p:cNvSpPr>
          <p:nvPr>
            <p:ph type="body" sz="quarter" idx="20"/>
          </p:nvPr>
        </p:nvSpPr>
        <p:spPr>
          <a:xfrm>
            <a:off x="509578" y="26176807"/>
            <a:ext cx="10050462" cy="754045"/>
          </a:xfrm>
        </p:spPr>
        <p:txBody>
          <a:bodyPr/>
          <a:lstStyle/>
          <a:p>
            <a:pPr algn="l"/>
            <a:r>
              <a:rPr lang="en-US" i="1" dirty="0" smtClean="0">
                <a:solidFill>
                  <a:srgbClr val="000000"/>
                </a:solidFill>
              </a:rPr>
              <a:t>OBJECTIVES</a:t>
            </a:r>
            <a:endParaRPr lang="en-US" i="1" dirty="0">
              <a:solidFill>
                <a:srgbClr val="000000"/>
              </a:solidFill>
            </a:endParaRPr>
          </a:p>
        </p:txBody>
      </p:sp>
      <p:sp>
        <p:nvSpPr>
          <p:cNvPr id="50" name="Text Placeholder 49"/>
          <p:cNvSpPr>
            <a:spLocks noGrp="1"/>
          </p:cNvSpPr>
          <p:nvPr>
            <p:ph type="body" sz="quarter" idx="23"/>
          </p:nvPr>
        </p:nvSpPr>
        <p:spPr>
          <a:xfrm>
            <a:off x="11460160" y="5413214"/>
            <a:ext cx="21204239" cy="26903816"/>
          </a:xfrm>
          <a:solidFill>
            <a:srgbClr val="FFFFFF"/>
          </a:solidFill>
          <a:ln>
            <a:solidFill>
              <a:srgbClr val="000000"/>
            </a:solidFill>
          </a:ln>
        </p:spPr>
        <p:txBody>
          <a:bodyPr/>
          <a:lstStyle/>
          <a:p>
            <a:endParaRPr lang="en-US" sz="4000" dirty="0" smtClean="0"/>
          </a:p>
          <a:p>
            <a:r>
              <a:rPr lang="en-US" altLang="zh-CN" sz="4000" dirty="0" smtClean="0"/>
              <a:t>.</a:t>
            </a:r>
            <a:endParaRPr lang="en-US" sz="4000" dirty="0"/>
          </a:p>
          <a:p>
            <a:endParaRPr lang="en-US" sz="4000" dirty="0" smtClean="0"/>
          </a:p>
          <a:p>
            <a:endParaRPr lang="en-US" sz="4000" dirty="0"/>
          </a:p>
          <a:p>
            <a:endParaRPr lang="en-US" sz="4000" dirty="0"/>
          </a:p>
          <a:p>
            <a:endParaRPr lang="en-US" sz="4000" dirty="0" smtClean="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a:p>
          <a:p>
            <a:pPr marL="571500" indent="-571500">
              <a:buFont typeface="Arial"/>
              <a:buChar char="•"/>
            </a:pPr>
            <a:endParaRPr lang="en-US" sz="4000" dirty="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smtClean="0"/>
          </a:p>
          <a:p>
            <a:endParaRPr lang="en-US" sz="4000" dirty="0" smtClean="0"/>
          </a:p>
          <a:p>
            <a:r>
              <a:rPr lang="en-US" sz="4000" dirty="0" smtClean="0">
                <a:solidFill>
                  <a:srgbClr val="000000"/>
                </a:solidFill>
              </a:rPr>
              <a:t>What’s</a:t>
            </a:r>
            <a:r>
              <a:rPr lang="zh-CN" altLang="en-US" sz="4000" dirty="0" smtClean="0">
                <a:solidFill>
                  <a:srgbClr val="000000"/>
                </a:solidFill>
              </a:rPr>
              <a:t> </a:t>
            </a:r>
            <a:r>
              <a:rPr lang="en-US" altLang="zh-CN" sz="4000" dirty="0" smtClean="0">
                <a:solidFill>
                  <a:srgbClr val="000000"/>
                </a:solidFill>
              </a:rPr>
              <a:t>transient</a:t>
            </a:r>
            <a:r>
              <a:rPr lang="zh-CN" altLang="en-US" sz="4000" dirty="0" smtClean="0">
                <a:solidFill>
                  <a:srgbClr val="000000"/>
                </a:solidFill>
              </a:rPr>
              <a:t> </a:t>
            </a:r>
            <a:r>
              <a:rPr lang="en-US" altLang="zh-CN" sz="4000" dirty="0" smtClean="0">
                <a:solidFill>
                  <a:srgbClr val="000000"/>
                </a:solidFill>
              </a:rPr>
              <a:t>errors’</a:t>
            </a:r>
            <a:r>
              <a:rPr lang="zh-CN" altLang="en-US" sz="4000" dirty="0" smtClean="0">
                <a:solidFill>
                  <a:srgbClr val="000000"/>
                </a:solidFill>
              </a:rPr>
              <a:t> </a:t>
            </a:r>
            <a:r>
              <a:rPr lang="en-US" altLang="zh-CN" sz="4000" dirty="0" smtClean="0">
                <a:solidFill>
                  <a:srgbClr val="000000"/>
                </a:solidFill>
              </a:rPr>
              <a:t>impact</a:t>
            </a:r>
            <a:r>
              <a:rPr lang="zh-CN" altLang="en-US" sz="4000" dirty="0" smtClean="0">
                <a:solidFill>
                  <a:srgbClr val="000000"/>
                </a:solidFill>
              </a:rPr>
              <a:t> </a:t>
            </a:r>
            <a:r>
              <a:rPr lang="en-US" altLang="zh-CN" sz="4000" dirty="0" smtClean="0">
                <a:solidFill>
                  <a:srgbClr val="000000"/>
                </a:solidFill>
              </a:rPr>
              <a:t>on</a:t>
            </a:r>
            <a:r>
              <a:rPr lang="zh-CN" altLang="en-US" sz="4000" dirty="0" smtClean="0">
                <a:solidFill>
                  <a:srgbClr val="000000"/>
                </a:solidFill>
              </a:rPr>
              <a:t> </a:t>
            </a:r>
            <a:r>
              <a:rPr lang="en-US" altLang="zh-CN" sz="4000" dirty="0" smtClean="0">
                <a:solidFill>
                  <a:srgbClr val="000000"/>
                </a:solidFill>
              </a:rPr>
              <a:t>different</a:t>
            </a:r>
            <a:r>
              <a:rPr lang="zh-CN" altLang="en-US" sz="4000" dirty="0" smtClean="0">
                <a:solidFill>
                  <a:srgbClr val="000000"/>
                </a:solidFill>
              </a:rPr>
              <a:t>                       </a:t>
            </a:r>
            <a:r>
              <a:rPr lang="en-US" sz="4000" dirty="0" smtClean="0">
                <a:solidFill>
                  <a:srgbClr val="000000"/>
                </a:solidFill>
              </a:rPr>
              <a:t>How</a:t>
            </a:r>
            <a:r>
              <a:rPr lang="zh-CN" altLang="en-US" sz="4000" dirty="0" smtClean="0">
                <a:solidFill>
                  <a:srgbClr val="000000"/>
                </a:solidFill>
              </a:rPr>
              <a:t> </a:t>
            </a:r>
            <a:r>
              <a:rPr lang="en-US" altLang="zh-CN" sz="4000" dirty="0" smtClean="0">
                <a:solidFill>
                  <a:srgbClr val="000000"/>
                </a:solidFill>
              </a:rPr>
              <a:t>each</a:t>
            </a:r>
            <a:r>
              <a:rPr lang="zh-CN" altLang="en-US" sz="4000" dirty="0" smtClean="0">
                <a:solidFill>
                  <a:srgbClr val="000000"/>
                </a:solidFill>
              </a:rPr>
              <a:t> </a:t>
            </a:r>
            <a:r>
              <a:rPr lang="en-US" altLang="zh-CN" sz="4000" dirty="0" smtClean="0">
                <a:solidFill>
                  <a:srgbClr val="000000"/>
                </a:solidFill>
              </a:rPr>
              <a:t>bit</a:t>
            </a:r>
            <a:r>
              <a:rPr lang="zh-CN" altLang="en-US" sz="4000" dirty="0">
                <a:solidFill>
                  <a:srgbClr val="000000"/>
                </a:solidFill>
              </a:rPr>
              <a:t> </a:t>
            </a:r>
            <a:r>
              <a:rPr lang="en-US" altLang="zh-CN" sz="4000" dirty="0" smtClean="0">
                <a:solidFill>
                  <a:srgbClr val="000000"/>
                </a:solidFill>
              </a:rPr>
              <a:t>impact</a:t>
            </a:r>
            <a:r>
              <a:rPr lang="zh-CN" altLang="en-US" sz="4000" dirty="0" smtClean="0">
                <a:solidFill>
                  <a:srgbClr val="000000"/>
                </a:solidFill>
              </a:rPr>
              <a:t> </a:t>
            </a:r>
            <a:r>
              <a:rPr lang="en-US" altLang="zh-CN" sz="4000" dirty="0" smtClean="0">
                <a:solidFill>
                  <a:srgbClr val="000000"/>
                </a:solidFill>
              </a:rPr>
              <a:t>the</a:t>
            </a:r>
            <a:r>
              <a:rPr lang="zh-CN" altLang="en-US" sz="4000" dirty="0" smtClean="0">
                <a:solidFill>
                  <a:srgbClr val="000000"/>
                </a:solidFill>
              </a:rPr>
              <a:t> </a:t>
            </a:r>
            <a:r>
              <a:rPr lang="en-US" altLang="zh-CN" sz="4000" dirty="0" smtClean="0">
                <a:solidFill>
                  <a:srgbClr val="000000"/>
                </a:solidFill>
              </a:rPr>
              <a:t>program</a:t>
            </a:r>
            <a:r>
              <a:rPr lang="zh-CN" altLang="en-US" sz="4000" dirty="0" smtClean="0">
                <a:solidFill>
                  <a:srgbClr val="000000"/>
                </a:solidFill>
              </a:rPr>
              <a:t> </a:t>
            </a:r>
            <a:r>
              <a:rPr lang="en-US" altLang="zh-CN" sz="4000" dirty="0" smtClean="0">
                <a:solidFill>
                  <a:srgbClr val="000000"/>
                </a:solidFill>
              </a:rPr>
              <a:t>outcome?</a:t>
            </a:r>
            <a:endParaRPr lang="en-US" altLang="zh-CN" sz="4000" dirty="0">
              <a:solidFill>
                <a:srgbClr val="000000"/>
              </a:solidFill>
            </a:endParaRPr>
          </a:p>
          <a:p>
            <a:r>
              <a:rPr lang="zh-CN" altLang="en-US" sz="4000" dirty="0">
                <a:solidFill>
                  <a:srgbClr val="000000"/>
                </a:solidFill>
              </a:rPr>
              <a:t> </a:t>
            </a:r>
            <a:r>
              <a:rPr lang="en-US" altLang="zh-CN" sz="4000" dirty="0">
                <a:solidFill>
                  <a:srgbClr val="000000"/>
                </a:solidFill>
              </a:rPr>
              <a:t>iteration</a:t>
            </a:r>
            <a:r>
              <a:rPr lang="en-US" altLang="zh-CN" sz="4000" dirty="0" smtClean="0">
                <a:solidFill>
                  <a:srgbClr val="000000"/>
                </a:solidFill>
              </a:rPr>
              <a:t>?</a:t>
            </a:r>
          </a:p>
          <a:p>
            <a:endParaRPr lang="en-US" altLang="zh-CN" sz="4000" dirty="0" smtClean="0"/>
          </a:p>
          <a:p>
            <a:r>
              <a:rPr lang="zh-CN" altLang="en-US" sz="4000" dirty="0" smtClean="0"/>
              <a:t> </a:t>
            </a:r>
            <a:endParaRPr lang="en-US" sz="4000" dirty="0"/>
          </a:p>
          <a:p>
            <a:pPr marL="571500" indent="-571500">
              <a:buFont typeface="Arial"/>
              <a:buChar char="•"/>
            </a:pPr>
            <a:endParaRPr lang="en-US" sz="4000" dirty="0" smtClean="0"/>
          </a:p>
          <a:p>
            <a:pPr marL="571500" indent="-571500">
              <a:buFont typeface="Arial"/>
              <a:buChar char="•"/>
            </a:pPr>
            <a:endParaRPr lang="en-US" sz="4000" dirty="0"/>
          </a:p>
          <a:p>
            <a:endParaRPr lang="en-US" sz="4000" dirty="0"/>
          </a:p>
          <a:p>
            <a:pPr marL="571500" indent="-571500">
              <a:buFont typeface="Arial"/>
              <a:buChar char="•"/>
            </a:pPr>
            <a:endParaRPr lang="en-US" sz="4000" dirty="0"/>
          </a:p>
          <a:p>
            <a:endParaRPr lang="en-US" sz="4000" dirty="0" smtClean="0"/>
          </a:p>
          <a:p>
            <a:pPr marL="571500" indent="-571500">
              <a:buFont typeface="Arial"/>
              <a:buChar char="•"/>
            </a:pPr>
            <a:endParaRPr lang="en-US" sz="4000" dirty="0"/>
          </a:p>
          <a:p>
            <a:pPr marL="571500" indent="-571500">
              <a:buFont typeface="Arial"/>
              <a:buChar char="•"/>
            </a:pPr>
            <a:endParaRPr lang="en-US" sz="4000" dirty="0"/>
          </a:p>
        </p:txBody>
      </p:sp>
      <p:sp>
        <p:nvSpPr>
          <p:cNvPr id="8" name="Text Placeholder 7"/>
          <p:cNvSpPr>
            <a:spLocks noGrp="1"/>
          </p:cNvSpPr>
          <p:nvPr>
            <p:ph type="body" sz="quarter" idx="24"/>
          </p:nvPr>
        </p:nvSpPr>
        <p:spPr>
          <a:xfrm>
            <a:off x="11460161" y="5472306"/>
            <a:ext cx="21102638" cy="754045"/>
          </a:xfrm>
        </p:spPr>
        <p:txBody>
          <a:bodyPr/>
          <a:lstStyle/>
          <a:p>
            <a:r>
              <a:rPr lang="en-US" dirty="0" smtClean="0">
                <a:solidFill>
                  <a:srgbClr val="000000"/>
                </a:solidFill>
              </a:rPr>
              <a:t>THE</a:t>
            </a:r>
            <a:r>
              <a:rPr lang="zh-CN" altLang="en-US" dirty="0" smtClean="0">
                <a:solidFill>
                  <a:srgbClr val="000000"/>
                </a:solidFill>
              </a:rPr>
              <a:t> </a:t>
            </a:r>
            <a:r>
              <a:rPr lang="en-US" altLang="zh-CN" dirty="0" smtClean="0">
                <a:solidFill>
                  <a:srgbClr val="000000"/>
                </a:solidFill>
              </a:rPr>
              <a:t>SYSTEM</a:t>
            </a:r>
            <a:endParaRPr lang="en-US" dirty="0">
              <a:solidFill>
                <a:srgbClr val="000000"/>
              </a:solidFill>
            </a:endParaRPr>
          </a:p>
        </p:txBody>
      </p:sp>
      <p:sp>
        <p:nvSpPr>
          <p:cNvPr id="15" name="Text Placeholder 14"/>
          <p:cNvSpPr>
            <a:spLocks noGrp="1"/>
          </p:cNvSpPr>
          <p:nvPr>
            <p:ph type="body" sz="quarter" idx="96"/>
          </p:nvPr>
        </p:nvSpPr>
        <p:spPr>
          <a:xfrm>
            <a:off x="491425" y="26686933"/>
            <a:ext cx="10056813" cy="4524294"/>
          </a:xfrm>
        </p:spPr>
        <p:txBody>
          <a:bodyPr/>
          <a:lstStyle/>
          <a:p>
            <a:pPr marL="342900" indent="-342900">
              <a:buFont typeface="Arial"/>
              <a:buChar char="•"/>
            </a:pPr>
            <a:endParaRPr lang="en-US" sz="4000" dirty="0" smtClean="0">
              <a:solidFill>
                <a:srgbClr val="000000"/>
              </a:solidFill>
            </a:endParaRPr>
          </a:p>
          <a:p>
            <a:pPr marL="342900" indent="-342900">
              <a:buFont typeface="Arial"/>
              <a:buChar char="•"/>
            </a:pPr>
            <a:r>
              <a:rPr lang="en-US" sz="4000" dirty="0" smtClean="0">
                <a:solidFill>
                  <a:srgbClr val="000000"/>
                </a:solidFill>
              </a:rPr>
              <a:t>Understand</a:t>
            </a:r>
            <a:r>
              <a:rPr lang="zh-CN" altLang="en-US" sz="4000" dirty="0" smtClean="0">
                <a:solidFill>
                  <a:srgbClr val="000000"/>
                </a:solidFill>
              </a:rPr>
              <a:t> </a:t>
            </a:r>
            <a:r>
              <a:rPr lang="en-US" altLang="zh-CN" sz="4000" dirty="0" smtClean="0">
                <a:solidFill>
                  <a:srgbClr val="000000"/>
                </a:solidFill>
              </a:rPr>
              <a:t>how the</a:t>
            </a:r>
            <a:r>
              <a:rPr lang="zh-CN" altLang="en-US" sz="4000" dirty="0" smtClean="0">
                <a:solidFill>
                  <a:srgbClr val="000000"/>
                </a:solidFill>
              </a:rPr>
              <a:t> </a:t>
            </a:r>
            <a:r>
              <a:rPr lang="en-US" altLang="zh-CN" sz="4000" dirty="0" smtClean="0">
                <a:solidFill>
                  <a:srgbClr val="000000"/>
                </a:solidFill>
              </a:rPr>
              <a:t>silent data </a:t>
            </a:r>
            <a:r>
              <a:rPr lang="en-US" altLang="zh-CN" sz="4000" dirty="0" smtClean="0">
                <a:solidFill>
                  <a:srgbClr val="000000"/>
                </a:solidFill>
              </a:rPr>
              <a:t>corruption’s </a:t>
            </a:r>
            <a:r>
              <a:rPr lang="en-US" altLang="zh-CN" sz="4000" dirty="0" smtClean="0">
                <a:solidFill>
                  <a:srgbClr val="000000"/>
                </a:solidFill>
              </a:rPr>
              <a:t>impact</a:t>
            </a:r>
            <a:r>
              <a:rPr lang="zh-CN" altLang="en-US" sz="4000" dirty="0" smtClean="0">
                <a:solidFill>
                  <a:srgbClr val="000000"/>
                </a:solidFill>
              </a:rPr>
              <a:t> </a:t>
            </a:r>
            <a:r>
              <a:rPr lang="en-US" altLang="zh-CN" sz="4000" dirty="0" smtClean="0">
                <a:solidFill>
                  <a:srgbClr val="000000"/>
                </a:solidFill>
              </a:rPr>
              <a:t>on</a:t>
            </a:r>
            <a:r>
              <a:rPr lang="zh-CN" altLang="en-US" sz="4000" dirty="0" smtClean="0">
                <a:solidFill>
                  <a:srgbClr val="000000"/>
                </a:solidFill>
              </a:rPr>
              <a:t> </a:t>
            </a:r>
            <a:r>
              <a:rPr lang="en-US" altLang="zh-CN" sz="4000" dirty="0" smtClean="0">
                <a:solidFill>
                  <a:srgbClr val="000000"/>
                </a:solidFill>
              </a:rPr>
              <a:t>a</a:t>
            </a:r>
            <a:r>
              <a:rPr lang="zh-CN" altLang="en-US" sz="4000" dirty="0" smtClean="0">
                <a:solidFill>
                  <a:srgbClr val="000000"/>
                </a:solidFill>
              </a:rPr>
              <a:t> </a:t>
            </a:r>
            <a:r>
              <a:rPr lang="en-US" altLang="zh-CN" sz="4000" dirty="0" smtClean="0">
                <a:solidFill>
                  <a:srgbClr val="000000"/>
                </a:solidFill>
              </a:rPr>
              <a:t>program.</a:t>
            </a:r>
          </a:p>
          <a:p>
            <a:endParaRPr lang="en-US" sz="4000" dirty="0" smtClean="0">
              <a:solidFill>
                <a:srgbClr val="000000"/>
              </a:solidFill>
            </a:endParaRPr>
          </a:p>
          <a:p>
            <a:pPr marL="342900" indent="-342900">
              <a:buFont typeface="Arial"/>
              <a:buChar char="•"/>
            </a:pPr>
            <a:r>
              <a:rPr lang="en-US" altLang="zh-CN" sz="4000" dirty="0" smtClean="0">
                <a:solidFill>
                  <a:srgbClr val="000000"/>
                </a:solidFill>
              </a:rPr>
              <a:t>Understand</a:t>
            </a:r>
            <a:r>
              <a:rPr lang="zh-CN" altLang="en-US" sz="4000" dirty="0" smtClean="0">
                <a:solidFill>
                  <a:srgbClr val="000000"/>
                </a:solidFill>
              </a:rPr>
              <a:t> </a:t>
            </a:r>
            <a:r>
              <a:rPr lang="en-US" altLang="zh-CN" sz="4000" dirty="0" smtClean="0">
                <a:solidFill>
                  <a:srgbClr val="000000"/>
                </a:solidFill>
              </a:rPr>
              <a:t>how</a:t>
            </a:r>
            <a:r>
              <a:rPr lang="zh-CN" altLang="en-US" sz="4000" dirty="0" smtClean="0">
                <a:solidFill>
                  <a:srgbClr val="000000"/>
                </a:solidFill>
              </a:rPr>
              <a:t> </a:t>
            </a:r>
            <a:r>
              <a:rPr lang="en-US" altLang="zh-CN" sz="4000" dirty="0" smtClean="0">
                <a:solidFill>
                  <a:srgbClr val="000000"/>
                </a:solidFill>
              </a:rPr>
              <a:t>a transient</a:t>
            </a:r>
            <a:r>
              <a:rPr lang="zh-CN" altLang="en-US" sz="4000" dirty="0" smtClean="0">
                <a:solidFill>
                  <a:srgbClr val="000000"/>
                </a:solidFill>
              </a:rPr>
              <a:t> </a:t>
            </a:r>
            <a:r>
              <a:rPr lang="en-US" altLang="zh-CN" sz="4000" dirty="0" smtClean="0">
                <a:solidFill>
                  <a:srgbClr val="000000"/>
                </a:solidFill>
              </a:rPr>
              <a:t>error</a:t>
            </a:r>
            <a:r>
              <a:rPr lang="zh-CN" altLang="en-US" sz="4000" dirty="0" smtClean="0">
                <a:solidFill>
                  <a:srgbClr val="000000"/>
                </a:solidFill>
              </a:rPr>
              <a:t> </a:t>
            </a:r>
            <a:r>
              <a:rPr lang="en-US" altLang="zh-CN" sz="4000" dirty="0" smtClean="0">
                <a:solidFill>
                  <a:srgbClr val="000000"/>
                </a:solidFill>
              </a:rPr>
              <a:t>propagates</a:t>
            </a:r>
            <a:r>
              <a:rPr lang="zh-CN" altLang="en-US" sz="4000" dirty="0" smtClean="0">
                <a:solidFill>
                  <a:srgbClr val="000000"/>
                </a:solidFill>
              </a:rPr>
              <a:t> </a:t>
            </a:r>
            <a:r>
              <a:rPr lang="en-US" altLang="zh-CN" sz="4000" dirty="0" smtClean="0">
                <a:solidFill>
                  <a:srgbClr val="000000"/>
                </a:solidFill>
              </a:rPr>
              <a:t>through</a:t>
            </a:r>
            <a:r>
              <a:rPr lang="zh-CN" altLang="en-US" sz="4000" dirty="0" smtClean="0">
                <a:solidFill>
                  <a:srgbClr val="000000"/>
                </a:solidFill>
              </a:rPr>
              <a:t> </a:t>
            </a:r>
            <a:r>
              <a:rPr lang="en-US" altLang="zh-CN" sz="4000" dirty="0" smtClean="0">
                <a:solidFill>
                  <a:srgbClr val="000000"/>
                </a:solidFill>
              </a:rPr>
              <a:t>a</a:t>
            </a:r>
            <a:r>
              <a:rPr lang="zh-CN" altLang="en-US" sz="4000" dirty="0" smtClean="0">
                <a:solidFill>
                  <a:srgbClr val="000000"/>
                </a:solidFill>
              </a:rPr>
              <a:t> </a:t>
            </a:r>
            <a:r>
              <a:rPr lang="en-US" altLang="zh-CN" sz="4000" dirty="0" smtClean="0">
                <a:solidFill>
                  <a:srgbClr val="000000"/>
                </a:solidFill>
              </a:rPr>
              <a:t>program.</a:t>
            </a:r>
            <a:endParaRPr lang="en-US" sz="4000" dirty="0">
              <a:solidFill>
                <a:srgbClr val="000000"/>
              </a:solidFill>
            </a:endParaRPr>
          </a:p>
        </p:txBody>
      </p:sp>
      <p:sp>
        <p:nvSpPr>
          <p:cNvPr id="16" name="Text Placeholder 15"/>
          <p:cNvSpPr>
            <a:spLocks noGrp="1"/>
          </p:cNvSpPr>
          <p:nvPr>
            <p:ph type="body" sz="quarter" idx="150"/>
          </p:nvPr>
        </p:nvSpPr>
        <p:spPr/>
        <p:txBody>
          <a:bodyPr>
            <a:normAutofit fontScale="70000" lnSpcReduction="20000"/>
          </a:bodyPr>
          <a:lstStyle/>
          <a:p>
            <a:r>
              <a:rPr lang="en-US" altLang="zh-CN" dirty="0" smtClean="0"/>
              <a:t>SCI</a:t>
            </a:r>
            <a:r>
              <a:rPr lang="zh-CN" altLang="en-US" dirty="0" smtClean="0"/>
              <a:t> </a:t>
            </a:r>
            <a:r>
              <a:rPr lang="en-US" altLang="zh-CN" dirty="0" smtClean="0"/>
              <a:t>Institute</a:t>
            </a:r>
            <a:r>
              <a:rPr lang="zh-CN" altLang="en-US" dirty="0" smtClean="0"/>
              <a:t> *</a:t>
            </a:r>
            <a:endParaRPr lang="en-US" altLang="zh-CN" dirty="0" smtClean="0"/>
          </a:p>
          <a:p>
            <a:r>
              <a:rPr lang="en-US" altLang="zh-CN" dirty="0" smtClean="0"/>
              <a:t>Lawrence</a:t>
            </a:r>
            <a:r>
              <a:rPr lang="zh-CN" altLang="en-US" dirty="0" smtClean="0"/>
              <a:t> </a:t>
            </a:r>
            <a:r>
              <a:rPr lang="en-US" altLang="zh-CN" dirty="0" smtClean="0"/>
              <a:t>Livermore</a:t>
            </a:r>
            <a:r>
              <a:rPr lang="zh-CN" altLang="en-US" dirty="0" smtClean="0"/>
              <a:t> </a:t>
            </a:r>
            <a:r>
              <a:rPr lang="en-US" altLang="zh-CN" dirty="0" smtClean="0"/>
              <a:t>National</a:t>
            </a:r>
            <a:r>
              <a:rPr lang="zh-CN" altLang="en-US" dirty="0" smtClean="0"/>
              <a:t> </a:t>
            </a:r>
            <a:r>
              <a:rPr lang="en-US" altLang="zh-CN" dirty="0" smtClean="0"/>
              <a:t>Laboratory</a:t>
            </a:r>
            <a:r>
              <a:rPr lang="en-US" altLang="zh-CN" dirty="0"/>
              <a:t> </a:t>
            </a:r>
            <a:r>
              <a:rPr lang="en-US" altLang="zh-CN" dirty="0" smtClean="0"/>
              <a:t> +</a:t>
            </a:r>
            <a:endParaRPr lang="en-US" dirty="0"/>
          </a:p>
        </p:txBody>
      </p:sp>
      <p:sp>
        <p:nvSpPr>
          <p:cNvPr id="17" name="Text Placeholder 16"/>
          <p:cNvSpPr>
            <a:spLocks noGrp="1"/>
          </p:cNvSpPr>
          <p:nvPr>
            <p:ph type="body" sz="quarter" idx="151"/>
          </p:nvPr>
        </p:nvSpPr>
        <p:spPr/>
        <p:txBody>
          <a:bodyPr>
            <a:normAutofit fontScale="77500" lnSpcReduction="20000"/>
          </a:bodyPr>
          <a:lstStyle/>
          <a:p>
            <a:r>
              <a:rPr lang="en-US" dirty="0" smtClean="0"/>
              <a:t>Zhimin</a:t>
            </a:r>
            <a:r>
              <a:rPr lang="zh-CN" altLang="en-US" dirty="0" smtClean="0"/>
              <a:t> </a:t>
            </a:r>
            <a:r>
              <a:rPr lang="en-US" altLang="zh-CN" dirty="0" smtClean="0"/>
              <a:t>Li</a:t>
            </a:r>
            <a:r>
              <a:rPr lang="zh-CN" altLang="en-US" dirty="0" smtClean="0"/>
              <a:t>*</a:t>
            </a:r>
            <a:r>
              <a:rPr lang="en-US" altLang="zh-CN" dirty="0" smtClean="0"/>
              <a:t>,</a:t>
            </a:r>
            <a:r>
              <a:rPr lang="zh-CN" altLang="en-US" dirty="0" smtClean="0"/>
              <a:t> </a:t>
            </a:r>
            <a:r>
              <a:rPr lang="en-US" altLang="zh-CN" dirty="0" err="1" smtClean="0"/>
              <a:t>Harshitha</a:t>
            </a:r>
            <a:r>
              <a:rPr lang="zh-CN" altLang="en-US" dirty="0" smtClean="0"/>
              <a:t> </a:t>
            </a:r>
            <a:r>
              <a:rPr lang="en-US" altLang="zh-CN" dirty="0" err="1" smtClean="0"/>
              <a:t>Menon</a:t>
            </a:r>
            <a:r>
              <a:rPr lang="en-US" altLang="zh-CN" dirty="0" smtClean="0"/>
              <a:t>+,</a:t>
            </a:r>
            <a:r>
              <a:rPr lang="zh-CN" altLang="en-US" dirty="0" smtClean="0"/>
              <a:t> </a:t>
            </a:r>
            <a:r>
              <a:rPr lang="en-US" altLang="zh-CN" dirty="0" err="1" smtClean="0"/>
              <a:t>Yarden</a:t>
            </a:r>
            <a:r>
              <a:rPr lang="zh-CN" altLang="en-US" dirty="0" smtClean="0"/>
              <a:t> </a:t>
            </a:r>
            <a:r>
              <a:rPr lang="en-US" altLang="zh-CN" dirty="0" err="1" smtClean="0"/>
              <a:t>Livnat</a:t>
            </a:r>
            <a:r>
              <a:rPr lang="zh-CN" altLang="en-US" dirty="0" smtClean="0"/>
              <a:t>*</a:t>
            </a:r>
            <a:r>
              <a:rPr lang="en-US" altLang="zh-CN" dirty="0" smtClean="0"/>
              <a:t>,</a:t>
            </a:r>
            <a:r>
              <a:rPr lang="zh-CN" altLang="en-US" dirty="0" smtClean="0"/>
              <a:t>  </a:t>
            </a:r>
            <a:r>
              <a:rPr lang="en-US" altLang="zh-CN" dirty="0" smtClean="0"/>
              <a:t>Kathryn</a:t>
            </a:r>
            <a:r>
              <a:rPr lang="zh-CN" altLang="en-US" dirty="0" smtClean="0"/>
              <a:t> </a:t>
            </a:r>
            <a:r>
              <a:rPr lang="en-US" altLang="zh-CN" dirty="0" err="1" smtClean="0"/>
              <a:t>Mohror</a:t>
            </a:r>
            <a:r>
              <a:rPr lang="en-US" altLang="zh-CN" dirty="0" smtClean="0"/>
              <a:t>+,</a:t>
            </a:r>
            <a:r>
              <a:rPr lang="zh-CN" altLang="en-US" dirty="0" smtClean="0"/>
              <a:t> </a:t>
            </a:r>
            <a:r>
              <a:rPr lang="en-US" altLang="zh-CN" dirty="0" smtClean="0"/>
              <a:t>Valerio</a:t>
            </a:r>
            <a:r>
              <a:rPr lang="zh-CN" altLang="en-US" dirty="0" smtClean="0"/>
              <a:t> </a:t>
            </a:r>
            <a:r>
              <a:rPr lang="en-US" altLang="zh-CN" dirty="0" err="1" smtClean="0"/>
              <a:t>Pascucci</a:t>
            </a:r>
            <a:r>
              <a:rPr lang="zh-CN" altLang="en-US" dirty="0" smtClean="0"/>
              <a:t>*</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err="1" smtClean="0"/>
              <a:t>SpotSDC</a:t>
            </a:r>
            <a:r>
              <a:rPr lang="en-US" dirty="0" smtClean="0"/>
              <a:t>: </a:t>
            </a:r>
            <a:r>
              <a:rPr lang="en-US" dirty="0"/>
              <a:t> </a:t>
            </a:r>
            <a:r>
              <a:rPr lang="en-US" dirty="0" smtClean="0"/>
              <a:t>An </a:t>
            </a:r>
            <a:r>
              <a:rPr lang="en-US" altLang="zh-CN" dirty="0" smtClean="0"/>
              <a:t>Information</a:t>
            </a:r>
            <a:r>
              <a:rPr lang="zh-CN" altLang="en-US" dirty="0" smtClean="0"/>
              <a:t> </a:t>
            </a:r>
            <a:r>
              <a:rPr lang="en-US" altLang="zh-CN" dirty="0" smtClean="0"/>
              <a:t>Visualization</a:t>
            </a:r>
            <a:r>
              <a:rPr lang="zh-CN" altLang="en-US" dirty="0" smtClean="0"/>
              <a:t> </a:t>
            </a:r>
            <a:r>
              <a:rPr lang="en-US" altLang="zh-CN" dirty="0" smtClean="0"/>
              <a:t>System To</a:t>
            </a:r>
            <a:r>
              <a:rPr lang="zh-CN" altLang="en-US" dirty="0" smtClean="0"/>
              <a:t> </a:t>
            </a:r>
            <a:r>
              <a:rPr lang="en-US" altLang="zh-CN" dirty="0" smtClean="0"/>
              <a:t>Analyze</a:t>
            </a:r>
            <a:r>
              <a:rPr lang="zh-CN" altLang="en-US" dirty="0" smtClean="0"/>
              <a:t> </a:t>
            </a:r>
            <a:r>
              <a:rPr lang="en-US" altLang="zh-CN" dirty="0" smtClean="0"/>
              <a:t>Silent Data Corruption</a:t>
            </a:r>
            <a:endParaRPr lang="en-US" dirty="0"/>
          </a:p>
        </p:txBody>
      </p:sp>
      <p:sp>
        <p:nvSpPr>
          <p:cNvPr id="35" name="Rectangle 34"/>
          <p:cNvSpPr/>
          <p:nvPr/>
        </p:nvSpPr>
        <p:spPr>
          <a:xfrm>
            <a:off x="1225166" y="32372449"/>
            <a:ext cx="2734212" cy="343640"/>
          </a:xfrm>
          <a:prstGeom prst="rect">
            <a:avLst/>
          </a:prstGeom>
          <a:solidFill>
            <a:schemeClr val="bg1"/>
          </a:solidFill>
          <a:ln>
            <a:solidFill>
              <a:schemeClr val="bg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8" name="Text Placeholder 3"/>
          <p:cNvSpPr txBox="1">
            <a:spLocks/>
          </p:cNvSpPr>
          <p:nvPr/>
        </p:nvSpPr>
        <p:spPr>
          <a:xfrm>
            <a:off x="509578" y="1284409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i="1" dirty="0" smtClean="0">
                <a:solidFill>
                  <a:srgbClr val="000000"/>
                </a:solidFill>
              </a:rPr>
              <a:t>BACKGROUND</a:t>
            </a:r>
            <a:endParaRPr lang="en-US" i="1" dirty="0">
              <a:solidFill>
                <a:srgbClr val="000000"/>
              </a:solidFill>
            </a:endParaRPr>
          </a:p>
        </p:txBody>
      </p:sp>
      <p:pic>
        <p:nvPicPr>
          <p:cNvPr id="7" name="Picture 6"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95" y="20171282"/>
            <a:ext cx="9607759" cy="5184675"/>
          </a:xfrm>
          <a:prstGeom prst="rect">
            <a:avLst/>
          </a:prstGeom>
        </p:spPr>
      </p:pic>
      <p:pic>
        <p:nvPicPr>
          <p:cNvPr id="14" name="Picture 13" descr="screensh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7254" y="23242450"/>
            <a:ext cx="10046763" cy="5968959"/>
          </a:xfrm>
          <a:prstGeom prst="rect">
            <a:avLst/>
          </a:prstGeom>
        </p:spPr>
      </p:pic>
      <p:sp>
        <p:nvSpPr>
          <p:cNvPr id="36" name="Text Placeholder 3"/>
          <p:cNvSpPr txBox="1">
            <a:spLocks/>
          </p:cNvSpPr>
          <p:nvPr/>
        </p:nvSpPr>
        <p:spPr>
          <a:xfrm>
            <a:off x="465139" y="551488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i="1" dirty="0" smtClean="0">
                <a:solidFill>
                  <a:srgbClr val="000000"/>
                </a:solidFill>
              </a:rPr>
              <a:t>ABSTRACT</a:t>
            </a:r>
            <a:endParaRPr lang="en-US" i="1" dirty="0">
              <a:solidFill>
                <a:srgbClr val="000000"/>
              </a:solidFill>
            </a:endParaRPr>
          </a:p>
        </p:txBody>
      </p:sp>
      <p:sp>
        <p:nvSpPr>
          <p:cNvPr id="34" name="Text Placeholder 33"/>
          <p:cNvSpPr>
            <a:spLocks noGrp="1"/>
          </p:cNvSpPr>
          <p:nvPr>
            <p:ph type="body" sz="quarter" idx="11"/>
          </p:nvPr>
        </p:nvSpPr>
        <p:spPr/>
        <p:txBody>
          <a:bodyPr/>
          <a:lstStyle/>
          <a:p>
            <a:r>
              <a:rPr lang="zh-CN" altLang="en-US" dirty="0" smtClean="0">
                <a:solidFill>
                  <a:srgbClr val="000000"/>
                </a:solidFill>
              </a:rPr>
              <a:t> </a:t>
            </a:r>
            <a:endParaRPr lang="en-US" dirty="0">
              <a:solidFill>
                <a:srgbClr val="000000"/>
              </a:solidFill>
            </a:endParaRPr>
          </a:p>
        </p:txBody>
      </p:sp>
      <p:sp>
        <p:nvSpPr>
          <p:cNvPr id="39" name="Text Placeholder 38"/>
          <p:cNvSpPr>
            <a:spLocks noGrp="1"/>
          </p:cNvSpPr>
          <p:nvPr>
            <p:ph type="body" sz="quarter" idx="25"/>
          </p:nvPr>
        </p:nvSpPr>
        <p:spPr/>
        <p:txBody>
          <a:bodyPr/>
          <a:lstStyle/>
          <a:p>
            <a:r>
              <a:rPr lang="zh-CN" altLang="en-US" dirty="0" smtClean="0"/>
              <a:t> </a:t>
            </a:r>
            <a:endParaRPr lang="en-US" dirty="0"/>
          </a:p>
        </p:txBody>
      </p:sp>
      <p:sp>
        <p:nvSpPr>
          <p:cNvPr id="56" name="Text Placeholder 10"/>
          <p:cNvSpPr>
            <a:spLocks noGrp="1"/>
          </p:cNvSpPr>
          <p:nvPr>
            <p:ph type="body" sz="quarter" idx="27"/>
          </p:nvPr>
        </p:nvSpPr>
        <p:spPr>
          <a:xfrm>
            <a:off x="33358541" y="5413216"/>
            <a:ext cx="9998984" cy="25957298"/>
          </a:xfrm>
        </p:spPr>
        <p:txBody>
          <a:bodyPr/>
          <a:lstStyle/>
          <a:p>
            <a:endParaRPr lang="en-US" i="1" dirty="0"/>
          </a:p>
        </p:txBody>
      </p:sp>
      <p:pic>
        <p:nvPicPr>
          <p:cNvPr id="12" name="Picture 11" descr="screensh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55443" y="6600248"/>
            <a:ext cx="20907356" cy="11379527"/>
          </a:xfrm>
          <a:prstGeom prst="rect">
            <a:avLst/>
          </a:prstGeom>
        </p:spPr>
      </p:pic>
      <p:sp>
        <p:nvSpPr>
          <p:cNvPr id="38" name="Text Placeholder 7"/>
          <p:cNvSpPr>
            <a:spLocks noGrp="1"/>
          </p:cNvSpPr>
          <p:nvPr>
            <p:ph type="body" sz="quarter" idx="24"/>
          </p:nvPr>
        </p:nvSpPr>
        <p:spPr>
          <a:xfrm>
            <a:off x="11460162" y="19794259"/>
            <a:ext cx="10498474" cy="754045"/>
          </a:xfrm>
        </p:spPr>
        <p:txBody>
          <a:bodyPr/>
          <a:lstStyle/>
          <a:p>
            <a:r>
              <a:rPr lang="en-US" dirty="0" smtClean="0">
                <a:solidFill>
                  <a:srgbClr val="000000"/>
                </a:solidFill>
              </a:rPr>
              <a:t>RESULT</a:t>
            </a:r>
            <a:r>
              <a:rPr lang="zh-CN" altLang="en-US" dirty="0" smtClean="0">
                <a:solidFill>
                  <a:srgbClr val="000000"/>
                </a:solidFill>
              </a:rPr>
              <a:t> </a:t>
            </a:r>
            <a:r>
              <a:rPr lang="en-US" altLang="zh-CN" dirty="0" smtClean="0">
                <a:solidFill>
                  <a:srgbClr val="000000"/>
                </a:solidFill>
              </a:rPr>
              <a:t>1</a:t>
            </a:r>
            <a:endParaRPr lang="en-US" dirty="0">
              <a:solidFill>
                <a:srgbClr val="000000"/>
              </a:solidFill>
            </a:endParaRPr>
          </a:p>
        </p:txBody>
      </p:sp>
      <p:sp>
        <p:nvSpPr>
          <p:cNvPr id="46" name="Text Placeholder 7"/>
          <p:cNvSpPr>
            <a:spLocks noGrp="1"/>
          </p:cNvSpPr>
          <p:nvPr>
            <p:ph type="body" sz="quarter" idx="24"/>
          </p:nvPr>
        </p:nvSpPr>
        <p:spPr>
          <a:xfrm>
            <a:off x="22516036" y="19794259"/>
            <a:ext cx="10498474" cy="754045"/>
          </a:xfrm>
        </p:spPr>
        <p:txBody>
          <a:bodyPr/>
          <a:lstStyle/>
          <a:p>
            <a:r>
              <a:rPr lang="en-US" dirty="0" smtClean="0">
                <a:solidFill>
                  <a:srgbClr val="000000"/>
                </a:solidFill>
              </a:rPr>
              <a:t>RESULT</a:t>
            </a:r>
            <a:r>
              <a:rPr lang="zh-CN" altLang="en-US" dirty="0" smtClean="0">
                <a:solidFill>
                  <a:srgbClr val="000000"/>
                </a:solidFill>
              </a:rPr>
              <a:t> </a:t>
            </a:r>
            <a:r>
              <a:rPr lang="en-US" altLang="zh-CN" dirty="0" smtClean="0">
                <a:solidFill>
                  <a:srgbClr val="000000"/>
                </a:solidFill>
              </a:rPr>
              <a:t>2</a:t>
            </a:r>
            <a:endParaRPr lang="en-US" dirty="0">
              <a:solidFill>
                <a:srgbClr val="000000"/>
              </a:solidFill>
            </a:endParaRPr>
          </a:p>
        </p:txBody>
      </p:sp>
      <p:sp>
        <p:nvSpPr>
          <p:cNvPr id="22" name="Text Placeholder 21"/>
          <p:cNvSpPr>
            <a:spLocks noGrp="1"/>
          </p:cNvSpPr>
          <p:nvPr>
            <p:ph type="body" sz="quarter" idx="27"/>
          </p:nvPr>
        </p:nvSpPr>
        <p:spPr/>
        <p:txBody>
          <a:bodyPr/>
          <a:lstStyle/>
          <a:p>
            <a:endParaRPr lang="en-US"/>
          </a:p>
        </p:txBody>
      </p:sp>
      <p:sp>
        <p:nvSpPr>
          <p:cNvPr id="48" name="Text Placeholder 49"/>
          <p:cNvSpPr>
            <a:spLocks noGrp="1"/>
          </p:cNvSpPr>
          <p:nvPr>
            <p:ph type="body" sz="quarter" idx="23"/>
          </p:nvPr>
        </p:nvSpPr>
        <p:spPr>
          <a:xfrm>
            <a:off x="33358541" y="5413217"/>
            <a:ext cx="10047018" cy="26903813"/>
          </a:xfrm>
          <a:solidFill>
            <a:srgbClr val="FFFFFF"/>
          </a:solidFill>
          <a:ln>
            <a:solidFill>
              <a:srgbClr val="000000"/>
            </a:solidFill>
          </a:ln>
        </p:spPr>
        <p:txBody>
          <a:bodyPr/>
          <a:lstStyle/>
          <a:p>
            <a:endParaRPr lang="en-US" sz="4000" dirty="0" smtClean="0"/>
          </a:p>
          <a:p>
            <a:r>
              <a:rPr lang="en-US" altLang="zh-CN" sz="4000" dirty="0" smtClean="0">
                <a:solidFill>
                  <a:srgbClr val="000000"/>
                </a:solidFill>
              </a:rPr>
              <a:t>How</a:t>
            </a:r>
            <a:r>
              <a:rPr lang="zh-CN" altLang="en-US" sz="4000" dirty="0" smtClean="0">
                <a:solidFill>
                  <a:srgbClr val="000000"/>
                </a:solidFill>
              </a:rPr>
              <a:t> </a:t>
            </a:r>
            <a:r>
              <a:rPr lang="en-US" altLang="zh-CN" sz="4000" dirty="0" smtClean="0">
                <a:solidFill>
                  <a:srgbClr val="000000"/>
                </a:solidFill>
              </a:rPr>
              <a:t>will</a:t>
            </a:r>
            <a:r>
              <a:rPr lang="zh-CN" altLang="en-US" sz="4000" dirty="0" smtClean="0">
                <a:solidFill>
                  <a:srgbClr val="000000"/>
                </a:solidFill>
              </a:rPr>
              <a:t> </a:t>
            </a:r>
            <a:r>
              <a:rPr lang="en-US" altLang="zh-CN" sz="4000" dirty="0" smtClean="0">
                <a:solidFill>
                  <a:srgbClr val="000000"/>
                </a:solidFill>
              </a:rPr>
              <a:t>the</a:t>
            </a:r>
            <a:r>
              <a:rPr lang="zh-CN" altLang="en-US" sz="4000" dirty="0" smtClean="0">
                <a:solidFill>
                  <a:srgbClr val="000000"/>
                </a:solidFill>
              </a:rPr>
              <a:t> </a:t>
            </a:r>
            <a:r>
              <a:rPr lang="en-US" altLang="zh-CN" sz="4000" dirty="0" smtClean="0">
                <a:solidFill>
                  <a:srgbClr val="000000"/>
                </a:solidFill>
              </a:rPr>
              <a:t>error</a:t>
            </a:r>
            <a:r>
              <a:rPr lang="zh-CN" altLang="en-US" sz="4000" dirty="0" smtClean="0">
                <a:solidFill>
                  <a:srgbClr val="000000"/>
                </a:solidFill>
              </a:rPr>
              <a:t> </a:t>
            </a:r>
            <a:r>
              <a:rPr lang="en-US" altLang="zh-CN" sz="4000" dirty="0" smtClean="0">
                <a:solidFill>
                  <a:srgbClr val="000000"/>
                </a:solidFill>
              </a:rPr>
              <a:t>propagation</a:t>
            </a:r>
            <a:r>
              <a:rPr lang="zh-CN" altLang="en-US" sz="4000" dirty="0" smtClean="0">
                <a:solidFill>
                  <a:srgbClr val="000000"/>
                </a:solidFill>
              </a:rPr>
              <a:t> </a:t>
            </a:r>
            <a:r>
              <a:rPr lang="en-US" altLang="zh-CN" sz="4000" dirty="0" smtClean="0">
                <a:solidFill>
                  <a:srgbClr val="000000"/>
                </a:solidFill>
              </a:rPr>
              <a:t>through</a:t>
            </a:r>
            <a:r>
              <a:rPr lang="zh-CN" altLang="en-US" sz="4000" dirty="0" smtClean="0">
                <a:solidFill>
                  <a:srgbClr val="000000"/>
                </a:solidFill>
              </a:rPr>
              <a:t> </a:t>
            </a:r>
            <a:r>
              <a:rPr lang="en-US" altLang="zh-CN" sz="4000" dirty="0" smtClean="0">
                <a:solidFill>
                  <a:srgbClr val="000000"/>
                </a:solidFill>
              </a:rPr>
              <a:t>the</a:t>
            </a:r>
            <a:r>
              <a:rPr lang="zh-CN" altLang="en-US" sz="4000" dirty="0" smtClean="0">
                <a:solidFill>
                  <a:srgbClr val="000000"/>
                </a:solidFill>
              </a:rPr>
              <a:t> </a:t>
            </a:r>
            <a:r>
              <a:rPr lang="en-US" altLang="zh-CN" sz="4000" dirty="0" smtClean="0">
                <a:solidFill>
                  <a:srgbClr val="000000"/>
                </a:solidFill>
              </a:rPr>
              <a:t>program?</a:t>
            </a:r>
            <a:endParaRPr lang="en-US" sz="4000" dirty="0">
              <a:solidFill>
                <a:srgbClr val="000000"/>
              </a:solidFill>
            </a:endParaRPr>
          </a:p>
          <a:p>
            <a:endParaRPr lang="en-US" sz="4000" dirty="0" smtClean="0"/>
          </a:p>
          <a:p>
            <a:endParaRPr lang="en-US" sz="4000" dirty="0"/>
          </a:p>
          <a:p>
            <a:endParaRPr lang="en-US" sz="4000" dirty="0"/>
          </a:p>
          <a:p>
            <a:endParaRPr lang="en-US" sz="4000" dirty="0" smtClean="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a:p>
          <a:p>
            <a:endParaRPr lang="en-US" sz="4000" dirty="0" smtClean="0"/>
          </a:p>
          <a:p>
            <a:endParaRPr lang="en-US" sz="4000" dirty="0"/>
          </a:p>
          <a:p>
            <a:endParaRPr lang="en-US" sz="4000" dirty="0" smtClean="0"/>
          </a:p>
          <a:p>
            <a:endParaRPr lang="en-US" sz="4000" dirty="0"/>
          </a:p>
          <a:p>
            <a:endParaRPr lang="en-US" sz="4000" dirty="0"/>
          </a:p>
          <a:p>
            <a:endParaRPr lang="en-US" sz="4000" dirty="0"/>
          </a:p>
          <a:p>
            <a:pPr marL="342900" indent="-342900">
              <a:buFont typeface="Arial"/>
              <a:buChar char="•"/>
            </a:pPr>
            <a:endParaRPr lang="en-US" sz="4000" dirty="0" smtClean="0"/>
          </a:p>
          <a:p>
            <a:pPr marL="342900" indent="-342900">
              <a:buFont typeface="Arial"/>
              <a:buChar char="•"/>
            </a:pPr>
            <a:endParaRPr lang="en-US" sz="4000" dirty="0"/>
          </a:p>
          <a:p>
            <a:pPr marL="342900" indent="-342900">
              <a:buFont typeface="Arial"/>
              <a:buChar char="•"/>
            </a:pPr>
            <a:r>
              <a:rPr lang="en-US" sz="4000" dirty="0" err="1" smtClean="0">
                <a:solidFill>
                  <a:srgbClr val="000000"/>
                </a:solidFill>
              </a:rPr>
              <a:t>SpotSDC</a:t>
            </a:r>
            <a:r>
              <a:rPr lang="en-US" sz="4000" dirty="0" smtClean="0">
                <a:solidFill>
                  <a:srgbClr val="000000"/>
                </a:solidFill>
              </a:rPr>
              <a:t> </a:t>
            </a:r>
            <a:r>
              <a:rPr lang="en-US" altLang="zh-CN" sz="4000" dirty="0">
                <a:solidFill>
                  <a:srgbClr val="000000"/>
                </a:solidFill>
              </a:rPr>
              <a:t>is</a:t>
            </a:r>
            <a:r>
              <a:rPr lang="zh-CN" altLang="en-US" sz="4000" dirty="0">
                <a:solidFill>
                  <a:srgbClr val="000000"/>
                </a:solidFill>
              </a:rPr>
              <a:t> </a:t>
            </a:r>
            <a:r>
              <a:rPr lang="en-US" altLang="zh-CN" sz="4000" dirty="0">
                <a:solidFill>
                  <a:srgbClr val="000000"/>
                </a:solidFill>
              </a:rPr>
              <a:t>a</a:t>
            </a:r>
            <a:r>
              <a:rPr lang="zh-CN" altLang="en-US" sz="4000" dirty="0">
                <a:solidFill>
                  <a:srgbClr val="000000"/>
                </a:solidFill>
              </a:rPr>
              <a:t> </a:t>
            </a:r>
            <a:r>
              <a:rPr lang="en-US" altLang="zh-CN" sz="4000" dirty="0">
                <a:solidFill>
                  <a:srgbClr val="000000"/>
                </a:solidFill>
              </a:rPr>
              <a:t>visualization</a:t>
            </a:r>
            <a:r>
              <a:rPr lang="zh-CN" altLang="en-US" sz="4000" dirty="0">
                <a:solidFill>
                  <a:srgbClr val="000000"/>
                </a:solidFill>
              </a:rPr>
              <a:t> </a:t>
            </a:r>
            <a:r>
              <a:rPr lang="en-US" altLang="zh-CN" sz="4000" dirty="0">
                <a:solidFill>
                  <a:srgbClr val="000000"/>
                </a:solidFill>
              </a:rPr>
              <a:t>system</a:t>
            </a:r>
            <a:r>
              <a:rPr lang="zh-CN" altLang="en-US" sz="4000" dirty="0">
                <a:solidFill>
                  <a:srgbClr val="000000"/>
                </a:solidFill>
              </a:rPr>
              <a:t> </a:t>
            </a:r>
            <a:r>
              <a:rPr lang="en-US" altLang="zh-CN" sz="4000" dirty="0" smtClean="0">
                <a:solidFill>
                  <a:srgbClr val="000000"/>
                </a:solidFill>
              </a:rPr>
              <a:t>designed</a:t>
            </a:r>
            <a:r>
              <a:rPr lang="zh-CN" altLang="en-US" sz="4000" dirty="0" smtClean="0">
                <a:solidFill>
                  <a:srgbClr val="000000"/>
                </a:solidFill>
              </a:rPr>
              <a:t> </a:t>
            </a:r>
            <a:r>
              <a:rPr lang="en-US" altLang="zh-CN" sz="4000" dirty="0" smtClean="0">
                <a:solidFill>
                  <a:srgbClr val="000000"/>
                </a:solidFill>
              </a:rPr>
              <a:t>to</a:t>
            </a:r>
            <a:r>
              <a:rPr lang="zh-CN" altLang="en-US" sz="4000" dirty="0" smtClean="0">
                <a:solidFill>
                  <a:srgbClr val="000000"/>
                </a:solidFill>
              </a:rPr>
              <a:t> </a:t>
            </a:r>
            <a:r>
              <a:rPr lang="en-US" altLang="zh-CN" sz="4000" dirty="0" smtClean="0">
                <a:solidFill>
                  <a:srgbClr val="000000"/>
                </a:solidFill>
              </a:rPr>
              <a:t>study</a:t>
            </a:r>
            <a:r>
              <a:rPr lang="zh-CN" altLang="en-US" sz="4000" dirty="0" smtClean="0">
                <a:solidFill>
                  <a:srgbClr val="000000"/>
                </a:solidFill>
              </a:rPr>
              <a:t> </a:t>
            </a:r>
            <a:r>
              <a:rPr lang="en-US" altLang="zh-CN" sz="4000" dirty="0" smtClean="0">
                <a:solidFill>
                  <a:srgbClr val="000000"/>
                </a:solidFill>
              </a:rPr>
              <a:t>the</a:t>
            </a:r>
            <a:r>
              <a:rPr lang="zh-CN" altLang="en-US" sz="4000" dirty="0" smtClean="0">
                <a:solidFill>
                  <a:srgbClr val="000000"/>
                </a:solidFill>
              </a:rPr>
              <a:t> </a:t>
            </a:r>
            <a:r>
              <a:rPr lang="en-US" altLang="zh-CN" sz="4000" dirty="0">
                <a:solidFill>
                  <a:srgbClr val="000000"/>
                </a:solidFill>
              </a:rPr>
              <a:t>silent</a:t>
            </a:r>
            <a:r>
              <a:rPr lang="zh-CN" altLang="en-US" sz="4000" dirty="0">
                <a:solidFill>
                  <a:srgbClr val="000000"/>
                </a:solidFill>
              </a:rPr>
              <a:t> </a:t>
            </a:r>
            <a:r>
              <a:rPr lang="en-US" altLang="zh-CN" sz="4000" dirty="0">
                <a:solidFill>
                  <a:srgbClr val="000000"/>
                </a:solidFill>
              </a:rPr>
              <a:t>data</a:t>
            </a:r>
            <a:r>
              <a:rPr lang="zh-CN" altLang="en-US" sz="4000" dirty="0">
                <a:solidFill>
                  <a:srgbClr val="000000"/>
                </a:solidFill>
              </a:rPr>
              <a:t> </a:t>
            </a:r>
            <a:r>
              <a:rPr lang="en-US" altLang="zh-CN" sz="4000" dirty="0" smtClean="0">
                <a:solidFill>
                  <a:srgbClr val="000000"/>
                </a:solidFill>
              </a:rPr>
              <a:t>corruption</a:t>
            </a:r>
            <a:r>
              <a:rPr lang="en-US" altLang="zh-CN" sz="4000" dirty="0" smtClean="0">
                <a:solidFill>
                  <a:srgbClr val="000000"/>
                </a:solidFill>
              </a:rPr>
              <a:t>’s</a:t>
            </a:r>
            <a:r>
              <a:rPr lang="zh-CN" altLang="en-US" sz="4000" dirty="0" smtClean="0">
                <a:solidFill>
                  <a:srgbClr val="000000"/>
                </a:solidFill>
              </a:rPr>
              <a:t> </a:t>
            </a:r>
            <a:r>
              <a:rPr lang="en-US" altLang="zh-CN" sz="4000" dirty="0" smtClean="0">
                <a:solidFill>
                  <a:srgbClr val="000000"/>
                </a:solidFill>
              </a:rPr>
              <a:t>impact</a:t>
            </a:r>
            <a:r>
              <a:rPr lang="zh-CN" altLang="en-US" sz="4000" dirty="0" smtClean="0">
                <a:solidFill>
                  <a:srgbClr val="000000"/>
                </a:solidFill>
              </a:rPr>
              <a:t> </a:t>
            </a:r>
            <a:r>
              <a:rPr lang="en-US" altLang="zh-CN" sz="4000" dirty="0" smtClean="0">
                <a:solidFill>
                  <a:srgbClr val="000000"/>
                </a:solidFill>
              </a:rPr>
              <a:t>on</a:t>
            </a:r>
            <a:r>
              <a:rPr lang="zh-CN" altLang="en-US" sz="4000" dirty="0" smtClean="0">
                <a:solidFill>
                  <a:srgbClr val="000000"/>
                </a:solidFill>
              </a:rPr>
              <a:t> </a:t>
            </a:r>
            <a:r>
              <a:rPr lang="en-US" altLang="zh-CN" sz="4000" dirty="0" smtClean="0">
                <a:solidFill>
                  <a:srgbClr val="000000"/>
                </a:solidFill>
              </a:rPr>
              <a:t>a</a:t>
            </a:r>
            <a:r>
              <a:rPr lang="zh-CN" altLang="en-US" sz="4000" dirty="0" smtClean="0">
                <a:solidFill>
                  <a:srgbClr val="000000"/>
                </a:solidFill>
              </a:rPr>
              <a:t> </a:t>
            </a:r>
            <a:r>
              <a:rPr lang="en-US" altLang="zh-CN" sz="4000" smtClean="0">
                <a:solidFill>
                  <a:srgbClr val="000000"/>
                </a:solidFill>
              </a:rPr>
              <a:t>programs.</a:t>
            </a:r>
            <a:endParaRPr lang="en-US" altLang="zh-CN" sz="4000" dirty="0" smtClean="0">
              <a:solidFill>
                <a:srgbClr val="000000"/>
              </a:solidFill>
            </a:endParaRPr>
          </a:p>
          <a:p>
            <a:pPr marL="342900" indent="-342900">
              <a:buFont typeface="Arial"/>
              <a:buChar char="•"/>
            </a:pPr>
            <a:endParaRPr lang="en-US" altLang="zh-CN" sz="4000" dirty="0">
              <a:solidFill>
                <a:srgbClr val="000000"/>
              </a:solidFill>
            </a:endParaRPr>
          </a:p>
          <a:p>
            <a:pPr marL="342900" indent="-342900">
              <a:buFont typeface="Arial"/>
              <a:buChar char="•"/>
            </a:pPr>
            <a:r>
              <a:rPr lang="en-US" altLang="zh-CN" sz="4000" dirty="0" err="1" smtClean="0">
                <a:solidFill>
                  <a:srgbClr val="000000"/>
                </a:solidFill>
              </a:rPr>
              <a:t>SpotSDC</a:t>
            </a:r>
            <a:r>
              <a:rPr lang="en-US" altLang="zh-CN" sz="4000" dirty="0" smtClean="0">
                <a:solidFill>
                  <a:srgbClr val="000000"/>
                </a:solidFill>
              </a:rPr>
              <a:t> helps</a:t>
            </a:r>
            <a:r>
              <a:rPr lang="zh-CN" altLang="en-US" sz="4000" dirty="0" smtClean="0">
                <a:solidFill>
                  <a:srgbClr val="000000"/>
                </a:solidFill>
              </a:rPr>
              <a:t> </a:t>
            </a:r>
            <a:r>
              <a:rPr lang="en-US" altLang="zh-CN" sz="4000" dirty="0" smtClean="0">
                <a:solidFill>
                  <a:srgbClr val="000000"/>
                </a:solidFill>
              </a:rPr>
              <a:t>HPC</a:t>
            </a:r>
            <a:r>
              <a:rPr lang="zh-CN" altLang="en-US" sz="4000" dirty="0" smtClean="0">
                <a:solidFill>
                  <a:srgbClr val="000000"/>
                </a:solidFill>
              </a:rPr>
              <a:t> </a:t>
            </a:r>
            <a:r>
              <a:rPr lang="en-US" altLang="zh-CN" sz="4000" dirty="0" smtClean="0">
                <a:solidFill>
                  <a:srgbClr val="000000"/>
                </a:solidFill>
              </a:rPr>
              <a:t>researchers</a:t>
            </a:r>
            <a:r>
              <a:rPr lang="zh-CN" altLang="en-US" sz="4000" dirty="0" smtClean="0">
                <a:solidFill>
                  <a:srgbClr val="000000"/>
                </a:solidFill>
              </a:rPr>
              <a:t> </a:t>
            </a:r>
            <a:r>
              <a:rPr lang="en-US" altLang="zh-CN" sz="4000" dirty="0" smtClean="0">
                <a:solidFill>
                  <a:srgbClr val="000000"/>
                </a:solidFill>
              </a:rPr>
              <a:t>build</a:t>
            </a:r>
            <a:r>
              <a:rPr lang="zh-CN" altLang="en-US" sz="4000" dirty="0" smtClean="0">
                <a:solidFill>
                  <a:srgbClr val="000000"/>
                </a:solidFill>
              </a:rPr>
              <a:t> </a:t>
            </a:r>
            <a:r>
              <a:rPr lang="en-US" altLang="zh-CN" sz="4000" dirty="0">
                <a:solidFill>
                  <a:srgbClr val="000000"/>
                </a:solidFill>
              </a:rPr>
              <a:t>better</a:t>
            </a:r>
            <a:r>
              <a:rPr lang="zh-CN" altLang="en-US" sz="4000" dirty="0">
                <a:solidFill>
                  <a:srgbClr val="000000"/>
                </a:solidFill>
              </a:rPr>
              <a:t> </a:t>
            </a:r>
            <a:r>
              <a:rPr lang="en-US" altLang="zh-CN" sz="4000" dirty="0">
                <a:solidFill>
                  <a:srgbClr val="000000"/>
                </a:solidFill>
              </a:rPr>
              <a:t>intuition</a:t>
            </a:r>
            <a:r>
              <a:rPr lang="zh-CN" altLang="en-US" sz="4000" dirty="0">
                <a:solidFill>
                  <a:srgbClr val="000000"/>
                </a:solidFill>
              </a:rPr>
              <a:t> </a:t>
            </a:r>
            <a:r>
              <a:rPr lang="en-US" altLang="zh-CN" sz="4000" dirty="0">
                <a:solidFill>
                  <a:srgbClr val="000000"/>
                </a:solidFill>
              </a:rPr>
              <a:t>about</a:t>
            </a:r>
            <a:r>
              <a:rPr lang="zh-CN" altLang="en-US" sz="4000" dirty="0">
                <a:solidFill>
                  <a:srgbClr val="000000"/>
                </a:solidFill>
              </a:rPr>
              <a:t> </a:t>
            </a:r>
            <a:r>
              <a:rPr lang="en-US" altLang="zh-CN" sz="4000" dirty="0" smtClean="0">
                <a:solidFill>
                  <a:srgbClr val="000000"/>
                </a:solidFill>
              </a:rPr>
              <a:t>program’s</a:t>
            </a:r>
            <a:r>
              <a:rPr lang="zh-CN" altLang="en-US" sz="4000" dirty="0" smtClean="0">
                <a:solidFill>
                  <a:srgbClr val="000000"/>
                </a:solidFill>
              </a:rPr>
              <a:t> </a:t>
            </a:r>
            <a:r>
              <a:rPr lang="en-US" altLang="zh-CN" sz="4000" dirty="0" smtClean="0">
                <a:solidFill>
                  <a:srgbClr val="000000"/>
                </a:solidFill>
              </a:rPr>
              <a:t>resiliency</a:t>
            </a:r>
            <a:r>
              <a:rPr lang="zh-CN" altLang="en-US" sz="4000" dirty="0" smtClean="0">
                <a:solidFill>
                  <a:srgbClr val="000000"/>
                </a:solidFill>
              </a:rPr>
              <a:t> </a:t>
            </a:r>
            <a:r>
              <a:rPr lang="en-US" altLang="zh-CN" sz="4000" dirty="0" smtClean="0">
                <a:solidFill>
                  <a:srgbClr val="000000"/>
                </a:solidFill>
              </a:rPr>
              <a:t>property</a:t>
            </a:r>
            <a:r>
              <a:rPr lang="zh-CN" altLang="en-US" sz="4000" dirty="0" smtClean="0">
                <a:solidFill>
                  <a:srgbClr val="000000"/>
                </a:solidFill>
              </a:rPr>
              <a:t> </a:t>
            </a:r>
            <a:r>
              <a:rPr lang="en-US" altLang="zh-CN" sz="4000" dirty="0" smtClean="0">
                <a:solidFill>
                  <a:srgbClr val="000000"/>
                </a:solidFill>
              </a:rPr>
              <a:t>and</a:t>
            </a:r>
            <a:r>
              <a:rPr lang="zh-CN" altLang="en-US" sz="4000" dirty="0" smtClean="0">
                <a:solidFill>
                  <a:srgbClr val="000000"/>
                </a:solidFill>
              </a:rPr>
              <a:t> </a:t>
            </a:r>
            <a:r>
              <a:rPr lang="en-US" altLang="zh-CN" sz="4000" dirty="0">
                <a:solidFill>
                  <a:srgbClr val="000000"/>
                </a:solidFill>
              </a:rPr>
              <a:t>motivate</a:t>
            </a:r>
            <a:r>
              <a:rPr lang="zh-CN" altLang="en-US" sz="4000" dirty="0">
                <a:solidFill>
                  <a:srgbClr val="000000"/>
                </a:solidFill>
              </a:rPr>
              <a:t> </a:t>
            </a:r>
            <a:r>
              <a:rPr lang="en-US" altLang="zh-CN" sz="4000" dirty="0">
                <a:solidFill>
                  <a:srgbClr val="000000"/>
                </a:solidFill>
              </a:rPr>
              <a:t>them</a:t>
            </a:r>
            <a:r>
              <a:rPr lang="zh-CN" altLang="en-US" sz="4000" dirty="0">
                <a:solidFill>
                  <a:srgbClr val="000000"/>
                </a:solidFill>
              </a:rPr>
              <a:t> </a:t>
            </a:r>
            <a:r>
              <a:rPr lang="en-US" altLang="zh-CN" sz="4000" dirty="0">
                <a:solidFill>
                  <a:srgbClr val="000000"/>
                </a:solidFill>
              </a:rPr>
              <a:t>to</a:t>
            </a:r>
            <a:r>
              <a:rPr lang="zh-CN" altLang="en-US" sz="4000" dirty="0">
                <a:solidFill>
                  <a:srgbClr val="000000"/>
                </a:solidFill>
              </a:rPr>
              <a:t> </a:t>
            </a:r>
            <a:r>
              <a:rPr lang="en-US" altLang="zh-CN" sz="4000" dirty="0">
                <a:solidFill>
                  <a:srgbClr val="000000"/>
                </a:solidFill>
              </a:rPr>
              <a:t>design</a:t>
            </a:r>
            <a:r>
              <a:rPr lang="zh-CN" altLang="en-US" sz="4000" dirty="0">
                <a:solidFill>
                  <a:srgbClr val="000000"/>
                </a:solidFill>
              </a:rPr>
              <a:t> </a:t>
            </a:r>
            <a:r>
              <a:rPr lang="en-US" altLang="zh-CN" sz="4000" dirty="0" smtClean="0">
                <a:solidFill>
                  <a:srgbClr val="000000"/>
                </a:solidFill>
              </a:rPr>
              <a:t>more</a:t>
            </a:r>
            <a:r>
              <a:rPr lang="zh-CN" altLang="en-US" sz="4000" dirty="0" smtClean="0">
                <a:solidFill>
                  <a:srgbClr val="000000"/>
                </a:solidFill>
              </a:rPr>
              <a:t> </a:t>
            </a:r>
            <a:r>
              <a:rPr lang="en-US" altLang="zh-CN" sz="4000" dirty="0" smtClean="0">
                <a:solidFill>
                  <a:srgbClr val="000000"/>
                </a:solidFill>
              </a:rPr>
              <a:t>robust</a:t>
            </a:r>
            <a:r>
              <a:rPr lang="zh-CN" altLang="en-US" sz="4000" dirty="0" smtClean="0">
                <a:solidFill>
                  <a:srgbClr val="000000"/>
                </a:solidFill>
              </a:rPr>
              <a:t> </a:t>
            </a:r>
            <a:r>
              <a:rPr lang="en-US" altLang="zh-CN" sz="4000" dirty="0" smtClean="0">
                <a:solidFill>
                  <a:srgbClr val="000000"/>
                </a:solidFill>
              </a:rPr>
              <a:t>programs.</a:t>
            </a:r>
            <a:endParaRPr lang="en-US" altLang="zh-CN" sz="4000" dirty="0" smtClean="0">
              <a:solidFill>
                <a:srgbClr val="000000"/>
              </a:solidFill>
            </a:endParaRPr>
          </a:p>
          <a:p>
            <a:endParaRPr lang="en-US" altLang="zh-CN" sz="4000" dirty="0" smtClean="0">
              <a:solidFill>
                <a:srgbClr val="000000"/>
              </a:solidFill>
            </a:endParaRPr>
          </a:p>
          <a:p>
            <a:endParaRPr lang="en-US" altLang="zh-CN" sz="4000" dirty="0">
              <a:solidFill>
                <a:srgbClr val="000000"/>
              </a:solidFill>
            </a:endParaRPr>
          </a:p>
          <a:p>
            <a:endParaRPr lang="en-US" altLang="zh-CN" sz="3200" dirty="0" smtClean="0">
              <a:solidFill>
                <a:srgbClr val="000000"/>
              </a:solidFill>
            </a:endParaRPr>
          </a:p>
          <a:p>
            <a:endParaRPr lang="en-US" altLang="zh-CN" sz="3200" dirty="0">
              <a:solidFill>
                <a:srgbClr val="000000"/>
              </a:solidFill>
            </a:endParaRPr>
          </a:p>
          <a:p>
            <a:r>
              <a:rPr lang="zh-CN" altLang="en-US" sz="3200" dirty="0" smtClean="0">
                <a:solidFill>
                  <a:srgbClr val="000000"/>
                </a:solidFill>
              </a:rPr>
              <a:t> </a:t>
            </a:r>
            <a:r>
              <a:rPr lang="en-US" sz="3200" dirty="0" err="1">
                <a:solidFill>
                  <a:srgbClr val="000000"/>
                </a:solidFill>
              </a:rPr>
              <a:t>Menon</a:t>
            </a:r>
            <a:r>
              <a:rPr lang="en-US" sz="3200" dirty="0">
                <a:solidFill>
                  <a:srgbClr val="000000"/>
                </a:solidFill>
              </a:rPr>
              <a:t>, </a:t>
            </a:r>
            <a:r>
              <a:rPr lang="en-US" sz="3200" dirty="0" err="1">
                <a:solidFill>
                  <a:srgbClr val="000000"/>
                </a:solidFill>
              </a:rPr>
              <a:t>Harshitha</a:t>
            </a:r>
            <a:r>
              <a:rPr lang="en-US" sz="3200" dirty="0">
                <a:solidFill>
                  <a:srgbClr val="000000"/>
                </a:solidFill>
              </a:rPr>
              <a:t>, and Kathryn </a:t>
            </a:r>
            <a:r>
              <a:rPr lang="en-US" sz="3200" dirty="0" err="1">
                <a:solidFill>
                  <a:srgbClr val="000000"/>
                </a:solidFill>
              </a:rPr>
              <a:t>Mohror</a:t>
            </a:r>
            <a:r>
              <a:rPr lang="en-US" sz="3200" dirty="0">
                <a:solidFill>
                  <a:srgbClr val="000000"/>
                </a:solidFill>
              </a:rPr>
              <a:t>. "</a:t>
            </a:r>
            <a:r>
              <a:rPr lang="en-US" sz="3200" dirty="0" err="1">
                <a:solidFill>
                  <a:srgbClr val="000000"/>
                </a:solidFill>
              </a:rPr>
              <a:t>DisCVar</a:t>
            </a:r>
            <a:r>
              <a:rPr lang="en-US" sz="3200" dirty="0">
                <a:solidFill>
                  <a:srgbClr val="000000"/>
                </a:solidFill>
              </a:rPr>
              <a:t>: discovering critical variables using algorithmic differentiation for transient faults." </a:t>
            </a:r>
            <a:r>
              <a:rPr lang="en-US" sz="3200" i="1" dirty="0">
                <a:solidFill>
                  <a:srgbClr val="000000"/>
                </a:solidFill>
              </a:rPr>
              <a:t>Proceedings of the 23rd ACM SIGPLAN Symposium on Principles and Practice of Parallel Programming</a:t>
            </a:r>
            <a:r>
              <a:rPr lang="en-US" sz="3200" dirty="0">
                <a:solidFill>
                  <a:srgbClr val="000000"/>
                </a:solidFill>
              </a:rPr>
              <a:t>. ACM, 2018.</a:t>
            </a:r>
            <a:endParaRPr lang="en-US" sz="3200" dirty="0">
              <a:solidFill>
                <a:srgbClr val="000000"/>
              </a:solidFill>
            </a:endParaRPr>
          </a:p>
          <a:p>
            <a:endParaRPr lang="en-US" sz="4000" dirty="0" smtClean="0">
              <a:solidFill>
                <a:srgbClr val="000000"/>
              </a:solidFill>
            </a:endParaRPr>
          </a:p>
          <a:p>
            <a:endParaRPr lang="en-US" sz="4000" dirty="0">
              <a:solidFill>
                <a:srgbClr val="000000"/>
              </a:solidFill>
            </a:endParaRPr>
          </a:p>
          <a:p>
            <a:endParaRPr lang="en-US" sz="4000" dirty="0">
              <a:solidFill>
                <a:srgbClr val="000000"/>
              </a:solidFill>
            </a:endParaRPr>
          </a:p>
          <a:p>
            <a:r>
              <a:rPr lang="en-US" sz="1200" dirty="0">
                <a:solidFill>
                  <a:srgbClr val="000000"/>
                </a:solidFill>
              </a:rPr>
              <a:t>This work was performed under the auspices of the U.S. Department of Energy by Lawrence Livermore National Laboratory under Contract DE-AC52-07NA27344 (LLNL-POST-XXXX</a:t>
            </a:r>
            <a:r>
              <a:rPr lang="en-US" sz="1200" dirty="0" smtClean="0">
                <a:solidFill>
                  <a:srgbClr val="000000"/>
                </a:solidFill>
              </a:rPr>
              <a:t>)</a:t>
            </a:r>
            <a:endParaRPr lang="en-US" sz="1200" dirty="0" smtClean="0">
              <a:solidFill>
                <a:srgbClr val="000000"/>
              </a:solidFill>
            </a:endParaRPr>
          </a:p>
        </p:txBody>
      </p:sp>
      <p:sp>
        <p:nvSpPr>
          <p:cNvPr id="49" name="Text Placeholder 7"/>
          <p:cNvSpPr>
            <a:spLocks noGrp="1"/>
          </p:cNvSpPr>
          <p:nvPr>
            <p:ph type="body" sz="quarter" idx="24"/>
          </p:nvPr>
        </p:nvSpPr>
        <p:spPr>
          <a:xfrm>
            <a:off x="33392726" y="5633011"/>
            <a:ext cx="10012833" cy="754045"/>
          </a:xfrm>
        </p:spPr>
        <p:txBody>
          <a:bodyPr/>
          <a:lstStyle/>
          <a:p>
            <a:r>
              <a:rPr lang="en-US" dirty="0" smtClean="0">
                <a:solidFill>
                  <a:srgbClr val="000000"/>
                </a:solidFill>
              </a:rPr>
              <a:t>FUTURE</a:t>
            </a:r>
            <a:r>
              <a:rPr lang="zh-CN" altLang="zh-CN" dirty="0">
                <a:solidFill>
                  <a:srgbClr val="000000"/>
                </a:solidFill>
              </a:rPr>
              <a:t> </a:t>
            </a:r>
            <a:r>
              <a:rPr lang="en-US" altLang="zh-CN" dirty="0" smtClean="0">
                <a:solidFill>
                  <a:srgbClr val="000000"/>
                </a:solidFill>
              </a:rPr>
              <a:t>WORK</a:t>
            </a:r>
            <a:endParaRPr lang="en-US" dirty="0">
              <a:solidFill>
                <a:srgbClr val="000000"/>
              </a:solidFill>
            </a:endParaRPr>
          </a:p>
        </p:txBody>
      </p:sp>
      <p:sp>
        <p:nvSpPr>
          <p:cNvPr id="51" name="Text Placeholder 7"/>
          <p:cNvSpPr>
            <a:spLocks noGrp="1"/>
          </p:cNvSpPr>
          <p:nvPr>
            <p:ph type="body" sz="quarter" idx="24"/>
          </p:nvPr>
        </p:nvSpPr>
        <p:spPr>
          <a:xfrm>
            <a:off x="33392726" y="17096125"/>
            <a:ext cx="10012833" cy="1437309"/>
          </a:xfrm>
        </p:spPr>
        <p:txBody>
          <a:bodyPr/>
          <a:lstStyle/>
          <a:p>
            <a:r>
              <a:rPr lang="en-US" dirty="0" smtClean="0">
                <a:solidFill>
                  <a:srgbClr val="000000"/>
                </a:solidFill>
              </a:rPr>
              <a:t>CONCLUSION</a:t>
            </a:r>
          </a:p>
          <a:p>
            <a:endParaRPr lang="en-US" dirty="0"/>
          </a:p>
        </p:txBody>
      </p:sp>
      <p:pic>
        <p:nvPicPr>
          <p:cNvPr id="23" name="Picture 22" descr="screensh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16036" y="23242450"/>
            <a:ext cx="10046763" cy="2537945"/>
          </a:xfrm>
          <a:prstGeom prst="rect">
            <a:avLst/>
          </a:prstGeom>
        </p:spPr>
      </p:pic>
      <p:pic>
        <p:nvPicPr>
          <p:cNvPr id="24" name="Picture 23" descr="screensho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16035" y="26844082"/>
            <a:ext cx="10046763" cy="2620895"/>
          </a:xfrm>
          <a:prstGeom prst="rect">
            <a:avLst/>
          </a:prstGeom>
        </p:spPr>
      </p:pic>
      <p:pic>
        <p:nvPicPr>
          <p:cNvPr id="26" name="Picture 25" descr="screensho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45126" y="8030730"/>
            <a:ext cx="9696608" cy="8333262"/>
          </a:xfrm>
          <a:prstGeom prst="rect">
            <a:avLst/>
          </a:prstGeom>
        </p:spPr>
      </p:pic>
      <p:sp>
        <p:nvSpPr>
          <p:cNvPr id="59" name="Text Placeholder 7"/>
          <p:cNvSpPr>
            <a:spLocks noGrp="1"/>
          </p:cNvSpPr>
          <p:nvPr>
            <p:ph type="body" sz="quarter" idx="24"/>
          </p:nvPr>
        </p:nvSpPr>
        <p:spPr>
          <a:xfrm>
            <a:off x="33392726" y="24994561"/>
            <a:ext cx="10012833" cy="1437309"/>
          </a:xfrm>
        </p:spPr>
        <p:txBody>
          <a:bodyPr/>
          <a:lstStyle/>
          <a:p>
            <a:r>
              <a:rPr lang="en-US" dirty="0" smtClean="0">
                <a:solidFill>
                  <a:srgbClr val="000000"/>
                </a:solidFill>
              </a:rPr>
              <a:t>REFERENCE</a:t>
            </a:r>
            <a:endParaRPr lang="en-US" dirty="0" smtClean="0">
              <a:solidFill>
                <a:srgbClr val="000000"/>
              </a:solidFill>
            </a:endParaRPr>
          </a:p>
          <a:p>
            <a:endParaRPr lang="en-US" dirty="0"/>
          </a:p>
        </p:txBody>
      </p:sp>
      <p:pic>
        <p:nvPicPr>
          <p:cNvPr id="60" name="Picture 59" descr="lab_icon_rgb.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4263" y="20986"/>
            <a:ext cx="4447471" cy="4572000"/>
          </a:xfrm>
          <a:prstGeom prst="rect">
            <a:avLst/>
          </a:prstGeom>
        </p:spPr>
      </p:pic>
      <p:pic>
        <p:nvPicPr>
          <p:cNvPr id="62" name="Picture 61" descr="SCI-logo-transparent-blac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465813"/>
            <a:ext cx="6886356" cy="3546507"/>
          </a:xfrm>
          <a:prstGeom prst="rect">
            <a:avLst/>
          </a:prstGeom>
        </p:spPr>
      </p:pic>
    </p:spTree>
    <p:extLst>
      <p:ext uri="{BB962C8B-B14F-4D97-AF65-F5344CB8AC3E}">
        <p14:creationId xmlns:p14="http://schemas.microsoft.com/office/powerpoint/2010/main" val="31605270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4178</TotalTime>
  <Words>283</Words>
  <Application>Microsoft Macintosh PowerPoint</Application>
  <PresentationFormat>Custom</PresentationFormat>
  <Paragraphs>88</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zhimin</cp:lastModifiedBy>
  <cp:revision>212</cp:revision>
  <dcterms:created xsi:type="dcterms:W3CDTF">2012-02-03T19:11:35Z</dcterms:created>
  <dcterms:modified xsi:type="dcterms:W3CDTF">2018-07-29T18:12:20Z</dcterms:modified>
</cp:coreProperties>
</file>