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651" autoAdjust="0"/>
    <p:restoredTop sz="99000" autoAdjust="0"/>
  </p:normalViewPr>
  <p:slideViewPr>
    <p:cSldViewPr snapToGrid="0" snapToObjects="1" showGuides="1">
      <p:cViewPr>
        <p:scale>
          <a:sx n="25" d="100"/>
          <a:sy n="25" d="100"/>
        </p:scale>
        <p:origin x="-808" y="672"/>
      </p:cViewPr>
      <p:guideLst>
        <p:guide orient="horz" pos="3298"/>
        <p:guide orient="horz" pos="20735"/>
        <p:guide orient="horz"/>
        <p:guide pos="320"/>
        <p:guide pos="27647"/>
      </p:guideLst>
    </p:cSldViewPr>
  </p:slideViewPr>
  <p:outlineViewPr>
    <p:cViewPr>
      <p:scale>
        <a:sx n="33" d="100"/>
        <a:sy n="33" d="100"/>
      </p:scale>
      <p:origin x="0" y="588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7" d="100"/>
          <a:sy n="57" d="100"/>
        </p:scale>
        <p:origin x="-3520" y="579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interSettings" Target="printerSettings/printerSettings1.bin"/><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7/30/18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7/30/18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036057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8.png"/><Relationship Id="rId20" Type="http://schemas.openxmlformats.org/officeDocument/2006/relationships/image" Target="../media/image10.jpeg"/><Relationship Id="rId10" Type="http://schemas.openxmlformats.org/officeDocument/2006/relationships/oleObject" Target="../embeddings/oleObject1.bin"/><Relationship Id="rId11" Type="http://schemas.openxmlformats.org/officeDocument/2006/relationships/image" Target="../media/image1.wmf"/><Relationship Id="rId12" Type="http://schemas.openxmlformats.org/officeDocument/2006/relationships/oleObject" Target="../embeddings/oleObject2.bin"/><Relationship Id="rId13" Type="http://schemas.openxmlformats.org/officeDocument/2006/relationships/image" Target="../media/image2.wmf"/><Relationship Id="rId14" Type="http://schemas.openxmlformats.org/officeDocument/2006/relationships/oleObject" Target="../embeddings/oleObject3.bin"/><Relationship Id="rId15" Type="http://schemas.openxmlformats.org/officeDocument/2006/relationships/image" Target="../media/image3.wmf"/><Relationship Id="rId16" Type="http://schemas.openxmlformats.org/officeDocument/2006/relationships/image" Target="../media/image9.png"/><Relationship Id="rId17" Type="http://schemas.openxmlformats.org/officeDocument/2006/relationships/oleObject" Target="../embeddings/oleObject4.bin"/><Relationship Id="rId18" Type="http://schemas.openxmlformats.org/officeDocument/2006/relationships/image" Target="../media/image4.wmf"/><Relationship Id="rId19"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vmlDrawing" Target="../drawings/vmlDrawing1.vml"/><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10.jpeg"/><Relationship Id="rId12" Type="http://schemas.openxmlformats.org/officeDocument/2006/relationships/image" Target="../media/image5.png"/><Relationship Id="rId13" Type="http://schemas.openxmlformats.org/officeDocument/2006/relationships/image" Target="../media/image6.png"/><Relationship Id="rId14" Type="http://schemas.openxmlformats.org/officeDocument/2006/relationships/image" Target="../media/image7.png"/><Relationship Id="rId15" Type="http://schemas.openxmlformats.org/officeDocument/2006/relationships/image" Target="../media/image8.png"/><Relationship Id="rId16" Type="http://schemas.openxmlformats.org/officeDocument/2006/relationships/oleObject" Target="../embeddings/oleObject7.bin"/><Relationship Id="rId17" Type="http://schemas.openxmlformats.org/officeDocument/2006/relationships/image" Target="../media/image1.wmf"/><Relationship Id="rId18" Type="http://schemas.openxmlformats.org/officeDocument/2006/relationships/oleObject" Target="../embeddings/oleObject8.bin"/><Relationship Id="rId19" Type="http://schemas.openxmlformats.org/officeDocument/2006/relationships/image" Target="../media/image2.wmf"/><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theme" Target="../theme/theme2.xml"/><Relationship Id="rId4" Type="http://schemas.openxmlformats.org/officeDocument/2006/relationships/vmlDrawing" Target="../drawings/vmlDrawing2.vml"/><Relationship Id="rId5" Type="http://schemas.openxmlformats.org/officeDocument/2006/relationships/oleObject" Target="../embeddings/oleObject5.bin"/><Relationship Id="rId6" Type="http://schemas.openxmlformats.org/officeDocument/2006/relationships/image" Target="../media/image3.wmf"/><Relationship Id="rId7" Type="http://schemas.openxmlformats.org/officeDocument/2006/relationships/image" Target="../media/image9.png"/><Relationship Id="rId8" Type="http://schemas.openxmlformats.org/officeDocument/2006/relationships/oleObject" Target="../embeddings/oleObject6.bin"/><Relationship Id="rId9" Type="http://schemas.openxmlformats.org/officeDocument/2006/relationships/image" Target="../media/image4.wmf"/><Relationship Id="rId10" Type="http://schemas.openxmlformats.org/officeDocument/2006/relationships/hyperlink" Target="http://www.facebook.com/pages/PosterPresentationscom/217914411419?v=app_4949752878&amp;ref=ts" TargetMode="External"/></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10.jpeg"/><Relationship Id="rId12" Type="http://schemas.openxmlformats.org/officeDocument/2006/relationships/image" Target="../media/image5.png"/><Relationship Id="rId13" Type="http://schemas.openxmlformats.org/officeDocument/2006/relationships/image" Target="../media/image6.png"/><Relationship Id="rId14" Type="http://schemas.openxmlformats.org/officeDocument/2006/relationships/image" Target="../media/image7.png"/><Relationship Id="rId15" Type="http://schemas.openxmlformats.org/officeDocument/2006/relationships/image" Target="../media/image8.png"/><Relationship Id="rId16" Type="http://schemas.openxmlformats.org/officeDocument/2006/relationships/oleObject" Target="../embeddings/oleObject11.bin"/><Relationship Id="rId17" Type="http://schemas.openxmlformats.org/officeDocument/2006/relationships/image" Target="../media/image1.wmf"/><Relationship Id="rId18" Type="http://schemas.openxmlformats.org/officeDocument/2006/relationships/oleObject" Target="../embeddings/oleObject12.bin"/><Relationship Id="rId19" Type="http://schemas.openxmlformats.org/officeDocument/2006/relationships/image" Target="../media/image2.wmf"/><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theme" Target="../theme/theme3.xml"/><Relationship Id="rId4" Type="http://schemas.openxmlformats.org/officeDocument/2006/relationships/vmlDrawing" Target="../drawings/vmlDrawing3.vml"/><Relationship Id="rId5" Type="http://schemas.openxmlformats.org/officeDocument/2006/relationships/oleObject" Target="../embeddings/oleObject9.bin"/><Relationship Id="rId6" Type="http://schemas.openxmlformats.org/officeDocument/2006/relationships/image" Target="../media/image3.wmf"/><Relationship Id="rId7" Type="http://schemas.openxmlformats.org/officeDocument/2006/relationships/image" Target="../media/image9.png"/><Relationship Id="rId8" Type="http://schemas.openxmlformats.org/officeDocument/2006/relationships/oleObject" Target="../embeddings/oleObject10.bin"/><Relationship Id="rId9" Type="http://schemas.openxmlformats.org/officeDocument/2006/relationships/image" Target="../media/image4.wmf"/><Relationship Id="rId10" Type="http://schemas.openxmlformats.org/officeDocument/2006/relationships/hyperlink" Target="http://www.facebook.com/pages/PosterPresentationscom/217914411419?v=app_4949752878&amp;ref=ts"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6"/>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7"/>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8"/>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8"/>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9"/>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73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738" name="Image" r:id="rId12" imgW="1828440" imgH="1117440" progId="Photoshop.Image.13">
                      <p:embed/>
                    </p:oleObj>
                  </mc:Choice>
                  <mc:Fallback>
                    <p:oleObj name="Image" r:id="rId12" imgW="1828440" imgH="1117440" progId="Photoshop.Image.13">
                      <p:embed/>
                      <p:pic>
                        <p:nvPicPr>
                          <p:cNvPr id="0" name=""/>
                          <p:cNvPicPr/>
                          <p:nvPr/>
                        </p:nvPicPr>
                        <p:blipFill>
                          <a:blip r:embed="rId13"/>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739" name="Image" r:id="rId14" imgW="4571280" imgH="1688760" progId="Photoshop.Image.13">
                    <p:embed/>
                  </p:oleObj>
                </mc:Choice>
                <mc:Fallback>
                  <p:oleObj name="Image" r:id="rId14" imgW="4571280" imgH="1688760" progId="Photoshop.Image.13">
                    <p:embed/>
                    <p:pic>
                      <p:nvPicPr>
                        <p:cNvPr id="0" name=""/>
                        <p:cNvPicPr/>
                        <p:nvPr/>
                      </p:nvPicPr>
                      <p:blipFill>
                        <a:blip r:embed="rId15"/>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6"/>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740" name="Image" r:id="rId17" imgW="1574280" imgH="1053720" progId="Photoshop.Image.13">
                    <p:embed/>
                  </p:oleObj>
                </mc:Choice>
                <mc:Fallback>
                  <p:oleObj name="Image" r:id="rId17" imgW="1574280" imgH="1053720" progId="Photoshop.Image.13">
                    <p:embed/>
                    <p:pic>
                      <p:nvPicPr>
                        <p:cNvPr id="0" name=""/>
                        <p:cNvPicPr/>
                        <p:nvPr/>
                      </p:nvPicPr>
                      <p:blipFill>
                        <a:blip r:embed="rId18"/>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9"/>
              </p:cNvPr>
              <p:cNvPicPr>
                <a:picLocks noChangeAspect="1" noChangeArrowheads="1"/>
              </p:cNvPicPr>
              <p:nvPr userDrawn="1"/>
            </p:nvPicPr>
            <p:blipFill>
              <a:blip r:embed="rId20"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 id="2147483699" r:id="rId2"/>
    <p:sldLayoutId id="2147483712" r:id="rId3"/>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781" name="Image" r:id="rId5" imgW="4571280" imgH="1688760" progId="Photoshop.Image.13">
                    <p:embed/>
                  </p:oleObj>
                </mc:Choice>
                <mc:Fallback>
                  <p:oleObj name="Image" r:id="rId5" imgW="4571280" imgH="1688760" progId="Photoshop.Image.13">
                    <p:embed/>
                    <p:pic>
                      <p:nvPicPr>
                        <p:cNvPr id="0" name=""/>
                        <p:cNvPicPr/>
                        <p:nvPr/>
                      </p:nvPicPr>
                      <p:blipFill>
                        <a:blip r:embed="rId6"/>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7"/>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782" name="Image" r:id="rId8" imgW="1574280" imgH="1053720" progId="Photoshop.Image.13">
                    <p:embed/>
                  </p:oleObj>
                </mc:Choice>
                <mc:Fallback>
                  <p:oleObj name="Image" r:id="rId8" imgW="1574280" imgH="1053720" progId="Photoshop.Image.13">
                    <p:embed/>
                    <p:pic>
                      <p:nvPicPr>
                        <p:cNvPr id="0" name=""/>
                        <p:cNvPicPr/>
                        <p:nvPr/>
                      </p:nvPicPr>
                      <p:blipFill>
                        <a:blip r:embed="rId9"/>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10"/>
              </p:cNvPr>
              <p:cNvPicPr>
                <a:picLocks noChangeAspect="1" noChangeArrowheads="1"/>
              </p:cNvPicPr>
              <p:nvPr userDrawn="1"/>
            </p:nvPicPr>
            <p:blipFill>
              <a:blip r:embed="rId11"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2"/>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3"/>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4"/>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4"/>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5"/>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783"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784" name="Image" r:id="rId18" imgW="1828440" imgH="1117440" progId="Photoshop.Image.13">
                      <p:embed/>
                    </p:oleObj>
                  </mc:Choice>
                  <mc:Fallback>
                    <p:oleObj name="Image" r:id="rId18" imgW="1828440" imgH="1117440" progId="Photoshop.Image.13">
                      <p:embed/>
                      <p:pic>
                        <p:nvPicPr>
                          <p:cNvPr id="0" name=""/>
                          <p:cNvPicPr/>
                          <p:nvPr/>
                        </p:nvPicPr>
                        <p:blipFill>
                          <a:blip r:embed="rId19"/>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785" name="Image" r:id="rId5" imgW="4571280" imgH="1688760" progId="Photoshop.Image.13">
                    <p:embed/>
                  </p:oleObj>
                </mc:Choice>
                <mc:Fallback>
                  <p:oleObj name="Image" r:id="rId5" imgW="4571280" imgH="1688760" progId="Photoshop.Image.13">
                    <p:embed/>
                    <p:pic>
                      <p:nvPicPr>
                        <p:cNvPr id="0" name=""/>
                        <p:cNvPicPr/>
                        <p:nvPr/>
                      </p:nvPicPr>
                      <p:blipFill>
                        <a:blip r:embed="rId6"/>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7"/>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786" name="Image" r:id="rId8" imgW="1574280" imgH="1053720" progId="Photoshop.Image.13">
                    <p:embed/>
                  </p:oleObj>
                </mc:Choice>
                <mc:Fallback>
                  <p:oleObj name="Image" r:id="rId8" imgW="1574280" imgH="1053720" progId="Photoshop.Image.13">
                    <p:embed/>
                    <p:pic>
                      <p:nvPicPr>
                        <p:cNvPr id="0" name=""/>
                        <p:cNvPicPr/>
                        <p:nvPr/>
                      </p:nvPicPr>
                      <p:blipFill>
                        <a:blip r:embed="rId9"/>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10"/>
              </p:cNvPr>
              <p:cNvPicPr>
                <a:picLocks noChangeAspect="1" noChangeArrowheads="1"/>
              </p:cNvPicPr>
              <p:nvPr userDrawn="1"/>
            </p:nvPicPr>
            <p:blipFill>
              <a:blip r:embed="rId11"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2"/>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3"/>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4"/>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4"/>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5"/>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787"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788" name="Image" r:id="rId18" imgW="1828440" imgH="1117440" progId="Photoshop.Image.13">
                      <p:embed/>
                    </p:oleObj>
                  </mc:Choice>
                  <mc:Fallback>
                    <p:oleObj name="Image" r:id="rId18" imgW="1828440" imgH="1117440" progId="Photoshop.Image.13">
                      <p:embed/>
                      <p:pic>
                        <p:nvPicPr>
                          <p:cNvPr id="0" name=""/>
                          <p:cNvPicPr/>
                          <p:nvPr/>
                        </p:nvPicPr>
                        <p:blipFill>
                          <a:blip r:embed="rId19"/>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 id="2147483686" r:id="rId2"/>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gif"/><Relationship Id="rId8" Type="http://schemas.openxmlformats.org/officeDocument/2006/relationships/image" Target="../media/image16.png"/><Relationship Id="rId9" Type="http://schemas.openxmlformats.org/officeDocument/2006/relationships/image" Target="../media/image17.png"/><Relationship Id="rId10" Type="http://schemas.openxmlformats.org/officeDocument/2006/relationships/image" Target="../media/image18.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1425" y="5413212"/>
            <a:ext cx="10024176" cy="26903818"/>
          </a:xfrm>
          <a:solidFill>
            <a:srgbClr val="FFFFFF"/>
          </a:solidFill>
          <a:ln>
            <a:solidFill>
              <a:schemeClr val="tx1"/>
            </a:solidFill>
          </a:ln>
        </p:spPr>
        <p:txBody>
          <a:bodyPr/>
          <a:lstStyle/>
          <a:p>
            <a:pPr algn="just"/>
            <a:r>
              <a:rPr lang="en-US" sz="4000" dirty="0" smtClean="0"/>
              <a:t>  </a:t>
            </a:r>
          </a:p>
          <a:p>
            <a:pPr algn="just"/>
            <a:r>
              <a:rPr lang="en-US" sz="4000" dirty="0" smtClean="0">
                <a:solidFill>
                  <a:schemeClr val="tx1"/>
                </a:solidFill>
              </a:rPr>
              <a:t>The aggressive scaling trend in high-performance </a:t>
            </a:r>
            <a:r>
              <a:rPr lang="en-US" sz="4000" dirty="0" smtClean="0">
                <a:solidFill>
                  <a:schemeClr val="tx1"/>
                </a:solidFill>
              </a:rPr>
              <a:t>computing</a:t>
            </a:r>
            <a:r>
              <a:rPr lang="zh-CN" altLang="en-US" sz="4000" dirty="0" smtClean="0">
                <a:solidFill>
                  <a:schemeClr val="tx1"/>
                </a:solidFill>
              </a:rPr>
              <a:t> </a:t>
            </a:r>
            <a:r>
              <a:rPr lang="en-US" altLang="zh-CN" sz="4000" dirty="0" smtClean="0">
                <a:solidFill>
                  <a:schemeClr val="tx1"/>
                </a:solidFill>
              </a:rPr>
              <a:t>architectures</a:t>
            </a:r>
            <a:r>
              <a:rPr lang="en-US" sz="4000" dirty="0" smtClean="0">
                <a:solidFill>
                  <a:schemeClr val="tx1"/>
                </a:solidFill>
              </a:rPr>
              <a:t> increases</a:t>
            </a:r>
            <a:r>
              <a:rPr lang="zh-CN" altLang="en-US" sz="4000" dirty="0" smtClean="0">
                <a:solidFill>
                  <a:schemeClr val="tx1"/>
                </a:solidFill>
              </a:rPr>
              <a:t> </a:t>
            </a:r>
            <a:r>
              <a:rPr lang="en-US" altLang="zh-CN" sz="4000" dirty="0" smtClean="0">
                <a:solidFill>
                  <a:schemeClr val="tx1"/>
                </a:solidFill>
              </a:rPr>
              <a:t>the</a:t>
            </a:r>
            <a:r>
              <a:rPr lang="zh-CN" altLang="en-US" sz="4000" dirty="0" smtClean="0">
                <a:solidFill>
                  <a:schemeClr val="tx1"/>
                </a:solidFill>
              </a:rPr>
              <a:t> </a:t>
            </a:r>
            <a:r>
              <a:rPr lang="en-US" altLang="zh-CN" sz="4000" dirty="0" smtClean="0">
                <a:solidFill>
                  <a:schemeClr val="tx1"/>
                </a:solidFill>
              </a:rPr>
              <a:t>probability</a:t>
            </a:r>
            <a:r>
              <a:rPr lang="zh-CN" altLang="en-US" sz="4000" dirty="0" smtClean="0">
                <a:solidFill>
                  <a:schemeClr val="tx1"/>
                </a:solidFill>
              </a:rPr>
              <a:t> </a:t>
            </a:r>
            <a:r>
              <a:rPr lang="en-US" altLang="zh-CN" sz="4000" dirty="0" smtClean="0">
                <a:solidFill>
                  <a:schemeClr val="tx1"/>
                </a:solidFill>
              </a:rPr>
              <a:t>of</a:t>
            </a:r>
            <a:r>
              <a:rPr lang="en-US" sz="4000" dirty="0" smtClean="0">
                <a:solidFill>
                  <a:schemeClr val="tx1"/>
                </a:solidFill>
              </a:rPr>
              <a:t> silent data corruption </a:t>
            </a:r>
            <a:r>
              <a:rPr lang="en-US" altLang="zh-CN" sz="4000" dirty="0" smtClean="0">
                <a:solidFill>
                  <a:schemeClr val="tx1"/>
                </a:solidFill>
              </a:rPr>
              <a:t>(SDC) </a:t>
            </a:r>
            <a:r>
              <a:rPr lang="en-US" sz="4000" dirty="0" smtClean="0">
                <a:solidFill>
                  <a:schemeClr val="tx1"/>
                </a:solidFill>
              </a:rPr>
              <a:t>and </a:t>
            </a:r>
            <a:r>
              <a:rPr lang="en-US" sz="4000" dirty="0" smtClean="0">
                <a:solidFill>
                  <a:schemeClr val="tx1"/>
                </a:solidFill>
              </a:rPr>
              <a:t>reduces</a:t>
            </a:r>
            <a:r>
              <a:rPr lang="zh-CN" altLang="en-US" sz="4000" dirty="0" smtClean="0">
                <a:solidFill>
                  <a:schemeClr val="tx1"/>
                </a:solidFill>
              </a:rPr>
              <a:t> </a:t>
            </a:r>
            <a:r>
              <a:rPr lang="en-US" sz="4000" dirty="0" smtClean="0">
                <a:solidFill>
                  <a:schemeClr val="tx1"/>
                </a:solidFill>
              </a:rPr>
              <a:t>result reliability</a:t>
            </a:r>
            <a:r>
              <a:rPr lang="en-US" sz="4000" dirty="0" smtClean="0">
                <a:solidFill>
                  <a:schemeClr val="tx1"/>
                </a:solidFill>
              </a:rPr>
              <a:t>. </a:t>
            </a:r>
            <a:r>
              <a:rPr lang="en-US" sz="4000" dirty="0" smtClean="0">
                <a:solidFill>
                  <a:schemeClr val="tx1"/>
                </a:solidFill>
              </a:rPr>
              <a:t>Methods</a:t>
            </a:r>
            <a:r>
              <a:rPr lang="zh-CN" altLang="en-US" sz="4000" dirty="0" smtClean="0">
                <a:solidFill>
                  <a:schemeClr val="tx1"/>
                </a:solidFill>
              </a:rPr>
              <a:t> </a:t>
            </a:r>
            <a:r>
              <a:rPr lang="en-US" altLang="zh-CN" sz="4000" dirty="0" smtClean="0">
                <a:solidFill>
                  <a:schemeClr val="tx1"/>
                </a:solidFill>
              </a:rPr>
              <a:t>to</a:t>
            </a:r>
            <a:r>
              <a:rPr lang="zh-CN" altLang="en-US" sz="4000" dirty="0" smtClean="0">
                <a:solidFill>
                  <a:schemeClr val="tx1"/>
                </a:solidFill>
              </a:rPr>
              <a:t> </a:t>
            </a:r>
            <a:r>
              <a:rPr lang="en-US" altLang="zh-CN" sz="4000" dirty="0" smtClean="0">
                <a:solidFill>
                  <a:schemeClr val="tx1"/>
                </a:solidFill>
              </a:rPr>
              <a:t>i</a:t>
            </a:r>
            <a:r>
              <a:rPr lang="en-US" sz="4000" dirty="0" smtClean="0">
                <a:solidFill>
                  <a:schemeClr val="tx1"/>
                </a:solidFill>
              </a:rPr>
              <a:t>mprove applications‘ </a:t>
            </a:r>
            <a:r>
              <a:rPr lang="en-US" sz="4000" dirty="0" smtClean="0">
                <a:solidFill>
                  <a:schemeClr val="tx1"/>
                </a:solidFill>
              </a:rPr>
              <a:t>resiliency </a:t>
            </a:r>
            <a:r>
              <a:rPr lang="en-US" sz="4000" dirty="0" smtClean="0">
                <a:solidFill>
                  <a:schemeClr val="tx1"/>
                </a:solidFill>
              </a:rPr>
              <a:t>has</a:t>
            </a:r>
            <a:r>
              <a:rPr lang="zh-CN" altLang="en-US" sz="4000" dirty="0" smtClean="0">
                <a:solidFill>
                  <a:schemeClr val="tx1"/>
                </a:solidFill>
              </a:rPr>
              <a:t> </a:t>
            </a:r>
            <a:r>
              <a:rPr lang="en-US" sz="4000" dirty="0" smtClean="0">
                <a:solidFill>
                  <a:schemeClr val="tx1"/>
                </a:solidFill>
              </a:rPr>
              <a:t>become </a:t>
            </a:r>
            <a:r>
              <a:rPr lang="en-US" sz="4000" dirty="0" smtClean="0">
                <a:solidFill>
                  <a:schemeClr val="tx1"/>
                </a:solidFill>
              </a:rPr>
              <a:t>a concern in </a:t>
            </a:r>
            <a:r>
              <a:rPr lang="en-US" sz="4000" dirty="0" smtClean="0">
                <a:solidFill>
                  <a:schemeClr val="tx1"/>
                </a:solidFill>
              </a:rPr>
              <a:t>the</a:t>
            </a:r>
            <a:r>
              <a:rPr lang="zh-CN" altLang="en-US" sz="4000" dirty="0" smtClean="0">
                <a:solidFill>
                  <a:schemeClr val="tx1"/>
                </a:solidFill>
              </a:rPr>
              <a:t> </a:t>
            </a:r>
            <a:r>
              <a:rPr lang="en-US" altLang="zh-CN" sz="4000" dirty="0" smtClean="0">
                <a:solidFill>
                  <a:schemeClr val="tx1"/>
                </a:solidFill>
              </a:rPr>
              <a:t>HPC</a:t>
            </a:r>
            <a:r>
              <a:rPr lang="zh-CN" altLang="en-US" sz="4000" dirty="0" smtClean="0">
                <a:solidFill>
                  <a:schemeClr val="tx1"/>
                </a:solidFill>
              </a:rPr>
              <a:t> </a:t>
            </a:r>
            <a:r>
              <a:rPr lang="en-US" sz="4000" dirty="0" smtClean="0">
                <a:solidFill>
                  <a:schemeClr val="tx1"/>
                </a:solidFill>
              </a:rPr>
              <a:t>community</a:t>
            </a:r>
            <a:r>
              <a:rPr lang="en-US" sz="4000" dirty="0" smtClean="0">
                <a:solidFill>
                  <a:schemeClr val="tx1"/>
                </a:solidFill>
              </a:rPr>
              <a:t>. In this study, we </a:t>
            </a:r>
            <a:r>
              <a:rPr lang="en-US" sz="4000" dirty="0" smtClean="0">
                <a:solidFill>
                  <a:schemeClr val="tx1"/>
                </a:solidFill>
              </a:rPr>
              <a:t>design </a:t>
            </a:r>
            <a:r>
              <a:rPr lang="en-US" sz="4000" dirty="0" smtClean="0">
                <a:solidFill>
                  <a:schemeClr val="tx1"/>
                </a:solidFill>
              </a:rPr>
              <a:t>a visualization system to understand</a:t>
            </a:r>
            <a:r>
              <a:rPr lang="zh-CN" altLang="en-US" sz="4000" dirty="0" smtClean="0">
                <a:solidFill>
                  <a:schemeClr val="tx1"/>
                </a:solidFill>
              </a:rPr>
              <a:t> </a:t>
            </a:r>
            <a:r>
              <a:rPr lang="en-US" altLang="zh-CN" sz="4000" dirty="0" smtClean="0">
                <a:solidFill>
                  <a:schemeClr val="tx1"/>
                </a:solidFill>
              </a:rPr>
              <a:t>the</a:t>
            </a:r>
            <a:r>
              <a:rPr lang="zh-CN" altLang="en-US" sz="4000" dirty="0" smtClean="0">
                <a:solidFill>
                  <a:schemeClr val="tx1"/>
                </a:solidFill>
              </a:rPr>
              <a:t> </a:t>
            </a:r>
            <a:r>
              <a:rPr lang="en-US" altLang="zh-CN" sz="4000" dirty="0" smtClean="0">
                <a:solidFill>
                  <a:schemeClr val="tx1"/>
                </a:solidFill>
              </a:rPr>
              <a:t>impact</a:t>
            </a:r>
            <a:r>
              <a:rPr lang="zh-CN" altLang="en-US" sz="4000" dirty="0" smtClean="0">
                <a:solidFill>
                  <a:schemeClr val="tx1"/>
                </a:solidFill>
              </a:rPr>
              <a:t> </a:t>
            </a:r>
            <a:r>
              <a:rPr lang="en-US" altLang="zh-CN" sz="4000" dirty="0" smtClean="0">
                <a:solidFill>
                  <a:schemeClr val="tx1"/>
                </a:solidFill>
              </a:rPr>
              <a:t>of</a:t>
            </a:r>
            <a:r>
              <a:rPr lang="zh-CN" altLang="en-US" sz="4000" dirty="0" smtClean="0">
                <a:solidFill>
                  <a:schemeClr val="tx1"/>
                </a:solidFill>
              </a:rPr>
              <a:t> </a:t>
            </a:r>
            <a:r>
              <a:rPr lang="en-US" altLang="zh-CN" sz="4000" dirty="0" smtClean="0">
                <a:solidFill>
                  <a:schemeClr val="tx1"/>
                </a:solidFill>
              </a:rPr>
              <a:t>silent</a:t>
            </a:r>
            <a:r>
              <a:rPr lang="zh-CN" altLang="en-US" sz="4000" dirty="0" smtClean="0">
                <a:solidFill>
                  <a:schemeClr val="tx1"/>
                </a:solidFill>
              </a:rPr>
              <a:t> </a:t>
            </a:r>
            <a:r>
              <a:rPr lang="en-US" altLang="zh-CN" sz="4000" dirty="0" smtClean="0">
                <a:solidFill>
                  <a:schemeClr val="tx1"/>
                </a:solidFill>
              </a:rPr>
              <a:t>data</a:t>
            </a:r>
            <a:r>
              <a:rPr lang="zh-CN" altLang="en-US" sz="4000" dirty="0" smtClean="0">
                <a:solidFill>
                  <a:schemeClr val="tx1"/>
                </a:solidFill>
              </a:rPr>
              <a:t> </a:t>
            </a:r>
            <a:r>
              <a:rPr lang="en-US" altLang="zh-CN" sz="4000" dirty="0" smtClean="0">
                <a:solidFill>
                  <a:schemeClr val="tx1"/>
                </a:solidFill>
              </a:rPr>
              <a:t>corruption</a:t>
            </a:r>
            <a:r>
              <a:rPr lang="zh-CN" altLang="en-US" sz="4000" dirty="0" smtClean="0">
                <a:solidFill>
                  <a:schemeClr val="tx1"/>
                </a:solidFill>
              </a:rPr>
              <a:t> </a:t>
            </a:r>
            <a:r>
              <a:rPr lang="en-US" altLang="zh-CN" sz="4000" dirty="0" smtClean="0">
                <a:solidFill>
                  <a:schemeClr val="tx1"/>
                </a:solidFill>
              </a:rPr>
              <a:t>on</a:t>
            </a:r>
            <a:r>
              <a:rPr lang="zh-CN" altLang="en-US" sz="4000" dirty="0" smtClean="0">
                <a:solidFill>
                  <a:schemeClr val="tx1"/>
                </a:solidFill>
              </a:rPr>
              <a:t> </a:t>
            </a:r>
            <a:r>
              <a:rPr lang="en-US" altLang="zh-CN" sz="4000" dirty="0" smtClean="0">
                <a:solidFill>
                  <a:schemeClr val="tx1"/>
                </a:solidFill>
              </a:rPr>
              <a:t>HPC programs</a:t>
            </a:r>
            <a:r>
              <a:rPr lang="en-US" sz="4000" dirty="0" smtClean="0">
                <a:solidFill>
                  <a:schemeClr val="tx1"/>
                </a:solidFill>
              </a:rPr>
              <a:t>.</a:t>
            </a:r>
            <a:endParaRPr lang="en-US" sz="4000" dirty="0" smtClean="0">
              <a:solidFill>
                <a:schemeClr val="tx1"/>
              </a:solidFill>
            </a:endParaRPr>
          </a:p>
          <a:p>
            <a:pPr algn="just"/>
            <a:endParaRPr lang="en-US" sz="4000" dirty="0" smtClean="0"/>
          </a:p>
          <a:p>
            <a:pPr algn="just"/>
            <a:endParaRPr lang="en-US" sz="4000" dirty="0" smtClean="0"/>
          </a:p>
          <a:p>
            <a:pPr algn="just"/>
            <a:r>
              <a:rPr lang="en-US" sz="4000" dirty="0" smtClean="0">
                <a:solidFill>
                  <a:srgbClr val="000000"/>
                </a:solidFill>
              </a:rPr>
              <a:t>Transient </a:t>
            </a:r>
            <a:r>
              <a:rPr lang="en-US" sz="4000" dirty="0" smtClean="0">
                <a:solidFill>
                  <a:srgbClr val="000000"/>
                </a:solidFill>
              </a:rPr>
              <a:t>errors, </a:t>
            </a:r>
            <a:r>
              <a:rPr lang="en-US" sz="4000" dirty="0" smtClean="0">
                <a:solidFill>
                  <a:srgbClr val="000000"/>
                </a:solidFill>
              </a:rPr>
              <a:t>such as</a:t>
            </a:r>
            <a:r>
              <a:rPr lang="zh-CN" altLang="en-US" sz="4000" dirty="0" smtClean="0">
                <a:solidFill>
                  <a:srgbClr val="000000"/>
                </a:solidFill>
              </a:rPr>
              <a:t> </a:t>
            </a:r>
            <a:r>
              <a:rPr lang="en-US" altLang="zh-CN" sz="4000" dirty="0" smtClean="0">
                <a:solidFill>
                  <a:srgbClr val="000000"/>
                </a:solidFill>
              </a:rPr>
              <a:t>a</a:t>
            </a:r>
            <a:r>
              <a:rPr lang="en-US" sz="4000" dirty="0" smtClean="0">
                <a:solidFill>
                  <a:srgbClr val="000000"/>
                </a:solidFill>
              </a:rPr>
              <a:t> random bit </a:t>
            </a:r>
            <a:r>
              <a:rPr lang="en-US" sz="4000" dirty="0" smtClean="0">
                <a:solidFill>
                  <a:srgbClr val="000000"/>
                </a:solidFill>
              </a:rPr>
              <a:t>flips, are</a:t>
            </a:r>
            <a:r>
              <a:rPr lang="zh-CN" altLang="en-US" sz="4000" dirty="0" smtClean="0">
                <a:solidFill>
                  <a:srgbClr val="000000"/>
                </a:solidFill>
              </a:rPr>
              <a:t> </a:t>
            </a:r>
            <a:r>
              <a:rPr lang="en-US" sz="4000" dirty="0" smtClean="0">
                <a:solidFill>
                  <a:srgbClr val="000000"/>
                </a:solidFill>
              </a:rPr>
              <a:t>caused </a:t>
            </a:r>
            <a:r>
              <a:rPr lang="en-US" sz="4000" dirty="0" smtClean="0">
                <a:solidFill>
                  <a:srgbClr val="000000"/>
                </a:solidFill>
              </a:rPr>
              <a:t>by high energy </a:t>
            </a:r>
            <a:r>
              <a:rPr lang="en-US" sz="4000" dirty="0" smtClean="0">
                <a:solidFill>
                  <a:srgbClr val="000000"/>
                </a:solidFill>
              </a:rPr>
              <a:t>particles </a:t>
            </a:r>
            <a:r>
              <a:rPr lang="en-US" sz="4000" dirty="0" smtClean="0">
                <a:solidFill>
                  <a:srgbClr val="000000"/>
                </a:solidFill>
              </a:rPr>
              <a:t>or device noise </a:t>
            </a:r>
            <a:r>
              <a:rPr lang="en-US" sz="4000" dirty="0" smtClean="0">
                <a:solidFill>
                  <a:srgbClr val="000000"/>
                </a:solidFill>
              </a:rPr>
              <a:t>and</a:t>
            </a:r>
            <a:r>
              <a:rPr lang="zh-CN" altLang="en-US" sz="4000" dirty="0" smtClean="0">
                <a:solidFill>
                  <a:srgbClr val="000000"/>
                </a:solidFill>
              </a:rPr>
              <a:t> </a:t>
            </a:r>
            <a:r>
              <a:rPr lang="en-US" sz="4000" dirty="0" smtClean="0">
                <a:solidFill>
                  <a:srgbClr val="000000"/>
                </a:solidFill>
              </a:rPr>
              <a:t>may</a:t>
            </a:r>
            <a:r>
              <a:rPr lang="zh-CN" altLang="en-US" sz="4000" dirty="0" smtClean="0">
                <a:solidFill>
                  <a:srgbClr val="000000"/>
                </a:solidFill>
              </a:rPr>
              <a:t> </a:t>
            </a:r>
            <a:r>
              <a:rPr lang="en-US" sz="4000" dirty="0" smtClean="0">
                <a:solidFill>
                  <a:srgbClr val="000000"/>
                </a:solidFill>
              </a:rPr>
              <a:t>silently</a:t>
            </a:r>
            <a:r>
              <a:rPr lang="zh-CN" altLang="en-US" sz="4000" dirty="0" smtClean="0">
                <a:solidFill>
                  <a:srgbClr val="000000"/>
                </a:solidFill>
              </a:rPr>
              <a:t> </a:t>
            </a:r>
            <a:r>
              <a:rPr lang="en-US" altLang="zh-CN" sz="4000" dirty="0" smtClean="0">
                <a:solidFill>
                  <a:srgbClr val="000000"/>
                </a:solidFill>
              </a:rPr>
              <a:t>corrupt</a:t>
            </a:r>
            <a:r>
              <a:rPr lang="en-US" sz="4000" dirty="0" smtClean="0">
                <a:solidFill>
                  <a:srgbClr val="000000"/>
                </a:solidFill>
              </a:rPr>
              <a:t> the computation</a:t>
            </a:r>
            <a:r>
              <a:rPr lang="zh-CN" altLang="en-US" sz="4000" dirty="0" smtClean="0">
                <a:solidFill>
                  <a:srgbClr val="000000"/>
                </a:solidFill>
              </a:rPr>
              <a:t> </a:t>
            </a:r>
            <a:r>
              <a:rPr lang="en-US" altLang="zh-CN" sz="4000" dirty="0" smtClean="0">
                <a:solidFill>
                  <a:srgbClr val="000000"/>
                </a:solidFill>
              </a:rPr>
              <a:t>outcome</a:t>
            </a:r>
            <a:r>
              <a:rPr lang="en-US" sz="4000" dirty="0" smtClean="0"/>
              <a:t>. </a:t>
            </a:r>
          </a:p>
          <a:p>
            <a:pPr marL="571500" indent="-571500" algn="just">
              <a:buFont typeface="Arial"/>
              <a:buChar char="•"/>
            </a:pPr>
            <a:r>
              <a:rPr lang="en-US" sz="4000" dirty="0" smtClean="0">
                <a:solidFill>
                  <a:srgbClr val="FF6600"/>
                </a:solidFill>
              </a:rPr>
              <a:t>SDC</a:t>
            </a:r>
            <a:r>
              <a:rPr lang="en-US" sz="4000" dirty="0" smtClean="0">
                <a:solidFill>
                  <a:srgbClr val="000000"/>
                </a:solidFill>
              </a:rPr>
              <a:t>: </a:t>
            </a:r>
            <a:r>
              <a:rPr lang="en-US" altLang="zh-CN" sz="3200" dirty="0" smtClean="0">
                <a:solidFill>
                  <a:srgbClr val="000000"/>
                </a:solidFill>
              </a:rPr>
              <a:t>Error</a:t>
            </a:r>
            <a:r>
              <a:rPr lang="zh-CN" altLang="en-US" sz="3200" dirty="0" smtClean="0">
                <a:solidFill>
                  <a:srgbClr val="000000"/>
                </a:solidFill>
              </a:rPr>
              <a:t> </a:t>
            </a:r>
            <a:r>
              <a:rPr lang="en-US" altLang="zh-CN" sz="3200" dirty="0" smtClean="0">
                <a:solidFill>
                  <a:srgbClr val="000000"/>
                </a:solidFill>
              </a:rPr>
              <a:t>silently</a:t>
            </a:r>
            <a:r>
              <a:rPr lang="zh-CN" altLang="en-US" sz="3200" dirty="0" smtClean="0">
                <a:solidFill>
                  <a:srgbClr val="000000"/>
                </a:solidFill>
              </a:rPr>
              <a:t> </a:t>
            </a:r>
            <a:r>
              <a:rPr lang="en-US" altLang="zh-CN" sz="3200" dirty="0" smtClean="0">
                <a:solidFill>
                  <a:srgbClr val="000000"/>
                </a:solidFill>
              </a:rPr>
              <a:t>c</a:t>
            </a:r>
            <a:r>
              <a:rPr lang="en-US" sz="3200" dirty="0" smtClean="0">
                <a:solidFill>
                  <a:srgbClr val="000000"/>
                </a:solidFill>
              </a:rPr>
              <a:t>orrupts </a:t>
            </a:r>
            <a:r>
              <a:rPr lang="en-US" sz="3200" dirty="0" smtClean="0">
                <a:solidFill>
                  <a:srgbClr val="000000"/>
                </a:solidFill>
              </a:rPr>
              <a:t>the computation </a:t>
            </a:r>
            <a:r>
              <a:rPr lang="en-US" sz="3200" dirty="0" smtClean="0">
                <a:solidFill>
                  <a:srgbClr val="000000"/>
                </a:solidFill>
              </a:rPr>
              <a:t>output.</a:t>
            </a:r>
            <a:endParaRPr lang="en-US" sz="3200" dirty="0" smtClean="0">
              <a:solidFill>
                <a:srgbClr val="000000"/>
              </a:solidFill>
            </a:endParaRPr>
          </a:p>
          <a:p>
            <a:pPr marL="571500" indent="-571500" algn="just">
              <a:buFont typeface="Arial"/>
              <a:buChar char="•"/>
            </a:pPr>
            <a:r>
              <a:rPr lang="en-US" sz="4000" dirty="0" smtClean="0">
                <a:solidFill>
                  <a:srgbClr val="008000"/>
                </a:solidFill>
              </a:rPr>
              <a:t>Masked</a:t>
            </a:r>
            <a:r>
              <a:rPr lang="en-US" sz="4000" dirty="0" smtClean="0">
                <a:solidFill>
                  <a:srgbClr val="000000"/>
                </a:solidFill>
              </a:rPr>
              <a:t>:</a:t>
            </a:r>
            <a:r>
              <a:rPr lang="en-US" sz="4000" dirty="0" smtClean="0"/>
              <a:t> </a:t>
            </a:r>
            <a:r>
              <a:rPr lang="en-US" sz="3200" dirty="0" smtClean="0">
                <a:solidFill>
                  <a:srgbClr val="000000"/>
                </a:solidFill>
              </a:rPr>
              <a:t>Error </a:t>
            </a:r>
            <a:r>
              <a:rPr lang="en-US" sz="3200" dirty="0" smtClean="0">
                <a:solidFill>
                  <a:srgbClr val="000000"/>
                </a:solidFill>
              </a:rPr>
              <a:t>is under</a:t>
            </a:r>
            <a:r>
              <a:rPr lang="zh-CN" altLang="en-US" sz="3200" dirty="0" smtClean="0">
                <a:solidFill>
                  <a:srgbClr val="000000"/>
                </a:solidFill>
              </a:rPr>
              <a:t> </a:t>
            </a:r>
            <a:r>
              <a:rPr lang="en-US" altLang="zh-CN" sz="3200" dirty="0" smtClean="0">
                <a:solidFill>
                  <a:srgbClr val="000000"/>
                </a:solidFill>
              </a:rPr>
              <a:t>the</a:t>
            </a:r>
            <a:r>
              <a:rPr lang="zh-CN" altLang="en-US" sz="3200" dirty="0" smtClean="0">
                <a:solidFill>
                  <a:srgbClr val="000000"/>
                </a:solidFill>
              </a:rPr>
              <a:t> </a:t>
            </a:r>
            <a:r>
              <a:rPr lang="en-US" altLang="zh-CN" sz="3200" dirty="0" smtClean="0">
                <a:solidFill>
                  <a:srgbClr val="000000"/>
                </a:solidFill>
              </a:rPr>
              <a:t>detection</a:t>
            </a:r>
            <a:r>
              <a:rPr lang="zh-CN" altLang="en-US" sz="3200" dirty="0" smtClean="0">
                <a:solidFill>
                  <a:srgbClr val="000000"/>
                </a:solidFill>
              </a:rPr>
              <a:t> </a:t>
            </a:r>
            <a:r>
              <a:rPr lang="en-US" altLang="zh-CN" sz="3200" dirty="0" smtClean="0">
                <a:solidFill>
                  <a:srgbClr val="000000"/>
                </a:solidFill>
              </a:rPr>
              <a:t>threshold</a:t>
            </a:r>
            <a:r>
              <a:rPr lang="en-US" sz="3200" dirty="0" smtClean="0">
                <a:solidFill>
                  <a:srgbClr val="000000"/>
                </a:solidFill>
              </a:rPr>
              <a:t>.</a:t>
            </a:r>
          </a:p>
          <a:p>
            <a:pPr marL="571500" indent="-571500" algn="just">
              <a:buFont typeface="Arial"/>
              <a:buChar char="•"/>
            </a:pPr>
            <a:r>
              <a:rPr lang="en-US" sz="4000" dirty="0" smtClean="0">
                <a:solidFill>
                  <a:srgbClr val="660066"/>
                </a:solidFill>
              </a:rPr>
              <a:t>Crash</a:t>
            </a:r>
            <a:r>
              <a:rPr lang="en-US" sz="4000" dirty="0" smtClean="0">
                <a:solidFill>
                  <a:srgbClr val="000000"/>
                </a:solidFill>
              </a:rPr>
              <a:t>:</a:t>
            </a:r>
            <a:r>
              <a:rPr lang="en-US" sz="4000" dirty="0" smtClean="0"/>
              <a:t> </a:t>
            </a:r>
            <a:r>
              <a:rPr lang="en-US" sz="3200" dirty="0" smtClean="0">
                <a:solidFill>
                  <a:srgbClr val="000000"/>
                </a:solidFill>
              </a:rPr>
              <a:t>Error</a:t>
            </a:r>
            <a:r>
              <a:rPr lang="zh-CN" altLang="en-US" sz="3200" dirty="0" smtClean="0">
                <a:solidFill>
                  <a:srgbClr val="000000"/>
                </a:solidFill>
              </a:rPr>
              <a:t> </a:t>
            </a:r>
            <a:r>
              <a:rPr lang="en-US" altLang="zh-CN" sz="3200" dirty="0" smtClean="0">
                <a:solidFill>
                  <a:srgbClr val="000000"/>
                </a:solidFill>
              </a:rPr>
              <a:t>causes</a:t>
            </a:r>
            <a:r>
              <a:rPr lang="zh-CN" altLang="en-US" sz="3200" dirty="0" smtClean="0">
                <a:solidFill>
                  <a:srgbClr val="000000"/>
                </a:solidFill>
              </a:rPr>
              <a:t> </a:t>
            </a:r>
            <a:r>
              <a:rPr lang="en-US" altLang="zh-CN" sz="3200" dirty="0" smtClean="0">
                <a:solidFill>
                  <a:srgbClr val="000000"/>
                </a:solidFill>
              </a:rPr>
              <a:t>the</a:t>
            </a:r>
            <a:r>
              <a:rPr lang="zh-CN" altLang="en-US" sz="3200" dirty="0" smtClean="0">
                <a:solidFill>
                  <a:srgbClr val="000000"/>
                </a:solidFill>
              </a:rPr>
              <a:t> </a:t>
            </a:r>
            <a:r>
              <a:rPr lang="en-US" altLang="zh-CN" sz="3200" dirty="0" smtClean="0">
                <a:solidFill>
                  <a:srgbClr val="000000"/>
                </a:solidFill>
              </a:rPr>
              <a:t>program</a:t>
            </a:r>
            <a:r>
              <a:rPr lang="zh-CN" altLang="en-US" sz="3200" dirty="0" smtClean="0">
                <a:solidFill>
                  <a:srgbClr val="000000"/>
                </a:solidFill>
              </a:rPr>
              <a:t> </a:t>
            </a:r>
            <a:r>
              <a:rPr lang="en-US" altLang="zh-CN" sz="3200" dirty="0" smtClean="0">
                <a:solidFill>
                  <a:srgbClr val="000000"/>
                </a:solidFill>
              </a:rPr>
              <a:t>to</a:t>
            </a:r>
            <a:r>
              <a:rPr lang="zh-CN" altLang="en-US" sz="3200" dirty="0" smtClean="0">
                <a:solidFill>
                  <a:srgbClr val="000000"/>
                </a:solidFill>
              </a:rPr>
              <a:t> </a:t>
            </a:r>
            <a:r>
              <a:rPr lang="en-US" altLang="zh-CN" sz="3200" dirty="0" smtClean="0">
                <a:solidFill>
                  <a:srgbClr val="000000"/>
                </a:solidFill>
              </a:rPr>
              <a:t>c</a:t>
            </a:r>
            <a:r>
              <a:rPr lang="en-US" sz="3200" dirty="0" smtClean="0">
                <a:solidFill>
                  <a:srgbClr val="000000"/>
                </a:solidFill>
              </a:rPr>
              <a:t>rash</a:t>
            </a:r>
            <a:r>
              <a:rPr lang="zh-CN" altLang="en-US" sz="3200" dirty="0">
                <a:solidFill>
                  <a:srgbClr val="000000"/>
                </a:solidFill>
              </a:rPr>
              <a:t>.</a:t>
            </a:r>
            <a:endParaRPr lang="en-US" sz="3200" dirty="0">
              <a:solidFill>
                <a:srgbClr val="000000"/>
              </a:solidFill>
            </a:endParaRPr>
          </a:p>
          <a:p>
            <a:pPr algn="just"/>
            <a:r>
              <a:rPr lang="en-US" sz="4000" dirty="0" smtClean="0"/>
              <a:t>  </a:t>
            </a:r>
            <a:endParaRPr lang="en-US" sz="4000" dirty="0"/>
          </a:p>
        </p:txBody>
      </p:sp>
      <p:sp>
        <p:nvSpPr>
          <p:cNvPr id="4" name="Text Placeholder 3"/>
          <p:cNvSpPr>
            <a:spLocks noGrp="1"/>
          </p:cNvSpPr>
          <p:nvPr>
            <p:ph type="body" sz="quarter" idx="20"/>
          </p:nvPr>
        </p:nvSpPr>
        <p:spPr>
          <a:xfrm>
            <a:off x="509578" y="26176807"/>
            <a:ext cx="10050462" cy="754045"/>
          </a:xfrm>
        </p:spPr>
        <p:txBody>
          <a:bodyPr/>
          <a:lstStyle/>
          <a:p>
            <a:pPr algn="l"/>
            <a:r>
              <a:rPr lang="en-US" i="1" dirty="0" smtClean="0">
                <a:solidFill>
                  <a:srgbClr val="000000"/>
                </a:solidFill>
              </a:rPr>
              <a:t>OBJECTIVES</a:t>
            </a:r>
            <a:endParaRPr lang="en-US" i="1" dirty="0">
              <a:solidFill>
                <a:srgbClr val="000000"/>
              </a:solidFill>
            </a:endParaRPr>
          </a:p>
        </p:txBody>
      </p:sp>
      <p:sp>
        <p:nvSpPr>
          <p:cNvPr id="50" name="Text Placeholder 49"/>
          <p:cNvSpPr>
            <a:spLocks noGrp="1"/>
          </p:cNvSpPr>
          <p:nvPr>
            <p:ph type="body" sz="quarter" idx="23"/>
          </p:nvPr>
        </p:nvSpPr>
        <p:spPr>
          <a:xfrm>
            <a:off x="11460160" y="5413214"/>
            <a:ext cx="21204239" cy="26903816"/>
          </a:xfrm>
          <a:solidFill>
            <a:srgbClr val="FFFFFF"/>
          </a:solidFill>
          <a:ln>
            <a:solidFill>
              <a:srgbClr val="000000"/>
            </a:solidFill>
          </a:ln>
        </p:spPr>
        <p:txBody>
          <a:bodyPr/>
          <a:lstStyle/>
          <a:p>
            <a:endParaRPr lang="en-US" sz="4000" dirty="0" smtClean="0"/>
          </a:p>
          <a:p>
            <a:r>
              <a:rPr lang="en-US" altLang="zh-CN" sz="4000" dirty="0" smtClean="0"/>
              <a:t>.</a:t>
            </a:r>
            <a:endParaRPr lang="en-US" sz="4000" dirty="0"/>
          </a:p>
          <a:p>
            <a:endParaRPr lang="en-US" sz="4000" dirty="0" smtClean="0"/>
          </a:p>
          <a:p>
            <a:endParaRPr lang="en-US" sz="4000" dirty="0"/>
          </a:p>
          <a:p>
            <a:endParaRPr lang="en-US" sz="4000" dirty="0"/>
          </a:p>
          <a:p>
            <a:endParaRPr lang="en-US" sz="4000" dirty="0" smtClean="0"/>
          </a:p>
          <a:p>
            <a:pPr marL="571500" indent="-571500">
              <a:buFont typeface="Arial"/>
              <a:buChar char="•"/>
            </a:pPr>
            <a:endParaRPr lang="en-US" sz="4000" dirty="0" smtClean="0"/>
          </a:p>
          <a:p>
            <a:pPr marL="571500" indent="-571500">
              <a:buFont typeface="Arial"/>
              <a:buChar char="•"/>
            </a:pPr>
            <a:endParaRPr lang="en-US" sz="4000" dirty="0"/>
          </a:p>
          <a:p>
            <a:pPr marL="571500" indent="-571500">
              <a:buFont typeface="Arial"/>
              <a:buChar char="•"/>
            </a:pPr>
            <a:endParaRPr lang="en-US" sz="4000" dirty="0"/>
          </a:p>
          <a:p>
            <a:endParaRPr lang="en-US" sz="4000" dirty="0" smtClean="0"/>
          </a:p>
          <a:p>
            <a:endParaRPr lang="en-US" sz="4000" dirty="0"/>
          </a:p>
          <a:p>
            <a:endParaRPr lang="en-US" sz="4000" dirty="0" smtClean="0"/>
          </a:p>
          <a:p>
            <a:endParaRPr lang="en-US" sz="4000" dirty="0"/>
          </a:p>
          <a:p>
            <a:endParaRPr lang="en-US" sz="4000" dirty="0" smtClean="0"/>
          </a:p>
          <a:p>
            <a:endParaRPr lang="en-US" sz="4000" dirty="0"/>
          </a:p>
          <a:p>
            <a:endParaRPr lang="en-US" sz="4000" dirty="0"/>
          </a:p>
          <a:p>
            <a:pPr marL="571500" indent="-571500">
              <a:buFont typeface="Arial"/>
              <a:buChar char="•"/>
            </a:pPr>
            <a:endParaRPr lang="en-US" sz="4000" dirty="0"/>
          </a:p>
          <a:p>
            <a:pPr marL="571500" indent="-571500">
              <a:buFont typeface="Arial"/>
              <a:buChar char="•"/>
            </a:pPr>
            <a:endParaRPr lang="en-US" altLang="zh-CN" sz="4000" dirty="0" smtClean="0"/>
          </a:p>
          <a:p>
            <a:pPr marL="571500" indent="-571500">
              <a:buFont typeface="Arial"/>
              <a:buChar char="•"/>
            </a:pPr>
            <a:r>
              <a:rPr lang="en-US" altLang="zh-CN" sz="4000" dirty="0" err="1" smtClean="0"/>
              <a:t>SpotSDC</a:t>
            </a:r>
            <a:r>
              <a:rPr lang="zh-CN" altLang="en-US" sz="4000" dirty="0" smtClean="0"/>
              <a:t> </a:t>
            </a:r>
            <a:r>
              <a:rPr lang="en-US" altLang="zh-CN" sz="4000" dirty="0" smtClean="0"/>
              <a:t>shows</a:t>
            </a:r>
            <a:r>
              <a:rPr lang="zh-CN" altLang="en-US" sz="4000" dirty="0" smtClean="0"/>
              <a:t> </a:t>
            </a:r>
            <a:r>
              <a:rPr lang="en-US" altLang="zh-CN" sz="4000" dirty="0" smtClean="0"/>
              <a:t>the</a:t>
            </a:r>
            <a:r>
              <a:rPr lang="zh-CN" altLang="en-US" sz="4000" dirty="0" smtClean="0"/>
              <a:t> </a:t>
            </a:r>
            <a:r>
              <a:rPr lang="en-US" altLang="zh-CN" sz="4000" dirty="0" smtClean="0"/>
              <a:t>impact</a:t>
            </a:r>
            <a:r>
              <a:rPr lang="zh-CN" altLang="en-US" sz="4000" dirty="0" smtClean="0"/>
              <a:t> </a:t>
            </a:r>
            <a:r>
              <a:rPr lang="en-US" altLang="zh-CN" sz="4000" dirty="0" smtClean="0"/>
              <a:t>of</a:t>
            </a:r>
            <a:r>
              <a:rPr lang="zh-CN" altLang="en-US" sz="4000" dirty="0" smtClean="0"/>
              <a:t> </a:t>
            </a:r>
            <a:r>
              <a:rPr lang="en-US" altLang="zh-CN" sz="4000" dirty="0" smtClean="0"/>
              <a:t>corrupting</a:t>
            </a:r>
            <a:r>
              <a:rPr lang="zh-CN" altLang="en-US" sz="4000" dirty="0" smtClean="0"/>
              <a:t> </a:t>
            </a:r>
            <a:r>
              <a:rPr lang="en-US" altLang="zh-CN" sz="4000" dirty="0" smtClean="0"/>
              <a:t>each</a:t>
            </a:r>
            <a:r>
              <a:rPr lang="zh-CN" altLang="en-US" sz="4000" dirty="0" smtClean="0"/>
              <a:t> </a:t>
            </a:r>
            <a:r>
              <a:rPr lang="en-US" altLang="zh-CN" sz="4000" dirty="0" smtClean="0"/>
              <a:t>bit</a:t>
            </a:r>
            <a:r>
              <a:rPr lang="zh-CN" altLang="en-US" sz="4000" dirty="0" smtClean="0"/>
              <a:t> </a:t>
            </a:r>
            <a:r>
              <a:rPr lang="en-US" altLang="zh-CN" sz="4000" dirty="0" smtClean="0"/>
              <a:t>in</a:t>
            </a:r>
            <a:r>
              <a:rPr lang="zh-CN" altLang="en-US" sz="4000" dirty="0" smtClean="0"/>
              <a:t> </a:t>
            </a:r>
            <a:r>
              <a:rPr lang="en-US" altLang="zh-CN" sz="4000" dirty="0" smtClean="0"/>
              <a:t>a</a:t>
            </a:r>
            <a:r>
              <a:rPr lang="zh-CN" altLang="en-US" sz="4000" dirty="0" smtClean="0"/>
              <a:t> </a:t>
            </a:r>
            <a:r>
              <a:rPr lang="en-US" altLang="zh-CN" sz="4000" dirty="0" smtClean="0"/>
              <a:t>variable</a:t>
            </a:r>
            <a:r>
              <a:rPr lang="zh-CN" altLang="en-US" sz="4000" dirty="0" smtClean="0"/>
              <a:t> </a:t>
            </a:r>
            <a:r>
              <a:rPr lang="en-US" altLang="zh-CN" sz="4000" dirty="0" smtClean="0"/>
              <a:t>value</a:t>
            </a:r>
            <a:endParaRPr lang="en-US" sz="4000" dirty="0" smtClean="0"/>
          </a:p>
          <a:p>
            <a:pPr marL="571500" indent="-571500">
              <a:buFont typeface="Arial"/>
              <a:buChar char="•"/>
            </a:pPr>
            <a:endParaRPr lang="en-US" sz="4000" dirty="0"/>
          </a:p>
          <a:p>
            <a:pPr marL="571500" indent="-571500">
              <a:buFont typeface="Arial"/>
              <a:buChar char="•"/>
            </a:pPr>
            <a:endParaRPr lang="en-US" sz="4000" dirty="0" smtClean="0"/>
          </a:p>
          <a:p>
            <a:endParaRPr lang="en-US" sz="4000" dirty="0" smtClean="0"/>
          </a:p>
          <a:p>
            <a:r>
              <a:rPr lang="en-US" sz="4000" dirty="0" smtClean="0">
                <a:solidFill>
                  <a:srgbClr val="000000"/>
                </a:solidFill>
              </a:rPr>
              <a:t>What’s</a:t>
            </a:r>
            <a:r>
              <a:rPr lang="zh-CN" altLang="en-US" sz="4000" dirty="0" smtClean="0">
                <a:solidFill>
                  <a:srgbClr val="000000"/>
                </a:solidFill>
              </a:rPr>
              <a:t> </a:t>
            </a:r>
            <a:r>
              <a:rPr lang="en-US" altLang="zh-CN" sz="4000" dirty="0" smtClean="0">
                <a:solidFill>
                  <a:srgbClr val="000000"/>
                </a:solidFill>
              </a:rPr>
              <a:t>transient</a:t>
            </a:r>
            <a:r>
              <a:rPr lang="zh-CN" altLang="en-US" sz="4000" dirty="0" smtClean="0">
                <a:solidFill>
                  <a:srgbClr val="000000"/>
                </a:solidFill>
              </a:rPr>
              <a:t> </a:t>
            </a:r>
            <a:r>
              <a:rPr lang="en-US" altLang="zh-CN" sz="4000" dirty="0" smtClean="0">
                <a:solidFill>
                  <a:srgbClr val="000000"/>
                </a:solidFill>
              </a:rPr>
              <a:t>errors’</a:t>
            </a:r>
            <a:r>
              <a:rPr lang="zh-CN" altLang="en-US" sz="4000" dirty="0" smtClean="0">
                <a:solidFill>
                  <a:srgbClr val="000000"/>
                </a:solidFill>
              </a:rPr>
              <a:t> </a:t>
            </a:r>
            <a:r>
              <a:rPr lang="en-US" altLang="zh-CN" sz="4000" dirty="0" smtClean="0">
                <a:solidFill>
                  <a:srgbClr val="000000"/>
                </a:solidFill>
              </a:rPr>
              <a:t>impact</a:t>
            </a:r>
            <a:r>
              <a:rPr lang="zh-CN" altLang="en-US" sz="4000" dirty="0" smtClean="0">
                <a:solidFill>
                  <a:srgbClr val="000000"/>
                </a:solidFill>
              </a:rPr>
              <a:t> </a:t>
            </a:r>
            <a:r>
              <a:rPr lang="en-US" altLang="zh-CN" sz="4000" dirty="0" smtClean="0">
                <a:solidFill>
                  <a:srgbClr val="000000"/>
                </a:solidFill>
              </a:rPr>
              <a:t>on</a:t>
            </a:r>
            <a:r>
              <a:rPr lang="zh-CN" altLang="en-US" sz="4000" dirty="0" smtClean="0">
                <a:solidFill>
                  <a:srgbClr val="000000"/>
                </a:solidFill>
              </a:rPr>
              <a:t> </a:t>
            </a:r>
            <a:r>
              <a:rPr lang="en-US" altLang="zh-CN" sz="4000" dirty="0" smtClean="0">
                <a:solidFill>
                  <a:srgbClr val="000000"/>
                </a:solidFill>
              </a:rPr>
              <a:t>different</a:t>
            </a:r>
            <a:r>
              <a:rPr lang="zh-CN" altLang="en-US" sz="4000" dirty="0" smtClean="0">
                <a:solidFill>
                  <a:srgbClr val="000000"/>
                </a:solidFill>
              </a:rPr>
              <a:t>                       </a:t>
            </a:r>
            <a:r>
              <a:rPr lang="en-US" sz="4000" dirty="0" smtClean="0">
                <a:solidFill>
                  <a:srgbClr val="000000"/>
                </a:solidFill>
              </a:rPr>
              <a:t>How</a:t>
            </a:r>
            <a:r>
              <a:rPr lang="zh-CN" altLang="en-US" sz="4000" dirty="0" smtClean="0">
                <a:solidFill>
                  <a:srgbClr val="000000"/>
                </a:solidFill>
              </a:rPr>
              <a:t> </a:t>
            </a:r>
            <a:r>
              <a:rPr lang="en-US" altLang="zh-CN" sz="4000" dirty="0" smtClean="0">
                <a:solidFill>
                  <a:srgbClr val="000000"/>
                </a:solidFill>
              </a:rPr>
              <a:t>each</a:t>
            </a:r>
            <a:r>
              <a:rPr lang="zh-CN" altLang="en-US" sz="4000" dirty="0" smtClean="0">
                <a:solidFill>
                  <a:srgbClr val="000000"/>
                </a:solidFill>
              </a:rPr>
              <a:t> </a:t>
            </a:r>
            <a:r>
              <a:rPr lang="en-US" altLang="zh-CN" sz="4000" dirty="0" smtClean="0">
                <a:solidFill>
                  <a:srgbClr val="000000"/>
                </a:solidFill>
              </a:rPr>
              <a:t>bit</a:t>
            </a:r>
            <a:r>
              <a:rPr lang="zh-CN" altLang="en-US" sz="4000" dirty="0">
                <a:solidFill>
                  <a:srgbClr val="000000"/>
                </a:solidFill>
              </a:rPr>
              <a:t> </a:t>
            </a:r>
            <a:r>
              <a:rPr lang="en-US" altLang="zh-CN" sz="4000" dirty="0" smtClean="0">
                <a:solidFill>
                  <a:srgbClr val="000000"/>
                </a:solidFill>
              </a:rPr>
              <a:t>impact</a:t>
            </a:r>
            <a:r>
              <a:rPr lang="zh-CN" altLang="en-US" sz="4000" dirty="0" smtClean="0">
                <a:solidFill>
                  <a:srgbClr val="000000"/>
                </a:solidFill>
              </a:rPr>
              <a:t> </a:t>
            </a:r>
            <a:r>
              <a:rPr lang="en-US" altLang="zh-CN" sz="4000" dirty="0" smtClean="0">
                <a:solidFill>
                  <a:srgbClr val="000000"/>
                </a:solidFill>
              </a:rPr>
              <a:t>the</a:t>
            </a:r>
            <a:r>
              <a:rPr lang="zh-CN" altLang="en-US" sz="4000" dirty="0" smtClean="0">
                <a:solidFill>
                  <a:srgbClr val="000000"/>
                </a:solidFill>
              </a:rPr>
              <a:t> </a:t>
            </a:r>
            <a:r>
              <a:rPr lang="en-US" altLang="zh-CN" sz="4000" dirty="0" smtClean="0">
                <a:solidFill>
                  <a:srgbClr val="000000"/>
                </a:solidFill>
              </a:rPr>
              <a:t>program</a:t>
            </a:r>
            <a:r>
              <a:rPr lang="zh-CN" altLang="en-US" sz="4000" dirty="0" smtClean="0">
                <a:solidFill>
                  <a:srgbClr val="000000"/>
                </a:solidFill>
              </a:rPr>
              <a:t> </a:t>
            </a:r>
            <a:r>
              <a:rPr lang="en-US" altLang="zh-CN" sz="4000" dirty="0" smtClean="0">
                <a:solidFill>
                  <a:srgbClr val="000000"/>
                </a:solidFill>
              </a:rPr>
              <a:t>outcome?</a:t>
            </a:r>
            <a:endParaRPr lang="en-US" altLang="zh-CN" sz="4000" dirty="0">
              <a:solidFill>
                <a:srgbClr val="000000"/>
              </a:solidFill>
            </a:endParaRPr>
          </a:p>
          <a:p>
            <a:r>
              <a:rPr lang="zh-CN" altLang="en-US" sz="4000" dirty="0">
                <a:solidFill>
                  <a:srgbClr val="000000"/>
                </a:solidFill>
              </a:rPr>
              <a:t> </a:t>
            </a:r>
            <a:r>
              <a:rPr lang="en-US" altLang="zh-CN" sz="4000" dirty="0">
                <a:solidFill>
                  <a:srgbClr val="000000"/>
                </a:solidFill>
              </a:rPr>
              <a:t>iteration</a:t>
            </a:r>
            <a:r>
              <a:rPr lang="en-US" altLang="zh-CN" sz="4000" dirty="0" smtClean="0">
                <a:solidFill>
                  <a:srgbClr val="000000"/>
                </a:solidFill>
              </a:rPr>
              <a:t>?</a:t>
            </a:r>
          </a:p>
          <a:p>
            <a:endParaRPr lang="en-US" altLang="zh-CN" sz="4000" dirty="0" smtClean="0"/>
          </a:p>
          <a:p>
            <a:r>
              <a:rPr lang="zh-CN" altLang="en-US" sz="4000" dirty="0" smtClean="0"/>
              <a:t> </a:t>
            </a:r>
            <a:endParaRPr lang="en-US" sz="4000" dirty="0"/>
          </a:p>
          <a:p>
            <a:pPr marL="571500" indent="-571500">
              <a:buFont typeface="Arial"/>
              <a:buChar char="•"/>
            </a:pPr>
            <a:endParaRPr lang="en-US" sz="4000" dirty="0" smtClean="0"/>
          </a:p>
          <a:p>
            <a:pPr marL="571500" indent="-571500">
              <a:buFont typeface="Arial"/>
              <a:buChar char="•"/>
            </a:pPr>
            <a:endParaRPr lang="en-US" sz="4000" dirty="0"/>
          </a:p>
          <a:p>
            <a:endParaRPr lang="en-US" sz="4000" dirty="0"/>
          </a:p>
          <a:p>
            <a:pPr marL="571500" indent="-571500">
              <a:buFont typeface="Arial"/>
              <a:buChar char="•"/>
            </a:pPr>
            <a:endParaRPr lang="en-US" sz="4000" dirty="0"/>
          </a:p>
          <a:p>
            <a:endParaRPr lang="en-US" sz="4000" dirty="0" smtClean="0"/>
          </a:p>
          <a:p>
            <a:pPr marL="571500" indent="-571500">
              <a:buFont typeface="Arial"/>
              <a:buChar char="•"/>
            </a:pPr>
            <a:endParaRPr lang="en-US" sz="4000" dirty="0"/>
          </a:p>
          <a:p>
            <a:pPr marL="571500" indent="-571500">
              <a:buFont typeface="Arial"/>
              <a:buChar char="•"/>
            </a:pPr>
            <a:endParaRPr lang="en-US" sz="4000" dirty="0"/>
          </a:p>
        </p:txBody>
      </p:sp>
      <p:sp>
        <p:nvSpPr>
          <p:cNvPr id="8" name="Text Placeholder 7"/>
          <p:cNvSpPr>
            <a:spLocks noGrp="1"/>
          </p:cNvSpPr>
          <p:nvPr>
            <p:ph type="body" sz="quarter" idx="24"/>
          </p:nvPr>
        </p:nvSpPr>
        <p:spPr>
          <a:xfrm>
            <a:off x="11460161" y="5472306"/>
            <a:ext cx="21102638" cy="754045"/>
          </a:xfrm>
        </p:spPr>
        <p:txBody>
          <a:bodyPr/>
          <a:lstStyle/>
          <a:p>
            <a:r>
              <a:rPr lang="en-US" dirty="0" err="1" smtClean="0">
                <a:solidFill>
                  <a:srgbClr val="000000"/>
                </a:solidFill>
              </a:rPr>
              <a:t>S</a:t>
            </a:r>
            <a:r>
              <a:rPr lang="en-US" dirty="0" err="1" smtClean="0">
                <a:solidFill>
                  <a:srgbClr val="000000"/>
                </a:solidFill>
              </a:rPr>
              <a:t>pot</a:t>
            </a:r>
            <a:r>
              <a:rPr lang="en-US" dirty="0" err="1" smtClean="0">
                <a:solidFill>
                  <a:srgbClr val="000000"/>
                </a:solidFill>
              </a:rPr>
              <a:t>SDC</a:t>
            </a:r>
            <a:r>
              <a:rPr lang="zh-CN" altLang="en-US" dirty="0" smtClean="0">
                <a:solidFill>
                  <a:srgbClr val="000000"/>
                </a:solidFill>
              </a:rPr>
              <a:t> </a:t>
            </a:r>
            <a:r>
              <a:rPr lang="en-US" altLang="zh-CN" dirty="0" smtClean="0">
                <a:solidFill>
                  <a:srgbClr val="000000"/>
                </a:solidFill>
              </a:rPr>
              <a:t>ANALYSIS</a:t>
            </a:r>
            <a:r>
              <a:rPr lang="en-US" dirty="0" smtClean="0">
                <a:solidFill>
                  <a:srgbClr val="000000"/>
                </a:solidFill>
              </a:rPr>
              <a:t> </a:t>
            </a:r>
            <a:r>
              <a:rPr lang="en-US" dirty="0" smtClean="0">
                <a:solidFill>
                  <a:srgbClr val="000000"/>
                </a:solidFill>
              </a:rPr>
              <a:t>OF CONJUGATE</a:t>
            </a:r>
            <a:r>
              <a:rPr lang="zh-CN" altLang="en-US" dirty="0" smtClean="0">
                <a:solidFill>
                  <a:srgbClr val="000000"/>
                </a:solidFill>
              </a:rPr>
              <a:t> </a:t>
            </a:r>
            <a:r>
              <a:rPr lang="en-US" altLang="zh-CN" dirty="0" smtClean="0">
                <a:solidFill>
                  <a:srgbClr val="000000"/>
                </a:solidFill>
              </a:rPr>
              <a:t>GRADIENT</a:t>
            </a:r>
            <a:r>
              <a:rPr lang="zh-CN" altLang="en-US" dirty="0" smtClean="0">
                <a:solidFill>
                  <a:srgbClr val="000000"/>
                </a:solidFill>
              </a:rPr>
              <a:t> </a:t>
            </a:r>
            <a:r>
              <a:rPr lang="en-US" altLang="zh-CN" dirty="0" smtClean="0">
                <a:solidFill>
                  <a:srgbClr val="000000"/>
                </a:solidFill>
              </a:rPr>
              <a:t>BENCHMARK</a:t>
            </a:r>
            <a:endParaRPr lang="en-US" dirty="0">
              <a:solidFill>
                <a:srgbClr val="000000"/>
              </a:solidFill>
            </a:endParaRPr>
          </a:p>
        </p:txBody>
      </p:sp>
      <p:sp>
        <p:nvSpPr>
          <p:cNvPr id="15" name="Text Placeholder 14"/>
          <p:cNvSpPr>
            <a:spLocks noGrp="1"/>
          </p:cNvSpPr>
          <p:nvPr>
            <p:ph type="body" sz="quarter" idx="96"/>
          </p:nvPr>
        </p:nvSpPr>
        <p:spPr>
          <a:xfrm>
            <a:off x="491425" y="26686933"/>
            <a:ext cx="10056813" cy="4524294"/>
          </a:xfrm>
        </p:spPr>
        <p:txBody>
          <a:bodyPr/>
          <a:lstStyle/>
          <a:p>
            <a:pPr marL="342900" indent="-342900">
              <a:buFont typeface="Arial"/>
              <a:buChar char="•"/>
            </a:pPr>
            <a:endParaRPr lang="en-US" sz="4000" dirty="0" smtClean="0">
              <a:solidFill>
                <a:srgbClr val="000000"/>
              </a:solidFill>
            </a:endParaRPr>
          </a:p>
          <a:p>
            <a:pPr marL="342900" indent="-342900">
              <a:buFont typeface="Arial"/>
              <a:buChar char="•"/>
            </a:pPr>
            <a:r>
              <a:rPr lang="en-US" sz="4000" dirty="0" smtClean="0">
                <a:solidFill>
                  <a:srgbClr val="000000"/>
                </a:solidFill>
              </a:rPr>
              <a:t>Understand</a:t>
            </a:r>
            <a:r>
              <a:rPr lang="zh-CN" altLang="en-US" sz="4000" dirty="0" smtClean="0">
                <a:solidFill>
                  <a:srgbClr val="000000"/>
                </a:solidFill>
              </a:rPr>
              <a:t> </a:t>
            </a:r>
            <a:r>
              <a:rPr lang="en-US" altLang="zh-CN" sz="4000" dirty="0" smtClean="0">
                <a:solidFill>
                  <a:srgbClr val="000000"/>
                </a:solidFill>
              </a:rPr>
              <a:t>the</a:t>
            </a:r>
            <a:r>
              <a:rPr lang="zh-CN" altLang="en-US" sz="4000" dirty="0" smtClean="0">
                <a:solidFill>
                  <a:srgbClr val="000000"/>
                </a:solidFill>
              </a:rPr>
              <a:t> </a:t>
            </a:r>
            <a:r>
              <a:rPr lang="en-US" altLang="zh-CN" sz="4000" dirty="0" smtClean="0">
                <a:solidFill>
                  <a:srgbClr val="000000"/>
                </a:solidFill>
              </a:rPr>
              <a:t>impact</a:t>
            </a:r>
            <a:r>
              <a:rPr lang="zh-CN" altLang="en-US" sz="4000" dirty="0" smtClean="0">
                <a:solidFill>
                  <a:srgbClr val="000000"/>
                </a:solidFill>
              </a:rPr>
              <a:t> </a:t>
            </a:r>
            <a:r>
              <a:rPr lang="en-US" altLang="zh-CN" sz="4000" dirty="0" smtClean="0">
                <a:solidFill>
                  <a:srgbClr val="000000"/>
                </a:solidFill>
              </a:rPr>
              <a:t>of</a:t>
            </a:r>
            <a:r>
              <a:rPr lang="zh-CN" altLang="en-US" sz="4000" dirty="0" smtClean="0">
                <a:solidFill>
                  <a:srgbClr val="000000"/>
                </a:solidFill>
              </a:rPr>
              <a:t> </a:t>
            </a:r>
            <a:r>
              <a:rPr lang="en-US" altLang="zh-CN" sz="4000" dirty="0" smtClean="0">
                <a:solidFill>
                  <a:srgbClr val="000000"/>
                </a:solidFill>
              </a:rPr>
              <a:t>silent </a:t>
            </a:r>
            <a:r>
              <a:rPr lang="en-US" altLang="zh-CN" sz="4000" dirty="0" smtClean="0">
                <a:solidFill>
                  <a:srgbClr val="000000"/>
                </a:solidFill>
              </a:rPr>
              <a:t>data </a:t>
            </a:r>
            <a:r>
              <a:rPr lang="en-US" altLang="zh-CN" sz="4000" dirty="0" smtClean="0">
                <a:solidFill>
                  <a:srgbClr val="000000"/>
                </a:solidFill>
              </a:rPr>
              <a:t>corruption</a:t>
            </a:r>
            <a:r>
              <a:rPr lang="zh-CN" altLang="en-US" sz="4000" dirty="0" smtClean="0">
                <a:solidFill>
                  <a:srgbClr val="000000"/>
                </a:solidFill>
              </a:rPr>
              <a:t> </a:t>
            </a:r>
            <a:r>
              <a:rPr lang="en-US" altLang="zh-CN" sz="4000" dirty="0" smtClean="0">
                <a:solidFill>
                  <a:srgbClr val="000000"/>
                </a:solidFill>
              </a:rPr>
              <a:t>on</a:t>
            </a:r>
            <a:r>
              <a:rPr lang="zh-CN" altLang="en-US" sz="4000" dirty="0" smtClean="0">
                <a:solidFill>
                  <a:srgbClr val="000000"/>
                </a:solidFill>
              </a:rPr>
              <a:t> </a:t>
            </a:r>
            <a:r>
              <a:rPr lang="en-US" altLang="zh-CN" sz="4000" dirty="0" smtClean="0">
                <a:solidFill>
                  <a:srgbClr val="000000"/>
                </a:solidFill>
              </a:rPr>
              <a:t>a</a:t>
            </a:r>
            <a:r>
              <a:rPr lang="zh-CN" altLang="en-US" sz="4000" dirty="0" smtClean="0">
                <a:solidFill>
                  <a:srgbClr val="000000"/>
                </a:solidFill>
              </a:rPr>
              <a:t> </a:t>
            </a:r>
            <a:r>
              <a:rPr lang="en-US" altLang="zh-CN" sz="4000" dirty="0" smtClean="0">
                <a:solidFill>
                  <a:srgbClr val="000000"/>
                </a:solidFill>
              </a:rPr>
              <a:t>program.</a:t>
            </a:r>
          </a:p>
          <a:p>
            <a:endParaRPr lang="en-US" sz="4000" dirty="0" smtClean="0">
              <a:solidFill>
                <a:srgbClr val="000000"/>
              </a:solidFill>
            </a:endParaRPr>
          </a:p>
          <a:p>
            <a:pPr marL="342900" indent="-342900">
              <a:buFont typeface="Arial"/>
              <a:buChar char="•"/>
            </a:pPr>
            <a:r>
              <a:rPr lang="en-US" altLang="zh-CN" sz="4000" dirty="0" smtClean="0">
                <a:solidFill>
                  <a:srgbClr val="000000"/>
                </a:solidFill>
              </a:rPr>
              <a:t>Understand</a:t>
            </a:r>
            <a:r>
              <a:rPr lang="zh-CN" altLang="en-US" sz="4000" dirty="0" smtClean="0">
                <a:solidFill>
                  <a:srgbClr val="000000"/>
                </a:solidFill>
              </a:rPr>
              <a:t> </a:t>
            </a:r>
            <a:r>
              <a:rPr lang="en-US" altLang="zh-CN" sz="4000" dirty="0" smtClean="0">
                <a:solidFill>
                  <a:srgbClr val="000000"/>
                </a:solidFill>
              </a:rPr>
              <a:t>transient</a:t>
            </a:r>
            <a:r>
              <a:rPr lang="zh-CN" altLang="en-US" sz="4000" dirty="0" smtClean="0">
                <a:solidFill>
                  <a:srgbClr val="000000"/>
                </a:solidFill>
              </a:rPr>
              <a:t> </a:t>
            </a:r>
            <a:r>
              <a:rPr lang="en-US" altLang="zh-CN" sz="4000" dirty="0" smtClean="0">
                <a:solidFill>
                  <a:srgbClr val="000000"/>
                </a:solidFill>
              </a:rPr>
              <a:t>error</a:t>
            </a:r>
            <a:r>
              <a:rPr lang="zh-CN" altLang="en-US" sz="4000" dirty="0" smtClean="0">
                <a:solidFill>
                  <a:srgbClr val="000000"/>
                </a:solidFill>
              </a:rPr>
              <a:t> </a:t>
            </a:r>
            <a:r>
              <a:rPr lang="en-US" altLang="zh-CN" sz="4000" dirty="0" smtClean="0">
                <a:solidFill>
                  <a:srgbClr val="000000"/>
                </a:solidFill>
              </a:rPr>
              <a:t>propagation</a:t>
            </a:r>
            <a:r>
              <a:rPr lang="zh-CN" altLang="en-US" sz="4000" dirty="0" smtClean="0">
                <a:solidFill>
                  <a:srgbClr val="000000"/>
                </a:solidFill>
              </a:rPr>
              <a:t> </a:t>
            </a:r>
            <a:r>
              <a:rPr lang="en-US" altLang="zh-CN" sz="4000" dirty="0" smtClean="0">
                <a:solidFill>
                  <a:srgbClr val="000000"/>
                </a:solidFill>
              </a:rPr>
              <a:t>through</a:t>
            </a:r>
            <a:r>
              <a:rPr lang="zh-CN" altLang="en-US" sz="4000" dirty="0" smtClean="0">
                <a:solidFill>
                  <a:srgbClr val="000000"/>
                </a:solidFill>
              </a:rPr>
              <a:t> </a:t>
            </a:r>
            <a:r>
              <a:rPr lang="en-US" altLang="zh-CN" sz="4000" dirty="0" smtClean="0">
                <a:solidFill>
                  <a:srgbClr val="000000"/>
                </a:solidFill>
              </a:rPr>
              <a:t>a</a:t>
            </a:r>
            <a:r>
              <a:rPr lang="zh-CN" altLang="en-US" sz="4000" dirty="0" smtClean="0">
                <a:solidFill>
                  <a:srgbClr val="000000"/>
                </a:solidFill>
              </a:rPr>
              <a:t> </a:t>
            </a:r>
            <a:r>
              <a:rPr lang="en-US" altLang="zh-CN" sz="4000" dirty="0" smtClean="0">
                <a:solidFill>
                  <a:srgbClr val="000000"/>
                </a:solidFill>
              </a:rPr>
              <a:t>program</a:t>
            </a:r>
            <a:r>
              <a:rPr lang="zh-CN" altLang="en-US" sz="4000" dirty="0" smtClean="0">
                <a:solidFill>
                  <a:srgbClr val="000000"/>
                </a:solidFill>
              </a:rPr>
              <a:t> </a:t>
            </a:r>
            <a:r>
              <a:rPr lang="en-US" altLang="zh-CN" sz="4000" dirty="0" smtClean="0">
                <a:solidFill>
                  <a:srgbClr val="000000"/>
                </a:solidFill>
              </a:rPr>
              <a:t>execution</a:t>
            </a:r>
            <a:r>
              <a:rPr lang="en-US" altLang="zh-CN" sz="4000" dirty="0" smtClean="0">
                <a:solidFill>
                  <a:srgbClr val="000000"/>
                </a:solidFill>
              </a:rPr>
              <a:t>.</a:t>
            </a:r>
            <a:endParaRPr lang="en-US" sz="4000" dirty="0">
              <a:solidFill>
                <a:srgbClr val="000000"/>
              </a:solidFill>
            </a:endParaRPr>
          </a:p>
        </p:txBody>
      </p:sp>
      <p:sp>
        <p:nvSpPr>
          <p:cNvPr id="16" name="Text Placeholder 15"/>
          <p:cNvSpPr>
            <a:spLocks noGrp="1"/>
          </p:cNvSpPr>
          <p:nvPr>
            <p:ph type="body" sz="quarter" idx="150"/>
          </p:nvPr>
        </p:nvSpPr>
        <p:spPr/>
        <p:txBody>
          <a:bodyPr>
            <a:normAutofit fontScale="70000" lnSpcReduction="20000"/>
          </a:bodyPr>
          <a:lstStyle/>
          <a:p>
            <a:r>
              <a:rPr lang="en-US" altLang="zh-CN" dirty="0" smtClean="0"/>
              <a:t>SCI</a:t>
            </a:r>
            <a:r>
              <a:rPr lang="zh-CN" altLang="en-US" dirty="0" smtClean="0"/>
              <a:t> </a:t>
            </a:r>
            <a:r>
              <a:rPr lang="en-US" altLang="zh-CN" dirty="0" smtClean="0"/>
              <a:t>Institute</a:t>
            </a:r>
            <a:r>
              <a:rPr lang="zh-CN" altLang="en-US" dirty="0" smtClean="0"/>
              <a:t> *</a:t>
            </a:r>
            <a:endParaRPr lang="en-US" altLang="zh-CN" dirty="0" smtClean="0"/>
          </a:p>
          <a:p>
            <a:r>
              <a:rPr lang="en-US" altLang="zh-CN" dirty="0" smtClean="0"/>
              <a:t>Lawrence</a:t>
            </a:r>
            <a:r>
              <a:rPr lang="zh-CN" altLang="en-US" dirty="0" smtClean="0"/>
              <a:t> </a:t>
            </a:r>
            <a:r>
              <a:rPr lang="en-US" altLang="zh-CN" dirty="0" smtClean="0"/>
              <a:t>Livermore</a:t>
            </a:r>
            <a:r>
              <a:rPr lang="zh-CN" altLang="en-US" dirty="0" smtClean="0"/>
              <a:t> </a:t>
            </a:r>
            <a:r>
              <a:rPr lang="en-US" altLang="zh-CN" dirty="0" smtClean="0"/>
              <a:t>National</a:t>
            </a:r>
            <a:r>
              <a:rPr lang="zh-CN" altLang="en-US" dirty="0" smtClean="0"/>
              <a:t> </a:t>
            </a:r>
            <a:r>
              <a:rPr lang="en-US" altLang="zh-CN" dirty="0" smtClean="0"/>
              <a:t>Laboratory</a:t>
            </a:r>
            <a:r>
              <a:rPr lang="en-US" altLang="zh-CN" dirty="0"/>
              <a:t> </a:t>
            </a:r>
            <a:r>
              <a:rPr lang="en-US" altLang="zh-CN" dirty="0" smtClean="0"/>
              <a:t> +</a:t>
            </a:r>
            <a:endParaRPr lang="en-US" dirty="0"/>
          </a:p>
        </p:txBody>
      </p:sp>
      <p:sp>
        <p:nvSpPr>
          <p:cNvPr id="17" name="Text Placeholder 16"/>
          <p:cNvSpPr>
            <a:spLocks noGrp="1"/>
          </p:cNvSpPr>
          <p:nvPr>
            <p:ph type="body" sz="quarter" idx="151"/>
          </p:nvPr>
        </p:nvSpPr>
        <p:spPr/>
        <p:txBody>
          <a:bodyPr>
            <a:normAutofit fontScale="77500" lnSpcReduction="20000"/>
          </a:bodyPr>
          <a:lstStyle/>
          <a:p>
            <a:r>
              <a:rPr lang="en-US" dirty="0" smtClean="0"/>
              <a:t>Zhimin</a:t>
            </a:r>
            <a:r>
              <a:rPr lang="zh-CN" altLang="en-US" dirty="0" smtClean="0"/>
              <a:t> </a:t>
            </a:r>
            <a:r>
              <a:rPr lang="en-US" altLang="zh-CN" dirty="0" smtClean="0"/>
              <a:t>Li</a:t>
            </a:r>
            <a:r>
              <a:rPr lang="zh-CN" altLang="en-US" dirty="0" smtClean="0"/>
              <a:t>*</a:t>
            </a:r>
            <a:r>
              <a:rPr lang="en-US" altLang="zh-CN" dirty="0" smtClean="0"/>
              <a:t>,</a:t>
            </a:r>
            <a:r>
              <a:rPr lang="zh-CN" altLang="en-US" dirty="0" smtClean="0"/>
              <a:t> </a:t>
            </a:r>
            <a:r>
              <a:rPr lang="en-US" altLang="zh-CN" dirty="0" err="1" smtClean="0"/>
              <a:t>Harshitha</a:t>
            </a:r>
            <a:r>
              <a:rPr lang="zh-CN" altLang="en-US" dirty="0" smtClean="0"/>
              <a:t> </a:t>
            </a:r>
            <a:r>
              <a:rPr lang="en-US" altLang="zh-CN" dirty="0" err="1" smtClean="0"/>
              <a:t>Menon</a:t>
            </a:r>
            <a:r>
              <a:rPr lang="en-US" altLang="zh-CN" dirty="0" smtClean="0"/>
              <a:t>+,</a:t>
            </a:r>
            <a:r>
              <a:rPr lang="zh-CN" altLang="en-US" dirty="0" smtClean="0"/>
              <a:t> </a:t>
            </a:r>
            <a:r>
              <a:rPr lang="en-US" altLang="zh-CN" dirty="0" err="1" smtClean="0"/>
              <a:t>Yarden</a:t>
            </a:r>
            <a:r>
              <a:rPr lang="zh-CN" altLang="en-US" dirty="0" smtClean="0"/>
              <a:t> </a:t>
            </a:r>
            <a:r>
              <a:rPr lang="en-US" altLang="zh-CN" dirty="0" err="1" smtClean="0"/>
              <a:t>Livnat</a:t>
            </a:r>
            <a:r>
              <a:rPr lang="zh-CN" altLang="en-US" dirty="0" smtClean="0"/>
              <a:t>*</a:t>
            </a:r>
            <a:r>
              <a:rPr lang="en-US" altLang="zh-CN" dirty="0" smtClean="0"/>
              <a:t>,</a:t>
            </a:r>
            <a:r>
              <a:rPr lang="zh-CN" altLang="en-US" dirty="0" smtClean="0"/>
              <a:t>  </a:t>
            </a:r>
            <a:r>
              <a:rPr lang="en-US" altLang="zh-CN" dirty="0" smtClean="0"/>
              <a:t>Kathryn</a:t>
            </a:r>
            <a:r>
              <a:rPr lang="zh-CN" altLang="en-US" dirty="0" smtClean="0"/>
              <a:t> </a:t>
            </a:r>
            <a:r>
              <a:rPr lang="en-US" altLang="zh-CN" dirty="0" err="1" smtClean="0"/>
              <a:t>Mohror</a:t>
            </a:r>
            <a:r>
              <a:rPr lang="en-US" altLang="zh-CN" dirty="0" smtClean="0"/>
              <a:t>+,</a:t>
            </a:r>
            <a:r>
              <a:rPr lang="zh-CN" altLang="en-US" dirty="0" smtClean="0"/>
              <a:t> </a:t>
            </a:r>
            <a:r>
              <a:rPr lang="en-US" altLang="zh-CN" dirty="0" smtClean="0"/>
              <a:t>Valerio</a:t>
            </a:r>
            <a:r>
              <a:rPr lang="zh-CN" altLang="en-US" dirty="0" smtClean="0"/>
              <a:t> </a:t>
            </a:r>
            <a:r>
              <a:rPr lang="en-US" altLang="zh-CN" dirty="0" err="1" smtClean="0"/>
              <a:t>Pascucci</a:t>
            </a:r>
            <a:r>
              <a:rPr lang="zh-CN" altLang="en-US" dirty="0" smtClean="0"/>
              <a:t>*</a:t>
            </a:r>
            <a:endParaRPr lang="en-US" dirty="0"/>
          </a:p>
        </p:txBody>
      </p:sp>
      <p:sp>
        <p:nvSpPr>
          <p:cNvPr id="18" name="Text Placeholder 17"/>
          <p:cNvSpPr>
            <a:spLocks noGrp="1"/>
          </p:cNvSpPr>
          <p:nvPr>
            <p:ph type="body" sz="quarter" idx="153"/>
          </p:nvPr>
        </p:nvSpPr>
        <p:spPr/>
        <p:txBody>
          <a:bodyPr>
            <a:normAutofit fontScale="62500" lnSpcReduction="20000"/>
          </a:bodyPr>
          <a:lstStyle/>
          <a:p>
            <a:r>
              <a:rPr lang="en-US" dirty="0" err="1" smtClean="0"/>
              <a:t>SpotSDC</a:t>
            </a:r>
            <a:r>
              <a:rPr lang="en-US" dirty="0" smtClean="0"/>
              <a:t>: </a:t>
            </a:r>
            <a:r>
              <a:rPr lang="en-US" dirty="0"/>
              <a:t> </a:t>
            </a:r>
            <a:r>
              <a:rPr lang="en-US" dirty="0" smtClean="0"/>
              <a:t>An </a:t>
            </a:r>
            <a:r>
              <a:rPr lang="en-US" altLang="zh-CN" dirty="0" smtClean="0"/>
              <a:t>Information</a:t>
            </a:r>
            <a:r>
              <a:rPr lang="zh-CN" altLang="en-US" dirty="0" smtClean="0"/>
              <a:t> </a:t>
            </a:r>
            <a:r>
              <a:rPr lang="en-US" altLang="zh-CN" dirty="0" smtClean="0"/>
              <a:t>Visualization</a:t>
            </a:r>
            <a:r>
              <a:rPr lang="zh-CN" altLang="en-US" dirty="0" smtClean="0"/>
              <a:t> </a:t>
            </a:r>
            <a:r>
              <a:rPr lang="en-US" altLang="zh-CN" dirty="0" smtClean="0"/>
              <a:t>System To</a:t>
            </a:r>
            <a:r>
              <a:rPr lang="zh-CN" altLang="en-US" dirty="0" smtClean="0"/>
              <a:t> </a:t>
            </a:r>
            <a:r>
              <a:rPr lang="en-US" altLang="zh-CN" dirty="0" smtClean="0"/>
              <a:t>Analyze</a:t>
            </a:r>
            <a:r>
              <a:rPr lang="zh-CN" altLang="en-US" dirty="0" smtClean="0"/>
              <a:t> </a:t>
            </a:r>
            <a:r>
              <a:rPr lang="en-US" altLang="zh-CN" dirty="0" smtClean="0"/>
              <a:t>Silent Data Corruption</a:t>
            </a:r>
            <a:endParaRPr lang="en-US" dirty="0"/>
          </a:p>
        </p:txBody>
      </p:sp>
      <p:sp>
        <p:nvSpPr>
          <p:cNvPr id="35" name="Rectangle 34"/>
          <p:cNvSpPr/>
          <p:nvPr/>
        </p:nvSpPr>
        <p:spPr>
          <a:xfrm>
            <a:off x="1225166" y="32372449"/>
            <a:ext cx="2734212" cy="343640"/>
          </a:xfrm>
          <a:prstGeom prst="rect">
            <a:avLst/>
          </a:prstGeom>
          <a:solidFill>
            <a:schemeClr val="bg1"/>
          </a:solidFill>
          <a:ln>
            <a:solidFill>
              <a:schemeClr val="bg1"/>
            </a:solid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58" name="Text Placeholder 3"/>
          <p:cNvSpPr txBox="1">
            <a:spLocks/>
          </p:cNvSpPr>
          <p:nvPr/>
        </p:nvSpPr>
        <p:spPr>
          <a:xfrm>
            <a:off x="509578" y="12844091"/>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i="1" dirty="0" smtClean="0">
                <a:solidFill>
                  <a:srgbClr val="000000"/>
                </a:solidFill>
              </a:rPr>
              <a:t>BACKGROUND</a:t>
            </a:r>
            <a:endParaRPr lang="en-US" i="1" dirty="0">
              <a:solidFill>
                <a:srgbClr val="000000"/>
              </a:solidFill>
            </a:endParaRPr>
          </a:p>
        </p:txBody>
      </p:sp>
      <p:pic>
        <p:nvPicPr>
          <p:cNvPr id="7" name="Picture 6" descr="screensh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295" y="20171282"/>
            <a:ext cx="9607759" cy="5184675"/>
          </a:xfrm>
          <a:prstGeom prst="rect">
            <a:avLst/>
          </a:prstGeom>
        </p:spPr>
      </p:pic>
      <p:pic>
        <p:nvPicPr>
          <p:cNvPr id="14" name="Picture 13" descr="screensho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37254" y="23242450"/>
            <a:ext cx="10046763" cy="5968959"/>
          </a:xfrm>
          <a:prstGeom prst="rect">
            <a:avLst/>
          </a:prstGeom>
        </p:spPr>
      </p:pic>
      <p:sp>
        <p:nvSpPr>
          <p:cNvPr id="36" name="Text Placeholder 3"/>
          <p:cNvSpPr txBox="1">
            <a:spLocks/>
          </p:cNvSpPr>
          <p:nvPr/>
        </p:nvSpPr>
        <p:spPr>
          <a:xfrm>
            <a:off x="465139" y="5514881"/>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l"/>
            <a:r>
              <a:rPr lang="en-US" i="1" dirty="0" smtClean="0">
                <a:solidFill>
                  <a:srgbClr val="000000"/>
                </a:solidFill>
              </a:rPr>
              <a:t>ABSTRACT</a:t>
            </a:r>
            <a:endParaRPr lang="en-US" i="1" dirty="0">
              <a:solidFill>
                <a:srgbClr val="000000"/>
              </a:solidFill>
            </a:endParaRPr>
          </a:p>
        </p:txBody>
      </p:sp>
      <p:sp>
        <p:nvSpPr>
          <p:cNvPr id="34" name="Text Placeholder 33"/>
          <p:cNvSpPr>
            <a:spLocks noGrp="1"/>
          </p:cNvSpPr>
          <p:nvPr>
            <p:ph type="body" sz="quarter" idx="11"/>
          </p:nvPr>
        </p:nvSpPr>
        <p:spPr/>
        <p:txBody>
          <a:bodyPr/>
          <a:lstStyle/>
          <a:p>
            <a:r>
              <a:rPr lang="zh-CN" altLang="en-US" dirty="0" smtClean="0">
                <a:solidFill>
                  <a:srgbClr val="000000"/>
                </a:solidFill>
              </a:rPr>
              <a:t> </a:t>
            </a:r>
            <a:endParaRPr lang="en-US" dirty="0">
              <a:solidFill>
                <a:srgbClr val="000000"/>
              </a:solidFill>
            </a:endParaRPr>
          </a:p>
        </p:txBody>
      </p:sp>
      <p:sp>
        <p:nvSpPr>
          <p:cNvPr id="39" name="Text Placeholder 38"/>
          <p:cNvSpPr>
            <a:spLocks noGrp="1"/>
          </p:cNvSpPr>
          <p:nvPr>
            <p:ph type="body" sz="quarter" idx="25"/>
          </p:nvPr>
        </p:nvSpPr>
        <p:spPr/>
        <p:txBody>
          <a:bodyPr/>
          <a:lstStyle/>
          <a:p>
            <a:r>
              <a:rPr lang="zh-CN" altLang="en-US" dirty="0" smtClean="0"/>
              <a:t> </a:t>
            </a:r>
            <a:endParaRPr lang="en-US" dirty="0"/>
          </a:p>
        </p:txBody>
      </p:sp>
      <p:sp>
        <p:nvSpPr>
          <p:cNvPr id="56" name="Text Placeholder 10"/>
          <p:cNvSpPr>
            <a:spLocks noGrp="1"/>
          </p:cNvSpPr>
          <p:nvPr>
            <p:ph type="body" sz="quarter" idx="27"/>
          </p:nvPr>
        </p:nvSpPr>
        <p:spPr>
          <a:xfrm>
            <a:off x="33358541" y="5413216"/>
            <a:ext cx="9998984" cy="25957298"/>
          </a:xfrm>
        </p:spPr>
        <p:txBody>
          <a:bodyPr/>
          <a:lstStyle/>
          <a:p>
            <a:endParaRPr lang="en-US" i="1" dirty="0"/>
          </a:p>
        </p:txBody>
      </p:sp>
      <p:sp>
        <p:nvSpPr>
          <p:cNvPr id="38" name="Text Placeholder 7"/>
          <p:cNvSpPr>
            <a:spLocks noGrp="1"/>
          </p:cNvSpPr>
          <p:nvPr>
            <p:ph type="body" sz="quarter" idx="24"/>
          </p:nvPr>
        </p:nvSpPr>
        <p:spPr>
          <a:xfrm>
            <a:off x="11460162" y="19794259"/>
            <a:ext cx="10498474" cy="754045"/>
          </a:xfrm>
        </p:spPr>
        <p:txBody>
          <a:bodyPr/>
          <a:lstStyle/>
          <a:p>
            <a:r>
              <a:rPr lang="en-US" dirty="0" smtClean="0">
                <a:solidFill>
                  <a:srgbClr val="000000"/>
                </a:solidFill>
              </a:rPr>
              <a:t>RESULT</a:t>
            </a:r>
            <a:r>
              <a:rPr lang="zh-CN" altLang="en-US" dirty="0" smtClean="0">
                <a:solidFill>
                  <a:srgbClr val="000000"/>
                </a:solidFill>
              </a:rPr>
              <a:t> </a:t>
            </a:r>
            <a:r>
              <a:rPr lang="en-US" altLang="zh-CN" dirty="0" smtClean="0">
                <a:solidFill>
                  <a:srgbClr val="000000"/>
                </a:solidFill>
              </a:rPr>
              <a:t>1</a:t>
            </a:r>
            <a:endParaRPr lang="en-US" dirty="0">
              <a:solidFill>
                <a:srgbClr val="000000"/>
              </a:solidFill>
            </a:endParaRPr>
          </a:p>
        </p:txBody>
      </p:sp>
      <p:sp>
        <p:nvSpPr>
          <p:cNvPr id="46" name="Text Placeholder 7"/>
          <p:cNvSpPr>
            <a:spLocks noGrp="1"/>
          </p:cNvSpPr>
          <p:nvPr>
            <p:ph type="body" sz="quarter" idx="24"/>
          </p:nvPr>
        </p:nvSpPr>
        <p:spPr>
          <a:xfrm>
            <a:off x="22516036" y="19794259"/>
            <a:ext cx="10498474" cy="754045"/>
          </a:xfrm>
        </p:spPr>
        <p:txBody>
          <a:bodyPr/>
          <a:lstStyle/>
          <a:p>
            <a:r>
              <a:rPr lang="en-US" dirty="0" smtClean="0">
                <a:solidFill>
                  <a:srgbClr val="000000"/>
                </a:solidFill>
              </a:rPr>
              <a:t>RESULT</a:t>
            </a:r>
            <a:r>
              <a:rPr lang="zh-CN" altLang="en-US" dirty="0" smtClean="0">
                <a:solidFill>
                  <a:srgbClr val="000000"/>
                </a:solidFill>
              </a:rPr>
              <a:t> </a:t>
            </a:r>
            <a:r>
              <a:rPr lang="en-US" altLang="zh-CN" dirty="0" smtClean="0">
                <a:solidFill>
                  <a:srgbClr val="000000"/>
                </a:solidFill>
              </a:rPr>
              <a:t>2</a:t>
            </a:r>
            <a:endParaRPr lang="en-US" dirty="0">
              <a:solidFill>
                <a:srgbClr val="000000"/>
              </a:solidFill>
            </a:endParaRPr>
          </a:p>
        </p:txBody>
      </p:sp>
      <p:sp>
        <p:nvSpPr>
          <p:cNvPr id="22" name="Text Placeholder 21"/>
          <p:cNvSpPr>
            <a:spLocks noGrp="1"/>
          </p:cNvSpPr>
          <p:nvPr>
            <p:ph type="body" sz="quarter" idx="27"/>
          </p:nvPr>
        </p:nvSpPr>
        <p:spPr/>
        <p:txBody>
          <a:bodyPr/>
          <a:lstStyle/>
          <a:p>
            <a:endParaRPr lang="en-US"/>
          </a:p>
        </p:txBody>
      </p:sp>
      <p:sp>
        <p:nvSpPr>
          <p:cNvPr id="48" name="Text Placeholder 49"/>
          <p:cNvSpPr>
            <a:spLocks noGrp="1"/>
          </p:cNvSpPr>
          <p:nvPr>
            <p:ph type="body" sz="quarter" idx="23"/>
          </p:nvPr>
        </p:nvSpPr>
        <p:spPr>
          <a:xfrm>
            <a:off x="33358541" y="5413217"/>
            <a:ext cx="10047018" cy="26903813"/>
          </a:xfrm>
          <a:solidFill>
            <a:srgbClr val="FFFFFF"/>
          </a:solidFill>
          <a:ln>
            <a:solidFill>
              <a:srgbClr val="000000"/>
            </a:solidFill>
          </a:ln>
        </p:spPr>
        <p:txBody>
          <a:bodyPr/>
          <a:lstStyle/>
          <a:p>
            <a:endParaRPr lang="en-US" sz="4000" dirty="0" smtClean="0"/>
          </a:p>
          <a:p>
            <a:r>
              <a:rPr lang="en-US" altLang="zh-CN" sz="4000" dirty="0" smtClean="0">
                <a:solidFill>
                  <a:srgbClr val="000000"/>
                </a:solidFill>
              </a:rPr>
              <a:t>How</a:t>
            </a:r>
            <a:r>
              <a:rPr lang="zh-CN" altLang="en-US" sz="4000" dirty="0" smtClean="0">
                <a:solidFill>
                  <a:srgbClr val="000000"/>
                </a:solidFill>
              </a:rPr>
              <a:t> </a:t>
            </a:r>
            <a:r>
              <a:rPr lang="en-US" altLang="zh-CN" sz="4000" dirty="0" smtClean="0">
                <a:solidFill>
                  <a:srgbClr val="000000"/>
                </a:solidFill>
              </a:rPr>
              <a:t>will</a:t>
            </a:r>
            <a:r>
              <a:rPr lang="zh-CN" altLang="en-US" sz="4000" dirty="0" smtClean="0">
                <a:solidFill>
                  <a:srgbClr val="000000"/>
                </a:solidFill>
              </a:rPr>
              <a:t> </a:t>
            </a:r>
            <a:r>
              <a:rPr lang="en-US" altLang="zh-CN" sz="4000" dirty="0" smtClean="0">
                <a:solidFill>
                  <a:srgbClr val="000000"/>
                </a:solidFill>
              </a:rPr>
              <a:t>the</a:t>
            </a:r>
            <a:r>
              <a:rPr lang="zh-CN" altLang="en-US" sz="4000" dirty="0" smtClean="0">
                <a:solidFill>
                  <a:srgbClr val="000000"/>
                </a:solidFill>
              </a:rPr>
              <a:t> </a:t>
            </a:r>
            <a:r>
              <a:rPr lang="en-US" altLang="zh-CN" sz="4000" dirty="0" smtClean="0">
                <a:solidFill>
                  <a:srgbClr val="000000"/>
                </a:solidFill>
              </a:rPr>
              <a:t>error</a:t>
            </a:r>
            <a:r>
              <a:rPr lang="zh-CN" altLang="en-US" sz="4000" dirty="0" smtClean="0">
                <a:solidFill>
                  <a:srgbClr val="000000"/>
                </a:solidFill>
              </a:rPr>
              <a:t> </a:t>
            </a:r>
            <a:r>
              <a:rPr lang="en-US" altLang="zh-CN" sz="4000" dirty="0" smtClean="0">
                <a:solidFill>
                  <a:srgbClr val="000000"/>
                </a:solidFill>
              </a:rPr>
              <a:t>propagation</a:t>
            </a:r>
            <a:r>
              <a:rPr lang="zh-CN" altLang="en-US" sz="4000" dirty="0" smtClean="0">
                <a:solidFill>
                  <a:srgbClr val="000000"/>
                </a:solidFill>
              </a:rPr>
              <a:t> </a:t>
            </a:r>
            <a:r>
              <a:rPr lang="en-US" altLang="zh-CN" sz="4000" dirty="0" smtClean="0">
                <a:solidFill>
                  <a:srgbClr val="000000"/>
                </a:solidFill>
              </a:rPr>
              <a:t>through</a:t>
            </a:r>
            <a:r>
              <a:rPr lang="zh-CN" altLang="en-US" sz="4000" dirty="0" smtClean="0">
                <a:solidFill>
                  <a:srgbClr val="000000"/>
                </a:solidFill>
              </a:rPr>
              <a:t> </a:t>
            </a:r>
            <a:r>
              <a:rPr lang="en-US" altLang="zh-CN" sz="4000" dirty="0" smtClean="0">
                <a:solidFill>
                  <a:srgbClr val="000000"/>
                </a:solidFill>
              </a:rPr>
              <a:t>the</a:t>
            </a:r>
            <a:r>
              <a:rPr lang="zh-CN" altLang="en-US" sz="4000" dirty="0" smtClean="0">
                <a:solidFill>
                  <a:srgbClr val="000000"/>
                </a:solidFill>
              </a:rPr>
              <a:t> </a:t>
            </a:r>
            <a:r>
              <a:rPr lang="en-US" altLang="zh-CN" sz="4000" dirty="0" smtClean="0">
                <a:solidFill>
                  <a:srgbClr val="000000"/>
                </a:solidFill>
              </a:rPr>
              <a:t>program?</a:t>
            </a:r>
            <a:endParaRPr lang="en-US" sz="4000" dirty="0">
              <a:solidFill>
                <a:srgbClr val="000000"/>
              </a:solidFill>
            </a:endParaRPr>
          </a:p>
          <a:p>
            <a:endParaRPr lang="en-US" sz="4000" dirty="0" smtClean="0"/>
          </a:p>
          <a:p>
            <a:endParaRPr lang="en-US" sz="4000" dirty="0"/>
          </a:p>
          <a:p>
            <a:endParaRPr lang="en-US" sz="4000" dirty="0"/>
          </a:p>
          <a:p>
            <a:endParaRPr lang="en-US" sz="4000" dirty="0" smtClean="0"/>
          </a:p>
          <a:p>
            <a:pPr marL="571500" indent="-571500">
              <a:buFont typeface="Arial"/>
              <a:buChar char="•"/>
            </a:pPr>
            <a:endParaRPr lang="en-US" sz="4000" dirty="0" smtClean="0"/>
          </a:p>
          <a:p>
            <a:pPr marL="571500" indent="-571500">
              <a:buFont typeface="Arial"/>
              <a:buChar char="•"/>
            </a:pPr>
            <a:endParaRPr lang="en-US" sz="4000" dirty="0"/>
          </a:p>
          <a:p>
            <a:pPr marL="571500" indent="-571500">
              <a:buFont typeface="Arial"/>
              <a:buChar char="•"/>
            </a:pPr>
            <a:endParaRPr lang="en-US" sz="4000" dirty="0"/>
          </a:p>
          <a:p>
            <a:endParaRPr lang="en-US" sz="4000" dirty="0" smtClean="0"/>
          </a:p>
          <a:p>
            <a:endParaRPr lang="en-US" sz="4000" dirty="0"/>
          </a:p>
          <a:p>
            <a:endParaRPr lang="en-US" sz="4000" dirty="0" smtClean="0"/>
          </a:p>
          <a:p>
            <a:endParaRPr lang="en-US" sz="4000" dirty="0"/>
          </a:p>
          <a:p>
            <a:endParaRPr lang="en-US" sz="4000" dirty="0"/>
          </a:p>
          <a:p>
            <a:endParaRPr lang="en-US" sz="4000" dirty="0"/>
          </a:p>
          <a:p>
            <a:pPr marL="342900" indent="-342900">
              <a:buFont typeface="Arial"/>
              <a:buChar char="•"/>
            </a:pPr>
            <a:endParaRPr lang="en-US" sz="4000" dirty="0" smtClean="0"/>
          </a:p>
          <a:p>
            <a:pPr marL="342900" indent="-342900">
              <a:buFont typeface="Arial"/>
              <a:buChar char="•"/>
            </a:pPr>
            <a:endParaRPr lang="en-US" sz="4000" dirty="0"/>
          </a:p>
          <a:p>
            <a:pPr marL="342900" indent="-342900">
              <a:buFont typeface="Arial"/>
              <a:buChar char="•"/>
            </a:pPr>
            <a:r>
              <a:rPr lang="en-US" sz="4000" dirty="0" err="1" smtClean="0">
                <a:solidFill>
                  <a:srgbClr val="000000"/>
                </a:solidFill>
              </a:rPr>
              <a:t>SpotSDC</a:t>
            </a:r>
            <a:r>
              <a:rPr lang="en-US" sz="4000" dirty="0" smtClean="0">
                <a:solidFill>
                  <a:srgbClr val="000000"/>
                </a:solidFill>
              </a:rPr>
              <a:t> </a:t>
            </a:r>
            <a:r>
              <a:rPr lang="en-US" altLang="zh-CN" sz="4000" dirty="0">
                <a:solidFill>
                  <a:srgbClr val="000000"/>
                </a:solidFill>
              </a:rPr>
              <a:t>is</a:t>
            </a:r>
            <a:r>
              <a:rPr lang="zh-CN" altLang="en-US" sz="4000" dirty="0">
                <a:solidFill>
                  <a:srgbClr val="000000"/>
                </a:solidFill>
              </a:rPr>
              <a:t> </a:t>
            </a:r>
            <a:r>
              <a:rPr lang="en-US" altLang="zh-CN" sz="4000" dirty="0">
                <a:solidFill>
                  <a:srgbClr val="000000"/>
                </a:solidFill>
              </a:rPr>
              <a:t>a</a:t>
            </a:r>
            <a:r>
              <a:rPr lang="zh-CN" altLang="en-US" sz="4000" dirty="0">
                <a:solidFill>
                  <a:srgbClr val="000000"/>
                </a:solidFill>
              </a:rPr>
              <a:t> </a:t>
            </a:r>
            <a:r>
              <a:rPr lang="en-US" altLang="zh-CN" sz="4000" dirty="0">
                <a:solidFill>
                  <a:srgbClr val="000000"/>
                </a:solidFill>
              </a:rPr>
              <a:t>visualization</a:t>
            </a:r>
            <a:r>
              <a:rPr lang="zh-CN" altLang="en-US" sz="4000" dirty="0">
                <a:solidFill>
                  <a:srgbClr val="000000"/>
                </a:solidFill>
              </a:rPr>
              <a:t> </a:t>
            </a:r>
            <a:r>
              <a:rPr lang="en-US" altLang="zh-CN" sz="4000" dirty="0">
                <a:solidFill>
                  <a:srgbClr val="000000"/>
                </a:solidFill>
              </a:rPr>
              <a:t>system</a:t>
            </a:r>
            <a:r>
              <a:rPr lang="zh-CN" altLang="en-US" sz="4000" dirty="0">
                <a:solidFill>
                  <a:srgbClr val="000000"/>
                </a:solidFill>
              </a:rPr>
              <a:t> </a:t>
            </a:r>
            <a:r>
              <a:rPr lang="en-US" altLang="zh-CN" sz="4000" dirty="0" smtClean="0">
                <a:solidFill>
                  <a:srgbClr val="000000"/>
                </a:solidFill>
              </a:rPr>
              <a:t>designed</a:t>
            </a:r>
            <a:r>
              <a:rPr lang="zh-CN" altLang="en-US" sz="4000" dirty="0" smtClean="0">
                <a:solidFill>
                  <a:srgbClr val="000000"/>
                </a:solidFill>
              </a:rPr>
              <a:t> </a:t>
            </a:r>
            <a:r>
              <a:rPr lang="en-US" altLang="zh-CN" sz="4000" dirty="0" smtClean="0">
                <a:solidFill>
                  <a:srgbClr val="000000"/>
                </a:solidFill>
              </a:rPr>
              <a:t>to</a:t>
            </a:r>
            <a:r>
              <a:rPr lang="zh-CN" altLang="en-US" sz="4000" dirty="0" smtClean="0">
                <a:solidFill>
                  <a:srgbClr val="000000"/>
                </a:solidFill>
              </a:rPr>
              <a:t> </a:t>
            </a:r>
            <a:r>
              <a:rPr lang="en-US" altLang="zh-CN" sz="4000" dirty="0" smtClean="0">
                <a:solidFill>
                  <a:srgbClr val="000000"/>
                </a:solidFill>
              </a:rPr>
              <a:t>study</a:t>
            </a:r>
            <a:r>
              <a:rPr lang="zh-CN" altLang="en-US" sz="4000" dirty="0" smtClean="0">
                <a:solidFill>
                  <a:srgbClr val="000000"/>
                </a:solidFill>
              </a:rPr>
              <a:t> </a:t>
            </a:r>
            <a:r>
              <a:rPr lang="en-US" altLang="zh-CN" sz="4000" dirty="0" smtClean="0">
                <a:solidFill>
                  <a:srgbClr val="000000"/>
                </a:solidFill>
              </a:rPr>
              <a:t>the</a:t>
            </a:r>
            <a:r>
              <a:rPr lang="zh-CN" altLang="en-US" sz="4000" dirty="0" smtClean="0">
                <a:solidFill>
                  <a:srgbClr val="000000"/>
                </a:solidFill>
              </a:rPr>
              <a:t> </a:t>
            </a:r>
            <a:r>
              <a:rPr lang="en-US" altLang="zh-CN" sz="4000" dirty="0">
                <a:solidFill>
                  <a:srgbClr val="000000"/>
                </a:solidFill>
              </a:rPr>
              <a:t>silent</a:t>
            </a:r>
            <a:r>
              <a:rPr lang="zh-CN" altLang="en-US" sz="4000" dirty="0">
                <a:solidFill>
                  <a:srgbClr val="000000"/>
                </a:solidFill>
              </a:rPr>
              <a:t> </a:t>
            </a:r>
            <a:r>
              <a:rPr lang="en-US" altLang="zh-CN" sz="4000" dirty="0">
                <a:solidFill>
                  <a:srgbClr val="000000"/>
                </a:solidFill>
              </a:rPr>
              <a:t>data</a:t>
            </a:r>
            <a:r>
              <a:rPr lang="zh-CN" altLang="en-US" sz="4000" dirty="0">
                <a:solidFill>
                  <a:srgbClr val="000000"/>
                </a:solidFill>
              </a:rPr>
              <a:t> </a:t>
            </a:r>
            <a:r>
              <a:rPr lang="en-US" altLang="zh-CN" sz="4000" dirty="0" smtClean="0">
                <a:solidFill>
                  <a:srgbClr val="000000"/>
                </a:solidFill>
              </a:rPr>
              <a:t>corruption’s</a:t>
            </a:r>
            <a:r>
              <a:rPr lang="zh-CN" altLang="en-US" sz="4000" dirty="0" smtClean="0">
                <a:solidFill>
                  <a:srgbClr val="000000"/>
                </a:solidFill>
              </a:rPr>
              <a:t> </a:t>
            </a:r>
            <a:r>
              <a:rPr lang="en-US" altLang="zh-CN" sz="4000" dirty="0" smtClean="0">
                <a:solidFill>
                  <a:srgbClr val="000000"/>
                </a:solidFill>
              </a:rPr>
              <a:t>impact</a:t>
            </a:r>
            <a:r>
              <a:rPr lang="zh-CN" altLang="en-US" sz="4000" dirty="0" smtClean="0">
                <a:solidFill>
                  <a:srgbClr val="000000"/>
                </a:solidFill>
              </a:rPr>
              <a:t> </a:t>
            </a:r>
            <a:r>
              <a:rPr lang="en-US" altLang="zh-CN" sz="4000" dirty="0" smtClean="0">
                <a:solidFill>
                  <a:srgbClr val="000000"/>
                </a:solidFill>
              </a:rPr>
              <a:t>on</a:t>
            </a:r>
            <a:r>
              <a:rPr lang="zh-CN" altLang="en-US" sz="4000" dirty="0" smtClean="0">
                <a:solidFill>
                  <a:srgbClr val="000000"/>
                </a:solidFill>
              </a:rPr>
              <a:t> </a:t>
            </a:r>
            <a:r>
              <a:rPr lang="en-US" altLang="zh-CN" sz="4000" dirty="0" smtClean="0">
                <a:solidFill>
                  <a:srgbClr val="000000"/>
                </a:solidFill>
              </a:rPr>
              <a:t>a</a:t>
            </a:r>
            <a:r>
              <a:rPr lang="zh-CN" altLang="en-US" sz="4000" dirty="0" smtClean="0">
                <a:solidFill>
                  <a:srgbClr val="000000"/>
                </a:solidFill>
              </a:rPr>
              <a:t> </a:t>
            </a:r>
            <a:r>
              <a:rPr lang="en-US" altLang="zh-CN" sz="4000" dirty="0" smtClean="0">
                <a:solidFill>
                  <a:srgbClr val="000000"/>
                </a:solidFill>
              </a:rPr>
              <a:t>programs.</a:t>
            </a:r>
          </a:p>
          <a:p>
            <a:pPr marL="342900" indent="-342900">
              <a:buFont typeface="Arial"/>
              <a:buChar char="•"/>
            </a:pPr>
            <a:endParaRPr lang="en-US" altLang="zh-CN" sz="4000" dirty="0">
              <a:solidFill>
                <a:srgbClr val="000000"/>
              </a:solidFill>
            </a:endParaRPr>
          </a:p>
          <a:p>
            <a:pPr marL="342900" indent="-342900">
              <a:buFont typeface="Arial"/>
              <a:buChar char="•"/>
            </a:pPr>
            <a:r>
              <a:rPr lang="en-US" altLang="zh-CN" sz="4000" dirty="0" err="1" smtClean="0">
                <a:solidFill>
                  <a:srgbClr val="000000"/>
                </a:solidFill>
              </a:rPr>
              <a:t>SpotSDC</a:t>
            </a:r>
            <a:r>
              <a:rPr lang="en-US" altLang="zh-CN" sz="4000" dirty="0" smtClean="0">
                <a:solidFill>
                  <a:srgbClr val="000000"/>
                </a:solidFill>
              </a:rPr>
              <a:t> helps</a:t>
            </a:r>
            <a:r>
              <a:rPr lang="zh-CN" altLang="en-US" sz="4000" dirty="0" smtClean="0">
                <a:solidFill>
                  <a:srgbClr val="000000"/>
                </a:solidFill>
              </a:rPr>
              <a:t> </a:t>
            </a:r>
            <a:r>
              <a:rPr lang="en-US" altLang="zh-CN" sz="4000" dirty="0" smtClean="0">
                <a:solidFill>
                  <a:srgbClr val="000000"/>
                </a:solidFill>
              </a:rPr>
              <a:t>HPC</a:t>
            </a:r>
            <a:r>
              <a:rPr lang="zh-CN" altLang="en-US" sz="4000" dirty="0" smtClean="0">
                <a:solidFill>
                  <a:srgbClr val="000000"/>
                </a:solidFill>
              </a:rPr>
              <a:t> </a:t>
            </a:r>
            <a:r>
              <a:rPr lang="en-US" altLang="zh-CN" sz="4000" dirty="0" smtClean="0">
                <a:solidFill>
                  <a:srgbClr val="000000"/>
                </a:solidFill>
              </a:rPr>
              <a:t>researchers</a:t>
            </a:r>
            <a:r>
              <a:rPr lang="zh-CN" altLang="en-US" sz="4000" dirty="0" smtClean="0">
                <a:solidFill>
                  <a:srgbClr val="000000"/>
                </a:solidFill>
              </a:rPr>
              <a:t> </a:t>
            </a:r>
            <a:r>
              <a:rPr lang="en-US" altLang="zh-CN" sz="4000" dirty="0" smtClean="0">
                <a:solidFill>
                  <a:srgbClr val="000000"/>
                </a:solidFill>
              </a:rPr>
              <a:t>build</a:t>
            </a:r>
            <a:r>
              <a:rPr lang="zh-CN" altLang="en-US" sz="4000" dirty="0" smtClean="0">
                <a:solidFill>
                  <a:srgbClr val="000000"/>
                </a:solidFill>
              </a:rPr>
              <a:t> </a:t>
            </a:r>
            <a:r>
              <a:rPr lang="en-US" altLang="zh-CN" sz="4000" dirty="0">
                <a:solidFill>
                  <a:srgbClr val="000000"/>
                </a:solidFill>
              </a:rPr>
              <a:t>better</a:t>
            </a:r>
            <a:r>
              <a:rPr lang="zh-CN" altLang="en-US" sz="4000" dirty="0">
                <a:solidFill>
                  <a:srgbClr val="000000"/>
                </a:solidFill>
              </a:rPr>
              <a:t> </a:t>
            </a:r>
            <a:r>
              <a:rPr lang="en-US" altLang="zh-CN" sz="4000" dirty="0">
                <a:solidFill>
                  <a:srgbClr val="000000"/>
                </a:solidFill>
              </a:rPr>
              <a:t>intuition</a:t>
            </a:r>
            <a:r>
              <a:rPr lang="zh-CN" altLang="en-US" sz="4000" dirty="0">
                <a:solidFill>
                  <a:srgbClr val="000000"/>
                </a:solidFill>
              </a:rPr>
              <a:t> </a:t>
            </a:r>
            <a:r>
              <a:rPr lang="en-US" altLang="zh-CN" sz="4000" dirty="0">
                <a:solidFill>
                  <a:srgbClr val="000000"/>
                </a:solidFill>
              </a:rPr>
              <a:t>about</a:t>
            </a:r>
            <a:r>
              <a:rPr lang="zh-CN" altLang="en-US" sz="4000" dirty="0">
                <a:solidFill>
                  <a:srgbClr val="000000"/>
                </a:solidFill>
              </a:rPr>
              <a:t> </a:t>
            </a:r>
            <a:r>
              <a:rPr lang="en-US" altLang="zh-CN" sz="4000" dirty="0" smtClean="0">
                <a:solidFill>
                  <a:srgbClr val="000000"/>
                </a:solidFill>
              </a:rPr>
              <a:t>program’s</a:t>
            </a:r>
            <a:r>
              <a:rPr lang="zh-CN" altLang="en-US" sz="4000" dirty="0" smtClean="0">
                <a:solidFill>
                  <a:srgbClr val="000000"/>
                </a:solidFill>
              </a:rPr>
              <a:t> </a:t>
            </a:r>
            <a:r>
              <a:rPr lang="en-US" altLang="zh-CN" sz="4000" dirty="0" smtClean="0">
                <a:solidFill>
                  <a:srgbClr val="000000"/>
                </a:solidFill>
              </a:rPr>
              <a:t>resiliency</a:t>
            </a:r>
            <a:r>
              <a:rPr lang="zh-CN" altLang="en-US" sz="4000" dirty="0" smtClean="0">
                <a:solidFill>
                  <a:srgbClr val="000000"/>
                </a:solidFill>
              </a:rPr>
              <a:t> </a:t>
            </a:r>
            <a:r>
              <a:rPr lang="en-US" altLang="zh-CN" sz="4000" dirty="0" smtClean="0">
                <a:solidFill>
                  <a:srgbClr val="000000"/>
                </a:solidFill>
              </a:rPr>
              <a:t>property</a:t>
            </a:r>
            <a:r>
              <a:rPr lang="zh-CN" altLang="en-US" sz="4000" dirty="0" smtClean="0">
                <a:solidFill>
                  <a:srgbClr val="000000"/>
                </a:solidFill>
              </a:rPr>
              <a:t> </a:t>
            </a:r>
            <a:r>
              <a:rPr lang="en-US" altLang="zh-CN" sz="4000" dirty="0" smtClean="0">
                <a:solidFill>
                  <a:srgbClr val="000000"/>
                </a:solidFill>
              </a:rPr>
              <a:t>and</a:t>
            </a:r>
            <a:r>
              <a:rPr lang="zh-CN" altLang="en-US" sz="4000" dirty="0" smtClean="0">
                <a:solidFill>
                  <a:srgbClr val="000000"/>
                </a:solidFill>
              </a:rPr>
              <a:t> </a:t>
            </a:r>
            <a:r>
              <a:rPr lang="en-US" altLang="zh-CN" sz="4000" dirty="0">
                <a:solidFill>
                  <a:srgbClr val="000000"/>
                </a:solidFill>
              </a:rPr>
              <a:t>motivate</a:t>
            </a:r>
            <a:r>
              <a:rPr lang="zh-CN" altLang="en-US" sz="4000" dirty="0">
                <a:solidFill>
                  <a:srgbClr val="000000"/>
                </a:solidFill>
              </a:rPr>
              <a:t> </a:t>
            </a:r>
            <a:r>
              <a:rPr lang="en-US" altLang="zh-CN" sz="4000" dirty="0">
                <a:solidFill>
                  <a:srgbClr val="000000"/>
                </a:solidFill>
              </a:rPr>
              <a:t>them</a:t>
            </a:r>
            <a:r>
              <a:rPr lang="zh-CN" altLang="en-US" sz="4000" dirty="0">
                <a:solidFill>
                  <a:srgbClr val="000000"/>
                </a:solidFill>
              </a:rPr>
              <a:t> </a:t>
            </a:r>
            <a:r>
              <a:rPr lang="en-US" altLang="zh-CN" sz="4000" dirty="0">
                <a:solidFill>
                  <a:srgbClr val="000000"/>
                </a:solidFill>
              </a:rPr>
              <a:t>to</a:t>
            </a:r>
            <a:r>
              <a:rPr lang="zh-CN" altLang="en-US" sz="4000" dirty="0">
                <a:solidFill>
                  <a:srgbClr val="000000"/>
                </a:solidFill>
              </a:rPr>
              <a:t> </a:t>
            </a:r>
            <a:r>
              <a:rPr lang="en-US" altLang="zh-CN" sz="4000" dirty="0">
                <a:solidFill>
                  <a:srgbClr val="000000"/>
                </a:solidFill>
              </a:rPr>
              <a:t>design</a:t>
            </a:r>
            <a:r>
              <a:rPr lang="zh-CN" altLang="en-US" sz="4000" dirty="0">
                <a:solidFill>
                  <a:srgbClr val="000000"/>
                </a:solidFill>
              </a:rPr>
              <a:t> </a:t>
            </a:r>
            <a:r>
              <a:rPr lang="en-US" altLang="zh-CN" sz="4000" dirty="0" smtClean="0">
                <a:solidFill>
                  <a:srgbClr val="000000"/>
                </a:solidFill>
              </a:rPr>
              <a:t>more</a:t>
            </a:r>
            <a:r>
              <a:rPr lang="zh-CN" altLang="en-US" sz="4000" dirty="0" smtClean="0">
                <a:solidFill>
                  <a:srgbClr val="000000"/>
                </a:solidFill>
              </a:rPr>
              <a:t> </a:t>
            </a:r>
            <a:r>
              <a:rPr lang="en-US" altLang="zh-CN" sz="4000" dirty="0" smtClean="0">
                <a:solidFill>
                  <a:srgbClr val="000000"/>
                </a:solidFill>
              </a:rPr>
              <a:t>robust</a:t>
            </a:r>
            <a:r>
              <a:rPr lang="zh-CN" altLang="en-US" sz="4000" dirty="0" smtClean="0">
                <a:solidFill>
                  <a:srgbClr val="000000"/>
                </a:solidFill>
              </a:rPr>
              <a:t> </a:t>
            </a:r>
            <a:r>
              <a:rPr lang="en-US" altLang="zh-CN" sz="4000" dirty="0" smtClean="0">
                <a:solidFill>
                  <a:srgbClr val="000000"/>
                </a:solidFill>
              </a:rPr>
              <a:t>programs.</a:t>
            </a:r>
          </a:p>
          <a:p>
            <a:endParaRPr lang="en-US" altLang="zh-CN" sz="4000" dirty="0" smtClean="0">
              <a:solidFill>
                <a:srgbClr val="000000"/>
              </a:solidFill>
            </a:endParaRPr>
          </a:p>
          <a:p>
            <a:endParaRPr lang="en-US" altLang="zh-CN" sz="4000" dirty="0">
              <a:solidFill>
                <a:srgbClr val="000000"/>
              </a:solidFill>
            </a:endParaRPr>
          </a:p>
          <a:p>
            <a:endParaRPr lang="en-US" altLang="zh-CN" sz="3200" dirty="0" smtClean="0">
              <a:solidFill>
                <a:srgbClr val="000000"/>
              </a:solidFill>
            </a:endParaRPr>
          </a:p>
          <a:p>
            <a:endParaRPr lang="en-US" sz="4000" dirty="0" smtClean="0">
              <a:solidFill>
                <a:srgbClr val="000000"/>
              </a:solidFill>
            </a:endParaRPr>
          </a:p>
          <a:p>
            <a:endParaRPr lang="en-US" sz="4000" dirty="0" smtClean="0">
              <a:solidFill>
                <a:srgbClr val="000000"/>
              </a:solidFill>
            </a:endParaRPr>
          </a:p>
          <a:p>
            <a:endParaRPr lang="en-US" sz="4000" dirty="0">
              <a:solidFill>
                <a:srgbClr val="000000"/>
              </a:solidFill>
            </a:endParaRPr>
          </a:p>
          <a:p>
            <a:endParaRPr lang="en-US" sz="4000" dirty="0" smtClean="0">
              <a:solidFill>
                <a:srgbClr val="000000"/>
              </a:solidFill>
            </a:endParaRPr>
          </a:p>
          <a:p>
            <a:endParaRPr lang="en-US" altLang="zh-CN" sz="5400" dirty="0">
              <a:solidFill>
                <a:srgbClr val="000000"/>
              </a:solidFill>
            </a:endParaRPr>
          </a:p>
          <a:p>
            <a:r>
              <a:rPr lang="zh-CN" altLang="en-US" sz="4000" dirty="0">
                <a:solidFill>
                  <a:srgbClr val="000000"/>
                </a:solidFill>
              </a:rPr>
              <a:t> </a:t>
            </a:r>
            <a:endParaRPr lang="en-US" altLang="zh-CN" sz="4000" dirty="0" smtClean="0">
              <a:solidFill>
                <a:srgbClr val="000000"/>
              </a:solidFill>
            </a:endParaRPr>
          </a:p>
          <a:p>
            <a:r>
              <a:rPr lang="en-US" sz="2000" dirty="0" err="1" smtClean="0">
                <a:solidFill>
                  <a:srgbClr val="000000"/>
                </a:solidFill>
              </a:rPr>
              <a:t>Menon</a:t>
            </a:r>
            <a:r>
              <a:rPr lang="en-US" sz="2000" dirty="0">
                <a:solidFill>
                  <a:srgbClr val="000000"/>
                </a:solidFill>
              </a:rPr>
              <a:t>, </a:t>
            </a:r>
            <a:r>
              <a:rPr lang="en-US" sz="2000" dirty="0" err="1">
                <a:solidFill>
                  <a:srgbClr val="000000"/>
                </a:solidFill>
              </a:rPr>
              <a:t>Harshitha</a:t>
            </a:r>
            <a:r>
              <a:rPr lang="en-US" sz="2000" dirty="0">
                <a:solidFill>
                  <a:srgbClr val="000000"/>
                </a:solidFill>
              </a:rPr>
              <a:t>, and Kathryn </a:t>
            </a:r>
            <a:r>
              <a:rPr lang="en-US" sz="2000" dirty="0" err="1">
                <a:solidFill>
                  <a:srgbClr val="000000"/>
                </a:solidFill>
              </a:rPr>
              <a:t>Mohror</a:t>
            </a:r>
            <a:r>
              <a:rPr lang="en-US" sz="2000" dirty="0">
                <a:solidFill>
                  <a:srgbClr val="000000"/>
                </a:solidFill>
              </a:rPr>
              <a:t>. "</a:t>
            </a:r>
            <a:r>
              <a:rPr lang="en-US" sz="2000" dirty="0" err="1">
                <a:solidFill>
                  <a:srgbClr val="000000"/>
                </a:solidFill>
              </a:rPr>
              <a:t>DisCVar</a:t>
            </a:r>
            <a:r>
              <a:rPr lang="en-US" sz="2000" dirty="0">
                <a:solidFill>
                  <a:srgbClr val="000000"/>
                </a:solidFill>
              </a:rPr>
              <a:t>: discovering critical variables using algorithmic differentiation for transient faults." </a:t>
            </a:r>
            <a:r>
              <a:rPr lang="en-US" sz="2000" i="1" dirty="0">
                <a:solidFill>
                  <a:srgbClr val="000000"/>
                </a:solidFill>
              </a:rPr>
              <a:t>Proceedings of the 23rd ACM SIGPLAN Symposium on Principles and Practice of Parallel Programming</a:t>
            </a:r>
            <a:r>
              <a:rPr lang="en-US" sz="2000" dirty="0">
                <a:solidFill>
                  <a:srgbClr val="000000"/>
                </a:solidFill>
              </a:rPr>
              <a:t>. ACM, </a:t>
            </a:r>
            <a:r>
              <a:rPr lang="en-US" sz="2000" dirty="0" smtClean="0">
                <a:solidFill>
                  <a:srgbClr val="000000"/>
                </a:solidFill>
              </a:rPr>
              <a:t>2018.</a:t>
            </a:r>
            <a:endParaRPr lang="en-US" sz="2000" dirty="0">
              <a:solidFill>
                <a:srgbClr val="000000"/>
              </a:solidFill>
            </a:endParaRPr>
          </a:p>
        </p:txBody>
      </p:sp>
      <p:sp>
        <p:nvSpPr>
          <p:cNvPr id="49" name="Text Placeholder 7"/>
          <p:cNvSpPr>
            <a:spLocks noGrp="1"/>
          </p:cNvSpPr>
          <p:nvPr>
            <p:ph type="body" sz="quarter" idx="24"/>
          </p:nvPr>
        </p:nvSpPr>
        <p:spPr>
          <a:xfrm>
            <a:off x="33392726" y="5633011"/>
            <a:ext cx="10012833" cy="754045"/>
          </a:xfrm>
        </p:spPr>
        <p:txBody>
          <a:bodyPr/>
          <a:lstStyle/>
          <a:p>
            <a:r>
              <a:rPr lang="en-US" dirty="0" smtClean="0">
                <a:solidFill>
                  <a:srgbClr val="000000"/>
                </a:solidFill>
              </a:rPr>
              <a:t>FUTURE</a:t>
            </a:r>
            <a:r>
              <a:rPr lang="zh-CN" altLang="zh-CN" dirty="0">
                <a:solidFill>
                  <a:srgbClr val="000000"/>
                </a:solidFill>
              </a:rPr>
              <a:t> </a:t>
            </a:r>
            <a:r>
              <a:rPr lang="en-US" altLang="zh-CN" dirty="0" smtClean="0">
                <a:solidFill>
                  <a:srgbClr val="000000"/>
                </a:solidFill>
              </a:rPr>
              <a:t>WORK</a:t>
            </a:r>
            <a:endParaRPr lang="en-US" dirty="0">
              <a:solidFill>
                <a:srgbClr val="000000"/>
              </a:solidFill>
            </a:endParaRPr>
          </a:p>
        </p:txBody>
      </p:sp>
      <p:sp>
        <p:nvSpPr>
          <p:cNvPr id="51" name="Text Placeholder 7"/>
          <p:cNvSpPr>
            <a:spLocks noGrp="1"/>
          </p:cNvSpPr>
          <p:nvPr>
            <p:ph type="body" sz="quarter" idx="24"/>
          </p:nvPr>
        </p:nvSpPr>
        <p:spPr>
          <a:xfrm>
            <a:off x="33392726" y="17096125"/>
            <a:ext cx="10012833" cy="1437309"/>
          </a:xfrm>
        </p:spPr>
        <p:txBody>
          <a:bodyPr/>
          <a:lstStyle/>
          <a:p>
            <a:r>
              <a:rPr lang="en-US" dirty="0" smtClean="0">
                <a:solidFill>
                  <a:srgbClr val="000000"/>
                </a:solidFill>
              </a:rPr>
              <a:t>CONCLUSION</a:t>
            </a:r>
          </a:p>
          <a:p>
            <a:endParaRPr lang="en-US" dirty="0"/>
          </a:p>
        </p:txBody>
      </p:sp>
      <p:pic>
        <p:nvPicPr>
          <p:cNvPr id="23" name="Picture 22" descr="screensho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516036" y="23242450"/>
            <a:ext cx="10046763" cy="2537945"/>
          </a:xfrm>
          <a:prstGeom prst="rect">
            <a:avLst/>
          </a:prstGeom>
        </p:spPr>
      </p:pic>
      <p:pic>
        <p:nvPicPr>
          <p:cNvPr id="24" name="Picture 23" descr="screenshot.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516035" y="26844082"/>
            <a:ext cx="10046763" cy="2620895"/>
          </a:xfrm>
          <a:prstGeom prst="rect">
            <a:avLst/>
          </a:prstGeom>
        </p:spPr>
      </p:pic>
      <p:sp>
        <p:nvSpPr>
          <p:cNvPr id="59" name="Text Placeholder 7"/>
          <p:cNvSpPr>
            <a:spLocks noGrp="1"/>
          </p:cNvSpPr>
          <p:nvPr>
            <p:ph type="body" sz="quarter" idx="24"/>
          </p:nvPr>
        </p:nvSpPr>
        <p:spPr>
          <a:xfrm>
            <a:off x="33392726" y="29709741"/>
            <a:ext cx="10012833" cy="1182246"/>
          </a:xfrm>
        </p:spPr>
        <p:txBody>
          <a:bodyPr/>
          <a:lstStyle/>
          <a:p>
            <a:r>
              <a:rPr lang="en-US" dirty="0" smtClean="0">
                <a:solidFill>
                  <a:srgbClr val="000000"/>
                </a:solidFill>
              </a:rPr>
              <a:t>REFERENCE</a:t>
            </a:r>
          </a:p>
          <a:p>
            <a:endParaRPr lang="en-US" dirty="0"/>
          </a:p>
        </p:txBody>
      </p:sp>
      <p:pic>
        <p:nvPicPr>
          <p:cNvPr id="60" name="Picture 59" descr="lab_icon_rgb.gi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794263" y="20986"/>
            <a:ext cx="4447471" cy="4572000"/>
          </a:xfrm>
          <a:prstGeom prst="rect">
            <a:avLst/>
          </a:prstGeom>
        </p:spPr>
      </p:pic>
      <p:pic>
        <p:nvPicPr>
          <p:cNvPr id="62" name="Picture 61" descr="SCI-logo-transparent-black.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465813"/>
            <a:ext cx="6886356" cy="3546507"/>
          </a:xfrm>
          <a:prstGeom prst="rect">
            <a:avLst/>
          </a:prstGeom>
        </p:spPr>
      </p:pic>
      <p:pic>
        <p:nvPicPr>
          <p:cNvPr id="63" name="Picture 62" descr="error.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937254" y="6927232"/>
            <a:ext cx="20310370" cy="11528917"/>
          </a:xfrm>
          <a:prstGeom prst="rect">
            <a:avLst/>
          </a:prstGeom>
        </p:spPr>
      </p:pic>
      <p:pic>
        <p:nvPicPr>
          <p:cNvPr id="64" name="Picture 63" descr="propagation.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558312" y="8064187"/>
            <a:ext cx="9683422" cy="8921339"/>
          </a:xfrm>
          <a:prstGeom prst="rect">
            <a:avLst/>
          </a:prstGeom>
        </p:spPr>
      </p:pic>
    </p:spTree>
    <p:extLst>
      <p:ext uri="{BB962C8B-B14F-4D97-AF65-F5344CB8AC3E}">
        <p14:creationId xmlns:p14="http://schemas.microsoft.com/office/powerpoint/2010/main" val="316052704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36x48-Template-V2b">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4288</TotalTime>
  <Words>296</Words>
  <Application>Microsoft Macintosh PowerPoint</Application>
  <PresentationFormat>Custom</PresentationFormat>
  <Paragraphs>90</Paragraphs>
  <Slides>1</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zhimin</cp:lastModifiedBy>
  <cp:revision>224</cp:revision>
  <dcterms:created xsi:type="dcterms:W3CDTF">2012-02-03T19:11:35Z</dcterms:created>
  <dcterms:modified xsi:type="dcterms:W3CDTF">2018-07-30T22:11:29Z</dcterms:modified>
</cp:coreProperties>
</file>