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51" autoAdjust="0"/>
    <p:restoredTop sz="99000" autoAdjust="0"/>
  </p:normalViewPr>
  <p:slideViewPr>
    <p:cSldViewPr snapToGrid="0" snapToObjects="1" showGuides="1">
      <p:cViewPr>
        <p:scale>
          <a:sx n="10" d="100"/>
          <a:sy n="10" d="100"/>
        </p:scale>
        <p:origin x="-2888" y="-800"/>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7/24/18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3605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45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451"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452"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453"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494"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495"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496"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497"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9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9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50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50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73"/>
            <a:ext cx="10024176" cy="24812726"/>
          </a:xfrm>
          <a:solidFill>
            <a:srgbClr val="FFFFFF"/>
          </a:solidFill>
          <a:ln>
            <a:solidFill>
              <a:schemeClr val="tx1"/>
            </a:solidFill>
          </a:ln>
        </p:spPr>
        <p:txBody>
          <a:bodyPr/>
          <a:lstStyle/>
          <a:p>
            <a:pPr algn="just"/>
            <a:r>
              <a:rPr lang="en-US" sz="4000" dirty="0" smtClean="0"/>
              <a:t>  </a:t>
            </a:r>
          </a:p>
          <a:p>
            <a:pPr algn="just"/>
            <a:r>
              <a:rPr lang="en-US" sz="4000" dirty="0" smtClean="0"/>
              <a:t>The </a:t>
            </a:r>
            <a:r>
              <a:rPr lang="en-US" sz="4000" dirty="0" smtClean="0"/>
              <a:t>aggressive scaling trend in high-performance computation </a:t>
            </a:r>
            <a:r>
              <a:rPr lang="en-US" sz="4000" dirty="0" smtClean="0"/>
              <a:t>increase silent data corruption and make the </a:t>
            </a:r>
            <a:r>
              <a:rPr lang="en-US" sz="4000" dirty="0" smtClean="0"/>
              <a:t>computation result’s </a:t>
            </a:r>
            <a:r>
              <a:rPr lang="en-US" sz="4000" dirty="0" smtClean="0"/>
              <a:t>unreliability. How </a:t>
            </a:r>
            <a:r>
              <a:rPr lang="en-US" sz="4000" dirty="0" smtClean="0"/>
              <a:t>to improve applications' resiliency become a concern in computation community. </a:t>
            </a:r>
            <a:r>
              <a:rPr lang="en-US" sz="4000" dirty="0" smtClean="0"/>
              <a:t>In </a:t>
            </a:r>
            <a:r>
              <a:rPr lang="en-US" sz="4000" dirty="0" smtClean="0"/>
              <a:t>this study, we cooperate with domain expert design a visualization system to </a:t>
            </a:r>
            <a:r>
              <a:rPr lang="en-US" sz="4000" dirty="0" smtClean="0"/>
              <a:t>understand the impact of silent data corruption on a program.</a:t>
            </a:r>
          </a:p>
          <a:p>
            <a:pPr algn="just"/>
            <a:endParaRPr lang="en-US" sz="4000" dirty="0" smtClean="0"/>
          </a:p>
          <a:p>
            <a:pPr algn="just"/>
            <a:endParaRPr lang="en-US" sz="4000" dirty="0" smtClean="0"/>
          </a:p>
          <a:p>
            <a:pPr algn="just"/>
            <a:r>
              <a:rPr lang="en-US" sz="4000" dirty="0" smtClean="0"/>
              <a:t>Transient error, such as random bit flip, cause by high energy particle or device noise will affect the output</a:t>
            </a:r>
            <a:r>
              <a:rPr lang="zh-CN" altLang="en-US" sz="4000" dirty="0" smtClean="0"/>
              <a:t> </a:t>
            </a:r>
            <a:r>
              <a:rPr lang="en-US" sz="4000" dirty="0" smtClean="0"/>
              <a:t>of a computation. </a:t>
            </a:r>
          </a:p>
          <a:p>
            <a:pPr marL="571500" indent="-571500" algn="just">
              <a:buFont typeface="Arial"/>
              <a:buChar char="•"/>
            </a:pPr>
            <a:r>
              <a:rPr lang="en-US" sz="4000" dirty="0" smtClean="0">
                <a:solidFill>
                  <a:srgbClr val="FF6600"/>
                </a:solidFill>
              </a:rPr>
              <a:t>SDC</a:t>
            </a:r>
            <a:r>
              <a:rPr lang="en-US" sz="4000" dirty="0" smtClean="0"/>
              <a:t>: </a:t>
            </a:r>
            <a:r>
              <a:rPr lang="en-US" sz="3200" dirty="0" smtClean="0"/>
              <a:t>Silently corrupt the computation </a:t>
            </a:r>
            <a:r>
              <a:rPr lang="en-US" sz="3200" dirty="0" err="1" smtClean="0"/>
              <a:t>ouput</a:t>
            </a:r>
            <a:r>
              <a:rPr lang="en-US" sz="3200" dirty="0" smtClean="0"/>
              <a:t>.</a:t>
            </a:r>
          </a:p>
          <a:p>
            <a:pPr marL="571500" indent="-571500" algn="just">
              <a:buFont typeface="Arial"/>
              <a:buChar char="•"/>
            </a:pPr>
            <a:r>
              <a:rPr lang="en-US" sz="4000" dirty="0" smtClean="0">
                <a:solidFill>
                  <a:srgbClr val="008000"/>
                </a:solidFill>
              </a:rPr>
              <a:t>Masked</a:t>
            </a:r>
            <a:r>
              <a:rPr lang="en-US" sz="4000" dirty="0" smtClean="0"/>
              <a:t>: </a:t>
            </a:r>
            <a:r>
              <a:rPr lang="en-US" sz="3200" dirty="0"/>
              <a:t>E</a:t>
            </a:r>
            <a:r>
              <a:rPr lang="en-US" sz="3200" dirty="0" smtClean="0"/>
              <a:t>rror vanish and computation outcome is correct.</a:t>
            </a:r>
          </a:p>
          <a:p>
            <a:pPr marL="571500" indent="-571500" algn="just">
              <a:buFont typeface="Arial"/>
              <a:buChar char="•"/>
            </a:pPr>
            <a:r>
              <a:rPr lang="en-US" sz="4000" dirty="0" smtClean="0">
                <a:solidFill>
                  <a:srgbClr val="660066"/>
                </a:solidFill>
              </a:rPr>
              <a:t>Crash</a:t>
            </a:r>
            <a:r>
              <a:rPr lang="en-US" sz="4000" dirty="0" smtClean="0"/>
              <a:t>: </a:t>
            </a:r>
            <a:r>
              <a:rPr lang="en-US" sz="3200" dirty="0" smtClean="0"/>
              <a:t>Program Crash</a:t>
            </a:r>
            <a:endParaRPr lang="en-US" sz="3200" dirty="0"/>
          </a:p>
          <a:p>
            <a:pPr algn="just"/>
            <a:r>
              <a:rPr lang="en-US" sz="4000" dirty="0" smtClean="0"/>
              <a:t>  </a:t>
            </a:r>
            <a:endParaRPr lang="en-US" sz="4000" dirty="0"/>
          </a:p>
        </p:txBody>
      </p:sp>
      <p:sp>
        <p:nvSpPr>
          <p:cNvPr id="4" name="Text Placeholder 3"/>
          <p:cNvSpPr>
            <a:spLocks noGrp="1"/>
          </p:cNvSpPr>
          <p:nvPr>
            <p:ph type="body" sz="quarter" idx="20"/>
          </p:nvPr>
        </p:nvSpPr>
        <p:spPr>
          <a:xfrm>
            <a:off x="509578" y="25872007"/>
            <a:ext cx="10050462" cy="754045"/>
          </a:xfrm>
        </p:spPr>
        <p:txBody>
          <a:bodyPr/>
          <a:lstStyle/>
          <a:p>
            <a:pPr algn="l"/>
            <a:r>
              <a:rPr lang="en-US" i="1" dirty="0" smtClean="0"/>
              <a:t>OBJECTIVES</a:t>
            </a:r>
            <a:endParaRPr lang="en-US" i="1" dirty="0"/>
          </a:p>
        </p:txBody>
      </p:sp>
      <p:sp>
        <p:nvSpPr>
          <p:cNvPr id="5" name="Text Placeholder 4"/>
          <p:cNvSpPr>
            <a:spLocks noGrp="1"/>
          </p:cNvSpPr>
          <p:nvPr>
            <p:ph type="body" sz="quarter" idx="21"/>
          </p:nvPr>
        </p:nvSpPr>
        <p:spPr>
          <a:xfrm>
            <a:off x="11460162" y="6378480"/>
            <a:ext cx="10020535" cy="24709636"/>
          </a:xfrm>
          <a:solidFill>
            <a:srgbClr val="FFFFFF"/>
          </a:solidFill>
          <a:ln>
            <a:solidFill>
              <a:schemeClr val="tx1"/>
            </a:solidFill>
          </a:ln>
        </p:spPr>
        <p:txBody>
          <a:bodyPr/>
          <a:lstStyle/>
          <a:p>
            <a:endParaRPr lang="en-US" altLang="zh-CN" sz="4000" dirty="0" smtClean="0"/>
          </a:p>
          <a:p>
            <a:r>
              <a:rPr lang="zh-CN" altLang="zh-CN" sz="4000" dirty="0"/>
              <a:t> </a:t>
            </a:r>
            <a:r>
              <a:rPr lang="zh-CN" altLang="en-US" sz="4000" dirty="0" smtClean="0"/>
              <a:t> </a:t>
            </a:r>
            <a:r>
              <a:rPr lang="en-US" altLang="zh-CN" sz="4000" dirty="0" smtClean="0"/>
              <a:t>Task1.</a:t>
            </a:r>
            <a:r>
              <a:rPr lang="zh-CN" altLang="en-US" sz="4000" dirty="0" smtClean="0"/>
              <a:t> </a:t>
            </a:r>
            <a:r>
              <a:rPr lang="en-US" sz="4000" dirty="0" smtClean="0"/>
              <a:t>What</a:t>
            </a:r>
            <a:r>
              <a:rPr lang="zh-CN" altLang="en-US" sz="4000" dirty="0" smtClean="0"/>
              <a:t> </a:t>
            </a:r>
            <a:r>
              <a:rPr lang="en-US" altLang="zh-CN" sz="4000" dirty="0" smtClean="0"/>
              <a:t>is</a:t>
            </a:r>
            <a:r>
              <a:rPr lang="zh-CN" altLang="en-US" sz="4000" dirty="0" smtClean="0"/>
              <a:t> </a:t>
            </a:r>
            <a:r>
              <a:rPr lang="en-US" altLang="zh-CN" sz="4000" dirty="0" smtClean="0"/>
              <a:t>the</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corrupted</a:t>
            </a:r>
            <a:r>
              <a:rPr lang="zh-CN" altLang="en-US" sz="4000" dirty="0" smtClean="0"/>
              <a:t> </a:t>
            </a:r>
            <a:r>
              <a:rPr lang="en-US" altLang="zh-CN" sz="4000" dirty="0" smtClean="0"/>
              <a:t>output</a:t>
            </a:r>
            <a:r>
              <a:rPr lang="zh-CN" altLang="en-US" sz="4000" dirty="0" smtClean="0"/>
              <a:t> </a:t>
            </a:r>
            <a:r>
              <a:rPr lang="en-US" altLang="zh-CN" sz="4000" dirty="0" smtClean="0"/>
              <a:t>distribution</a:t>
            </a:r>
            <a:r>
              <a:rPr lang="zh-CN" altLang="en-US" sz="4000" dirty="0" smtClean="0"/>
              <a:t> </a:t>
            </a:r>
            <a:r>
              <a:rPr lang="en-US" altLang="zh-CN" sz="4000" dirty="0" smtClean="0"/>
              <a:t>at</a:t>
            </a:r>
            <a:r>
              <a:rPr lang="zh-CN" altLang="en-US" sz="4000" dirty="0" smtClean="0"/>
              <a:t> </a:t>
            </a:r>
            <a:r>
              <a:rPr lang="en-US" altLang="zh-CN" sz="4000" dirty="0" smtClean="0"/>
              <a:t>specific</a:t>
            </a:r>
            <a:r>
              <a:rPr lang="zh-CN" altLang="en-US" sz="4000" dirty="0" smtClean="0"/>
              <a:t> </a:t>
            </a:r>
            <a:r>
              <a:rPr lang="en-US" altLang="zh-CN" sz="4000" dirty="0" smtClean="0"/>
              <a:t>code</a:t>
            </a:r>
            <a:r>
              <a:rPr lang="zh-CN" altLang="en-US" sz="4000" dirty="0" smtClean="0"/>
              <a:t> </a:t>
            </a:r>
            <a:r>
              <a:rPr lang="en-US" altLang="zh-CN" sz="4000" dirty="0" smtClean="0"/>
              <a:t>region?</a:t>
            </a:r>
            <a:r>
              <a:rPr lang="zh-CN" altLang="en-US" sz="4000" dirty="0" smtClean="0"/>
              <a:t> </a:t>
            </a:r>
            <a:endParaRPr lang="en-US" altLang="zh-CN" sz="4000" dirty="0" smtClean="0"/>
          </a:p>
          <a:p>
            <a:endParaRPr lang="en-US" altLang="zh-CN" sz="4000" dirty="0"/>
          </a:p>
          <a:p>
            <a:endParaRPr lang="en-US" altLang="zh-CN" sz="4000" dirty="0" smtClean="0"/>
          </a:p>
          <a:p>
            <a:endParaRPr lang="en-US" altLang="zh-CN" sz="4000" dirty="0"/>
          </a:p>
          <a:p>
            <a:endParaRPr lang="en-US" altLang="zh-CN" sz="4000" dirty="0" smtClean="0"/>
          </a:p>
          <a:p>
            <a:endParaRPr lang="en-US" altLang="zh-CN" sz="4000" dirty="0" smtClean="0"/>
          </a:p>
          <a:p>
            <a:r>
              <a:rPr lang="en-US" altLang="zh-CN" sz="4000" dirty="0" smtClean="0"/>
              <a:t>Task2.</a:t>
            </a:r>
            <a:r>
              <a:rPr lang="zh-CN" altLang="en-US" sz="4000" dirty="0" smtClean="0"/>
              <a:t> </a:t>
            </a:r>
            <a:r>
              <a:rPr lang="en-US" altLang="zh-CN" sz="4000" dirty="0" smtClean="0"/>
              <a:t>How’s</a:t>
            </a:r>
            <a:r>
              <a:rPr lang="zh-CN" altLang="en-US" sz="4000" dirty="0" smtClean="0"/>
              <a:t> </a:t>
            </a:r>
            <a:r>
              <a:rPr lang="en-US" altLang="zh-CN" sz="4000" dirty="0" smtClean="0"/>
              <a:t>the</a:t>
            </a:r>
            <a:r>
              <a:rPr lang="zh-CN" altLang="en-US" sz="4000" dirty="0" smtClean="0"/>
              <a:t> </a:t>
            </a:r>
            <a:r>
              <a:rPr lang="en-US" altLang="zh-CN" sz="4000" dirty="0" smtClean="0"/>
              <a:t>input</a:t>
            </a:r>
            <a:r>
              <a:rPr lang="zh-CN" altLang="en-US" sz="4000" dirty="0" smtClean="0"/>
              <a:t> </a:t>
            </a:r>
            <a:r>
              <a:rPr lang="en-US" altLang="zh-CN" sz="4000" dirty="0" smtClean="0"/>
              <a:t>error</a:t>
            </a:r>
            <a:r>
              <a:rPr lang="zh-CN" altLang="en-US" sz="4000" dirty="0" smtClean="0"/>
              <a:t> </a:t>
            </a:r>
            <a:r>
              <a:rPr lang="en-US" altLang="zh-CN" sz="4000" dirty="0" smtClean="0"/>
              <a:t>scale</a:t>
            </a:r>
            <a:r>
              <a:rPr lang="zh-CN" altLang="en-US" sz="4000" dirty="0" smtClean="0"/>
              <a:t> </a:t>
            </a:r>
            <a:r>
              <a:rPr lang="en-US" altLang="zh-CN" sz="4000" dirty="0" smtClean="0"/>
              <a:t>impact</a:t>
            </a:r>
            <a:r>
              <a:rPr lang="zh-CN" altLang="en-US" sz="4000" dirty="0" smtClean="0"/>
              <a:t> </a:t>
            </a:r>
            <a:r>
              <a:rPr lang="en-US" altLang="zh-CN" sz="4000" dirty="0" smtClean="0"/>
              <a:t>the</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output</a:t>
            </a:r>
            <a:r>
              <a:rPr lang="zh-CN" altLang="zh-CN" sz="4000" dirty="0" smtClean="0"/>
              <a:t>?</a:t>
            </a:r>
            <a:endParaRPr lang="en-US" altLang="zh-CN" sz="4000" dirty="0" smtClean="0"/>
          </a:p>
          <a:p>
            <a:r>
              <a:rPr lang="zh-CN" altLang="zh-CN" dirty="0"/>
              <a:t> </a:t>
            </a:r>
            <a:r>
              <a:rPr lang="en-US" altLang="zh-CN" dirty="0" smtClean="0"/>
              <a:t>	</a:t>
            </a:r>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sz="4000" dirty="0" smtClean="0"/>
              <a:t>Task</a:t>
            </a:r>
            <a:r>
              <a:rPr lang="zh-CN" altLang="en-US" sz="4000" dirty="0" smtClean="0"/>
              <a:t>3</a:t>
            </a:r>
            <a:r>
              <a:rPr lang="en-US" altLang="zh-CN" sz="4000" dirty="0" smtClean="0"/>
              <a:t>.</a:t>
            </a:r>
            <a:r>
              <a:rPr lang="zh-CN" altLang="en-US" sz="4000" dirty="0" smtClean="0"/>
              <a:t> </a:t>
            </a:r>
            <a:r>
              <a:rPr lang="en-US" altLang="zh-CN" sz="4000" dirty="0" smtClean="0"/>
              <a:t>How</a:t>
            </a:r>
            <a:r>
              <a:rPr lang="zh-CN" altLang="en-US" sz="4000" dirty="0" smtClean="0"/>
              <a:t> </a:t>
            </a:r>
            <a:r>
              <a:rPr lang="en-US" altLang="zh-CN" sz="4000" dirty="0" smtClean="0"/>
              <a:t>each</a:t>
            </a:r>
            <a:r>
              <a:rPr lang="zh-CN" altLang="en-US" sz="4000" dirty="0" smtClean="0"/>
              <a:t> </a:t>
            </a:r>
            <a:r>
              <a:rPr lang="en-US" altLang="zh-CN" sz="4000" dirty="0" smtClean="0"/>
              <a:t>bit</a:t>
            </a:r>
            <a:r>
              <a:rPr lang="zh-CN" altLang="en-US" sz="4000" dirty="0" smtClean="0"/>
              <a:t> </a:t>
            </a:r>
            <a:r>
              <a:rPr lang="en-US" altLang="zh-CN" sz="4000" dirty="0" smtClean="0"/>
              <a:t>flip</a:t>
            </a:r>
            <a:r>
              <a:rPr lang="zh-CN" altLang="en-US" sz="4000" dirty="0" smtClean="0"/>
              <a:t> </a:t>
            </a:r>
            <a:r>
              <a:rPr lang="en-US" altLang="zh-CN" sz="4000" dirty="0" smtClean="0"/>
              <a:t>will</a:t>
            </a:r>
            <a:r>
              <a:rPr lang="zh-CN" altLang="en-US" sz="4000" dirty="0" smtClean="0"/>
              <a:t> </a:t>
            </a:r>
            <a:r>
              <a:rPr lang="en-US" altLang="zh-CN" sz="4000" dirty="0" smtClean="0"/>
              <a:t>affect</a:t>
            </a:r>
            <a:r>
              <a:rPr lang="zh-CN" altLang="en-US" sz="4000" dirty="0" smtClean="0"/>
              <a:t> </a:t>
            </a:r>
            <a:r>
              <a:rPr lang="en-US" altLang="zh-CN" sz="4000" dirty="0" smtClean="0"/>
              <a:t>the</a:t>
            </a:r>
            <a:r>
              <a:rPr lang="zh-CN" altLang="en-US" sz="4000" dirty="0" smtClean="0"/>
              <a:t> </a:t>
            </a:r>
            <a:r>
              <a:rPr lang="en-US" altLang="zh-CN" sz="4000" dirty="0" smtClean="0"/>
              <a:t>outcome</a:t>
            </a:r>
            <a:r>
              <a:rPr lang="zh-CN" altLang="en-US" sz="4000" dirty="0" smtClean="0"/>
              <a:t> </a:t>
            </a:r>
            <a:r>
              <a:rPr lang="en-US" altLang="zh-CN" sz="4000" dirty="0" smtClean="0"/>
              <a:t>of</a:t>
            </a:r>
            <a:r>
              <a:rPr lang="zh-CN" altLang="en-US" sz="4000" dirty="0" smtClean="0"/>
              <a:t> </a:t>
            </a:r>
            <a:r>
              <a:rPr lang="en-US" altLang="zh-CN" sz="4000" dirty="0" smtClean="0"/>
              <a:t>the</a:t>
            </a:r>
            <a:r>
              <a:rPr lang="zh-CN" altLang="en-US" sz="4000" dirty="0" smtClean="0"/>
              <a:t> </a:t>
            </a:r>
            <a:r>
              <a:rPr lang="en-US" altLang="zh-CN" sz="4000" dirty="0" smtClean="0"/>
              <a:t>program</a:t>
            </a:r>
            <a:r>
              <a:rPr lang="zh-CN" altLang="en-US" sz="4000" dirty="0" smtClean="0"/>
              <a:t>？</a:t>
            </a:r>
            <a:endParaRPr lang="en-US" altLang="zh-CN" sz="4000"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smtClean="0"/>
          </a:p>
          <a:p>
            <a:r>
              <a:rPr lang="en-US" altLang="zh-CN" sz="4000" dirty="0" smtClean="0"/>
              <a:t>Task</a:t>
            </a:r>
            <a:r>
              <a:rPr lang="zh-CN" altLang="en-US" sz="4000" dirty="0"/>
              <a:t>4</a:t>
            </a:r>
            <a:r>
              <a:rPr lang="zh-CN" altLang="en-US" sz="4000" dirty="0" smtClean="0"/>
              <a:t>:</a:t>
            </a:r>
            <a:r>
              <a:rPr lang="en-US" altLang="zh-CN" sz="4000" dirty="0" smtClean="0"/>
              <a:t>How’s</a:t>
            </a:r>
            <a:r>
              <a:rPr lang="zh-CN" altLang="en-US" sz="4000" dirty="0" smtClean="0"/>
              <a:t> </a:t>
            </a:r>
            <a:r>
              <a:rPr lang="en-US" altLang="zh-CN" sz="4000" dirty="0" smtClean="0"/>
              <a:t>the</a:t>
            </a:r>
            <a:r>
              <a:rPr lang="zh-CN" altLang="en-US" sz="4000" dirty="0" smtClean="0"/>
              <a:t> </a:t>
            </a:r>
            <a:r>
              <a:rPr lang="en-US" altLang="zh-CN" sz="4000" dirty="0" smtClean="0"/>
              <a:t>vulnerability</a:t>
            </a:r>
            <a:r>
              <a:rPr lang="zh-CN" altLang="en-US" sz="4000" dirty="0" smtClean="0"/>
              <a:t> </a:t>
            </a:r>
            <a:r>
              <a:rPr lang="en-US" altLang="zh-CN" sz="4000" dirty="0" smtClean="0"/>
              <a:t>of</a:t>
            </a:r>
            <a:r>
              <a:rPr lang="zh-CN" altLang="en-US" sz="4000" dirty="0" smtClean="0"/>
              <a:t> </a:t>
            </a:r>
            <a:r>
              <a:rPr lang="en-US" altLang="zh-CN" sz="4000" dirty="0" smtClean="0"/>
              <a:t>different</a:t>
            </a:r>
            <a:r>
              <a:rPr lang="zh-CN" altLang="en-US" sz="4000" dirty="0" smtClean="0"/>
              <a:t> </a:t>
            </a:r>
            <a:r>
              <a:rPr lang="en-US" altLang="zh-CN" sz="4000" dirty="0" smtClean="0"/>
              <a:t>code</a:t>
            </a:r>
            <a:r>
              <a:rPr lang="zh-CN" altLang="en-US" sz="4000" dirty="0" smtClean="0"/>
              <a:t> </a:t>
            </a:r>
            <a:r>
              <a:rPr lang="en-US" altLang="zh-CN" sz="4000" dirty="0" smtClean="0"/>
              <a:t>region?</a:t>
            </a:r>
            <a:endParaRPr lang="en-US" altLang="zh-CN" sz="4000" dirty="0" smtClean="0"/>
          </a:p>
          <a:p>
            <a:endParaRPr lang="en-US" altLang="zh-CN" sz="4800" dirty="0" smtClean="0"/>
          </a:p>
          <a:p>
            <a:endParaRPr lang="en-US" altLang="zh-CN" dirty="0" smtClean="0"/>
          </a:p>
          <a:p>
            <a:endParaRPr lang="en-US" altLang="zh-CN" dirty="0" smtClean="0"/>
          </a:p>
          <a:p>
            <a:r>
              <a:rPr lang="zh-CN" altLang="en-US" dirty="0" smtClean="0"/>
              <a:t> </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4800" dirty="0" smtClean="0"/>
          </a:p>
          <a:p>
            <a:endParaRPr lang="en-US" altLang="zh-CN" sz="4800" dirty="0"/>
          </a:p>
          <a:p>
            <a:endParaRPr lang="en-US" altLang="zh-CN" sz="4800"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sp>
        <p:nvSpPr>
          <p:cNvPr id="6" name="Text Placeholder 5"/>
          <p:cNvSpPr>
            <a:spLocks noGrp="1"/>
          </p:cNvSpPr>
          <p:nvPr>
            <p:ph type="body" sz="quarter" idx="22"/>
          </p:nvPr>
        </p:nvSpPr>
        <p:spPr>
          <a:xfrm>
            <a:off x="11460162" y="6390030"/>
            <a:ext cx="10048875" cy="754045"/>
          </a:xfrm>
        </p:spPr>
        <p:txBody>
          <a:bodyPr/>
          <a:lstStyle/>
          <a:p>
            <a:pPr algn="l"/>
            <a:r>
              <a:rPr lang="en-US" i="1" dirty="0" smtClean="0"/>
              <a:t>BASIC TASKS</a:t>
            </a:r>
            <a:endParaRPr lang="en-US" i="1" dirty="0"/>
          </a:p>
        </p:txBody>
      </p:sp>
      <p:sp>
        <p:nvSpPr>
          <p:cNvPr id="50" name="Text Placeholder 49"/>
          <p:cNvSpPr>
            <a:spLocks noGrp="1"/>
          </p:cNvSpPr>
          <p:nvPr>
            <p:ph type="body" sz="quarter" idx="23"/>
          </p:nvPr>
        </p:nvSpPr>
        <p:spPr>
          <a:xfrm>
            <a:off x="22427395" y="6378479"/>
            <a:ext cx="10006822" cy="24709637"/>
          </a:xfrm>
          <a:solidFill>
            <a:srgbClr val="FFFFFF"/>
          </a:solidFill>
          <a:ln>
            <a:solidFill>
              <a:srgbClr val="000000"/>
            </a:solidFill>
          </a:ln>
        </p:spPr>
        <p:txBody>
          <a:bodyPr/>
          <a:lstStyle/>
          <a:p>
            <a:r>
              <a:rPr lang="en-US" sz="4000" dirty="0" smtClean="0"/>
              <a:t>Task</a:t>
            </a:r>
            <a:r>
              <a:rPr lang="en-US" altLang="zh-CN" sz="4000" dirty="0" smtClean="0"/>
              <a:t>5.</a:t>
            </a:r>
            <a:r>
              <a:rPr lang="zh-CN" altLang="en-US" sz="4000" dirty="0" smtClean="0"/>
              <a:t> </a:t>
            </a:r>
            <a:r>
              <a:rPr lang="en-US" altLang="zh-CN" sz="4000" dirty="0" smtClean="0"/>
              <a:t>select</a:t>
            </a:r>
            <a:r>
              <a:rPr lang="zh-CN" altLang="en-US" sz="4000" dirty="0" smtClean="0"/>
              <a:t> </a:t>
            </a:r>
            <a:r>
              <a:rPr lang="en-US" altLang="zh-CN" sz="4000" dirty="0" smtClean="0"/>
              <a:t>a</a:t>
            </a:r>
            <a:r>
              <a:rPr lang="zh-CN" altLang="en-US" sz="4000" dirty="0" smtClean="0"/>
              <a:t> </a:t>
            </a:r>
            <a:r>
              <a:rPr lang="en-US" altLang="zh-CN" sz="4000" dirty="0" smtClean="0"/>
              <a:t>subset</a:t>
            </a:r>
            <a:r>
              <a:rPr lang="zh-CN" altLang="en-US" sz="4000" dirty="0" smtClean="0"/>
              <a:t> </a:t>
            </a:r>
            <a:r>
              <a:rPr lang="en-US" altLang="zh-CN" sz="4000" dirty="0" smtClean="0"/>
              <a:t>of</a:t>
            </a:r>
            <a:r>
              <a:rPr lang="zh-CN" altLang="en-US" sz="4000" dirty="0" smtClean="0"/>
              <a:t> </a:t>
            </a:r>
            <a:r>
              <a:rPr lang="en-US" altLang="zh-CN" sz="4000" dirty="0" smtClean="0"/>
              <a:t>the</a:t>
            </a:r>
            <a:r>
              <a:rPr lang="zh-CN" altLang="en-US" sz="4000" dirty="0" smtClean="0"/>
              <a:t> </a:t>
            </a:r>
            <a:r>
              <a:rPr lang="en-US" altLang="zh-CN" sz="4000" dirty="0" smtClean="0"/>
              <a:t>data</a:t>
            </a:r>
          </a:p>
          <a:p>
            <a:endParaRPr lang="en-US" sz="4000" dirty="0"/>
          </a:p>
          <a:p>
            <a:endParaRPr lang="en-US" sz="4000" dirty="0" smtClean="0"/>
          </a:p>
          <a:p>
            <a:r>
              <a:rPr lang="en-US" altLang="zh-CN" sz="4000" dirty="0"/>
              <a:t>Task</a:t>
            </a:r>
            <a:r>
              <a:rPr lang="zh-CN" altLang="en-US" sz="4000" dirty="0"/>
              <a:t> </a:t>
            </a:r>
            <a:r>
              <a:rPr lang="zh-CN" altLang="zh-CN" sz="4000" dirty="0"/>
              <a:t>6</a:t>
            </a:r>
            <a:r>
              <a:rPr lang="en-US" altLang="zh-CN" sz="4000" dirty="0"/>
              <a:t>.</a:t>
            </a:r>
            <a:r>
              <a:rPr lang="en-US" sz="4000" dirty="0"/>
              <a:t> Source</a:t>
            </a:r>
            <a:r>
              <a:rPr lang="zh-CN" altLang="en-US" sz="4000" dirty="0"/>
              <a:t> </a:t>
            </a:r>
            <a:r>
              <a:rPr lang="en-US" altLang="zh-CN" sz="4000" dirty="0"/>
              <a:t>code</a:t>
            </a:r>
            <a:r>
              <a:rPr lang="zh-CN" altLang="en-US" sz="4000" dirty="0"/>
              <a:t> </a:t>
            </a:r>
            <a:r>
              <a:rPr lang="en-US" altLang="zh-CN" sz="4000" dirty="0"/>
              <a:t>analysis</a:t>
            </a:r>
          </a:p>
          <a:p>
            <a:endParaRPr lang="en-US" sz="4000" dirty="0" smtClean="0"/>
          </a:p>
          <a:p>
            <a:endParaRPr lang="en-US" sz="4000" dirty="0" smtClean="0"/>
          </a:p>
          <a:p>
            <a:r>
              <a:rPr lang="en-US" altLang="zh-CN" sz="4000" dirty="0" smtClean="0"/>
              <a:t>.</a:t>
            </a:r>
            <a:endParaRPr lang="en-US" sz="4000" dirty="0"/>
          </a:p>
          <a:p>
            <a:endParaRPr lang="en-US" sz="4000" dirty="0" smtClean="0"/>
          </a:p>
          <a:p>
            <a:endParaRPr lang="en-US" sz="4000" dirty="0"/>
          </a:p>
          <a:p>
            <a:endParaRPr lang="en-US" sz="4000" dirty="0"/>
          </a:p>
          <a:p>
            <a:r>
              <a:rPr lang="en-US" altLang="zh-CN" sz="4000" dirty="0"/>
              <a:t>Task</a:t>
            </a:r>
            <a:r>
              <a:rPr lang="zh-CN" altLang="en-US" sz="4000" dirty="0"/>
              <a:t> </a:t>
            </a:r>
            <a:r>
              <a:rPr lang="zh-CN" altLang="zh-CN" sz="4000" dirty="0" smtClean="0"/>
              <a:t>7</a:t>
            </a:r>
            <a:r>
              <a:rPr lang="en-US" altLang="zh-CN" sz="4000" dirty="0" smtClean="0"/>
              <a:t>.</a:t>
            </a:r>
            <a:r>
              <a:rPr lang="en-US" sz="4000" dirty="0" smtClean="0"/>
              <a:t> </a:t>
            </a:r>
            <a:r>
              <a:rPr lang="en-US" sz="4000" dirty="0"/>
              <a:t>Observing error propagate through the key variable</a:t>
            </a:r>
            <a:r>
              <a:rPr lang="zh-CN" altLang="en-US" sz="4000" dirty="0"/>
              <a:t> </a:t>
            </a:r>
            <a:r>
              <a:rPr lang="en-US" altLang="zh-CN" sz="4000" dirty="0"/>
              <a:t>during</a:t>
            </a:r>
            <a:r>
              <a:rPr lang="zh-CN" altLang="en-US" sz="4000" dirty="0"/>
              <a:t> </a:t>
            </a:r>
            <a:r>
              <a:rPr lang="en-US" altLang="zh-CN" sz="4000" dirty="0"/>
              <a:t>program</a:t>
            </a:r>
            <a:r>
              <a:rPr lang="zh-CN" altLang="en-US" sz="4000" dirty="0"/>
              <a:t> </a:t>
            </a:r>
            <a:r>
              <a:rPr lang="en-US" altLang="zh-CN" sz="4000" dirty="0"/>
              <a:t>execution</a:t>
            </a:r>
            <a:r>
              <a:rPr lang="en-US" altLang="zh-CN" sz="4000" dirty="0" smtClean="0"/>
              <a:t>.</a:t>
            </a: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a:p>
          <a:p>
            <a:pPr marL="571500" indent="-571500">
              <a:buFont typeface="Arial"/>
              <a:buChar char="•"/>
            </a:pPr>
            <a:r>
              <a:rPr lang="en-US" sz="4000" dirty="0" smtClean="0"/>
              <a:t>Different</a:t>
            </a:r>
            <a:r>
              <a:rPr lang="zh-CN" altLang="en-US" sz="4000" dirty="0" smtClean="0"/>
              <a:t> </a:t>
            </a:r>
            <a:r>
              <a:rPr lang="en-US" altLang="zh-CN" sz="4000" dirty="0" smtClean="0"/>
              <a:t>Iteration</a:t>
            </a:r>
            <a:r>
              <a:rPr lang="zh-CN" altLang="en-US" sz="4000" dirty="0" smtClean="0"/>
              <a:t> </a:t>
            </a:r>
            <a:r>
              <a:rPr lang="en-US" altLang="zh-CN" sz="4000" dirty="0" smtClean="0"/>
              <a:t>will</a:t>
            </a:r>
            <a:r>
              <a:rPr lang="zh-CN" altLang="en-US" sz="4000" dirty="0" smtClean="0"/>
              <a:t> </a:t>
            </a:r>
            <a:r>
              <a:rPr lang="en-US" altLang="zh-CN" sz="4000" dirty="0" smtClean="0"/>
              <a:t>affect</a:t>
            </a:r>
            <a:r>
              <a:rPr lang="zh-CN" altLang="en-US" sz="4000" dirty="0" smtClean="0"/>
              <a:t> </a:t>
            </a:r>
            <a:r>
              <a:rPr lang="en-US" altLang="zh-CN" sz="4000" dirty="0" smtClean="0"/>
              <a:t>by</a:t>
            </a:r>
            <a:r>
              <a:rPr lang="zh-CN" altLang="en-US" sz="4000" dirty="0" smtClean="0"/>
              <a:t> </a:t>
            </a:r>
            <a:r>
              <a:rPr lang="en-US" altLang="zh-CN" sz="4000" dirty="0" smtClean="0"/>
              <a:t>the</a:t>
            </a:r>
            <a:r>
              <a:rPr lang="zh-CN" altLang="en-US" sz="4000" dirty="0" smtClean="0"/>
              <a:t> </a:t>
            </a:r>
            <a:r>
              <a:rPr lang="en-US" altLang="zh-CN" sz="4000" dirty="0" smtClean="0"/>
              <a:t>transient</a:t>
            </a:r>
            <a:r>
              <a:rPr lang="zh-CN" altLang="en-US" sz="4000" dirty="0" smtClean="0"/>
              <a:t> </a:t>
            </a:r>
            <a:r>
              <a:rPr lang="en-US" altLang="zh-CN" sz="4000" dirty="0" smtClean="0"/>
              <a:t>error</a:t>
            </a:r>
            <a:r>
              <a:rPr lang="zh-CN" altLang="en-US" sz="4000" dirty="0" smtClean="0"/>
              <a:t> </a:t>
            </a:r>
            <a:r>
              <a:rPr lang="en-US" altLang="zh-CN" sz="4000" dirty="0" smtClean="0"/>
              <a:t>differently.</a:t>
            </a: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endParaRPr lang="en-US" sz="4000" dirty="0" smtClean="0"/>
          </a:p>
          <a:p>
            <a:endParaRPr lang="en-US" sz="4000" dirty="0"/>
          </a:p>
          <a:p>
            <a:endParaRPr lang="en-US" sz="4000" dirty="0"/>
          </a:p>
          <a:p>
            <a:pPr marL="571500" indent="-571500">
              <a:buFont typeface="Arial"/>
              <a:buChar char="•"/>
            </a:pPr>
            <a:endParaRPr lang="en-US" sz="4000" dirty="0"/>
          </a:p>
          <a:p>
            <a:endParaRPr lang="en-US" sz="4000" dirty="0"/>
          </a:p>
          <a:p>
            <a:pPr marL="571500" indent="-571500">
              <a:buFont typeface="Arial"/>
              <a:buChar char="•"/>
            </a:pPr>
            <a:endParaRPr lang="en-US" sz="4000" dirty="0" smtClean="0"/>
          </a:p>
          <a:p>
            <a:pPr marL="571500" indent="-571500">
              <a:buFont typeface="Arial"/>
              <a:buChar char="•"/>
            </a:pPr>
            <a:endParaRPr lang="en-US" sz="4000" dirty="0"/>
          </a:p>
          <a:p>
            <a:endParaRPr lang="en-US" sz="4000" dirty="0"/>
          </a:p>
          <a:p>
            <a:pPr marL="571500" indent="-571500">
              <a:buFont typeface="Arial"/>
              <a:buChar char="•"/>
            </a:pPr>
            <a:endParaRPr lang="en-US" sz="4000" dirty="0"/>
          </a:p>
          <a:p>
            <a:endParaRPr lang="en-US" sz="4000" dirty="0" smtClean="0"/>
          </a:p>
          <a:p>
            <a:pPr marL="571500" indent="-571500">
              <a:buFont typeface="Arial"/>
              <a:buChar char="•"/>
            </a:pPr>
            <a:endParaRPr lang="en-US" sz="4000" dirty="0"/>
          </a:p>
          <a:p>
            <a:pPr marL="571500" indent="-571500">
              <a:buFont typeface="Arial"/>
              <a:buChar char="•"/>
            </a:pPr>
            <a:endParaRPr lang="en-US" sz="4000" dirty="0"/>
          </a:p>
        </p:txBody>
      </p:sp>
      <p:sp>
        <p:nvSpPr>
          <p:cNvPr id="8" name="Text Placeholder 7"/>
          <p:cNvSpPr>
            <a:spLocks noGrp="1"/>
          </p:cNvSpPr>
          <p:nvPr>
            <p:ph type="body" sz="quarter" idx="24"/>
          </p:nvPr>
        </p:nvSpPr>
        <p:spPr>
          <a:xfrm>
            <a:off x="22427395" y="23169499"/>
            <a:ext cx="10058400" cy="754045"/>
          </a:xfrm>
        </p:spPr>
        <p:txBody>
          <a:bodyPr/>
          <a:lstStyle/>
          <a:p>
            <a:pPr algn="l"/>
            <a:r>
              <a:rPr lang="en-US" dirty="0" smtClean="0"/>
              <a:t>SOME </a:t>
            </a:r>
            <a:r>
              <a:rPr lang="en-US" dirty="0" smtClean="0"/>
              <a:t>RESULTS</a:t>
            </a:r>
            <a:endParaRPr lang="en-US" dirty="0"/>
          </a:p>
        </p:txBody>
      </p:sp>
      <p:sp>
        <p:nvSpPr>
          <p:cNvPr id="10" name="Text Placeholder 9"/>
          <p:cNvSpPr>
            <a:spLocks noGrp="1"/>
          </p:cNvSpPr>
          <p:nvPr>
            <p:ph type="body" sz="quarter" idx="26"/>
          </p:nvPr>
        </p:nvSpPr>
        <p:spPr>
          <a:xfrm>
            <a:off x="33358541" y="6378480"/>
            <a:ext cx="10047018" cy="24709636"/>
          </a:xfrm>
          <a:solidFill>
            <a:srgbClr val="FFFFFF"/>
          </a:solidFill>
          <a:ln>
            <a:solidFill>
              <a:srgbClr val="000000"/>
            </a:solidFill>
          </a:ln>
        </p:spPr>
        <p:txBody>
          <a:bodyPr/>
          <a:lstStyle/>
          <a:p>
            <a:pPr marL="457200" indent="-457200">
              <a:buFont typeface="Arial"/>
              <a:buChar char="•"/>
            </a:pPr>
            <a:r>
              <a:rPr lang="en-US" sz="4000" dirty="0"/>
              <a:t>Exponent</a:t>
            </a:r>
            <a:r>
              <a:rPr lang="zh-CN" altLang="en-US" sz="4000" dirty="0"/>
              <a:t> </a:t>
            </a:r>
            <a:r>
              <a:rPr lang="en-US" altLang="zh-CN" sz="4000" dirty="0"/>
              <a:t>bit</a:t>
            </a:r>
            <a:r>
              <a:rPr lang="zh-CN" altLang="en-US" sz="4000" dirty="0"/>
              <a:t> </a:t>
            </a:r>
            <a:r>
              <a:rPr lang="en-US" altLang="zh-CN" sz="4000" dirty="0"/>
              <a:t>has</a:t>
            </a:r>
            <a:r>
              <a:rPr lang="zh-CN" altLang="en-US" sz="4000" dirty="0"/>
              <a:t> </a:t>
            </a:r>
            <a:r>
              <a:rPr lang="en-US" altLang="zh-CN" sz="4000" dirty="0"/>
              <a:t>more</a:t>
            </a:r>
            <a:r>
              <a:rPr lang="zh-CN" altLang="en-US" sz="4000" dirty="0"/>
              <a:t> </a:t>
            </a:r>
            <a:r>
              <a:rPr lang="en-US" altLang="zh-CN" sz="4000" dirty="0"/>
              <a:t>impact</a:t>
            </a:r>
            <a:r>
              <a:rPr lang="zh-CN" altLang="en-US" sz="4000" dirty="0"/>
              <a:t> </a:t>
            </a:r>
            <a:r>
              <a:rPr lang="en-US" altLang="zh-CN" sz="4000" dirty="0"/>
              <a:t>than</a:t>
            </a:r>
            <a:r>
              <a:rPr lang="zh-CN" altLang="en-US" sz="4000" dirty="0"/>
              <a:t> </a:t>
            </a:r>
            <a:r>
              <a:rPr lang="en-US" altLang="zh-CN" sz="4000" dirty="0"/>
              <a:t>Mantissa</a:t>
            </a:r>
            <a:r>
              <a:rPr lang="zh-CN" altLang="en-US" sz="4000" dirty="0"/>
              <a:t> </a:t>
            </a:r>
            <a:r>
              <a:rPr lang="en-US" altLang="zh-CN" sz="4000" dirty="0"/>
              <a:t>bit</a:t>
            </a:r>
            <a:r>
              <a:rPr lang="en-US" sz="4000" dirty="0"/>
              <a:t>.</a:t>
            </a:r>
          </a:p>
          <a:p>
            <a:pPr marL="457200" indent="-457200">
              <a:buFont typeface="Arial"/>
              <a:buChar char="•"/>
            </a:pPr>
            <a:endParaRPr lang="en-US" sz="4000" dirty="0" smtClean="0"/>
          </a:p>
          <a:p>
            <a:pPr marL="457200" indent="-457200">
              <a:buFont typeface="Arial"/>
              <a:buChar char="•"/>
            </a:pPr>
            <a:endParaRPr lang="en-US" sz="4000" dirty="0" smtClean="0"/>
          </a:p>
          <a:p>
            <a:pPr marL="457200" indent="-457200">
              <a:buFont typeface="Arial"/>
              <a:buChar char="•"/>
            </a:pPr>
            <a:endParaRPr lang="en-US" sz="4000" dirty="0"/>
          </a:p>
          <a:p>
            <a:pPr marL="457200" indent="-457200">
              <a:buFont typeface="Arial"/>
              <a:buChar char="•"/>
            </a:pPr>
            <a:endParaRPr lang="en-US" sz="4000" dirty="0"/>
          </a:p>
          <a:p>
            <a:pPr marL="457200" indent="-457200">
              <a:buFont typeface="Arial"/>
              <a:buChar char="•"/>
            </a:pPr>
            <a:r>
              <a:rPr lang="en-US"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has</a:t>
            </a:r>
            <a:r>
              <a:rPr lang="zh-CN" altLang="en-US" sz="4000" dirty="0" smtClean="0"/>
              <a:t> </a:t>
            </a:r>
            <a:r>
              <a:rPr lang="en-US" altLang="zh-CN" sz="4000" dirty="0" smtClean="0"/>
              <a:t>different</a:t>
            </a:r>
            <a:r>
              <a:rPr lang="zh-CN" altLang="en-US" sz="4000" dirty="0" smtClean="0"/>
              <a:t> </a:t>
            </a:r>
            <a:r>
              <a:rPr lang="en-US" altLang="zh-CN" sz="4000" dirty="0" smtClean="0"/>
              <a:t>impact</a:t>
            </a:r>
            <a:r>
              <a:rPr lang="zh-CN" altLang="en-US" sz="4000" dirty="0" smtClean="0"/>
              <a:t> </a:t>
            </a:r>
            <a:r>
              <a:rPr lang="en-US" altLang="zh-CN" sz="4000" dirty="0" smtClean="0"/>
              <a:t>on</a:t>
            </a:r>
            <a:r>
              <a:rPr lang="zh-CN" altLang="en-US" sz="4000" dirty="0" smtClean="0"/>
              <a:t> </a:t>
            </a:r>
            <a:r>
              <a:rPr lang="en-US" altLang="zh-CN" sz="4000" dirty="0" smtClean="0"/>
              <a:t>different</a:t>
            </a:r>
            <a:r>
              <a:rPr lang="zh-CN" altLang="en-US" sz="4000" dirty="0" smtClean="0"/>
              <a:t> </a:t>
            </a:r>
            <a:r>
              <a:rPr lang="en-US" altLang="zh-CN" sz="4000" dirty="0" smtClean="0"/>
              <a:t>program</a:t>
            </a:r>
            <a:r>
              <a:rPr lang="en-US" altLang="zh-CN" sz="4000" dirty="0" smtClean="0"/>
              <a:t>.</a:t>
            </a:r>
            <a:endParaRPr lang="en-US" sz="4000" dirty="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marL="342900" indent="-342900">
              <a:buFont typeface="Arial"/>
              <a:buChar char="•"/>
            </a:pPr>
            <a:r>
              <a:rPr lang="en-US" dirty="0" err="1" smtClean="0"/>
              <a:t>SpotSDC</a:t>
            </a:r>
            <a:r>
              <a:rPr 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system</a:t>
            </a:r>
            <a:r>
              <a:rPr lang="zh-CN" altLang="en-US" dirty="0" smtClean="0"/>
              <a:t> </a:t>
            </a:r>
            <a:r>
              <a:rPr lang="en-US" altLang="zh-CN" dirty="0" smtClean="0"/>
              <a:t>use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HPC</a:t>
            </a:r>
            <a:r>
              <a:rPr lang="zh-CN" altLang="en-US" dirty="0" smtClean="0"/>
              <a:t> </a:t>
            </a:r>
            <a:r>
              <a:rPr lang="en-US" altLang="zh-CN" dirty="0" smtClean="0"/>
              <a:t>expert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impact cause by transient error</a:t>
            </a:r>
            <a:r>
              <a:rPr lang="en-US" altLang="zh-CN" dirty="0" smtClean="0"/>
              <a:t>.</a:t>
            </a:r>
            <a:endParaRPr lang="en-US" altLang="zh-CN" dirty="0" smtClean="0"/>
          </a:p>
          <a:p>
            <a:pPr marL="342900" indent="-342900">
              <a:buFont typeface="Arial"/>
              <a:buChar char="•"/>
            </a:pPr>
            <a:r>
              <a:rPr lang="en-US"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resilient</a:t>
            </a:r>
            <a:r>
              <a:rPr lang="zh-CN" altLang="en-US" dirty="0" smtClean="0"/>
              <a:t> </a:t>
            </a:r>
            <a:r>
              <a:rPr lang="en-US" altLang="zh-CN" dirty="0" smtClean="0"/>
              <a:t>property</a:t>
            </a:r>
            <a:r>
              <a:rPr lang="zh-CN" altLang="en-US" dirty="0" smtClean="0"/>
              <a:t> </a:t>
            </a:r>
            <a:r>
              <a:rPr lang="en-US" altLang="zh-CN" dirty="0" smtClean="0"/>
              <a:t>by</a:t>
            </a:r>
            <a:r>
              <a:rPr lang="zh-CN" altLang="en-US" dirty="0" smtClean="0"/>
              <a:t> </a:t>
            </a:r>
            <a:r>
              <a:rPr lang="en-US" altLang="zh-CN" dirty="0" smtClean="0"/>
              <a:t>examine</a:t>
            </a:r>
            <a:r>
              <a:rPr lang="zh-CN" altLang="en-US" dirty="0" smtClean="0"/>
              <a:t> </a:t>
            </a:r>
            <a:r>
              <a:rPr lang="en-US" altLang="zh-CN" dirty="0" smtClean="0"/>
              <a:t>until</a:t>
            </a:r>
            <a:r>
              <a:rPr lang="zh-CN" altLang="en-US" dirty="0" smtClean="0"/>
              <a:t> </a:t>
            </a:r>
            <a:r>
              <a:rPr lang="en-US" altLang="zh-CN" dirty="0" smtClean="0"/>
              <a:t>the</a:t>
            </a:r>
            <a:r>
              <a:rPr lang="zh-CN" altLang="en-US" dirty="0" smtClean="0"/>
              <a:t> </a:t>
            </a:r>
            <a:r>
              <a:rPr lang="en-US" altLang="zh-CN" dirty="0" smtClean="0"/>
              <a:t>bit</a:t>
            </a:r>
            <a:r>
              <a:rPr lang="zh-CN" altLang="en-US" dirty="0" smtClean="0"/>
              <a:t> </a:t>
            </a:r>
            <a:r>
              <a:rPr lang="en-US" altLang="zh-CN" dirty="0" smtClean="0"/>
              <a:t>level’s</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final</a:t>
            </a:r>
            <a:r>
              <a:rPr lang="zh-CN" altLang="en-US" dirty="0" smtClean="0"/>
              <a:t> </a:t>
            </a:r>
            <a:r>
              <a:rPr lang="en-US" altLang="zh-CN" dirty="0" smtClean="0"/>
              <a:t>outcome.</a:t>
            </a:r>
          </a:p>
          <a:p>
            <a:pPr marL="342900" indent="-342900">
              <a:buFont typeface="Arial"/>
              <a:buChar char="•"/>
            </a:pPr>
            <a:r>
              <a:rPr lang="en-US" dirty="0" smtClean="0"/>
              <a:t>It</a:t>
            </a:r>
            <a:r>
              <a:rPr lang="zh-CN" altLang="en-US" dirty="0" smtClean="0"/>
              <a:t> </a:t>
            </a:r>
            <a:r>
              <a:rPr lang="en-US" altLang="zh-CN" dirty="0" smtClean="0"/>
              <a:t>provide</a:t>
            </a:r>
            <a:r>
              <a:rPr lang="zh-CN" altLang="en-US" dirty="0" smtClean="0"/>
              <a:t> </a:t>
            </a:r>
            <a:r>
              <a:rPr lang="en-US" altLang="zh-CN" dirty="0" smtClean="0"/>
              <a:t>user</a:t>
            </a:r>
            <a:r>
              <a:rPr lang="zh-CN" altLang="en-US" dirty="0" smtClean="0"/>
              <a:t> </a:t>
            </a:r>
            <a:r>
              <a:rPr lang="en-US" altLang="zh-CN" dirty="0" smtClean="0"/>
              <a:t>detail</a:t>
            </a:r>
            <a:r>
              <a:rPr lang="zh-CN" altLang="en-US" dirty="0" smtClean="0"/>
              <a:t> </a:t>
            </a:r>
            <a:r>
              <a:rPr lang="en-US" altLang="zh-CN" dirty="0" smtClean="0"/>
              <a:t>inspect</a:t>
            </a:r>
            <a:r>
              <a:rPr lang="zh-CN" altLang="en-US" dirty="0" smtClean="0"/>
              <a:t> </a:t>
            </a:r>
            <a:r>
              <a:rPr lang="en-US" altLang="zh-CN" dirty="0" smtClean="0"/>
              <a:t>of</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to</a:t>
            </a:r>
            <a:r>
              <a:rPr lang="zh-CN" altLang="en-US" dirty="0" smtClean="0"/>
              <a:t> </a:t>
            </a:r>
            <a:r>
              <a:rPr lang="en-US" altLang="zh-CN" dirty="0" smtClean="0"/>
              <a:t>reason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program’s</a:t>
            </a:r>
            <a:r>
              <a:rPr lang="zh-CN" altLang="en-US" dirty="0" smtClean="0"/>
              <a:t> </a:t>
            </a:r>
            <a:r>
              <a:rPr lang="en-US" altLang="zh-CN" dirty="0" smtClean="0"/>
              <a:t>outcome.</a:t>
            </a:r>
          </a:p>
          <a:p>
            <a:pPr marL="342900" indent="-342900">
              <a:buFont typeface="Arial"/>
              <a:buChar char="•"/>
            </a:pPr>
            <a:r>
              <a:rPr lang="en-US" altLang="zh-CN"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build</a:t>
            </a:r>
            <a:r>
              <a:rPr lang="zh-CN" altLang="en-US" dirty="0" smtClean="0"/>
              <a:t> </a:t>
            </a:r>
            <a:r>
              <a:rPr lang="en-US" altLang="zh-CN" dirty="0" smtClean="0"/>
              <a:t>better</a:t>
            </a:r>
            <a:r>
              <a:rPr lang="zh-CN" altLang="en-US" dirty="0" smtClean="0"/>
              <a:t> </a:t>
            </a:r>
            <a:r>
              <a:rPr lang="en-US" altLang="zh-CN" dirty="0" smtClean="0"/>
              <a:t>intuition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of</a:t>
            </a:r>
            <a:r>
              <a:rPr lang="zh-CN" altLang="en-US" dirty="0" smtClean="0"/>
              <a:t> </a:t>
            </a:r>
            <a:r>
              <a:rPr lang="en-US" altLang="zh-CN" dirty="0" smtClean="0"/>
              <a:t>an</a:t>
            </a:r>
            <a:r>
              <a:rPr lang="zh-CN" altLang="en-US" dirty="0" smtClean="0"/>
              <a:t> </a:t>
            </a:r>
            <a:r>
              <a:rPr lang="en-US" altLang="zh-CN" dirty="0" smtClean="0"/>
              <a:t>application</a:t>
            </a:r>
            <a:r>
              <a:rPr lang="zh-CN" altLang="en-US" dirty="0" smtClean="0"/>
              <a:t> </a:t>
            </a:r>
            <a:r>
              <a:rPr lang="en-US" altLang="zh-CN" dirty="0" smtClean="0"/>
              <a:t>and</a:t>
            </a:r>
            <a:r>
              <a:rPr lang="zh-CN" altLang="en-US" dirty="0" smtClean="0"/>
              <a:t> </a:t>
            </a:r>
            <a:r>
              <a:rPr lang="en-US" altLang="zh-CN" dirty="0" smtClean="0"/>
              <a:t>motivate</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design</a:t>
            </a:r>
            <a:r>
              <a:rPr lang="zh-CN" altLang="en-US" dirty="0" smtClean="0"/>
              <a:t> </a:t>
            </a:r>
            <a:r>
              <a:rPr lang="en-US" altLang="zh-CN" dirty="0" smtClean="0"/>
              <a:t>better</a:t>
            </a:r>
            <a:r>
              <a:rPr lang="zh-CN" altLang="en-US" dirty="0" smtClean="0"/>
              <a:t> </a:t>
            </a:r>
            <a:r>
              <a:rPr lang="en-US" altLang="zh-CN" dirty="0" smtClean="0"/>
              <a:t>algorithm,</a:t>
            </a:r>
            <a:r>
              <a:rPr lang="zh-CN" altLang="en-US" dirty="0" smtClean="0"/>
              <a:t> </a:t>
            </a:r>
            <a:r>
              <a:rPr lang="en-US" altLang="zh-CN" dirty="0" smtClean="0"/>
              <a:t>protection</a:t>
            </a:r>
            <a:r>
              <a:rPr lang="zh-CN" altLang="en-US" dirty="0" smtClean="0"/>
              <a:t> </a:t>
            </a:r>
            <a:r>
              <a:rPr lang="en-US" altLang="zh-CN" dirty="0" smtClean="0"/>
              <a:t>technique</a:t>
            </a:r>
            <a:r>
              <a:rPr lang="zh-CN" altLang="en-US" dirty="0" smtClean="0"/>
              <a:t>,</a:t>
            </a:r>
            <a:r>
              <a:rPr lang="en-US" altLang="zh-CN" dirty="0" smtClean="0"/>
              <a:t>and</a:t>
            </a:r>
            <a:r>
              <a:rPr lang="zh-CN" altLang="en-US" dirty="0" smtClean="0"/>
              <a:t> </a:t>
            </a:r>
            <a:r>
              <a:rPr lang="en-US" altLang="zh-CN" dirty="0" smtClean="0"/>
              <a:t>analysis</a:t>
            </a:r>
            <a:r>
              <a:rPr lang="zh-CN" altLang="en-US" dirty="0" smtClean="0"/>
              <a:t> </a:t>
            </a:r>
            <a:r>
              <a:rPr lang="en-US" altLang="zh-CN" dirty="0" smtClean="0"/>
              <a:t>technique.</a:t>
            </a:r>
          </a:p>
          <a:p>
            <a:endParaRPr lang="en-US" dirty="0"/>
          </a:p>
        </p:txBody>
      </p:sp>
      <p:sp>
        <p:nvSpPr>
          <p:cNvPr id="11" name="Text Placeholder 10"/>
          <p:cNvSpPr>
            <a:spLocks noGrp="1"/>
          </p:cNvSpPr>
          <p:nvPr>
            <p:ph type="body" sz="quarter" idx="27"/>
          </p:nvPr>
        </p:nvSpPr>
        <p:spPr>
          <a:xfrm>
            <a:off x="33310508" y="16616082"/>
            <a:ext cx="10047018" cy="754045"/>
          </a:xfrm>
        </p:spPr>
        <p:txBody>
          <a:bodyPr/>
          <a:lstStyle/>
          <a:p>
            <a:pPr algn="l"/>
            <a:r>
              <a:rPr lang="en-US" i="1" dirty="0" smtClean="0"/>
              <a:t>THE</a:t>
            </a:r>
            <a:r>
              <a:rPr lang="zh-CN" altLang="en-US" i="1" dirty="0" smtClean="0"/>
              <a:t> </a:t>
            </a:r>
            <a:r>
              <a:rPr lang="en-US" i="1" dirty="0" smtClean="0"/>
              <a:t>SYSTEM</a:t>
            </a:r>
            <a:endParaRPr lang="en-US" i="1" dirty="0"/>
          </a:p>
        </p:txBody>
      </p:sp>
      <p:sp>
        <p:nvSpPr>
          <p:cNvPr id="15" name="Text Placeholder 14"/>
          <p:cNvSpPr>
            <a:spLocks noGrp="1"/>
          </p:cNvSpPr>
          <p:nvPr>
            <p:ph type="body" sz="quarter" idx="96"/>
          </p:nvPr>
        </p:nvSpPr>
        <p:spPr>
          <a:xfrm>
            <a:off x="491425" y="26686933"/>
            <a:ext cx="10056813" cy="4401183"/>
          </a:xfrm>
        </p:spPr>
        <p:txBody>
          <a:bodyPr/>
          <a:lstStyle/>
          <a:p>
            <a:pPr marL="342900" indent="-342900">
              <a:buFont typeface="Arial"/>
              <a:buChar char="•"/>
            </a:pPr>
            <a:r>
              <a:rPr lang="en-US" sz="4000" dirty="0" smtClean="0"/>
              <a:t>Understand</a:t>
            </a:r>
            <a:r>
              <a:rPr lang="zh-CN" altLang="en-US" sz="4000" dirty="0" smtClean="0"/>
              <a:t> </a:t>
            </a:r>
            <a:r>
              <a:rPr lang="en-US" altLang="zh-CN" sz="4000" dirty="0" smtClean="0"/>
              <a:t>how the</a:t>
            </a:r>
            <a:r>
              <a:rPr lang="zh-CN" altLang="en-US" sz="4000" dirty="0" smtClean="0"/>
              <a:t> </a:t>
            </a:r>
            <a:r>
              <a:rPr lang="en-US" altLang="zh-CN" sz="4000" dirty="0" smtClean="0"/>
              <a:t>silent data corruption impact</a:t>
            </a:r>
            <a:r>
              <a:rPr lang="zh-CN" altLang="en-US" sz="4000" dirty="0" smtClean="0"/>
              <a:t> </a:t>
            </a:r>
            <a:r>
              <a:rPr lang="en-US" altLang="zh-CN" sz="4000" dirty="0" smtClean="0"/>
              <a:t>on</a:t>
            </a:r>
            <a:r>
              <a:rPr lang="zh-CN" altLang="en-US" sz="4000" dirty="0" smtClean="0"/>
              <a:t> </a:t>
            </a:r>
            <a:r>
              <a:rPr lang="en-US" altLang="zh-CN" sz="4000" dirty="0" smtClean="0"/>
              <a:t>a</a:t>
            </a:r>
            <a:r>
              <a:rPr lang="zh-CN" altLang="en-US" sz="4000" dirty="0" smtClean="0"/>
              <a:t> </a:t>
            </a:r>
            <a:r>
              <a:rPr lang="en-US" altLang="zh-CN" sz="4000" dirty="0" smtClean="0"/>
              <a:t>program.</a:t>
            </a:r>
            <a:endParaRPr lang="en-US" altLang="zh-CN" sz="4000" dirty="0" smtClean="0"/>
          </a:p>
          <a:p>
            <a:pPr marL="342900" indent="-342900">
              <a:buFont typeface="Arial"/>
              <a:buChar char="•"/>
            </a:pPr>
            <a:r>
              <a:rPr lang="en-US" sz="4000" dirty="0" smtClean="0"/>
              <a:t>Understand</a:t>
            </a:r>
            <a:r>
              <a:rPr lang="zh-CN" altLang="en-US" sz="4000" dirty="0" smtClean="0"/>
              <a:t> </a:t>
            </a:r>
            <a:r>
              <a:rPr lang="en-US" altLang="zh-CN" sz="4000" dirty="0" smtClean="0"/>
              <a:t>a program</a:t>
            </a:r>
            <a:r>
              <a:rPr lang="zh-CN" altLang="en-US" sz="4000" dirty="0" smtClean="0"/>
              <a:t> </a:t>
            </a:r>
            <a:r>
              <a:rPr lang="en-US" altLang="zh-CN" sz="4000" dirty="0" smtClean="0"/>
              <a:t>different</a:t>
            </a:r>
            <a:r>
              <a:rPr lang="zh-CN" altLang="en-US" sz="4000" dirty="0" smtClean="0"/>
              <a:t> </a:t>
            </a:r>
            <a:r>
              <a:rPr lang="en-US" altLang="zh-CN" sz="4000" dirty="0" smtClean="0"/>
              <a:t>code</a:t>
            </a:r>
            <a:r>
              <a:rPr lang="zh-CN" altLang="en-US" sz="4000" dirty="0" smtClean="0"/>
              <a:t> </a:t>
            </a:r>
            <a:r>
              <a:rPr lang="en-US" altLang="zh-CN" sz="4000" dirty="0" smtClean="0"/>
              <a:t>region’s</a:t>
            </a:r>
            <a:r>
              <a:rPr lang="zh-CN" altLang="en-US" sz="4000" dirty="0" smtClean="0"/>
              <a:t> </a:t>
            </a:r>
            <a:r>
              <a:rPr lang="en-US" altLang="zh-CN" sz="4000" dirty="0" smtClean="0"/>
              <a:t>silent</a:t>
            </a:r>
            <a:r>
              <a:rPr lang="zh-CN" altLang="en-US" sz="4000" dirty="0" smtClean="0"/>
              <a:t> </a:t>
            </a:r>
            <a:r>
              <a:rPr lang="en-US" altLang="zh-CN" sz="4000" dirty="0" smtClean="0"/>
              <a:t>data</a:t>
            </a:r>
            <a:r>
              <a:rPr lang="zh-CN" altLang="en-US" sz="4000" dirty="0" smtClean="0"/>
              <a:t> </a:t>
            </a:r>
            <a:r>
              <a:rPr lang="en-US" altLang="zh-CN" sz="4000" dirty="0" smtClean="0"/>
              <a:t>corruption</a:t>
            </a:r>
            <a:r>
              <a:rPr lang="zh-CN" altLang="en-US" sz="4000" dirty="0" smtClean="0"/>
              <a:t> </a:t>
            </a:r>
            <a:r>
              <a:rPr lang="en-US" altLang="zh-CN" sz="4000" dirty="0" smtClean="0"/>
              <a:t>vulnerability</a:t>
            </a:r>
            <a:r>
              <a:rPr lang="en-US" altLang="zh-CN" sz="4000" dirty="0" smtClean="0"/>
              <a:t>.</a:t>
            </a:r>
            <a:endParaRPr lang="en-US" altLang="zh-CN" sz="4000" dirty="0" smtClean="0"/>
          </a:p>
          <a:p>
            <a:pPr marL="342900" indent="-342900">
              <a:buFont typeface="Arial"/>
              <a:buChar char="•"/>
            </a:pPr>
            <a:r>
              <a:rPr lang="en-US" altLang="zh-CN" sz="4000" dirty="0" smtClean="0"/>
              <a:t>Observe h</a:t>
            </a:r>
            <a:r>
              <a:rPr lang="en-US" altLang="zh-CN" sz="4000" dirty="0" smtClean="0"/>
              <a:t>ow</a:t>
            </a:r>
            <a:r>
              <a:rPr lang="zh-CN" altLang="en-US" sz="4000" dirty="0" smtClean="0"/>
              <a:t> </a:t>
            </a:r>
            <a:r>
              <a:rPr lang="en-US" altLang="zh-CN" sz="4000" dirty="0" smtClean="0"/>
              <a:t>a transient</a:t>
            </a:r>
            <a:r>
              <a:rPr lang="zh-CN" altLang="en-US" sz="4000" dirty="0" smtClean="0"/>
              <a:t> </a:t>
            </a:r>
            <a:r>
              <a:rPr lang="en-US" altLang="zh-CN" sz="4000" dirty="0" smtClean="0"/>
              <a:t>error</a:t>
            </a:r>
            <a:r>
              <a:rPr lang="zh-CN" altLang="en-US" sz="4000" dirty="0" smtClean="0"/>
              <a:t> </a:t>
            </a:r>
            <a:r>
              <a:rPr lang="en-US" altLang="zh-CN" sz="4000" dirty="0" smtClean="0"/>
              <a:t>propagate</a:t>
            </a:r>
            <a:r>
              <a:rPr lang="zh-CN" altLang="en-US" sz="4000" dirty="0" smtClean="0"/>
              <a:t> </a:t>
            </a:r>
            <a:r>
              <a:rPr lang="en-US" altLang="zh-CN" sz="4000" dirty="0" smtClean="0"/>
              <a:t>through</a:t>
            </a:r>
            <a:r>
              <a:rPr lang="zh-CN" altLang="en-US" sz="4000" dirty="0" smtClean="0"/>
              <a:t> </a:t>
            </a:r>
            <a:r>
              <a:rPr lang="en-US" altLang="zh-CN" sz="4000" dirty="0" smtClean="0"/>
              <a:t>a</a:t>
            </a:r>
            <a:r>
              <a:rPr lang="zh-CN" altLang="en-US" sz="4000" dirty="0" smtClean="0"/>
              <a:t> </a:t>
            </a:r>
            <a:r>
              <a:rPr lang="en-US" altLang="zh-CN" sz="4000" dirty="0" smtClean="0"/>
              <a:t>program.</a:t>
            </a:r>
            <a:endParaRPr lang="en-US" sz="4000" dirty="0"/>
          </a:p>
        </p:txBody>
      </p:sp>
      <p:sp>
        <p:nvSpPr>
          <p:cNvPr id="16" name="Text Placeholder 15"/>
          <p:cNvSpPr>
            <a:spLocks noGrp="1"/>
          </p:cNvSpPr>
          <p:nvPr>
            <p:ph type="body" sz="quarter" idx="150"/>
          </p:nvPr>
        </p:nvSpPr>
        <p:spPr/>
        <p:txBody>
          <a:bodyPr>
            <a:normAutofit fontScale="70000" lnSpcReduction="20000"/>
          </a:bodyPr>
          <a:lstStyle/>
          <a:p>
            <a:r>
              <a:rPr lang="en-US" altLang="zh-CN" dirty="0" smtClean="0"/>
              <a:t>SCI</a:t>
            </a:r>
            <a:r>
              <a:rPr lang="zh-CN" altLang="en-US" dirty="0" smtClean="0"/>
              <a:t> </a:t>
            </a:r>
            <a:r>
              <a:rPr lang="en-US" altLang="zh-CN" dirty="0" smtClean="0"/>
              <a:t>Institute</a:t>
            </a:r>
            <a:r>
              <a:rPr lang="zh-CN" altLang="en-US" dirty="0" smtClean="0"/>
              <a:t> *</a:t>
            </a:r>
            <a:endParaRPr lang="en-US" altLang="zh-CN" dirty="0" smtClean="0"/>
          </a:p>
          <a:p>
            <a:r>
              <a:rPr lang="en-US" altLang="zh-CN" dirty="0" smtClean="0"/>
              <a:t>Lawrence</a:t>
            </a:r>
            <a:r>
              <a:rPr lang="zh-CN" altLang="en-US" dirty="0" smtClean="0"/>
              <a:t> </a:t>
            </a:r>
            <a:r>
              <a:rPr lang="en-US" altLang="zh-CN" dirty="0" smtClean="0"/>
              <a:t>Livermore</a:t>
            </a:r>
            <a:r>
              <a:rPr lang="zh-CN" altLang="en-US" dirty="0" smtClean="0"/>
              <a:t> </a:t>
            </a:r>
            <a:r>
              <a:rPr lang="en-US" altLang="zh-CN" dirty="0" smtClean="0"/>
              <a:t>National</a:t>
            </a:r>
            <a:r>
              <a:rPr lang="zh-CN" altLang="en-US" dirty="0" smtClean="0"/>
              <a:t> </a:t>
            </a:r>
            <a:r>
              <a:rPr lang="en-US" altLang="zh-CN" dirty="0" smtClean="0"/>
              <a:t>Laboratory</a:t>
            </a:r>
            <a:r>
              <a:rPr lang="en-US" altLang="zh-CN" dirty="0"/>
              <a:t> </a:t>
            </a:r>
            <a:r>
              <a:rPr lang="en-US" altLang="zh-CN" dirty="0" smtClean="0"/>
              <a:t> </a:t>
            </a:r>
            <a:r>
              <a:rPr lang="en-US" altLang="zh-CN" dirty="0" smtClean="0"/>
              <a:t>+</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dirty="0" smtClean="0"/>
              <a:t>Zhimin</a:t>
            </a:r>
            <a:r>
              <a:rPr lang="zh-CN" altLang="en-US" dirty="0" smtClean="0"/>
              <a:t> </a:t>
            </a:r>
            <a:r>
              <a:rPr lang="en-US" altLang="zh-CN" dirty="0" smtClean="0"/>
              <a:t>Li</a:t>
            </a:r>
            <a:r>
              <a:rPr lang="zh-CN" altLang="en-US" dirty="0" smtClean="0"/>
              <a:t>*</a:t>
            </a:r>
            <a:r>
              <a:rPr lang="en-US" altLang="zh-CN" dirty="0" smtClean="0"/>
              <a:t>,</a:t>
            </a:r>
            <a:r>
              <a:rPr lang="zh-CN" altLang="en-US" dirty="0" smtClean="0"/>
              <a:t> </a:t>
            </a:r>
            <a:r>
              <a:rPr lang="en-US" altLang="zh-CN" dirty="0" err="1" smtClean="0"/>
              <a:t>Harshitha</a:t>
            </a:r>
            <a:r>
              <a:rPr lang="zh-CN" altLang="en-US" dirty="0" smtClean="0"/>
              <a:t> </a:t>
            </a:r>
            <a:r>
              <a:rPr lang="en-US" altLang="zh-CN" dirty="0" err="1" smtClean="0"/>
              <a:t>Menon</a:t>
            </a:r>
            <a:r>
              <a:rPr lang="en-US" altLang="zh-CN" dirty="0" smtClean="0"/>
              <a:t>+,</a:t>
            </a:r>
            <a:r>
              <a:rPr lang="zh-CN" altLang="en-US" dirty="0" smtClean="0"/>
              <a:t> </a:t>
            </a:r>
            <a:r>
              <a:rPr lang="en-US" altLang="zh-CN" dirty="0" err="1" smtClean="0"/>
              <a:t>Yarden</a:t>
            </a:r>
            <a:r>
              <a:rPr lang="zh-CN" altLang="en-US" dirty="0" smtClean="0"/>
              <a:t> </a:t>
            </a:r>
            <a:r>
              <a:rPr lang="en-US" altLang="zh-CN" dirty="0" err="1" smtClean="0"/>
              <a:t>Livnat</a:t>
            </a:r>
            <a:r>
              <a:rPr lang="zh-CN" altLang="en-US" dirty="0" smtClean="0"/>
              <a:t>*</a:t>
            </a:r>
            <a:r>
              <a:rPr lang="en-US" altLang="zh-CN" dirty="0" smtClean="0"/>
              <a:t>,</a:t>
            </a:r>
            <a:r>
              <a:rPr lang="zh-CN" altLang="en-US" dirty="0" smtClean="0"/>
              <a:t>  </a:t>
            </a:r>
            <a:r>
              <a:rPr lang="en-US" altLang="zh-CN" dirty="0" smtClean="0"/>
              <a:t>Kathryn</a:t>
            </a:r>
            <a:r>
              <a:rPr lang="zh-CN" altLang="en-US" dirty="0" smtClean="0"/>
              <a:t> </a:t>
            </a:r>
            <a:r>
              <a:rPr lang="en-US" altLang="zh-CN" dirty="0" err="1" smtClean="0"/>
              <a:t>Mohror</a:t>
            </a:r>
            <a:r>
              <a:rPr lang="en-US" altLang="zh-CN" dirty="0" smtClean="0"/>
              <a:t>+,</a:t>
            </a:r>
            <a:r>
              <a:rPr lang="zh-CN" altLang="en-US" dirty="0" smtClean="0"/>
              <a:t> </a:t>
            </a:r>
            <a:r>
              <a:rPr lang="en-US" altLang="zh-CN" dirty="0" smtClean="0"/>
              <a:t>Valerio</a:t>
            </a:r>
            <a:r>
              <a:rPr lang="zh-CN" altLang="en-US" dirty="0" smtClean="0"/>
              <a:t> </a:t>
            </a:r>
            <a:r>
              <a:rPr lang="en-US" altLang="zh-CN" dirty="0" err="1" smtClean="0"/>
              <a:t>Pascucci</a:t>
            </a:r>
            <a:r>
              <a:rPr lang="zh-CN" altLang="en-US" dirty="0" smtClean="0"/>
              <a:t>*</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err="1" smtClean="0"/>
              <a:t>SpotSDC</a:t>
            </a:r>
            <a:r>
              <a:rPr lang="en-US" dirty="0" smtClean="0"/>
              <a:t>: </a:t>
            </a:r>
            <a:r>
              <a:rPr lang="en-US" dirty="0"/>
              <a:t> </a:t>
            </a:r>
            <a:r>
              <a:rPr lang="en-US" dirty="0" smtClean="0"/>
              <a:t>An </a:t>
            </a:r>
            <a:r>
              <a:rPr lang="en-US" altLang="zh-CN" dirty="0" smtClean="0"/>
              <a:t>Information</a:t>
            </a:r>
            <a:r>
              <a:rPr lang="zh-CN" altLang="en-US" dirty="0" smtClean="0"/>
              <a:t> </a:t>
            </a:r>
            <a:r>
              <a:rPr lang="en-US" altLang="zh-CN" dirty="0" smtClean="0"/>
              <a:t>Visualization</a:t>
            </a:r>
            <a:r>
              <a:rPr lang="zh-CN" altLang="en-US" dirty="0" smtClean="0"/>
              <a:t> </a:t>
            </a:r>
            <a:r>
              <a:rPr lang="en-US" altLang="zh-CN" dirty="0" smtClean="0"/>
              <a:t>System To</a:t>
            </a:r>
            <a:r>
              <a:rPr lang="zh-CN" altLang="en-US" dirty="0" smtClean="0"/>
              <a:t> </a:t>
            </a:r>
            <a:r>
              <a:rPr lang="en-US" altLang="zh-CN" dirty="0" smtClean="0"/>
              <a:t>Analyze</a:t>
            </a:r>
            <a:r>
              <a:rPr lang="zh-CN" altLang="en-US" dirty="0" smtClean="0"/>
              <a:t> </a:t>
            </a:r>
            <a:r>
              <a:rPr lang="en-US" altLang="zh-CN" dirty="0" smtClean="0"/>
              <a:t>Silent Data Corruption</a:t>
            </a:r>
            <a:endParaRPr lang="en-US" dirty="0"/>
          </a:p>
        </p:txBody>
      </p:sp>
      <p:sp>
        <p:nvSpPr>
          <p:cNvPr id="35" name="Rectangle 34"/>
          <p:cNvSpPr/>
          <p:nvPr/>
        </p:nvSpPr>
        <p:spPr>
          <a:xfrm>
            <a:off x="1225166" y="32317031"/>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7" name="Picture 56"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3843" y="24252934"/>
            <a:ext cx="8118802" cy="6506980"/>
          </a:xfrm>
          <a:prstGeom prst="rect">
            <a:avLst/>
          </a:prstGeom>
        </p:spPr>
      </p:pic>
      <p:sp>
        <p:nvSpPr>
          <p:cNvPr id="58" name="Text Placeholder 3"/>
          <p:cNvSpPr txBox="1">
            <a:spLocks/>
          </p:cNvSpPr>
          <p:nvPr/>
        </p:nvSpPr>
        <p:spPr>
          <a:xfrm>
            <a:off x="509578" y="132504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t>BACKGROUND</a:t>
            </a:r>
            <a:endParaRPr lang="en-US" i="1" dirty="0"/>
          </a:p>
        </p:txBody>
      </p:sp>
      <p:pic>
        <p:nvPicPr>
          <p:cNvPr id="7" name="Picture 6"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95" y="20171282"/>
            <a:ext cx="9607759" cy="5184675"/>
          </a:xfrm>
          <a:prstGeom prst="rect">
            <a:avLst/>
          </a:prstGeom>
        </p:spPr>
      </p:pic>
      <p:pic>
        <p:nvPicPr>
          <p:cNvPr id="14" name="Picture 13" descr="screensh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2648" y="25377291"/>
            <a:ext cx="7256952" cy="4311483"/>
          </a:xfrm>
          <a:prstGeom prst="rect">
            <a:avLst/>
          </a:prstGeom>
        </p:spPr>
      </p:pic>
      <p:sp>
        <p:nvSpPr>
          <p:cNvPr id="36" name="Text Placeholder 3"/>
          <p:cNvSpPr txBox="1">
            <a:spLocks/>
          </p:cNvSpPr>
          <p:nvPr/>
        </p:nvSpPr>
        <p:spPr>
          <a:xfrm>
            <a:off x="465139" y="637848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t>ABSTRACT</a:t>
            </a:r>
            <a:endParaRPr lang="en-US" i="1" dirty="0"/>
          </a:p>
        </p:txBody>
      </p:sp>
      <p:pic>
        <p:nvPicPr>
          <p:cNvPr id="28" name="Picture 27"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23843" y="8961264"/>
            <a:ext cx="8118803" cy="3002575"/>
          </a:xfrm>
          <a:prstGeom prst="rect">
            <a:avLst/>
          </a:prstGeom>
        </p:spPr>
      </p:pic>
      <p:pic>
        <p:nvPicPr>
          <p:cNvPr id="31" name="Picture 30" descr="screenshot.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23842" y="14121463"/>
            <a:ext cx="8118803" cy="2262042"/>
          </a:xfrm>
          <a:prstGeom prst="rect">
            <a:avLst/>
          </a:prstGeom>
        </p:spPr>
      </p:pic>
      <p:pic>
        <p:nvPicPr>
          <p:cNvPr id="32" name="Picture 31" descr="screensho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3841" y="18835311"/>
            <a:ext cx="8118804" cy="2715319"/>
          </a:xfrm>
          <a:prstGeom prst="rect">
            <a:avLst/>
          </a:prstGeom>
        </p:spPr>
      </p:pic>
      <p:pic>
        <p:nvPicPr>
          <p:cNvPr id="33" name="Picture 32" descr="screensho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100177" y="23174244"/>
            <a:ext cx="1104900" cy="749300"/>
          </a:xfrm>
          <a:prstGeom prst="rect">
            <a:avLst/>
          </a:prstGeom>
        </p:spPr>
      </p:pic>
      <p:pic>
        <p:nvPicPr>
          <p:cNvPr id="43" name="Picture 42" descr="screensho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19848" y="15857766"/>
            <a:ext cx="8679352" cy="7230579"/>
          </a:xfrm>
          <a:prstGeom prst="rect">
            <a:avLst/>
          </a:prstGeom>
        </p:spPr>
      </p:pic>
      <p:sp>
        <p:nvSpPr>
          <p:cNvPr id="34" name="Text Placeholder 33"/>
          <p:cNvSpPr>
            <a:spLocks noGrp="1"/>
          </p:cNvSpPr>
          <p:nvPr>
            <p:ph type="body" sz="quarter" idx="11"/>
          </p:nvPr>
        </p:nvSpPr>
        <p:spPr/>
        <p:txBody>
          <a:bodyPr/>
          <a:lstStyle/>
          <a:p>
            <a:r>
              <a:rPr lang="zh-CN" altLang="en-US" dirty="0" smtClean="0"/>
              <a:t> </a:t>
            </a:r>
            <a:endParaRPr lang="en-US" dirty="0"/>
          </a:p>
        </p:txBody>
      </p:sp>
      <p:pic>
        <p:nvPicPr>
          <p:cNvPr id="37" name="Picture 36" descr="screenshot.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701500" y="7810500"/>
            <a:ext cx="4343400" cy="533400"/>
          </a:xfrm>
          <a:prstGeom prst="rect">
            <a:avLst/>
          </a:prstGeom>
        </p:spPr>
      </p:pic>
      <p:sp>
        <p:nvSpPr>
          <p:cNvPr id="39" name="Text Placeholder 38"/>
          <p:cNvSpPr>
            <a:spLocks noGrp="1"/>
          </p:cNvSpPr>
          <p:nvPr>
            <p:ph type="body" sz="quarter" idx="25"/>
          </p:nvPr>
        </p:nvSpPr>
        <p:spPr/>
        <p:txBody>
          <a:bodyPr/>
          <a:lstStyle/>
          <a:p>
            <a:r>
              <a:rPr lang="zh-CN" altLang="en-US" dirty="0" smtClean="0"/>
              <a:t> </a:t>
            </a:r>
            <a:endParaRPr lang="en-US" dirty="0"/>
          </a:p>
        </p:txBody>
      </p:sp>
      <p:pic>
        <p:nvPicPr>
          <p:cNvPr id="42" name="Picture 41" descr="screenshot.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40526" y="12205216"/>
            <a:ext cx="7349372" cy="3652550"/>
          </a:xfrm>
          <a:prstGeom prst="rect">
            <a:avLst/>
          </a:prstGeom>
        </p:spPr>
      </p:pic>
      <p:pic>
        <p:nvPicPr>
          <p:cNvPr id="53" name="Picture 52" descr="screensho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840526" y="8075061"/>
            <a:ext cx="7349372" cy="1772406"/>
          </a:xfrm>
          <a:prstGeom prst="rect">
            <a:avLst/>
          </a:prstGeom>
        </p:spPr>
      </p:pic>
      <p:pic>
        <p:nvPicPr>
          <p:cNvPr id="44" name="Picture 43" descr="screenshot.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145750" y="10763689"/>
            <a:ext cx="8572500" cy="2400300"/>
          </a:xfrm>
          <a:prstGeom prst="rect">
            <a:avLst/>
          </a:prstGeom>
        </p:spPr>
      </p:pic>
      <p:sp>
        <p:nvSpPr>
          <p:cNvPr id="56" name="Text Placeholder 10"/>
          <p:cNvSpPr>
            <a:spLocks noGrp="1"/>
          </p:cNvSpPr>
          <p:nvPr>
            <p:ph type="body" sz="quarter" idx="27"/>
          </p:nvPr>
        </p:nvSpPr>
        <p:spPr>
          <a:xfrm>
            <a:off x="33363573" y="25355957"/>
            <a:ext cx="10047018" cy="754045"/>
          </a:xfrm>
        </p:spPr>
        <p:txBody>
          <a:bodyPr/>
          <a:lstStyle/>
          <a:p>
            <a:pPr algn="l"/>
            <a:r>
              <a:rPr lang="en-US" altLang="zh-CN" i="1" dirty="0" smtClean="0"/>
              <a:t>CONCLUSIONs</a:t>
            </a:r>
            <a:endParaRPr lang="en-US" i="1" dirty="0"/>
          </a:p>
        </p:txBody>
      </p:sp>
      <p:pic>
        <p:nvPicPr>
          <p:cNvPr id="47" name="Picture 46" descr="screenshot.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693934" y="19527192"/>
            <a:ext cx="8587189" cy="4725742"/>
          </a:xfrm>
          <a:prstGeom prst="rect">
            <a:avLst/>
          </a:prstGeom>
        </p:spPr>
      </p:pic>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3151</TotalTime>
  <Words>371</Words>
  <Application>Microsoft Macintosh PowerPoint</Application>
  <PresentationFormat>Custom</PresentationFormat>
  <Paragraphs>150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162</cp:revision>
  <dcterms:created xsi:type="dcterms:W3CDTF">2012-02-03T19:11:35Z</dcterms:created>
  <dcterms:modified xsi:type="dcterms:W3CDTF">2018-07-25T06:17:06Z</dcterms:modified>
</cp:coreProperties>
</file>