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81" r:id="rId8"/>
    <p:sldId id="280" r:id="rId9"/>
    <p:sldId id="259" r:id="rId10"/>
    <p:sldId id="267" r:id="rId11"/>
    <p:sldId id="260" r:id="rId12"/>
    <p:sldId id="273" r:id="rId13"/>
    <p:sldId id="261" r:id="rId14"/>
    <p:sldId id="278" r:id="rId15"/>
    <p:sldId id="262" r:id="rId16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337"/>
    <a:srgbClr val="6B9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1BF-8031-4E9F-B1F0-E48939AD5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05760" y="1566545"/>
            <a:ext cx="6734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微信小游戏</a:t>
            </a:r>
            <a:r>
              <a:rPr lang="en-US" altLang="zh-CN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黄金矿工致敬版</a:t>
            </a:r>
            <a:r>
              <a:rPr lang="en-US" altLang="zh-CN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48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49905" y="341884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656830" y="342011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31360" y="3241040"/>
            <a:ext cx="3129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G13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  <a:endParaRPr lang="zh-CN" altLang="en-US" b="1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李卓楷</a:t>
            </a:r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郑骥</a:t>
            </a:r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彭志恒</a:t>
            </a:r>
            <a:endParaRPr lang="zh-CN" altLang="en-US" b="1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参考资料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2374595" y="145464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版权声明：本文为CSDN博主「伯子南」的原创文章，遵循CC 4.0 BY-SA版权协议，转载请附上原文出处链接及本声明。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原文链接：https://blog.csdn.net/qq_34577234/article/details/125887472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0460" y="271448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【用1000个bug来还原黄金矿工!#4】 https://www.bilibili.com/video/BV1bQ4y1y7x3?share_source=copy_web&amp;vd_source=c80b18c3a9ff417a253b4c397375da90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0460" y="397432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.【零基础学微信小游戏制作工具（无需编程基础更新完毕）】 https://www.bilibili.com/video/BV1pP4y1t7xh?p=5&amp;share_source=copy_web&amp;vd_source=c80b18c3a9ff417a253b4c397375da90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0460" y="5234164"/>
            <a:ext cx="7440292" cy="359410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.GB856T--88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1" grpId="0"/>
      <p:bldP spid="1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8820" y="297370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预算和会议记录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预算和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会议记录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422766" y="3477825"/>
            <a:ext cx="3505619" cy="371727"/>
            <a:chOff x="5182386" y="2772098"/>
            <a:chExt cx="3505619" cy="371612"/>
          </a:xfrm>
          <a:solidFill>
            <a:schemeClr val="accent1"/>
          </a:solidFill>
        </p:grpSpPr>
        <p:sp>
          <p:nvSpPr>
            <p:cNvPr id="79" name="Freeform 60"/>
            <p:cNvSpPr/>
            <p:nvPr/>
          </p:nvSpPr>
          <p:spPr bwMode="auto">
            <a:xfrm>
              <a:off x="5182386" y="2772098"/>
              <a:ext cx="345953" cy="371612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98626" y="2871397"/>
              <a:ext cx="3089379" cy="272313"/>
            </a:xfrm>
            <a:prstGeom prst="roundRect">
              <a:avLst>
                <a:gd name="adj" fmla="val 9938"/>
              </a:avLst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预算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22766" y="1327080"/>
            <a:ext cx="3505619" cy="371727"/>
            <a:chOff x="5182386" y="2772098"/>
            <a:chExt cx="3505619" cy="371612"/>
          </a:xfrm>
          <a:solidFill>
            <a:schemeClr val="accent1"/>
          </a:solidFill>
        </p:grpSpPr>
        <p:sp>
          <p:nvSpPr>
            <p:cNvPr id="41" name="Freeform 60"/>
            <p:cNvSpPr/>
            <p:nvPr/>
          </p:nvSpPr>
          <p:spPr bwMode="auto">
            <a:xfrm>
              <a:off x="5182386" y="2772098"/>
              <a:ext cx="345953" cy="371612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598626" y="2871397"/>
              <a:ext cx="3089379" cy="272313"/>
            </a:xfrm>
            <a:prstGeom prst="roundRect">
              <a:avLst>
                <a:gd name="adj" fmla="val 9938"/>
              </a:avLst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会议记录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509520" y="1847850"/>
            <a:ext cx="765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日晚上八点在寝室召开会议，详见会议记录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466340" y="4030345"/>
            <a:ext cx="715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每人每天半小时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一小时为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 共计94天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46*0.5*94*3=6486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小程序上线需要费用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0元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共计约为6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78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6RMB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460625"/>
            <a:ext cx="6734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66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22955" y="3709670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093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53860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53860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-135255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11250930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7135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0100" y="2659380"/>
            <a:ext cx="1492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44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70100" y="3427730"/>
            <a:ext cx="1492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0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26685" y="138557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3600" b="1">
              <a:solidFill>
                <a:srgbClr val="6B9D43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69355" y="1401445"/>
            <a:ext cx="3961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</a:t>
            </a: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的功能和内容</a:t>
            </a: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6050" y="251142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3600" b="1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9355" y="2526665"/>
            <a:ext cx="3961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小组成员分工及评价</a:t>
            </a: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6050" y="363537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3600" b="1">
              <a:solidFill>
                <a:srgbClr val="6B9D43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69355" y="3650615"/>
            <a:ext cx="3832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</a:t>
            </a: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26685" y="475234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  <a:endParaRPr lang="en-US" altLang="zh-CN" sz="3600" b="1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69355" y="4768215"/>
            <a:ext cx="3832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预算、</a:t>
            </a: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</a:t>
            </a: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/>
      <p:bldP spid="15" grpId="0"/>
      <p:bldP spid="17" grpId="0"/>
      <p:bldP spid="18" grpId="1"/>
      <p:bldP spid="22" grpId="0"/>
      <p:bldP spid="23" grpId="1"/>
      <p:bldP spid="32" grpId="0"/>
      <p:bldP spid="33" grpId="1"/>
      <p:bldP spid="36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365" y="2983865"/>
            <a:ext cx="4137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的功能和内容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小程序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的功能和内容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783080" y="1605280"/>
            <a:ext cx="41338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400" b="1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3080" y="264604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2445" y="3687445"/>
            <a:ext cx="41465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3080" y="471868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594610" y="1925321"/>
            <a:ext cx="366395" cy="410210"/>
            <a:chOff x="5995766" y="3279886"/>
            <a:chExt cx="402656" cy="450303"/>
          </a:xfrm>
          <a:solidFill>
            <a:srgbClr val="6B9D43"/>
          </a:solidFill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solidFill>
                <a:srgbClr val="6B9D4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5766" y="327988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09215" y="4069715"/>
            <a:ext cx="336550" cy="332740"/>
            <a:chOff x="6967126" y="4092464"/>
            <a:chExt cx="453105" cy="448433"/>
          </a:xfrm>
          <a:solidFill>
            <a:srgbClr val="6B9D43"/>
          </a:solidFill>
        </p:grpSpPr>
        <p:sp>
          <p:nvSpPr>
            <p:cNvPr id="38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8905" y="5143500"/>
            <a:ext cx="350520" cy="377190"/>
            <a:chOff x="7005429" y="4859473"/>
            <a:chExt cx="466184" cy="501686"/>
          </a:xfrm>
          <a:solidFill>
            <a:srgbClr val="6B9D43"/>
          </a:solidFill>
        </p:grpSpPr>
        <p:sp>
          <p:nvSpPr>
            <p:cNvPr id="41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0645" y="3005455"/>
            <a:ext cx="314325" cy="401955"/>
            <a:chOff x="1605186" y="572440"/>
            <a:chExt cx="563562" cy="720725"/>
          </a:xfrm>
          <a:solidFill>
            <a:srgbClr val="6B9D43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文本框 66"/>
          <p:cNvSpPr txBox="1"/>
          <p:nvPr/>
        </p:nvSpPr>
        <p:spPr>
          <a:xfrm>
            <a:off x="3594100" y="1297940"/>
            <a:ext cx="4100830" cy="4592955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设有两个版本，经典版和挑战版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经典版比较简单，而挑战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版难度更高。需要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在一定的时间内达到一定分数才能进入下一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这是一款益智类小游戏。玩家通过操控一个自动左右摇摆的抓钩，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在限定的时间内抓取不同分数的矿物来得到足够分数进入下一关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随着关卡深入，场景里的道具逐渐复杂，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且难度提高。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每关结束后可以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花费分数购买道具，带到下一关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如果规定时间内所得分数不够，则直接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游戏结束。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适合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10-30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岁的游戏玩家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游玩。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057515" y="1774825"/>
            <a:ext cx="2324735" cy="703580"/>
            <a:chOff x="7574253" y="2054104"/>
            <a:chExt cx="2427751" cy="734906"/>
          </a:xfrm>
        </p:grpSpPr>
        <p:sp>
          <p:nvSpPr>
            <p:cNvPr id="52" name="任意多边形 51"/>
            <p:cNvSpPr/>
            <p:nvPr/>
          </p:nvSpPr>
          <p:spPr>
            <a:xfrm rot="5400000">
              <a:off x="8420675" y="1207681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noFill/>
            <a:ln>
              <a:solidFill>
                <a:srgbClr val="6B9D4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文本框 67"/>
            <p:cNvSpPr txBox="1"/>
            <p:nvPr/>
          </p:nvSpPr>
          <p:spPr>
            <a:xfrm>
              <a:off x="7574253" y="2249769"/>
              <a:ext cx="1923102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56880" y="2828290"/>
            <a:ext cx="2325370" cy="703580"/>
            <a:chOff x="7573591" y="3154569"/>
            <a:chExt cx="2428414" cy="734906"/>
          </a:xfrm>
        </p:grpSpPr>
        <p:sp>
          <p:nvSpPr>
            <p:cNvPr id="55" name="任意多边形 54"/>
            <p:cNvSpPr/>
            <p:nvPr/>
          </p:nvSpPr>
          <p:spPr>
            <a:xfrm rot="5400000">
              <a:off x="8420676" y="2308146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68"/>
            <p:cNvSpPr txBox="1"/>
            <p:nvPr/>
          </p:nvSpPr>
          <p:spPr>
            <a:xfrm>
              <a:off x="7573591" y="3356204"/>
              <a:ext cx="1924429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057515" y="3855720"/>
            <a:ext cx="2324735" cy="703580"/>
            <a:chOff x="7574255" y="4227325"/>
            <a:chExt cx="2427751" cy="734906"/>
          </a:xfrm>
        </p:grpSpPr>
        <p:sp>
          <p:nvSpPr>
            <p:cNvPr id="58" name="任意多边形 57"/>
            <p:cNvSpPr/>
            <p:nvPr/>
          </p:nvSpPr>
          <p:spPr>
            <a:xfrm rot="5400000">
              <a:off x="8420677" y="3380902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noFill/>
            <a:ln>
              <a:solidFill>
                <a:srgbClr val="6B9D4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69"/>
            <p:cNvSpPr txBox="1"/>
            <p:nvPr/>
          </p:nvSpPr>
          <p:spPr>
            <a:xfrm>
              <a:off x="7574255" y="4418348"/>
              <a:ext cx="1923102" cy="2878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56880" y="4909820"/>
            <a:ext cx="2325370" cy="703580"/>
            <a:chOff x="7573589" y="5327790"/>
            <a:chExt cx="2428414" cy="734906"/>
          </a:xfrm>
          <a:solidFill>
            <a:schemeClr val="accent4"/>
          </a:solidFill>
        </p:grpSpPr>
        <p:sp>
          <p:nvSpPr>
            <p:cNvPr id="61" name="任意多边形 60"/>
            <p:cNvSpPr/>
            <p:nvPr/>
          </p:nvSpPr>
          <p:spPr>
            <a:xfrm rot="5400000">
              <a:off x="8420674" y="4481367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70"/>
            <p:cNvSpPr txBox="1"/>
            <p:nvPr/>
          </p:nvSpPr>
          <p:spPr>
            <a:xfrm>
              <a:off x="7573589" y="5518812"/>
              <a:ext cx="1923102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" grpId="0" animBg="1"/>
      <p:bldP spid="14" grpId="0" animBg="1"/>
      <p:bldP spid="18" grpId="0" animBg="1"/>
      <p:bldP spid="27" grpId="0" animBg="1"/>
      <p:bldP spid="5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5" y="1884045"/>
            <a:ext cx="7520305" cy="3470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0365" y="982980"/>
            <a:ext cx="4137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页面大致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效果图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5350" y="1711960"/>
            <a:ext cx="765556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365" y="2983865"/>
            <a:ext cx="449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小组成员分工及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小组成员分工及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评价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"/>
          <p:cNvCxnSpPr/>
          <p:nvPr/>
        </p:nvCxnSpPr>
        <p:spPr>
          <a:xfrm>
            <a:off x="6071235" y="1424940"/>
            <a:ext cx="0" cy="4678680"/>
          </a:xfrm>
          <a:prstGeom prst="line">
            <a:avLst/>
          </a:prstGeom>
          <a:ln w="25400">
            <a:solidFill>
              <a:srgbClr val="6B9D4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"/>
          <p:cNvGrpSpPr/>
          <p:nvPr/>
        </p:nvGrpSpPr>
        <p:grpSpPr>
          <a:xfrm>
            <a:off x="5974715" y="1743710"/>
            <a:ext cx="925195" cy="193675"/>
            <a:chOff x="5964215" y="1531583"/>
            <a:chExt cx="1070244" cy="223633"/>
          </a:xfrm>
        </p:grpSpPr>
        <p:sp>
          <p:nvSpPr>
            <p:cNvPr id="73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直接连接符 12"/>
            <p:cNvCxnSpPr>
              <a:stCxn id="73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2"/>
          <p:cNvGrpSpPr/>
          <p:nvPr/>
        </p:nvGrpSpPr>
        <p:grpSpPr>
          <a:xfrm>
            <a:off x="5974715" y="4561840"/>
            <a:ext cx="927100" cy="193675"/>
            <a:chOff x="5964215" y="4790393"/>
            <a:chExt cx="1072134" cy="223633"/>
          </a:xfrm>
        </p:grpSpPr>
        <p:sp>
          <p:nvSpPr>
            <p:cNvPr id="76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7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"/>
          <p:cNvGrpSpPr/>
          <p:nvPr/>
        </p:nvGrpSpPr>
        <p:grpSpPr>
          <a:xfrm>
            <a:off x="5974715" y="3042285"/>
            <a:ext cx="927100" cy="193675"/>
            <a:chOff x="5964215" y="3033279"/>
            <a:chExt cx="1072134" cy="223633"/>
          </a:xfrm>
        </p:grpSpPr>
        <p:sp>
          <p:nvSpPr>
            <p:cNvPr id="79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0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/>
          <p:nvPr/>
        </p:nvGrpSpPr>
        <p:grpSpPr>
          <a:xfrm>
            <a:off x="5442585" y="2150745"/>
            <a:ext cx="3693795" cy="580390"/>
            <a:chOff x="5349226" y="2010956"/>
            <a:chExt cx="4272984" cy="670899"/>
          </a:xfrm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76449" y="2151889"/>
              <a:ext cx="2798705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彭志恒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039745" y="3572510"/>
            <a:ext cx="3693795" cy="580390"/>
            <a:chOff x="2569789" y="3646467"/>
            <a:chExt cx="4272984" cy="670899"/>
          </a:xfrm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0635" y="3787400"/>
              <a:ext cx="2725983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郑骥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5442585" y="5059045"/>
            <a:ext cx="3693795" cy="580390"/>
            <a:chOff x="5349226" y="5365450"/>
            <a:chExt cx="4272984" cy="670899"/>
          </a:xfrm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85998" y="5506383"/>
              <a:ext cx="2798705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李卓楷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8" name="Rectangle 70"/>
          <p:cNvSpPr/>
          <p:nvPr/>
        </p:nvSpPr>
        <p:spPr>
          <a:xfrm>
            <a:off x="1578610" y="2138045"/>
            <a:ext cx="375094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主要负责程序界面的构思和查找资料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Rectangle 70"/>
          <p:cNvSpPr/>
          <p:nvPr/>
        </p:nvSpPr>
        <p:spPr>
          <a:xfrm>
            <a:off x="6901815" y="3552190"/>
            <a:ext cx="383095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负责撰写可行性分析报告和部分计划书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88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ectangle 70"/>
          <p:cNvSpPr/>
          <p:nvPr/>
        </p:nvSpPr>
        <p:spPr>
          <a:xfrm>
            <a:off x="1578610" y="5038725"/>
            <a:ext cx="375094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、项目计划书制作和总体检查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1400" y="1111250"/>
            <a:ext cx="775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当前初步完成了需求分析，每个组员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都已完成各自任务，完成了项目计划书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8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6200,&quot;width&quot;:35100}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NWNjYTY1OGQ0ZjJiMzdjYzk3ZmY4OWVhMzRiM2UwY2EifQ=="/>
  <p:tag name="KSO_WPP_MARK_KEY" val="72f4fa71-8dfc-4d32-ba9b-96b38d8a8a4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演示</Application>
  <PresentationFormat>宽屏</PresentationFormat>
  <Paragraphs>109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华文细黑</vt:lpstr>
      <vt:lpstr>Arial</vt:lpstr>
      <vt:lpstr>Arial Unicode MS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䚕䫯䡹䰀䡷</cp:lastModifiedBy>
  <cp:revision>30</cp:revision>
  <dcterms:created xsi:type="dcterms:W3CDTF">2017-06-28T02:57:00Z</dcterms:created>
  <dcterms:modified xsi:type="dcterms:W3CDTF">2022-10-15T07:51:24Z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DBADAC27F43E42B596A64D4F8CE3D075</vt:lpwstr>
  </property>
</Properties>
</file>