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64" r:id="rId5"/>
    <p:sldId id="259" r:id="rId6"/>
    <p:sldId id="270" r:id="rId7"/>
    <p:sldId id="260" r:id="rId8"/>
    <p:sldId id="280" r:id="rId9"/>
    <p:sldId id="271" r:id="rId10"/>
    <p:sldId id="285" r:id="rId11"/>
    <p:sldId id="261" r:id="rId12"/>
    <p:sldId id="284" r:id="rId13"/>
    <p:sldId id="286" r:id="rId14"/>
    <p:sldId id="287" r:id="rId15"/>
    <p:sldId id="282" r:id="rId16"/>
    <p:sldId id="275" r:id="rId17"/>
    <p:sldId id="283" r:id="rId18"/>
    <p:sldId id="281" r:id="rId19"/>
    <p:sldId id="262" r:id="rId20"/>
  </p:sldIdLst>
  <p:sldSz cx="12192000" cy="6858000"/>
  <p:notesSz cx="7104063" cy="10234613"/>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9D43"/>
    <a:srgbClr val="F2F4E8"/>
    <a:srgbClr val="2053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617C1BF-8031-4E9F-B1F0-E48939AD5206}" type="datetimeFigureOut">
              <a:rPr lang="zh-CN" altLang="en-US" smtClean="0"/>
              <a:t>2022/11/13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DA2E49B-E9B3-4BC0-85E1-7FAF0039202A}" type="slidenum">
              <a:rPr lang="zh-CN" altLang="en-US" smtClean="0"/>
              <a:t>‹#›</a:t>
            </a:fld>
            <a:endParaRPr lang="zh-CN" altLang="en-US"/>
          </a:p>
        </p:txBody>
      </p:sp>
    </p:spTree>
    <p:extLst>
      <p:ext uri="{BB962C8B-B14F-4D97-AF65-F5344CB8AC3E}">
        <p14:creationId xmlns:p14="http://schemas.microsoft.com/office/powerpoint/2010/main" val="19166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a:t>
            </a:fld>
            <a:endParaRPr lang="zh-CN" altLang="en-US"/>
          </a:p>
        </p:txBody>
      </p:sp>
    </p:spTree>
    <p:extLst>
      <p:ext uri="{BB962C8B-B14F-4D97-AF65-F5344CB8AC3E}">
        <p14:creationId xmlns:p14="http://schemas.microsoft.com/office/powerpoint/2010/main" val="399311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10</a:t>
            </a:fld>
            <a:endParaRPr lang="zh-CN" altLang="en-US"/>
          </a:p>
        </p:txBody>
      </p:sp>
    </p:spTree>
    <p:extLst>
      <p:ext uri="{BB962C8B-B14F-4D97-AF65-F5344CB8AC3E}">
        <p14:creationId xmlns:p14="http://schemas.microsoft.com/office/powerpoint/2010/main" val="2142455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11</a:t>
            </a:fld>
            <a:endParaRPr lang="zh-CN" altLang="en-US"/>
          </a:p>
        </p:txBody>
      </p:sp>
    </p:spTree>
    <p:extLst>
      <p:ext uri="{BB962C8B-B14F-4D97-AF65-F5344CB8AC3E}">
        <p14:creationId xmlns:p14="http://schemas.microsoft.com/office/powerpoint/2010/main" val="3531112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12</a:t>
            </a:fld>
            <a:endParaRPr lang="zh-CN" altLang="en-US"/>
          </a:p>
        </p:txBody>
      </p:sp>
    </p:spTree>
    <p:extLst>
      <p:ext uri="{BB962C8B-B14F-4D97-AF65-F5344CB8AC3E}">
        <p14:creationId xmlns:p14="http://schemas.microsoft.com/office/powerpoint/2010/main" val="3434391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13</a:t>
            </a:fld>
            <a:endParaRPr lang="zh-CN" altLang="en-US"/>
          </a:p>
        </p:txBody>
      </p:sp>
    </p:spTree>
    <p:extLst>
      <p:ext uri="{BB962C8B-B14F-4D97-AF65-F5344CB8AC3E}">
        <p14:creationId xmlns:p14="http://schemas.microsoft.com/office/powerpoint/2010/main" val="4051106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14</a:t>
            </a:fld>
            <a:endParaRPr lang="zh-CN" altLang="en-US"/>
          </a:p>
        </p:txBody>
      </p:sp>
    </p:spTree>
    <p:extLst>
      <p:ext uri="{BB962C8B-B14F-4D97-AF65-F5344CB8AC3E}">
        <p14:creationId xmlns:p14="http://schemas.microsoft.com/office/powerpoint/2010/main" val="167135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15</a:t>
            </a:fld>
            <a:endParaRPr lang="zh-CN" altLang="en-US"/>
          </a:p>
        </p:txBody>
      </p:sp>
    </p:spTree>
    <p:extLst>
      <p:ext uri="{BB962C8B-B14F-4D97-AF65-F5344CB8AC3E}">
        <p14:creationId xmlns:p14="http://schemas.microsoft.com/office/powerpoint/2010/main" val="835280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16</a:t>
            </a:fld>
            <a:endParaRPr lang="zh-CN" altLang="en-US"/>
          </a:p>
        </p:txBody>
      </p:sp>
    </p:spTree>
    <p:extLst>
      <p:ext uri="{BB962C8B-B14F-4D97-AF65-F5344CB8AC3E}">
        <p14:creationId xmlns:p14="http://schemas.microsoft.com/office/powerpoint/2010/main" val="757745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17</a:t>
            </a:fld>
            <a:endParaRPr lang="zh-CN" altLang="en-US"/>
          </a:p>
        </p:txBody>
      </p:sp>
    </p:spTree>
    <p:extLst>
      <p:ext uri="{BB962C8B-B14F-4D97-AF65-F5344CB8AC3E}">
        <p14:creationId xmlns:p14="http://schemas.microsoft.com/office/powerpoint/2010/main" val="733330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18</a:t>
            </a:fld>
            <a:endParaRPr lang="zh-CN" altLang="en-US"/>
          </a:p>
        </p:txBody>
      </p:sp>
    </p:spTree>
    <p:extLst>
      <p:ext uri="{BB962C8B-B14F-4D97-AF65-F5344CB8AC3E}">
        <p14:creationId xmlns:p14="http://schemas.microsoft.com/office/powerpoint/2010/main" val="15165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19</a:t>
            </a:fld>
            <a:endParaRPr lang="zh-CN" altLang="en-US"/>
          </a:p>
        </p:txBody>
      </p:sp>
    </p:spTree>
    <p:extLst>
      <p:ext uri="{BB962C8B-B14F-4D97-AF65-F5344CB8AC3E}">
        <p14:creationId xmlns:p14="http://schemas.microsoft.com/office/powerpoint/2010/main" val="401029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2</a:t>
            </a:fld>
            <a:endParaRPr lang="zh-CN" altLang="en-US"/>
          </a:p>
        </p:txBody>
      </p:sp>
    </p:spTree>
    <p:extLst>
      <p:ext uri="{BB962C8B-B14F-4D97-AF65-F5344CB8AC3E}">
        <p14:creationId xmlns:p14="http://schemas.microsoft.com/office/powerpoint/2010/main" val="200750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3</a:t>
            </a:fld>
            <a:endParaRPr lang="zh-CN" altLang="en-US"/>
          </a:p>
        </p:txBody>
      </p:sp>
    </p:spTree>
    <p:extLst>
      <p:ext uri="{BB962C8B-B14F-4D97-AF65-F5344CB8AC3E}">
        <p14:creationId xmlns:p14="http://schemas.microsoft.com/office/powerpoint/2010/main" val="977097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4</a:t>
            </a:fld>
            <a:endParaRPr lang="zh-CN" altLang="en-US"/>
          </a:p>
        </p:txBody>
      </p:sp>
    </p:spTree>
    <p:extLst>
      <p:ext uri="{BB962C8B-B14F-4D97-AF65-F5344CB8AC3E}">
        <p14:creationId xmlns:p14="http://schemas.microsoft.com/office/powerpoint/2010/main" val="146914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5</a:t>
            </a:fld>
            <a:endParaRPr lang="zh-CN" altLang="en-US"/>
          </a:p>
        </p:txBody>
      </p:sp>
    </p:spTree>
    <p:extLst>
      <p:ext uri="{BB962C8B-B14F-4D97-AF65-F5344CB8AC3E}">
        <p14:creationId xmlns:p14="http://schemas.microsoft.com/office/powerpoint/2010/main" val="47565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6</a:t>
            </a:fld>
            <a:endParaRPr lang="zh-CN" altLang="en-US"/>
          </a:p>
        </p:txBody>
      </p:sp>
    </p:spTree>
    <p:extLst>
      <p:ext uri="{BB962C8B-B14F-4D97-AF65-F5344CB8AC3E}">
        <p14:creationId xmlns:p14="http://schemas.microsoft.com/office/powerpoint/2010/main" val="127660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7</a:t>
            </a:fld>
            <a:endParaRPr lang="zh-CN" altLang="en-US"/>
          </a:p>
        </p:txBody>
      </p:sp>
    </p:spTree>
    <p:extLst>
      <p:ext uri="{BB962C8B-B14F-4D97-AF65-F5344CB8AC3E}">
        <p14:creationId xmlns:p14="http://schemas.microsoft.com/office/powerpoint/2010/main" val="178636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8</a:t>
            </a:fld>
            <a:endParaRPr lang="zh-CN" altLang="en-US"/>
          </a:p>
        </p:txBody>
      </p:sp>
    </p:spTree>
    <p:extLst>
      <p:ext uri="{BB962C8B-B14F-4D97-AF65-F5344CB8AC3E}">
        <p14:creationId xmlns:p14="http://schemas.microsoft.com/office/powerpoint/2010/main" val="175706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A2E49B-E9B3-4BC0-85E1-7FAF0039202A}" type="slidenum">
              <a:rPr lang="zh-CN" altLang="en-US" smtClean="0"/>
              <a:t>9</a:t>
            </a:fld>
            <a:endParaRPr lang="zh-CN" altLang="en-US"/>
          </a:p>
        </p:txBody>
      </p:sp>
    </p:spTree>
    <p:extLst>
      <p:ext uri="{BB962C8B-B14F-4D97-AF65-F5344CB8AC3E}">
        <p14:creationId xmlns:p14="http://schemas.microsoft.com/office/powerpoint/2010/main" val="229942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s://blog.csdn.net/qq_34577234/article/details/125887472"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www.bilibili.com/video/BV1LG41177yf?share_source=copy_web&amp;vd_source=c80b18c3a9ff417a253b4c397375da90" TargetMode="External"/><Relationship Id="rId4" Type="http://schemas.openxmlformats.org/officeDocument/2006/relationships/hyperlink" Target="https://www.bilibili.com/video/BV1bQ4y1y7x3?share_source=copy_web&amp;vd_source=c80b18c3a9ff417a253b4c397375da9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129790"/>
            <a:ext cx="6734810" cy="830997"/>
          </a:xfrm>
          <a:prstGeom prst="rect">
            <a:avLst/>
          </a:prstGeom>
          <a:noFill/>
        </p:spPr>
        <p:txBody>
          <a:bodyPr wrap="square" rtlCol="0">
            <a:spAutoFit/>
          </a:bodyPr>
          <a:lstStyle/>
          <a:p>
            <a:pPr algn="ctr"/>
            <a:r>
              <a:rPr lang="en-US" altLang="zh-CN" sz="4800" b="1" dirty="0">
                <a:solidFill>
                  <a:srgbClr val="205337"/>
                </a:solidFill>
                <a:latin typeface="微软雅黑" panose="020B0503020204020204" charset="-122"/>
                <a:ea typeface="微软雅黑" panose="020B0503020204020204" charset="-122"/>
              </a:rPr>
              <a:t>G13</a:t>
            </a:r>
            <a:r>
              <a:rPr lang="zh-CN" altLang="en-US" sz="4800" b="1" dirty="0">
                <a:solidFill>
                  <a:srgbClr val="205337"/>
                </a:solidFill>
                <a:latin typeface="微软雅黑" panose="020B0503020204020204" charset="-122"/>
                <a:ea typeface="微软雅黑" panose="020B0503020204020204" charset="-122"/>
              </a:rPr>
              <a:t>总体设计报告</a:t>
            </a:r>
          </a:p>
        </p:txBody>
      </p:sp>
      <p:cxnSp>
        <p:nvCxnSpPr>
          <p:cNvPr id="35" name="直接连接符 34"/>
          <p:cNvCxnSpPr/>
          <p:nvPr/>
        </p:nvCxnSpPr>
        <p:spPr>
          <a:xfrm flipV="1">
            <a:off x="3049905" y="341884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7656830" y="3420110"/>
            <a:ext cx="1515745" cy="1270"/>
          </a:xfrm>
          <a:prstGeom prst="line">
            <a:avLst/>
          </a:prstGeom>
          <a:ln w="15875">
            <a:solidFill>
              <a:srgbClr val="205337"/>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531360" y="3241040"/>
            <a:ext cx="3129280" cy="368300"/>
          </a:xfrm>
          <a:prstGeom prst="rect">
            <a:avLst/>
          </a:prstGeom>
          <a:noFill/>
        </p:spPr>
        <p:txBody>
          <a:bodyPr wrap="square" rtlCol="0">
            <a:spAutoFit/>
          </a:bodyPr>
          <a:lstStyle/>
          <a:p>
            <a:pPr algn="ctr"/>
            <a:r>
              <a:rPr lang="zh-CN" altLang="en-US" b="1" dirty="0">
                <a:solidFill>
                  <a:srgbClr val="205337"/>
                </a:solidFill>
                <a:latin typeface="微软雅黑" panose="020B0503020204020204" charset="-122"/>
                <a:ea typeface="微软雅黑" panose="020B0503020204020204" charset="-122"/>
              </a:rPr>
              <a:t>李卓楷 彭志恒 郑骥</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par>
                          <p:cTn id="52" fill="hold">
                            <p:stCondLst>
                              <p:cond delay="29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par>
                                <p:cTn id="56" presetID="22" presetClass="entr" presetSubtype="2"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right)">
                                      <p:cBhvr>
                                        <p:cTn id="58" dur="500"/>
                                        <p:tgtEl>
                                          <p:spTgt spid="37"/>
                                        </p:tgtEl>
                                      </p:cBhvr>
                                    </p:animEffect>
                                  </p:childTnLst>
                                </p:cTn>
                              </p:par>
                            </p:childTnLst>
                          </p:cTn>
                        </p:par>
                        <p:par>
                          <p:cTn id="59" fill="hold">
                            <p:stCondLst>
                              <p:cond delay="3400"/>
                            </p:stCondLst>
                            <p:childTnLst>
                              <p:par>
                                <p:cTn id="60" presetID="12" presetClass="entr" presetSubtype="4"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p:tgtEl>
                                          <p:spTgt spid="38"/>
                                        </p:tgtEl>
                                        <p:attrNameLst>
                                          <p:attrName>ppt_y</p:attrName>
                                        </p:attrNameLst>
                                      </p:cBhvr>
                                      <p:tavLst>
                                        <p:tav tm="0">
                                          <p:val>
                                            <p:strVal val="#ppt_y+#ppt_h*1.125000"/>
                                          </p:val>
                                        </p:tav>
                                        <p:tav tm="100000">
                                          <p:val>
                                            <p:strVal val="#ppt_y"/>
                                          </p:val>
                                        </p:tav>
                                      </p:tavLst>
                                    </p:anim>
                                    <p:animEffect transition="in" filter="wipe(up)">
                                      <p:cBhvr>
                                        <p:cTn id="6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05337"/>
                  </a:solidFill>
                  <a:latin typeface="微软雅黑" panose="020B0503020204020204" charset="-122"/>
                  <a:ea typeface="微软雅黑" panose="020B0503020204020204" charset="-122"/>
                </a:rPr>
                <a:t>HIPO</a:t>
              </a:r>
              <a:r>
                <a:rPr lang="zh-CN" altLang="en-US" b="1" dirty="0">
                  <a:solidFill>
                    <a:srgbClr val="205337"/>
                  </a:solidFill>
                  <a:latin typeface="微软雅黑" panose="020B0503020204020204" charset="-122"/>
                  <a:ea typeface="微软雅黑" panose="020B0503020204020204" charset="-122"/>
                </a:rPr>
                <a:t>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0B36C3A8-9A2F-4EB6-869A-885B3C4F9C68}"/>
              </a:ext>
            </a:extLst>
          </p:cNvPr>
          <p:cNvPicPr>
            <a:picLocks noChangeAspect="1"/>
          </p:cNvPicPr>
          <p:nvPr/>
        </p:nvPicPr>
        <p:blipFill>
          <a:blip r:embed="rId3"/>
          <a:stretch>
            <a:fillRect/>
          </a:stretch>
        </p:blipFill>
        <p:spPr>
          <a:xfrm>
            <a:off x="3486795" y="1625963"/>
            <a:ext cx="5266667" cy="1638095"/>
          </a:xfrm>
          <a:prstGeom prst="rect">
            <a:avLst/>
          </a:prstGeom>
        </p:spPr>
      </p:pic>
      <p:pic>
        <p:nvPicPr>
          <p:cNvPr id="13" name="图片 12">
            <a:extLst>
              <a:ext uri="{FF2B5EF4-FFF2-40B4-BE49-F238E27FC236}">
                <a16:creationId xmlns:a16="http://schemas.microsoft.com/office/drawing/2014/main" id="{AD72C37A-FDB1-4BE9-9F34-CA4D13E49813}"/>
              </a:ext>
            </a:extLst>
          </p:cNvPr>
          <p:cNvPicPr>
            <a:picLocks noChangeAspect="1"/>
          </p:cNvPicPr>
          <p:nvPr/>
        </p:nvPicPr>
        <p:blipFill>
          <a:blip r:embed="rId4"/>
          <a:stretch>
            <a:fillRect/>
          </a:stretch>
        </p:blipFill>
        <p:spPr>
          <a:xfrm>
            <a:off x="3462031" y="3933711"/>
            <a:ext cx="5266667" cy="1628571"/>
          </a:xfrm>
          <a:prstGeom prst="rect">
            <a:avLst/>
          </a:prstGeom>
        </p:spPr>
      </p:pic>
    </p:spTree>
    <p:extLst>
      <p:ext uri="{BB962C8B-B14F-4D97-AF65-F5344CB8AC3E}">
        <p14:creationId xmlns:p14="http://schemas.microsoft.com/office/powerpoint/2010/main" val="36554409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04</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甘特图</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甘特图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22" name="图片 21">
            <a:extLst>
              <a:ext uri="{FF2B5EF4-FFF2-40B4-BE49-F238E27FC236}">
                <a16:creationId xmlns:a16="http://schemas.microsoft.com/office/drawing/2014/main" id="{5E077A0E-EA4D-48AF-B280-F3C316425A8A}"/>
              </a:ext>
            </a:extLst>
          </p:cNvPr>
          <p:cNvPicPr/>
          <p:nvPr/>
        </p:nvPicPr>
        <p:blipFill>
          <a:blip r:embed="rId3"/>
          <a:stretch>
            <a:fillRect/>
          </a:stretch>
        </p:blipFill>
        <p:spPr>
          <a:xfrm>
            <a:off x="3333432" y="1297623"/>
            <a:ext cx="5520055" cy="4400891"/>
          </a:xfrm>
          <a:prstGeom prst="rect">
            <a:avLst/>
          </a:prstGeom>
        </p:spPr>
      </p:pic>
    </p:spTree>
    <p:extLst>
      <p:ext uri="{BB962C8B-B14F-4D97-AF65-F5344CB8AC3E}">
        <p14:creationId xmlns:p14="http://schemas.microsoft.com/office/powerpoint/2010/main" val="34438306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05</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业务流程图</a:t>
            </a:r>
          </a:p>
        </p:txBody>
      </p:sp>
    </p:spTree>
    <p:extLst>
      <p:ext uri="{BB962C8B-B14F-4D97-AF65-F5344CB8AC3E}">
        <p14:creationId xmlns:p14="http://schemas.microsoft.com/office/powerpoint/2010/main" val="5739330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业务流程图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22" name="图片 21">
            <a:extLst>
              <a:ext uri="{FF2B5EF4-FFF2-40B4-BE49-F238E27FC236}">
                <a16:creationId xmlns:a16="http://schemas.microsoft.com/office/drawing/2014/main" id="{0BE83E5D-08A7-4D1C-8CF4-22899EB143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3015" y="1486852"/>
            <a:ext cx="7364700" cy="3881755"/>
          </a:xfrm>
          <a:prstGeom prst="rect">
            <a:avLst/>
          </a:prstGeom>
          <a:noFill/>
          <a:ln>
            <a:noFill/>
          </a:ln>
        </p:spPr>
      </p:pic>
    </p:spTree>
    <p:extLst>
      <p:ext uri="{BB962C8B-B14F-4D97-AF65-F5344CB8AC3E}">
        <p14:creationId xmlns:p14="http://schemas.microsoft.com/office/powerpoint/2010/main" val="31366259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06</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组员评价</a:t>
            </a:r>
          </a:p>
        </p:txBody>
      </p:sp>
    </p:spTree>
    <p:extLst>
      <p:ext uri="{BB962C8B-B14F-4D97-AF65-F5344CB8AC3E}">
        <p14:creationId xmlns:p14="http://schemas.microsoft.com/office/powerpoint/2010/main" val="15866545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rgbClr val="205337"/>
                  </a:solidFill>
                  <a:latin typeface="微软雅黑" panose="020B0503020204020204" charset="-122"/>
                  <a:ea typeface="微软雅黑" panose="020B0503020204020204" charset="-122"/>
                </a:rPr>
                <a:t>组员评价</a:t>
              </a:r>
              <a:endParaRPr lang="zh-CN" altLang="en-US" b="1" dirty="0">
                <a:solidFill>
                  <a:srgbClr val="205337"/>
                </a:solidFill>
                <a:latin typeface="微软雅黑" panose="020B0503020204020204" charset="-122"/>
                <a:ea typeface="微软雅黑" panose="020B0503020204020204" charset="-122"/>
              </a:endParaRP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grpSp>
        <p:nvGrpSpPr>
          <p:cNvPr id="7" name="Group 34"/>
          <p:cNvGrpSpPr/>
          <p:nvPr/>
        </p:nvGrpSpPr>
        <p:grpSpPr>
          <a:xfrm>
            <a:off x="5645450" y="2097166"/>
            <a:ext cx="899829" cy="486001"/>
            <a:chOff x="7166383" y="2666161"/>
            <a:chExt cx="900000" cy="486001"/>
          </a:xfrm>
          <a:solidFill>
            <a:srgbClr val="6B9D43"/>
          </a:solidFill>
        </p:grpSpPr>
        <p:sp>
          <p:nvSpPr>
            <p:cNvPr id="8" name="Freeform 95"/>
            <p:cNvSpPr>
              <a:spLocks noEditPoints="1"/>
            </p:cNvSpPr>
            <p:nvPr/>
          </p:nvSpPr>
          <p:spPr bwMode="auto">
            <a:xfrm>
              <a:off x="7166383"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96"/>
            <p:cNvSpPr>
              <a:spLocks noChangeArrowheads="1"/>
            </p:cNvSpPr>
            <p:nvPr/>
          </p:nvSpPr>
          <p:spPr bwMode="auto">
            <a:xfrm>
              <a:off x="72613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2" name="Rectangle 96"/>
            <p:cNvSpPr>
              <a:spLocks noChangeArrowheads="1"/>
            </p:cNvSpPr>
            <p:nvPr/>
          </p:nvSpPr>
          <p:spPr bwMode="auto">
            <a:xfrm>
              <a:off x="74205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33" name="Rectangle 96"/>
            <p:cNvSpPr>
              <a:spLocks noChangeArrowheads="1"/>
            </p:cNvSpPr>
            <p:nvPr/>
          </p:nvSpPr>
          <p:spPr bwMode="auto">
            <a:xfrm>
              <a:off x="75864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2" name="Group 39"/>
          <p:cNvGrpSpPr/>
          <p:nvPr/>
        </p:nvGrpSpPr>
        <p:grpSpPr>
          <a:xfrm>
            <a:off x="2393372" y="2097166"/>
            <a:ext cx="899829" cy="486001"/>
            <a:chOff x="4605752" y="2667275"/>
            <a:chExt cx="900000" cy="486001"/>
          </a:xfrm>
        </p:grpSpPr>
        <p:sp>
          <p:nvSpPr>
            <p:cNvPr id="13" name="Freeform 95"/>
            <p:cNvSpPr>
              <a:spLocks noEditPoints="1"/>
            </p:cNvSpPr>
            <p:nvPr/>
          </p:nvSpPr>
          <p:spPr bwMode="auto">
            <a:xfrm>
              <a:off x="4605752" y="2667275"/>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rgbClr val="6B9D43"/>
            </a:solid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6" name="Rectangle 96"/>
            <p:cNvSpPr>
              <a:spLocks noChangeArrowheads="1"/>
            </p:cNvSpPr>
            <p:nvPr/>
          </p:nvSpPr>
          <p:spPr bwMode="auto">
            <a:xfrm>
              <a:off x="4699080"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sp>
          <p:nvSpPr>
            <p:cNvPr id="37" name="Rectangle 96"/>
            <p:cNvSpPr>
              <a:spLocks noChangeArrowheads="1"/>
            </p:cNvSpPr>
            <p:nvPr/>
          </p:nvSpPr>
          <p:spPr bwMode="auto">
            <a:xfrm>
              <a:off x="4858367" y="2738737"/>
              <a:ext cx="144000" cy="342000"/>
            </a:xfrm>
            <a:prstGeom prst="rect">
              <a:avLst/>
            </a:prstGeom>
            <a:solidFill>
              <a:srgbClr val="6B9D4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1335"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7" name="Group 49"/>
          <p:cNvGrpSpPr/>
          <p:nvPr/>
        </p:nvGrpSpPr>
        <p:grpSpPr>
          <a:xfrm>
            <a:off x="8866054" y="2087759"/>
            <a:ext cx="899829" cy="486001"/>
            <a:chOff x="9913617" y="2666161"/>
            <a:chExt cx="900000" cy="486001"/>
          </a:xfrm>
          <a:solidFill>
            <a:srgbClr val="6B9D43"/>
          </a:solidFill>
        </p:grpSpPr>
        <p:sp>
          <p:nvSpPr>
            <p:cNvPr id="18" name="Freeform 95"/>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6" name="Rectangle 96"/>
            <p:cNvSpPr>
              <a:spLocks noChangeArrowheads="1"/>
            </p:cNvSpPr>
            <p:nvPr/>
          </p:nvSpPr>
          <p:spPr bwMode="auto">
            <a:xfrm>
              <a:off x="10004505"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7" name="Rectangle 96"/>
            <p:cNvSpPr>
              <a:spLocks noChangeArrowheads="1"/>
            </p:cNvSpPr>
            <p:nvPr/>
          </p:nvSpPr>
          <p:spPr bwMode="auto">
            <a:xfrm>
              <a:off x="10163792" y="2738737"/>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8" name="Rectangle 96"/>
            <p:cNvSpPr>
              <a:spLocks noChangeArrowheads="1"/>
            </p:cNvSpPr>
            <p:nvPr/>
          </p:nvSpPr>
          <p:spPr bwMode="auto">
            <a:xfrm>
              <a:off x="1032964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49" name="Rectangle 96"/>
            <p:cNvSpPr>
              <a:spLocks noChangeArrowheads="1"/>
            </p:cNvSpPr>
            <p:nvPr/>
          </p:nvSpPr>
          <p:spPr bwMode="auto">
            <a:xfrm>
              <a:off x="10496212" y="2738684"/>
              <a:ext cx="144000" cy="342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8540" tIns="64271" rIns="128540" bIns="64271" numCol="1" anchor="t" anchorCtr="0" compatLnSpc="1"/>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8" name="Group 76"/>
          <p:cNvGrpSpPr/>
          <p:nvPr/>
        </p:nvGrpSpPr>
        <p:grpSpPr>
          <a:xfrm>
            <a:off x="5710016" y="4616844"/>
            <a:ext cx="710825" cy="710958"/>
            <a:chOff x="6038386" y="4179022"/>
            <a:chExt cx="710960" cy="710958"/>
          </a:xfrm>
          <a:solidFill>
            <a:srgbClr val="6B9D43"/>
          </a:solidFill>
        </p:grpSpPr>
        <p:sp>
          <p:nvSpPr>
            <p:cNvPr id="58" name="Oval 57"/>
            <p:cNvSpPr/>
            <p:nvPr/>
          </p:nvSpPr>
          <p:spPr>
            <a:xfrm>
              <a:off x="6038386" y="4179022"/>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grpSp>
          <p:nvGrpSpPr>
            <p:cNvPr id="29" name="Group 58"/>
            <p:cNvGrpSpPr>
              <a:grpSpLocks noChangeAspect="1"/>
            </p:cNvGrpSpPr>
            <p:nvPr/>
          </p:nvGrpSpPr>
          <p:grpSpPr>
            <a:xfrm>
              <a:off x="6214075" y="4376217"/>
              <a:ext cx="359478" cy="316865"/>
              <a:chOff x="6040049" y="4182118"/>
              <a:chExt cx="521476" cy="459658"/>
            </a:xfrm>
            <a:grpFill/>
          </p:grpSpPr>
          <p:sp>
            <p:nvSpPr>
              <p:cNvPr id="60" name="Freeform 84"/>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85"/>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2" name="Freeform 86"/>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87"/>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88"/>
              <p:cNvSpPr/>
              <p:nvPr/>
            </p:nvSpPr>
            <p:spPr bwMode="auto">
              <a:xfrm>
                <a:off x="6437145" y="4182118"/>
                <a:ext cx="124380" cy="459658"/>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grpSp>
        <p:nvGrpSpPr>
          <p:cNvPr id="30" name="Group 77"/>
          <p:cNvGrpSpPr/>
          <p:nvPr/>
        </p:nvGrpSpPr>
        <p:grpSpPr>
          <a:xfrm>
            <a:off x="8956925" y="4695984"/>
            <a:ext cx="710825" cy="710958"/>
            <a:chOff x="8613835" y="4173075"/>
            <a:chExt cx="710960" cy="710958"/>
          </a:xfrm>
          <a:solidFill>
            <a:srgbClr val="6B9D43"/>
          </a:solidFill>
        </p:grpSpPr>
        <p:sp>
          <p:nvSpPr>
            <p:cNvPr id="66" name="Oval 65"/>
            <p:cNvSpPr/>
            <p:nvPr/>
          </p:nvSpPr>
          <p:spPr>
            <a:xfrm>
              <a:off x="8613835"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16"/>
            <p:cNvSpPr>
              <a:spLocks noChangeAspect="1" noEditPoints="1"/>
            </p:cNvSpPr>
            <p:nvPr/>
          </p:nvSpPr>
          <p:spPr bwMode="auto">
            <a:xfrm>
              <a:off x="8807774" y="4323051"/>
              <a:ext cx="310685" cy="360000"/>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grp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1" name="Group 75"/>
          <p:cNvGrpSpPr/>
          <p:nvPr/>
        </p:nvGrpSpPr>
        <p:grpSpPr>
          <a:xfrm>
            <a:off x="2393372" y="4616844"/>
            <a:ext cx="710825" cy="710958"/>
            <a:chOff x="3445843" y="4173075"/>
            <a:chExt cx="710960" cy="710958"/>
          </a:xfrm>
        </p:grpSpPr>
        <p:sp>
          <p:nvSpPr>
            <p:cNvPr id="69" name="Oval 68"/>
            <p:cNvSpPr/>
            <p:nvPr/>
          </p:nvSpPr>
          <p:spPr>
            <a:xfrm>
              <a:off x="3445843" y="4173075"/>
              <a:ext cx="710960" cy="710958"/>
            </a:xfrm>
            <a:prstGeom prst="ellipse">
              <a:avLst/>
            </a:prstGeom>
            <a:noFill/>
            <a:ln>
              <a:solidFill>
                <a:srgbClr val="6B9D43"/>
              </a:solidFill>
            </a:ln>
          </p:spPr>
          <p:style>
            <a:lnRef idx="2">
              <a:schemeClr val="accent3">
                <a:hueOff val="552171"/>
                <a:satOff val="28263"/>
                <a:lumOff val="11872"/>
                <a:alphaOff val="0"/>
              </a:schemeClr>
            </a:lnRef>
            <a:fillRef idx="1">
              <a:schemeClr val="accent3">
                <a:hueOff val="552171"/>
                <a:satOff val="28263"/>
                <a:lumOff val="11872"/>
                <a:alphaOff val="0"/>
              </a:schemeClr>
            </a:fillRef>
            <a:effectRef idx="0">
              <a:schemeClr val="accent3">
                <a:hueOff val="552171"/>
                <a:satOff val="28263"/>
                <a:lumOff val="11872"/>
                <a:alphaOff val="0"/>
              </a:schemeClr>
            </a:effectRef>
            <a:fontRef idx="minor">
              <a:schemeClr val="lt1"/>
            </a:fontRef>
          </p:style>
          <p:txBody>
            <a:bodyPr/>
            <a:lstStyle/>
            <a:p>
              <a:pPr algn="just">
                <a:lnSpc>
                  <a:spcPct val="120000"/>
                </a:lnSpc>
              </a:pPr>
              <a:endParaRPr lang="zh-CN" alt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6"/>
            <p:cNvSpPr>
              <a:spLocks noEditPoints="1"/>
            </p:cNvSpPr>
            <p:nvPr/>
          </p:nvSpPr>
          <p:spPr bwMode="auto">
            <a:xfrm>
              <a:off x="3636568" y="4374006"/>
              <a:ext cx="330025" cy="289905"/>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6B9D43"/>
            </a:solidFill>
            <a:ln>
              <a:noFill/>
            </a:ln>
          </p:spPr>
          <p:txBody>
            <a:bodyPr vert="horz" wrap="square" lIns="128540" tIns="64271" rIns="128540" bIns="64271"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65" name="Content Placeholder 2"/>
          <p:cNvSpPr txBox="1"/>
          <p:nvPr/>
        </p:nvSpPr>
        <p:spPr>
          <a:xfrm>
            <a:off x="1684422" y="2839279"/>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郑骥</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68" name="Content Placeholder 2"/>
          <p:cNvSpPr txBox="1"/>
          <p:nvPr/>
        </p:nvSpPr>
        <p:spPr>
          <a:xfrm>
            <a:off x="1635516" y="3230562"/>
            <a:ext cx="2415540" cy="10096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a:t>
            </a:r>
            <a:r>
              <a:rPr lang="en-US" altLang="zh-CN" sz="2000" dirty="0">
                <a:solidFill>
                  <a:schemeClr val="tx1">
                    <a:lumMod val="65000"/>
                    <a:lumOff val="35000"/>
                  </a:schemeClr>
                </a:solidFill>
                <a:latin typeface="微软雅黑" panose="020B0503020204020204" charset="-122"/>
                <a:ea typeface="微软雅黑" panose="020B0503020204020204" charset="-122"/>
                <a:sym typeface="+mn-ea"/>
              </a:rPr>
              <a:t>ppt</a:t>
            </a: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的制作</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82</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9" name="Content Placeholder 2"/>
          <p:cNvSpPr txBox="1"/>
          <p:nvPr/>
        </p:nvSpPr>
        <p:spPr>
          <a:xfrm>
            <a:off x="5103912" y="2815397"/>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彭志恒</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0" name="Content Placeholder 2"/>
          <p:cNvSpPr txBox="1"/>
          <p:nvPr/>
        </p:nvSpPr>
        <p:spPr>
          <a:xfrm>
            <a:off x="4873534" y="3173166"/>
            <a:ext cx="238379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负责编写会议纪要</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80</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1" name="Content Placeholder 2"/>
          <p:cNvSpPr txBox="1"/>
          <p:nvPr/>
        </p:nvSpPr>
        <p:spPr>
          <a:xfrm>
            <a:off x="8248497" y="2839376"/>
            <a:ext cx="2067006" cy="339213"/>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914400">
              <a:lnSpc>
                <a:spcPct val="100000"/>
              </a:lnSpc>
              <a:spcBef>
                <a:spcPct val="20000"/>
              </a:spcBef>
              <a:spcAft>
                <a:spcPts val="600"/>
              </a:spcAft>
            </a:pP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李卓楷</a:t>
            </a:r>
            <a:endParaRPr lang="en-US" sz="1335"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2" name="Content Placeholder 2"/>
          <p:cNvSpPr txBox="1"/>
          <p:nvPr/>
        </p:nvSpPr>
        <p:spPr>
          <a:xfrm>
            <a:off x="8070618" y="3154610"/>
            <a:ext cx="2495550" cy="1060450"/>
          </a:xfrm>
          <a:prstGeom prst="rect">
            <a:avLst/>
          </a:prstGeom>
        </p:spPr>
        <p:txBody>
          <a:bodyPr vert="horz" lIns="91418" tIns="45710" rIns="91418" bIns="4571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a:lnSpc>
                <a:spcPct val="120000"/>
              </a:lnSpc>
              <a:spcBef>
                <a:spcPts val="0"/>
              </a:spcBef>
              <a:spcAft>
                <a:spcPts val="0"/>
              </a:spcAft>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负责总体设计文档的编写、前面文档的修改</a:t>
            </a:r>
            <a:endParaRPr lang="en-US" altLang="zh-CN" sz="2000" dirty="0">
              <a:solidFill>
                <a:schemeClr val="tx1">
                  <a:lumMod val="65000"/>
                  <a:lumOff val="35000"/>
                </a:schemeClr>
              </a:solidFill>
              <a:latin typeface="微软雅黑" panose="020B0503020204020204" charset="-122"/>
              <a:ea typeface="微软雅黑" panose="020B0503020204020204" charset="-122"/>
              <a:sym typeface="+mn-ea"/>
            </a:endParaRPr>
          </a:p>
          <a:p>
            <a:pPr algn="ctr">
              <a:lnSpc>
                <a:spcPct val="120000"/>
              </a:lnSpc>
              <a:spcBef>
                <a:spcPts val="0"/>
              </a:spcBef>
              <a:spcAft>
                <a:spcPts val="0"/>
              </a:spcAft>
            </a:pPr>
            <a:r>
              <a:rPr lang="en-US" altLang="zh-CN" sz="2000" b="1" dirty="0">
                <a:solidFill>
                  <a:schemeClr val="tx1">
                    <a:lumMod val="65000"/>
                    <a:lumOff val="35000"/>
                  </a:schemeClr>
                </a:solidFill>
                <a:latin typeface="微软雅黑" panose="020B0503020204020204" charset="-122"/>
                <a:ea typeface="微软雅黑" panose="020B0503020204020204" charset="-122"/>
                <a:cs typeface="+mn-ea"/>
                <a:sym typeface="+mn-ea"/>
              </a:rPr>
              <a:t>90</a:t>
            </a:r>
            <a:r>
              <a:rPr lang="zh-CN" altLang="en-US" sz="2000" b="1" dirty="0">
                <a:solidFill>
                  <a:schemeClr val="tx1">
                    <a:lumMod val="65000"/>
                    <a:lumOff val="35000"/>
                  </a:schemeClr>
                </a:solidFill>
                <a:latin typeface="微软雅黑" panose="020B0503020204020204" charset="-122"/>
                <a:ea typeface="微软雅黑" panose="020B0503020204020204" charset="-122"/>
                <a:cs typeface="+mn-ea"/>
                <a:sym typeface="+mn-ea"/>
              </a:rPr>
              <a:t>分</a:t>
            </a:r>
            <a:endParaRPr lang="en-US" altLang="zh-CN" sz="2000" b="1" dirty="0">
              <a:solidFill>
                <a:schemeClr val="tx1">
                  <a:lumMod val="75000"/>
                  <a:lumOff val="25000"/>
                </a:schemeClr>
              </a:solidFill>
              <a:latin typeface="Arial" panose="020B0604020202020204" pitchFamily="34" charset="0"/>
              <a:ea typeface="微软雅黑" panose="020B050302020402020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3000"/>
                            </p:stCondLst>
                            <p:childTnLst>
                              <p:par>
                                <p:cTn id="46" presetID="22" presetClass="entr" presetSubtype="8"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left)">
                                      <p:cBhvr>
                                        <p:cTn id="48" dur="500"/>
                                        <p:tgtEl>
                                          <p:spTgt spid="65"/>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left)">
                                      <p:cBhvr>
                                        <p:cTn id="52" dur="500"/>
                                        <p:tgtEl>
                                          <p:spTgt spid="68"/>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p:cTn id="56" dur="500" fill="hold"/>
                                        <p:tgtEl>
                                          <p:spTgt spid="31"/>
                                        </p:tgtEl>
                                        <p:attrNameLst>
                                          <p:attrName>ppt_w</p:attrName>
                                        </p:attrNameLst>
                                      </p:cBhvr>
                                      <p:tavLst>
                                        <p:tav tm="0">
                                          <p:val>
                                            <p:fltVal val="0"/>
                                          </p:val>
                                        </p:tav>
                                        <p:tav tm="100000">
                                          <p:val>
                                            <p:strVal val="#ppt_w"/>
                                          </p:val>
                                        </p:tav>
                                      </p:tavLst>
                                    </p:anim>
                                    <p:anim calcmode="lin" valueType="num">
                                      <p:cBhvr>
                                        <p:cTn id="57" dur="500" fill="hold"/>
                                        <p:tgtEl>
                                          <p:spTgt spid="31"/>
                                        </p:tgtEl>
                                        <p:attrNameLst>
                                          <p:attrName>ppt_h</p:attrName>
                                        </p:attrNameLst>
                                      </p:cBhvr>
                                      <p:tavLst>
                                        <p:tav tm="0">
                                          <p:val>
                                            <p:fltVal val="0"/>
                                          </p:val>
                                        </p:tav>
                                        <p:tav tm="100000">
                                          <p:val>
                                            <p:strVal val="#ppt_h"/>
                                          </p:val>
                                        </p:tav>
                                      </p:tavLst>
                                    </p:anim>
                                    <p:animEffect transition="in" filter="fade">
                                      <p:cBhvr>
                                        <p:cTn id="58" dur="500"/>
                                        <p:tgtEl>
                                          <p:spTgt spid="31"/>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par>
                          <p:cTn id="63" fill="hold">
                            <p:stCondLst>
                              <p:cond delay="5000"/>
                            </p:stCondLst>
                            <p:childTnLst>
                              <p:par>
                                <p:cTn id="64" presetID="22" presetClass="entr" presetSubtype="8" fill="hold" grpId="0" nodeType="afterEffect">
                                  <p:stCondLst>
                                    <p:cond delay="0"/>
                                  </p:stCondLst>
                                  <p:childTnLst>
                                    <p:set>
                                      <p:cBhvr>
                                        <p:cTn id="65" dur="1" fill="hold">
                                          <p:stCondLst>
                                            <p:cond delay="0"/>
                                          </p:stCondLst>
                                        </p:cTn>
                                        <p:tgtEl>
                                          <p:spTgt spid="80"/>
                                        </p:tgtEl>
                                        <p:attrNameLst>
                                          <p:attrName>style.visibility</p:attrName>
                                        </p:attrNameLst>
                                      </p:cBhvr>
                                      <p:to>
                                        <p:strVal val="visible"/>
                                      </p:to>
                                    </p:set>
                                    <p:animEffect transition="in" filter="wipe(left)">
                                      <p:cBhvr>
                                        <p:cTn id="66" dur="500"/>
                                        <p:tgtEl>
                                          <p:spTgt spid="80"/>
                                        </p:tgtEl>
                                      </p:cBhvr>
                                    </p:animEffect>
                                  </p:childTnLst>
                                </p:cTn>
                              </p:par>
                            </p:childTnLst>
                          </p:cTn>
                        </p:par>
                        <p:par>
                          <p:cTn id="67" fill="hold">
                            <p:stCondLst>
                              <p:cond delay="5500"/>
                            </p:stCondLst>
                            <p:childTnLst>
                              <p:par>
                                <p:cTn id="68" presetID="53" presetClass="entr" presetSubtype="16"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animEffect transition="in" filter="fade">
                                      <p:cBhvr>
                                        <p:cTn id="72" dur="500"/>
                                        <p:tgtEl>
                                          <p:spTgt spid="28"/>
                                        </p:tgtEl>
                                      </p:cBhvr>
                                    </p:animEffect>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wipe(left)">
                                      <p:cBhvr>
                                        <p:cTn id="76" dur="500"/>
                                        <p:tgtEl>
                                          <p:spTgt spid="81"/>
                                        </p:tgtEl>
                                      </p:cBhvr>
                                    </p:animEffect>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wipe(left)">
                                      <p:cBhvr>
                                        <p:cTn id="80" dur="500"/>
                                        <p:tgtEl>
                                          <p:spTgt spid="82"/>
                                        </p:tgtEl>
                                      </p:cBhvr>
                                    </p:animEffect>
                                  </p:childTnLst>
                                </p:cTn>
                              </p:par>
                            </p:childTnLst>
                          </p:cTn>
                        </p:par>
                        <p:par>
                          <p:cTn id="81" fill="hold">
                            <p:stCondLst>
                              <p:cond delay="7000"/>
                            </p:stCondLst>
                            <p:childTnLst>
                              <p:par>
                                <p:cTn id="82" presetID="53" presetClass="entr" presetSubtype="16" fill="hold" nodeType="afterEffect">
                                  <p:stCondLst>
                                    <p:cond delay="0"/>
                                  </p:stCondLst>
                                  <p:childTnLst>
                                    <p:set>
                                      <p:cBhvr>
                                        <p:cTn id="83" dur="1" fill="hold">
                                          <p:stCondLst>
                                            <p:cond delay="0"/>
                                          </p:stCondLst>
                                        </p:cTn>
                                        <p:tgtEl>
                                          <p:spTgt spid="30"/>
                                        </p:tgtEl>
                                        <p:attrNameLst>
                                          <p:attrName>style.visibility</p:attrName>
                                        </p:attrNameLst>
                                      </p:cBhvr>
                                      <p:to>
                                        <p:strVal val="visible"/>
                                      </p:to>
                                    </p:set>
                                    <p:anim calcmode="lin" valueType="num">
                                      <p:cBhvr>
                                        <p:cTn id="84" dur="500" fill="hold"/>
                                        <p:tgtEl>
                                          <p:spTgt spid="30"/>
                                        </p:tgtEl>
                                        <p:attrNameLst>
                                          <p:attrName>ppt_w</p:attrName>
                                        </p:attrNameLst>
                                      </p:cBhvr>
                                      <p:tavLst>
                                        <p:tav tm="0">
                                          <p:val>
                                            <p:fltVal val="0"/>
                                          </p:val>
                                        </p:tav>
                                        <p:tav tm="100000">
                                          <p:val>
                                            <p:strVal val="#ppt_w"/>
                                          </p:val>
                                        </p:tav>
                                      </p:tavLst>
                                    </p:anim>
                                    <p:anim calcmode="lin" valueType="num">
                                      <p:cBhvr>
                                        <p:cTn id="85" dur="500" fill="hold"/>
                                        <p:tgtEl>
                                          <p:spTgt spid="30"/>
                                        </p:tgtEl>
                                        <p:attrNameLst>
                                          <p:attrName>ppt_h</p:attrName>
                                        </p:attrNameLst>
                                      </p:cBhvr>
                                      <p:tavLst>
                                        <p:tav tm="0">
                                          <p:val>
                                            <p:fltVal val="0"/>
                                          </p:val>
                                        </p:tav>
                                        <p:tav tm="100000">
                                          <p:val>
                                            <p:strVal val="#ppt_h"/>
                                          </p:val>
                                        </p:tav>
                                      </p:tavLst>
                                    </p:anim>
                                    <p:animEffect transition="in" filter="fade">
                                      <p:cBhvr>
                                        <p:cTn id="8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65" grpId="0"/>
      <p:bldP spid="68" grpId="0"/>
      <p:bldP spid="79" grpId="0"/>
      <p:bldP spid="80" grpId="0"/>
      <p:bldP spid="81" grpId="0"/>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dirty="0">
                <a:solidFill>
                  <a:srgbClr val="205337"/>
                </a:solidFill>
                <a:latin typeface="华文细黑" panose="02010600040101010101" charset="-122"/>
                <a:ea typeface="华文细黑" panose="02010600040101010101" charset="-122"/>
              </a:rPr>
              <a:t>07</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引用文件</a:t>
            </a:r>
          </a:p>
        </p:txBody>
      </p:sp>
    </p:spTree>
    <p:extLst>
      <p:ext uri="{BB962C8B-B14F-4D97-AF65-F5344CB8AC3E}">
        <p14:creationId xmlns:p14="http://schemas.microsoft.com/office/powerpoint/2010/main" val="30800421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引用文件</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765311AD-8316-4CC1-B1AA-554C2C431E87}"/>
              </a:ext>
            </a:extLst>
          </p:cNvPr>
          <p:cNvSpPr txBox="1"/>
          <p:nvPr/>
        </p:nvSpPr>
        <p:spPr>
          <a:xfrm>
            <a:off x="2177891" y="1591964"/>
            <a:ext cx="7831137" cy="3970318"/>
          </a:xfrm>
          <a:prstGeom prst="rect">
            <a:avLst/>
          </a:prstGeom>
          <a:noFill/>
        </p:spPr>
        <p:txBody>
          <a:bodyPr wrap="square" rtlCol="0">
            <a:spAutoFit/>
          </a:bodyPr>
          <a:lstStyle/>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1.</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版权声明：本文为</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CSDN</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博主「伯子南」的原创文章，遵循</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CC 4.0 BY-SA</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版权协议，转载请附上原文出处链接及本声明。</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原文链接：</a:t>
            </a:r>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3"/>
              </a:rPr>
              <a:t>https://blog.csdn.net/qq_34577234/article/details/125887472</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2.</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【用</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1000</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个</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bug</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来还原黄金矿工</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!#4</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 </a:t>
            </a:r>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4"/>
              </a:rPr>
              <a:t>https://www.bilibili.com/video/BV1bQ4y1y7x3?share_source=copy_web&amp;vd_source=c80b18c3a9ff417a253b4c397375da90</a:t>
            </a:r>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b="1"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rPr>
              <a:t>3.GB856T--88</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4.</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Unity</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如何开发微信小程序（小游戏）？】</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u="sng" kern="100">
                <a:solidFill>
                  <a:srgbClr val="0563C1"/>
                </a:solidFill>
                <a:effectLst/>
                <a:latin typeface="微软雅黑" panose="020B0503020204020204" pitchFamily="34" charset="-122"/>
                <a:ea typeface="等线" panose="02010600030101010101" pitchFamily="2" charset="-122"/>
                <a:cs typeface="微软雅黑" panose="020B0503020204020204" pitchFamily="34" charset="-122"/>
                <a:hlinkClick r:id="rId5"/>
              </a:rPr>
              <a:t>https://www.bilibili.com/video/BV1LG41177yf?share_source=copy_web&amp;vd_source=c80b18c3a9ff417a253b4c397375da90</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5. </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Unity</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独立游戏开发基础入门全流程</a:t>
            </a:r>
            <a:r>
              <a:rPr lang="en-US" altLang="zh-CN" sz="1800" b="1" kern="100">
                <a:effectLst/>
                <a:latin typeface="等线" panose="02010600030101010101" pitchFamily="2" charset="-122"/>
                <a:ea typeface="微软雅黑" panose="020B0503020204020204" pitchFamily="34" charset="-122"/>
                <a:cs typeface="微软雅黑" panose="020B0503020204020204" pitchFamily="34" charset="-122"/>
              </a:rPr>
              <a:t>(2D)</a:t>
            </a:r>
            <a:r>
              <a:rPr lang="zh-CN" altLang="zh-CN" sz="1800" b="1" kern="100">
                <a:effectLst/>
                <a:latin typeface="等线" panose="02010600030101010101" pitchFamily="2" charset="-122"/>
                <a:ea typeface="微软雅黑" panose="020B0503020204020204" pitchFamily="34" charset="-122"/>
                <a:cs typeface="微软雅黑" panose="020B0503020204020204" pitchFamily="34" charset="-122"/>
              </a:rPr>
              <a:t>】 </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a:effectLst/>
                <a:latin typeface="微软雅黑" panose="020B0503020204020204" pitchFamily="34" charset="-122"/>
                <a:ea typeface="等线" panose="02010600030101010101" pitchFamily="2" charset="-122"/>
                <a:cs typeface="微软雅黑" panose="020B0503020204020204" pitchFamily="34" charset="-122"/>
              </a:rPr>
              <a:t>https://www.bilibili.com/video/BV1F3411Y72v?share_source=copy_web&amp;vd_source=c80b18c3a9ff417a253b4c397375da90</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786435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28595" y="2460625"/>
            <a:ext cx="6734810" cy="1106805"/>
          </a:xfrm>
          <a:prstGeom prst="rect">
            <a:avLst/>
          </a:prstGeom>
          <a:noFill/>
        </p:spPr>
        <p:txBody>
          <a:bodyPr wrap="square" rtlCol="0">
            <a:spAutoFit/>
          </a:bodyPr>
          <a:lstStyle/>
          <a:p>
            <a:pPr algn="ctr"/>
            <a:r>
              <a:rPr lang="en-US" altLang="zh-CN" sz="6600" b="1">
                <a:solidFill>
                  <a:srgbClr val="205337"/>
                </a:solidFill>
                <a:latin typeface="微软雅黑" panose="020B0503020204020204" charset="-122"/>
                <a:ea typeface="微软雅黑" panose="020B0503020204020204" charset="-122"/>
              </a:rPr>
              <a:t>THANK YOU</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31"/>
                                        </p:tgtEl>
                                        <p:attrNameLst>
                                          <p:attrName>ppt_y</p:attrName>
                                        </p:attrNameLst>
                                      </p:cBhvr>
                                      <p:tavLst>
                                        <p:tav tm="0">
                                          <p:val>
                                            <p:strVal val="#ppt_y"/>
                                          </p:val>
                                        </p:tav>
                                        <p:tav tm="100000">
                                          <p:val>
                                            <p:strVal val="#ppt_y"/>
                                          </p:val>
                                        </p:tav>
                                      </p:tavLst>
                                    </p:anim>
                                    <p:anim calcmode="lin" valueType="num">
                                      <p:cBhvr>
                                        <p:cTn id="4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093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153860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flipV="1">
            <a:off x="153860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16200000" flipV="1">
            <a:off x="-135255"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连接符 11"/>
          <p:cNvCxnSpPr/>
          <p:nvPr/>
        </p:nvCxnSpPr>
        <p:spPr>
          <a:xfrm rot="5400000">
            <a:off x="11250930"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571355" y="658431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70100" y="2659380"/>
            <a:ext cx="1492885" cy="768350"/>
          </a:xfrm>
          <a:prstGeom prst="rect">
            <a:avLst/>
          </a:prstGeom>
          <a:noFill/>
        </p:spPr>
        <p:txBody>
          <a:bodyPr wrap="square" rtlCol="0">
            <a:spAutoFit/>
          </a:bodyPr>
          <a:lstStyle/>
          <a:p>
            <a:pPr algn="ctr"/>
            <a:r>
              <a:rPr lang="zh-CN" altLang="en-US" sz="4400" b="1">
                <a:solidFill>
                  <a:srgbClr val="205337"/>
                </a:solidFill>
                <a:latin typeface="微软雅黑" panose="020B0503020204020204" charset="-122"/>
                <a:ea typeface="微软雅黑" panose="020B0503020204020204" charset="-122"/>
              </a:rPr>
              <a:t>目 录</a:t>
            </a:r>
          </a:p>
        </p:txBody>
      </p:sp>
      <p:sp>
        <p:nvSpPr>
          <p:cNvPr id="15" name="文本框 14"/>
          <p:cNvSpPr txBox="1"/>
          <p:nvPr/>
        </p:nvSpPr>
        <p:spPr>
          <a:xfrm>
            <a:off x="2070100" y="3427730"/>
            <a:ext cx="1492885" cy="398780"/>
          </a:xfrm>
          <a:prstGeom prst="rect">
            <a:avLst/>
          </a:prstGeom>
          <a:noFill/>
        </p:spPr>
        <p:txBody>
          <a:bodyPr wrap="square" rtlCol="0">
            <a:spAutoFit/>
          </a:bodyPr>
          <a:lstStyle/>
          <a:p>
            <a:pPr algn="ctr"/>
            <a:r>
              <a:rPr lang="en-US" altLang="zh-CN" sz="2000" b="1">
                <a:solidFill>
                  <a:srgbClr val="205337"/>
                </a:solidFill>
                <a:latin typeface="微软雅黑" panose="020B0503020204020204" charset="-122"/>
                <a:ea typeface="微软雅黑" panose="020B0503020204020204" charset="-122"/>
              </a:rPr>
              <a:t>Contents</a:t>
            </a:r>
          </a:p>
        </p:txBody>
      </p:sp>
      <p:sp>
        <p:nvSpPr>
          <p:cNvPr id="17" name="文本框 16"/>
          <p:cNvSpPr txBox="1"/>
          <p:nvPr/>
        </p:nvSpPr>
        <p:spPr>
          <a:xfrm>
            <a:off x="4284027" y="1359278"/>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01</a:t>
            </a:r>
          </a:p>
        </p:txBody>
      </p:sp>
      <p:sp>
        <p:nvSpPr>
          <p:cNvPr id="18" name="文本框 17"/>
          <p:cNvSpPr txBox="1"/>
          <p:nvPr/>
        </p:nvSpPr>
        <p:spPr>
          <a:xfrm>
            <a:off x="5554982" y="1421747"/>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系统概述</a:t>
            </a:r>
            <a:endParaRPr lang="en-US" altLang="zh-CN" sz="3200" dirty="0">
              <a:solidFill>
                <a:srgbClr val="6B9D43"/>
              </a:solidFill>
              <a:latin typeface="微软雅黑" panose="020B0503020204020204" charset="-122"/>
              <a:ea typeface="微软雅黑" panose="020B0503020204020204" charset="-122"/>
              <a:sym typeface="+mn-ea"/>
            </a:endParaRPr>
          </a:p>
        </p:txBody>
      </p:sp>
      <p:sp>
        <p:nvSpPr>
          <p:cNvPr id="22" name="文本框 21"/>
          <p:cNvSpPr txBox="1"/>
          <p:nvPr/>
        </p:nvSpPr>
        <p:spPr>
          <a:xfrm>
            <a:off x="4284027" y="2494340"/>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02</a:t>
            </a:r>
          </a:p>
        </p:txBody>
      </p:sp>
      <p:sp>
        <p:nvSpPr>
          <p:cNvPr id="23" name="文本框 22"/>
          <p:cNvSpPr txBox="1"/>
          <p:nvPr/>
        </p:nvSpPr>
        <p:spPr>
          <a:xfrm>
            <a:off x="5575618" y="2558217"/>
            <a:ext cx="3961130"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系统目标</a:t>
            </a:r>
          </a:p>
        </p:txBody>
      </p:sp>
      <p:sp>
        <p:nvSpPr>
          <p:cNvPr id="32" name="文本框 31"/>
          <p:cNvSpPr txBox="1"/>
          <p:nvPr/>
        </p:nvSpPr>
        <p:spPr>
          <a:xfrm>
            <a:off x="4282440" y="3609340"/>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03</a:t>
            </a:r>
          </a:p>
        </p:txBody>
      </p:sp>
      <p:sp>
        <p:nvSpPr>
          <p:cNvPr id="33" name="文本框 32"/>
          <p:cNvSpPr txBox="1"/>
          <p:nvPr/>
        </p:nvSpPr>
        <p:spPr>
          <a:xfrm>
            <a:off x="5585142" y="3670480"/>
            <a:ext cx="3832225" cy="584775"/>
          </a:xfrm>
          <a:prstGeom prst="rect">
            <a:avLst/>
          </a:prstGeom>
          <a:noFill/>
        </p:spPr>
        <p:txBody>
          <a:bodyPr wrap="square" rtlCol="0">
            <a:spAutoFit/>
          </a:bodyPr>
          <a:lstStyle/>
          <a:p>
            <a:pPr algn="l" fontAlgn="auto">
              <a:lnSpc>
                <a:spcPct val="100000"/>
              </a:lnSpc>
            </a:pPr>
            <a:r>
              <a:rPr lang="en-US" altLang="zh-CN" sz="3200" b="1" dirty="0">
                <a:solidFill>
                  <a:srgbClr val="6B9D43"/>
                </a:solidFill>
                <a:latin typeface="微软雅黑" panose="020B0503020204020204" charset="-122"/>
                <a:ea typeface="微软雅黑" panose="020B0503020204020204" charset="-122"/>
                <a:sym typeface="+mn-ea"/>
              </a:rPr>
              <a:t>HIPO</a:t>
            </a:r>
            <a:r>
              <a:rPr lang="zh-CN" altLang="en-US" sz="3200" b="1" dirty="0">
                <a:solidFill>
                  <a:srgbClr val="6B9D43"/>
                </a:solidFill>
                <a:latin typeface="微软雅黑" panose="020B0503020204020204" charset="-122"/>
                <a:ea typeface="微软雅黑" panose="020B0503020204020204" charset="-122"/>
                <a:sym typeface="+mn-ea"/>
              </a:rPr>
              <a:t>图</a:t>
            </a:r>
            <a:endParaRPr lang="zh-CN" altLang="en-US" sz="3200" dirty="0">
              <a:solidFill>
                <a:srgbClr val="6B9D43"/>
              </a:solidFill>
              <a:latin typeface="微软雅黑" panose="020B0503020204020204" charset="-122"/>
              <a:ea typeface="微软雅黑" panose="020B0503020204020204" charset="-122"/>
              <a:sym typeface="+mn-ea"/>
            </a:endParaRPr>
          </a:p>
        </p:txBody>
      </p:sp>
      <p:sp>
        <p:nvSpPr>
          <p:cNvPr id="36" name="文本框 35"/>
          <p:cNvSpPr txBox="1"/>
          <p:nvPr/>
        </p:nvSpPr>
        <p:spPr>
          <a:xfrm>
            <a:off x="4282440" y="4724340"/>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04</a:t>
            </a:r>
          </a:p>
        </p:txBody>
      </p:sp>
      <p:sp>
        <p:nvSpPr>
          <p:cNvPr id="37" name="文本框 36"/>
          <p:cNvSpPr txBox="1"/>
          <p:nvPr/>
        </p:nvSpPr>
        <p:spPr>
          <a:xfrm>
            <a:off x="5507354" y="4770180"/>
            <a:ext cx="3832225"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甘特图</a:t>
            </a:r>
          </a:p>
        </p:txBody>
      </p:sp>
      <p:sp>
        <p:nvSpPr>
          <p:cNvPr id="34" name="文本框 33">
            <a:extLst>
              <a:ext uri="{FF2B5EF4-FFF2-40B4-BE49-F238E27FC236}">
                <a16:creationId xmlns:a16="http://schemas.microsoft.com/office/drawing/2014/main" id="{2D6F943E-C797-4C5C-9F8D-A33F15CE532A}"/>
              </a:ext>
            </a:extLst>
          </p:cNvPr>
          <p:cNvSpPr txBox="1"/>
          <p:nvPr/>
        </p:nvSpPr>
        <p:spPr>
          <a:xfrm>
            <a:off x="7885430" y="1433177"/>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05</a:t>
            </a:r>
          </a:p>
        </p:txBody>
      </p:sp>
      <p:sp>
        <p:nvSpPr>
          <p:cNvPr id="35" name="文本框 34">
            <a:extLst>
              <a:ext uri="{FF2B5EF4-FFF2-40B4-BE49-F238E27FC236}">
                <a16:creationId xmlns:a16="http://schemas.microsoft.com/office/drawing/2014/main" id="{B828EA59-3976-4F65-8A14-A0D361B4FDED}"/>
              </a:ext>
            </a:extLst>
          </p:cNvPr>
          <p:cNvSpPr txBox="1"/>
          <p:nvPr/>
        </p:nvSpPr>
        <p:spPr>
          <a:xfrm>
            <a:off x="9015091" y="1450956"/>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业务流程图</a:t>
            </a:r>
            <a:endParaRPr lang="en-US" altLang="zh-CN" sz="3200" b="1" dirty="0">
              <a:solidFill>
                <a:srgbClr val="6B9D43"/>
              </a:solidFill>
              <a:latin typeface="微软雅黑" panose="020B0503020204020204" charset="-122"/>
              <a:ea typeface="微软雅黑" panose="020B0503020204020204" charset="-122"/>
              <a:sym typeface="+mn-ea"/>
            </a:endParaRPr>
          </a:p>
        </p:txBody>
      </p:sp>
      <p:sp>
        <p:nvSpPr>
          <p:cNvPr id="39" name="文本框 38">
            <a:extLst>
              <a:ext uri="{FF2B5EF4-FFF2-40B4-BE49-F238E27FC236}">
                <a16:creationId xmlns:a16="http://schemas.microsoft.com/office/drawing/2014/main" id="{ED964B57-E3DB-43F2-9F86-B83AA94137FE}"/>
              </a:ext>
            </a:extLst>
          </p:cNvPr>
          <p:cNvSpPr txBox="1"/>
          <p:nvPr/>
        </p:nvSpPr>
        <p:spPr>
          <a:xfrm>
            <a:off x="7885429" y="2547482"/>
            <a:ext cx="854075" cy="645160"/>
          </a:xfrm>
          <a:prstGeom prst="rect">
            <a:avLst/>
          </a:prstGeom>
          <a:noFill/>
        </p:spPr>
        <p:txBody>
          <a:bodyPr wrap="square" rtlCol="0">
            <a:spAutoFit/>
          </a:bodyPr>
          <a:lstStyle/>
          <a:p>
            <a:pPr algn="r"/>
            <a:r>
              <a:rPr lang="en-US" altLang="zh-CN" sz="3600" b="1" dirty="0">
                <a:solidFill>
                  <a:srgbClr val="205337"/>
                </a:solidFill>
                <a:latin typeface="华文细黑" panose="02010600040101010101" charset="-122"/>
                <a:ea typeface="华文细黑" panose="02010600040101010101" charset="-122"/>
              </a:rPr>
              <a:t>06</a:t>
            </a:r>
          </a:p>
        </p:txBody>
      </p:sp>
      <p:sp>
        <p:nvSpPr>
          <p:cNvPr id="40" name="文本框 39">
            <a:extLst>
              <a:ext uri="{FF2B5EF4-FFF2-40B4-BE49-F238E27FC236}">
                <a16:creationId xmlns:a16="http://schemas.microsoft.com/office/drawing/2014/main" id="{E9476942-D3E7-42CE-B98B-96AFB64F612A}"/>
              </a:ext>
            </a:extLst>
          </p:cNvPr>
          <p:cNvSpPr txBox="1"/>
          <p:nvPr/>
        </p:nvSpPr>
        <p:spPr>
          <a:xfrm>
            <a:off x="9011444" y="2547482"/>
            <a:ext cx="3961130" cy="584775"/>
          </a:xfrm>
          <a:prstGeom prst="rect">
            <a:avLst/>
          </a:prstGeom>
          <a:noFill/>
        </p:spPr>
        <p:txBody>
          <a:bodyPr wrap="square" rtlCol="0">
            <a:spAutoFit/>
          </a:bodyPr>
          <a:lstStyle/>
          <a:p>
            <a:pPr algn="l" fontAlgn="auto">
              <a:lnSpc>
                <a:spcPct val="100000"/>
              </a:lnSpc>
            </a:pPr>
            <a:r>
              <a:rPr lang="zh-CN" altLang="en-US" sz="3200" b="1" dirty="0">
                <a:solidFill>
                  <a:srgbClr val="205337"/>
                </a:solidFill>
                <a:latin typeface="微软雅黑" panose="020B0503020204020204" charset="-122"/>
                <a:ea typeface="微软雅黑" panose="020B0503020204020204" charset="-122"/>
                <a:sym typeface="+mn-ea"/>
              </a:rPr>
              <a:t>组员评价</a:t>
            </a:r>
          </a:p>
        </p:txBody>
      </p:sp>
      <p:sp>
        <p:nvSpPr>
          <p:cNvPr id="41" name="文本框 40">
            <a:extLst>
              <a:ext uri="{FF2B5EF4-FFF2-40B4-BE49-F238E27FC236}">
                <a16:creationId xmlns:a16="http://schemas.microsoft.com/office/drawing/2014/main" id="{7B920C46-1927-44A6-868D-886B9C0F349E}"/>
              </a:ext>
            </a:extLst>
          </p:cNvPr>
          <p:cNvSpPr txBox="1"/>
          <p:nvPr/>
        </p:nvSpPr>
        <p:spPr>
          <a:xfrm>
            <a:off x="7885429" y="3625910"/>
            <a:ext cx="854075" cy="645160"/>
          </a:xfrm>
          <a:prstGeom prst="rect">
            <a:avLst/>
          </a:prstGeom>
          <a:noFill/>
        </p:spPr>
        <p:txBody>
          <a:bodyPr wrap="square" rtlCol="0">
            <a:spAutoFit/>
          </a:bodyPr>
          <a:lstStyle/>
          <a:p>
            <a:pPr algn="r"/>
            <a:r>
              <a:rPr lang="en-US" altLang="zh-CN" sz="3600" b="1" dirty="0">
                <a:solidFill>
                  <a:srgbClr val="6B9D43"/>
                </a:solidFill>
                <a:latin typeface="华文细黑" panose="02010600040101010101" charset="-122"/>
                <a:ea typeface="华文细黑" panose="02010600040101010101" charset="-122"/>
              </a:rPr>
              <a:t>07</a:t>
            </a:r>
          </a:p>
        </p:txBody>
      </p:sp>
      <p:sp>
        <p:nvSpPr>
          <p:cNvPr id="42" name="文本框 41">
            <a:extLst>
              <a:ext uri="{FF2B5EF4-FFF2-40B4-BE49-F238E27FC236}">
                <a16:creationId xmlns:a16="http://schemas.microsoft.com/office/drawing/2014/main" id="{3FF80B4E-442B-40C1-9352-EB4428E34A7E}"/>
              </a:ext>
            </a:extLst>
          </p:cNvPr>
          <p:cNvSpPr txBox="1"/>
          <p:nvPr/>
        </p:nvSpPr>
        <p:spPr>
          <a:xfrm>
            <a:off x="8990330" y="3653463"/>
            <a:ext cx="3961130" cy="584775"/>
          </a:xfrm>
          <a:prstGeom prst="rect">
            <a:avLst/>
          </a:prstGeom>
          <a:noFill/>
        </p:spPr>
        <p:txBody>
          <a:bodyPr wrap="square" rtlCol="0">
            <a:spAutoFit/>
          </a:bodyPr>
          <a:lstStyle/>
          <a:p>
            <a:pPr algn="l" fontAlgn="auto">
              <a:lnSpc>
                <a:spcPct val="100000"/>
              </a:lnSpc>
            </a:pPr>
            <a:r>
              <a:rPr lang="zh-CN" altLang="en-US" sz="3200" b="1" dirty="0">
                <a:solidFill>
                  <a:srgbClr val="6B9D43"/>
                </a:solidFill>
                <a:latin typeface="微软雅黑" panose="020B0503020204020204" charset="-122"/>
                <a:ea typeface="微软雅黑" panose="020B0503020204020204" charset="-122"/>
                <a:sym typeface="+mn-ea"/>
              </a:rPr>
              <a:t>引用文件</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par>
                                <p:cTn id="33" presetID="22" presetClass="entr" presetSubtype="8"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22" presetClass="entr" presetSubtype="8"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par>
                                <p:cTn id="39" presetID="22" presetClass="entr" presetSubtype="8"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par>
                                <p:cTn id="42" presetID="22" presetClass="entr" presetSubtype="4"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down)">
                                      <p:cBhvr>
                                        <p:cTn id="50" dur="500"/>
                                        <p:tgtEl>
                                          <p:spTgt spid="30"/>
                                        </p:tgtEl>
                                      </p:cBhvr>
                                    </p:animEffect>
                                  </p:childTnLst>
                                </p:cTn>
                              </p:par>
                              <p:par>
                                <p:cTn id="51" presetID="22" presetClass="entr" presetSubtype="4"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par>
                          <p:cTn id="54" fill="hold">
                            <p:stCondLst>
                              <p:cond delay="1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2000"/>
                            </p:stCondLst>
                            <p:childTnLst>
                              <p:par>
                                <p:cTn id="61" presetID="53" presetClass="entr" presetSubtype="16"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Effect transition="in" filter="fade">
                                      <p:cBhvr>
                                        <p:cTn id="65" dur="500"/>
                                        <p:tgtEl>
                                          <p:spTgt spid="15"/>
                                        </p:tgtEl>
                                      </p:cBhvr>
                                    </p:animEffect>
                                  </p:childTnLst>
                                </p:cTn>
                              </p:par>
                            </p:childTnLst>
                          </p:cTn>
                        </p:par>
                        <p:par>
                          <p:cTn id="66" fill="hold">
                            <p:stCondLst>
                              <p:cond delay="2500"/>
                            </p:stCondLst>
                            <p:childTnLst>
                              <p:par>
                                <p:cTn id="67" presetID="52" presetClass="entr" presetSubtype="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Scale>
                                      <p:cBhvr>
                                        <p:cTn id="69" dur="5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500" decel="50000" fill="hold">
                                          <p:stCondLst>
                                            <p:cond delay="0"/>
                                          </p:stCondLst>
                                        </p:cTn>
                                        <p:tgtEl>
                                          <p:spTgt spid="17"/>
                                        </p:tgtEl>
                                        <p:attrNameLst>
                                          <p:attrName>ppt_x</p:attrName>
                                          <p:attrName>ppt_y</p:attrName>
                                        </p:attrNameLst>
                                      </p:cBhvr>
                                    </p:animMotion>
                                    <p:animEffect transition="in" filter="fade">
                                      <p:cBhvr>
                                        <p:cTn id="71" dur="500"/>
                                        <p:tgtEl>
                                          <p:spTgt spid="17"/>
                                        </p:tgtEl>
                                      </p:cBhvr>
                                    </p:animEffect>
                                  </p:childTnLst>
                                </p:cTn>
                              </p:par>
                              <p:par>
                                <p:cTn id="72" presetID="22" presetClass="entr" presetSubtype="8" fill="hold" grpId="1"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childTnLst>
                          </p:cTn>
                        </p:par>
                        <p:par>
                          <p:cTn id="75" fill="hold">
                            <p:stCondLst>
                              <p:cond delay="3000"/>
                            </p:stCondLst>
                            <p:childTnLst>
                              <p:par>
                                <p:cTn id="76" presetID="52"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Scale>
                                      <p:cBhvr>
                                        <p:cTn id="78"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9" dur="500" decel="50000" fill="hold">
                                          <p:stCondLst>
                                            <p:cond delay="0"/>
                                          </p:stCondLst>
                                        </p:cTn>
                                        <p:tgtEl>
                                          <p:spTgt spid="22"/>
                                        </p:tgtEl>
                                        <p:attrNameLst>
                                          <p:attrName>ppt_x</p:attrName>
                                          <p:attrName>ppt_y</p:attrName>
                                        </p:attrNameLst>
                                      </p:cBhvr>
                                    </p:animMotion>
                                    <p:animEffect transition="in" filter="fade">
                                      <p:cBhvr>
                                        <p:cTn id="80" dur="500"/>
                                        <p:tgtEl>
                                          <p:spTgt spid="22"/>
                                        </p:tgtEl>
                                      </p:cBhvr>
                                    </p:animEffect>
                                  </p:childTnLst>
                                </p:cTn>
                              </p:par>
                              <p:par>
                                <p:cTn id="81" presetID="22" presetClass="entr" presetSubtype="8" fill="hold" grpId="1"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500"/>
                                        <p:tgtEl>
                                          <p:spTgt spid="23"/>
                                        </p:tgtEl>
                                      </p:cBhvr>
                                    </p:animEffect>
                                  </p:childTnLst>
                                </p:cTn>
                              </p:par>
                            </p:childTnLst>
                          </p:cTn>
                        </p:par>
                        <p:par>
                          <p:cTn id="84" fill="hold">
                            <p:stCondLst>
                              <p:cond delay="3500"/>
                            </p:stCondLst>
                            <p:childTnLst>
                              <p:par>
                                <p:cTn id="85" presetID="52"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Scale>
                                      <p:cBhvr>
                                        <p:cTn id="87"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8" dur="500" decel="50000" fill="hold">
                                          <p:stCondLst>
                                            <p:cond delay="0"/>
                                          </p:stCondLst>
                                        </p:cTn>
                                        <p:tgtEl>
                                          <p:spTgt spid="32"/>
                                        </p:tgtEl>
                                        <p:attrNameLst>
                                          <p:attrName>ppt_x</p:attrName>
                                          <p:attrName>ppt_y</p:attrName>
                                        </p:attrNameLst>
                                      </p:cBhvr>
                                    </p:animMotion>
                                    <p:animEffect transition="in" filter="fade">
                                      <p:cBhvr>
                                        <p:cTn id="89" dur="500"/>
                                        <p:tgtEl>
                                          <p:spTgt spid="32"/>
                                        </p:tgtEl>
                                      </p:cBhvr>
                                    </p:animEffect>
                                  </p:childTnLst>
                                </p:cTn>
                              </p:par>
                              <p:par>
                                <p:cTn id="90" presetID="22" presetClass="entr" presetSubtype="8" fill="hold" grpId="1"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par>
                          <p:cTn id="93" fill="hold">
                            <p:stCondLst>
                              <p:cond delay="4000"/>
                            </p:stCondLst>
                            <p:childTnLst>
                              <p:par>
                                <p:cTn id="94" presetID="52" presetClass="entr" presetSubtype="0" fill="hold" grpId="0" nodeType="afterEffect">
                                  <p:stCondLst>
                                    <p:cond delay="0"/>
                                  </p:stCondLst>
                                  <p:childTnLst>
                                    <p:set>
                                      <p:cBhvr>
                                        <p:cTn id="95" dur="1" fill="hold">
                                          <p:stCondLst>
                                            <p:cond delay="0"/>
                                          </p:stCondLst>
                                        </p:cTn>
                                        <p:tgtEl>
                                          <p:spTgt spid="36"/>
                                        </p:tgtEl>
                                        <p:attrNameLst>
                                          <p:attrName>style.visibility</p:attrName>
                                        </p:attrNameLst>
                                      </p:cBhvr>
                                      <p:to>
                                        <p:strVal val="visible"/>
                                      </p:to>
                                    </p:set>
                                    <p:animScale>
                                      <p:cBhvr>
                                        <p:cTn id="96" dur="5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7" dur="500" decel="50000" fill="hold">
                                          <p:stCondLst>
                                            <p:cond delay="0"/>
                                          </p:stCondLst>
                                        </p:cTn>
                                        <p:tgtEl>
                                          <p:spTgt spid="36"/>
                                        </p:tgtEl>
                                        <p:attrNameLst>
                                          <p:attrName>ppt_x</p:attrName>
                                          <p:attrName>ppt_y</p:attrName>
                                        </p:attrNameLst>
                                      </p:cBhvr>
                                    </p:animMotion>
                                    <p:animEffect transition="in" filter="fade">
                                      <p:cBhvr>
                                        <p:cTn id="98" dur="500"/>
                                        <p:tgtEl>
                                          <p:spTgt spid="36"/>
                                        </p:tgtEl>
                                      </p:cBhvr>
                                    </p:animEffect>
                                  </p:childTnLst>
                                </p:cTn>
                              </p:par>
                              <p:par>
                                <p:cTn id="99" presetID="22" presetClass="entr" presetSubtype="8" fill="hold" grpId="1"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4500"/>
                            </p:stCondLst>
                            <p:childTnLst>
                              <p:par>
                                <p:cTn id="103" presetID="52" presetClass="entr" presetSubtype="0" fill="hold" grpId="0" nodeType="afterEffect">
                                  <p:stCondLst>
                                    <p:cond delay="0"/>
                                  </p:stCondLst>
                                  <p:childTnLst>
                                    <p:set>
                                      <p:cBhvr>
                                        <p:cTn id="104" dur="1" fill="hold">
                                          <p:stCondLst>
                                            <p:cond delay="0"/>
                                          </p:stCondLst>
                                        </p:cTn>
                                        <p:tgtEl>
                                          <p:spTgt spid="34"/>
                                        </p:tgtEl>
                                        <p:attrNameLst>
                                          <p:attrName>style.visibility</p:attrName>
                                        </p:attrNameLst>
                                      </p:cBhvr>
                                      <p:to>
                                        <p:strVal val="visible"/>
                                      </p:to>
                                    </p:set>
                                    <p:animScale>
                                      <p:cBhvr>
                                        <p:cTn id="105" dur="5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6" dur="500" decel="50000" fill="hold">
                                          <p:stCondLst>
                                            <p:cond delay="0"/>
                                          </p:stCondLst>
                                        </p:cTn>
                                        <p:tgtEl>
                                          <p:spTgt spid="34"/>
                                        </p:tgtEl>
                                        <p:attrNameLst>
                                          <p:attrName>ppt_x</p:attrName>
                                          <p:attrName>ppt_y</p:attrName>
                                        </p:attrNameLst>
                                      </p:cBhvr>
                                    </p:animMotion>
                                    <p:animEffect transition="in" filter="fade">
                                      <p:cBhvr>
                                        <p:cTn id="107" dur="500"/>
                                        <p:tgtEl>
                                          <p:spTgt spid="34"/>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left)">
                                      <p:cBhvr>
                                        <p:cTn id="110" dur="500"/>
                                        <p:tgtEl>
                                          <p:spTgt spid="35"/>
                                        </p:tgtEl>
                                      </p:cBhvr>
                                    </p:animEffect>
                                  </p:childTnLst>
                                </p:cTn>
                              </p:par>
                            </p:childTnLst>
                          </p:cTn>
                        </p:par>
                        <p:par>
                          <p:cTn id="111" fill="hold">
                            <p:stCondLst>
                              <p:cond delay="5000"/>
                            </p:stCondLst>
                            <p:childTnLst>
                              <p:par>
                                <p:cTn id="112" presetID="52" presetClass="entr" presetSubtype="0" fill="hold" grpId="0" nodeType="afterEffect">
                                  <p:stCondLst>
                                    <p:cond delay="0"/>
                                  </p:stCondLst>
                                  <p:childTnLst>
                                    <p:set>
                                      <p:cBhvr>
                                        <p:cTn id="113" dur="1" fill="hold">
                                          <p:stCondLst>
                                            <p:cond delay="0"/>
                                          </p:stCondLst>
                                        </p:cTn>
                                        <p:tgtEl>
                                          <p:spTgt spid="39"/>
                                        </p:tgtEl>
                                        <p:attrNameLst>
                                          <p:attrName>style.visibility</p:attrName>
                                        </p:attrNameLst>
                                      </p:cBhvr>
                                      <p:to>
                                        <p:strVal val="visible"/>
                                      </p:to>
                                    </p:set>
                                    <p:animScale>
                                      <p:cBhvr>
                                        <p:cTn id="114" dur="5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5" dur="500" decel="50000" fill="hold">
                                          <p:stCondLst>
                                            <p:cond delay="0"/>
                                          </p:stCondLst>
                                        </p:cTn>
                                        <p:tgtEl>
                                          <p:spTgt spid="39"/>
                                        </p:tgtEl>
                                        <p:attrNameLst>
                                          <p:attrName>ppt_x</p:attrName>
                                          <p:attrName>ppt_y</p:attrName>
                                        </p:attrNameLst>
                                      </p:cBhvr>
                                    </p:animMotion>
                                    <p:animEffect transition="in" filter="fade">
                                      <p:cBhvr>
                                        <p:cTn id="116" dur="500"/>
                                        <p:tgtEl>
                                          <p:spTgt spid="39"/>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left)">
                                      <p:cBhvr>
                                        <p:cTn id="119" dur="500"/>
                                        <p:tgtEl>
                                          <p:spTgt spid="40"/>
                                        </p:tgtEl>
                                      </p:cBhvr>
                                    </p:animEffect>
                                  </p:childTnLst>
                                </p:cTn>
                              </p:par>
                            </p:childTnLst>
                          </p:cTn>
                        </p:par>
                        <p:par>
                          <p:cTn id="120" fill="hold">
                            <p:stCondLst>
                              <p:cond delay="5500"/>
                            </p:stCondLst>
                            <p:childTnLst>
                              <p:par>
                                <p:cTn id="121" presetID="52" presetClass="entr" presetSubtype="0" fill="hold" grpId="0" nodeType="afterEffect">
                                  <p:stCondLst>
                                    <p:cond delay="0"/>
                                  </p:stCondLst>
                                  <p:childTnLst>
                                    <p:set>
                                      <p:cBhvr>
                                        <p:cTn id="122" dur="1" fill="hold">
                                          <p:stCondLst>
                                            <p:cond delay="0"/>
                                          </p:stCondLst>
                                        </p:cTn>
                                        <p:tgtEl>
                                          <p:spTgt spid="41"/>
                                        </p:tgtEl>
                                        <p:attrNameLst>
                                          <p:attrName>style.visibility</p:attrName>
                                        </p:attrNameLst>
                                      </p:cBhvr>
                                      <p:to>
                                        <p:strVal val="visible"/>
                                      </p:to>
                                    </p:set>
                                    <p:animScale>
                                      <p:cBhvr>
                                        <p:cTn id="123" dur="5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4" dur="500" decel="50000" fill="hold">
                                          <p:stCondLst>
                                            <p:cond delay="0"/>
                                          </p:stCondLst>
                                        </p:cTn>
                                        <p:tgtEl>
                                          <p:spTgt spid="41"/>
                                        </p:tgtEl>
                                        <p:attrNameLst>
                                          <p:attrName>ppt_x</p:attrName>
                                          <p:attrName>ppt_y</p:attrName>
                                        </p:attrNameLst>
                                      </p:cBhvr>
                                    </p:animMotion>
                                    <p:animEffect transition="in" filter="fade">
                                      <p:cBhvr>
                                        <p:cTn id="125" dur="500"/>
                                        <p:tgtEl>
                                          <p:spTgt spid="41"/>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wipe(left)">
                                      <p:cBhvr>
                                        <p:cTn id="1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4" grpId="0"/>
      <p:bldP spid="15" grpId="0"/>
      <p:bldP spid="17" grpId="0"/>
      <p:bldP spid="18" grpId="1"/>
      <p:bldP spid="22" grpId="0"/>
      <p:bldP spid="23" grpId="1"/>
      <p:bldP spid="32" grpId="0"/>
      <p:bldP spid="33" grpId="1"/>
      <p:bldP spid="36" grpId="0"/>
      <p:bldP spid="37" grpId="1"/>
      <p:bldP spid="34" grpId="0"/>
      <p:bldP spid="35" grpId="0"/>
      <p:bldP spid="39" grpId="0"/>
      <p:bldP spid="40" grpId="0"/>
      <p:bldP spid="4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01</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系统概述</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系统概述</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50" name="文本框 66"/>
          <p:cNvSpPr txBox="1"/>
          <p:nvPr/>
        </p:nvSpPr>
        <p:spPr>
          <a:xfrm>
            <a:off x="2070418" y="1749742"/>
            <a:ext cx="8049894" cy="900257"/>
          </a:xfrm>
          <a:prstGeom prst="rect">
            <a:avLst/>
          </a:prstGeom>
          <a:noFill/>
          <a:effectLst/>
        </p:spPr>
        <p:txBody>
          <a:bodyPr wrap="square" lIns="68589" tIns="34295" rIns="68589" bIns="34295" rtlCol="0">
            <a:spAutoFit/>
          </a:bodyPr>
          <a:lstStyle/>
          <a:p>
            <a:r>
              <a:rPr lang="en-US" altLang="zh-CN" dirty="0"/>
              <a:t>        </a:t>
            </a:r>
            <a:r>
              <a:rPr lang="zh-CN" altLang="zh-CN" dirty="0"/>
              <a:t>“黄金矿工致敬版”微信小程序是一款能够在微信上游玩的益智类小游戏，它类似“消除星星“那样，关卡无限，随着关卡的深入，难度越来越大。</a:t>
            </a:r>
          </a:p>
          <a:p>
            <a:r>
              <a:rPr lang="en-US" altLang="zh-CN" dirty="0"/>
              <a:t>         </a:t>
            </a:r>
            <a:r>
              <a:rPr lang="zh-CN" altLang="zh-CN" dirty="0"/>
              <a:t>该项目如今已过去一个月，已根据计划</a:t>
            </a:r>
            <a:r>
              <a:rPr lang="zh-CN" altLang="en-US" dirty="0"/>
              <a:t>初步</a:t>
            </a:r>
            <a:r>
              <a:rPr lang="zh-CN" altLang="zh-CN" dirty="0"/>
              <a:t>完成了小程序的界面设计。</a:t>
            </a:r>
          </a:p>
        </p:txBody>
      </p:sp>
      <p:grpSp>
        <p:nvGrpSpPr>
          <p:cNvPr id="51" name="组合 50"/>
          <p:cNvGrpSpPr/>
          <p:nvPr/>
        </p:nvGrpSpPr>
        <p:grpSpPr>
          <a:xfrm>
            <a:off x="949325" y="3515234"/>
            <a:ext cx="2324735" cy="703580"/>
            <a:chOff x="7574253" y="2054104"/>
            <a:chExt cx="2427751" cy="734906"/>
          </a:xfrm>
        </p:grpSpPr>
        <p:sp>
          <p:nvSpPr>
            <p:cNvPr id="52" name="任意多边形 51"/>
            <p:cNvSpPr/>
            <p:nvPr/>
          </p:nvSpPr>
          <p:spPr>
            <a:xfrm rot="5400000">
              <a:off x="8420675" y="1207681"/>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rgbClr val="6B9D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3" name="文本框 67"/>
            <p:cNvSpPr txBox="1"/>
            <p:nvPr/>
          </p:nvSpPr>
          <p:spPr>
            <a:xfrm>
              <a:off x="7574253" y="2249769"/>
              <a:ext cx="1923102" cy="352198"/>
            </a:xfrm>
            <a:prstGeom prst="rect">
              <a:avLst/>
            </a:prstGeom>
            <a:noFill/>
            <a:effectLst/>
          </p:spPr>
          <p:txBody>
            <a:bodyPr wrap="square" rtlCol="0">
              <a:spAutoFit/>
            </a:bodyPr>
            <a:lstStyle/>
            <a:p>
              <a:pPr algn="ctr"/>
              <a:r>
                <a:rPr lang="zh-CN" altLang="en-US" sz="1600" b="1" dirty="0">
                  <a:solidFill>
                    <a:srgbClr val="6B9D43"/>
                  </a:solidFill>
                  <a:latin typeface="微软雅黑" panose="020B0503020204020204" charset="-122"/>
                  <a:ea typeface="微软雅黑" panose="020B0503020204020204" charset="-122"/>
                </a:rPr>
                <a:t>投资方</a:t>
              </a:r>
            </a:p>
          </p:txBody>
        </p:sp>
      </p:grpSp>
      <p:grpSp>
        <p:nvGrpSpPr>
          <p:cNvPr id="54" name="组合 53"/>
          <p:cNvGrpSpPr/>
          <p:nvPr/>
        </p:nvGrpSpPr>
        <p:grpSpPr>
          <a:xfrm>
            <a:off x="948690" y="4582986"/>
            <a:ext cx="2325370" cy="703580"/>
            <a:chOff x="7573591" y="3154569"/>
            <a:chExt cx="2428414" cy="734906"/>
          </a:xfrm>
        </p:grpSpPr>
        <p:sp>
          <p:nvSpPr>
            <p:cNvPr id="55" name="任意多边形 54"/>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6" name="文本框 68"/>
            <p:cNvSpPr txBox="1"/>
            <p:nvPr/>
          </p:nvSpPr>
          <p:spPr>
            <a:xfrm>
              <a:off x="7573591" y="3356204"/>
              <a:ext cx="1924429" cy="35219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需求方</a:t>
              </a:r>
            </a:p>
          </p:txBody>
        </p:sp>
      </p:grpSp>
      <p:grpSp>
        <p:nvGrpSpPr>
          <p:cNvPr id="57" name="组合 56"/>
          <p:cNvGrpSpPr/>
          <p:nvPr/>
        </p:nvGrpSpPr>
        <p:grpSpPr>
          <a:xfrm>
            <a:off x="6042183" y="3517194"/>
            <a:ext cx="2324735" cy="703580"/>
            <a:chOff x="7574255" y="4227325"/>
            <a:chExt cx="2427751" cy="734906"/>
          </a:xfrm>
        </p:grpSpPr>
        <p:sp>
          <p:nvSpPr>
            <p:cNvPr id="58" name="任意多边形 57"/>
            <p:cNvSpPr/>
            <p:nvPr/>
          </p:nvSpPr>
          <p:spPr>
            <a:xfrm rot="5400000">
              <a:off x="8420677" y="3380902"/>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rgbClr val="6B9D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59" name="文本框 69"/>
            <p:cNvSpPr txBox="1"/>
            <p:nvPr/>
          </p:nvSpPr>
          <p:spPr>
            <a:xfrm>
              <a:off x="7574255" y="4418348"/>
              <a:ext cx="1923102" cy="352198"/>
            </a:xfrm>
            <a:prstGeom prst="rect">
              <a:avLst/>
            </a:prstGeom>
            <a:noFill/>
            <a:effectLst/>
          </p:spPr>
          <p:txBody>
            <a:bodyPr wrap="square" rtlCol="0">
              <a:spAutoFit/>
            </a:bodyPr>
            <a:lstStyle/>
            <a:p>
              <a:pPr algn="ctr"/>
              <a:r>
                <a:rPr lang="zh-CN" altLang="en-US" sz="1600" b="1" dirty="0">
                  <a:solidFill>
                    <a:srgbClr val="6B9D43"/>
                  </a:solidFill>
                  <a:latin typeface="微软雅黑" panose="020B0503020204020204" charset="-122"/>
                  <a:ea typeface="微软雅黑" panose="020B0503020204020204" charset="-122"/>
                  <a:sym typeface="+mn-ea"/>
                </a:rPr>
                <a:t>用户</a:t>
              </a:r>
              <a:endParaRPr lang="en-US" altLang="zh-CN" sz="12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60" name="组合 59"/>
          <p:cNvGrpSpPr/>
          <p:nvPr/>
        </p:nvGrpSpPr>
        <p:grpSpPr>
          <a:xfrm>
            <a:off x="6042182" y="4592828"/>
            <a:ext cx="2325370" cy="703580"/>
            <a:chOff x="7573589" y="5327790"/>
            <a:chExt cx="2428414" cy="734906"/>
          </a:xfrm>
          <a:solidFill>
            <a:schemeClr val="accent4"/>
          </a:solidFill>
        </p:grpSpPr>
        <p:sp>
          <p:nvSpPr>
            <p:cNvPr id="61" name="任意多边形 60"/>
            <p:cNvSpPr/>
            <p:nvPr/>
          </p:nvSpPr>
          <p:spPr>
            <a:xfrm rot="5400000">
              <a:off x="8420674" y="4481367"/>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rgbClr val="6B9D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62" name="文本框 70"/>
            <p:cNvSpPr txBox="1"/>
            <p:nvPr/>
          </p:nvSpPr>
          <p:spPr>
            <a:xfrm>
              <a:off x="7573589" y="5518812"/>
              <a:ext cx="1923102" cy="352198"/>
            </a:xfrm>
            <a:prstGeom prst="rect">
              <a:avLst/>
            </a:prstGeom>
            <a:noFill/>
            <a:effectLst/>
          </p:spPr>
          <p:txBody>
            <a:bodyPr wrap="square" rtlCol="0">
              <a:spAutoFit/>
            </a:bodyPr>
            <a:lstStyle/>
            <a:p>
              <a:pPr algn="ctr"/>
              <a:r>
                <a:rPr lang="zh-CN" altLang="en-US" sz="1600" b="1" dirty="0">
                  <a:solidFill>
                    <a:schemeClr val="bg1"/>
                  </a:solidFill>
                  <a:latin typeface="微软雅黑" panose="020B0503020204020204" charset="-122"/>
                  <a:ea typeface="微软雅黑" panose="020B0503020204020204" charset="-122"/>
                  <a:sym typeface="+mn-ea"/>
                </a:rPr>
                <a:t>开发方</a:t>
              </a:r>
            </a:p>
          </p:txBody>
        </p:sp>
      </p:grpSp>
      <p:sp>
        <p:nvSpPr>
          <p:cNvPr id="65" name="文本框 73"/>
          <p:cNvSpPr txBox="1"/>
          <p:nvPr/>
        </p:nvSpPr>
        <p:spPr>
          <a:xfrm>
            <a:off x="3458210" y="3481761"/>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G13</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小组全员</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6" name="文本框 73">
            <a:extLst>
              <a:ext uri="{FF2B5EF4-FFF2-40B4-BE49-F238E27FC236}">
                <a16:creationId xmlns:a16="http://schemas.microsoft.com/office/drawing/2014/main" id="{DB5FBD51-C87B-4B57-8EB8-86193EC58A2A}"/>
              </a:ext>
            </a:extLst>
          </p:cNvPr>
          <p:cNvSpPr txBox="1"/>
          <p:nvPr/>
        </p:nvSpPr>
        <p:spPr>
          <a:xfrm>
            <a:off x="3415507" y="4629507"/>
            <a:ext cx="4102100" cy="557983"/>
          </a:xfrm>
          <a:prstGeom prst="rect">
            <a:avLst/>
          </a:prstGeom>
          <a:noFill/>
          <a:effectLst/>
        </p:spPr>
        <p:txBody>
          <a:bodyPr wrap="square" lIns="68589" tIns="34295" rIns="68589" bIns="34295" rtlCol="0">
            <a:spAutoFit/>
          </a:bodyPr>
          <a:lstStyle/>
          <a:p>
            <a:pPr algn="l">
              <a:lnSpc>
                <a:spcPct val="150000"/>
              </a:lnSpc>
            </a:pPr>
            <a:r>
              <a:rPr lang="zh-CN" altLang="en-US" sz="2400" dirty="0">
                <a:solidFill>
                  <a:schemeClr val="tx1">
                    <a:lumMod val="50000"/>
                    <a:lumOff val="50000"/>
                  </a:schemeClr>
                </a:solidFill>
                <a:latin typeface="微软雅黑" panose="020B0503020204020204" charset="-122"/>
                <a:ea typeface="微软雅黑" panose="020B0503020204020204" charset="-122"/>
              </a:rPr>
              <a:t>杨枨、苏奎老师</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8" name="文本框 73">
            <a:extLst>
              <a:ext uri="{FF2B5EF4-FFF2-40B4-BE49-F238E27FC236}">
                <a16:creationId xmlns:a16="http://schemas.microsoft.com/office/drawing/2014/main" id="{765A550C-77B6-4BCA-BD75-2DF416BE7978}"/>
              </a:ext>
            </a:extLst>
          </p:cNvPr>
          <p:cNvSpPr txBox="1"/>
          <p:nvPr/>
        </p:nvSpPr>
        <p:spPr>
          <a:xfrm>
            <a:off x="8366918" y="4629507"/>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G13</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小组全员</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
        <p:nvSpPr>
          <p:cNvPr id="69" name="文本框 73">
            <a:extLst>
              <a:ext uri="{FF2B5EF4-FFF2-40B4-BE49-F238E27FC236}">
                <a16:creationId xmlns:a16="http://schemas.microsoft.com/office/drawing/2014/main" id="{65AB79C6-EDE7-4E99-B5C0-0C7196C695A2}"/>
              </a:ext>
            </a:extLst>
          </p:cNvPr>
          <p:cNvSpPr txBox="1"/>
          <p:nvPr/>
        </p:nvSpPr>
        <p:spPr>
          <a:xfrm>
            <a:off x="8366918" y="3519510"/>
            <a:ext cx="4102100" cy="557983"/>
          </a:xfrm>
          <a:prstGeom prst="rect">
            <a:avLst/>
          </a:prstGeom>
          <a:noFill/>
          <a:effectLst/>
        </p:spPr>
        <p:txBody>
          <a:bodyPr wrap="square" lIns="68589" tIns="34295" rIns="68589" bIns="34295" rtlCol="0">
            <a:spAutoFit/>
          </a:bodyPr>
          <a:lstStyle/>
          <a:p>
            <a:pPr algn="l">
              <a:lnSpc>
                <a:spcPct val="150000"/>
              </a:lnSpc>
            </a:pPr>
            <a:r>
              <a:rPr lang="en-US" altLang="zh-CN" sz="2400" dirty="0">
                <a:solidFill>
                  <a:schemeClr val="tx1">
                    <a:lumMod val="65000"/>
                    <a:lumOff val="35000"/>
                  </a:schemeClr>
                </a:solidFill>
                <a:latin typeface="微软雅黑" panose="020B0503020204020204" charset="-122"/>
                <a:ea typeface="微软雅黑" panose="020B0503020204020204" charset="-122"/>
                <a:sym typeface="+mn-ea"/>
              </a:rPr>
              <a:t>10</a:t>
            </a:r>
            <a:r>
              <a:rPr lang="zh-CN" altLang="en-US" sz="2400" dirty="0">
                <a:solidFill>
                  <a:schemeClr val="tx1">
                    <a:lumMod val="65000"/>
                    <a:lumOff val="35000"/>
                  </a:schemeClr>
                </a:solidFill>
                <a:latin typeface="微软雅黑" panose="020B0503020204020204" charset="-122"/>
                <a:ea typeface="微软雅黑" panose="020B0503020204020204" charset="-122"/>
                <a:sym typeface="+mn-ea"/>
              </a:rPr>
              <a:t>岁以上的游戏玩家</a:t>
            </a:r>
            <a:endParaRPr lang="en-US" altLang="zh-CN" sz="24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anim calcmode="lin" valueType="num">
                                      <p:cBhvr>
                                        <p:cTn id="37" dur="500" fill="hold"/>
                                        <p:tgtEl>
                                          <p:spTgt spid="50"/>
                                        </p:tgtEl>
                                        <p:attrNameLst>
                                          <p:attrName>ppt_x</p:attrName>
                                        </p:attrNameLst>
                                      </p:cBhvr>
                                      <p:tavLst>
                                        <p:tav tm="0">
                                          <p:val>
                                            <p:strVal val="#ppt_x"/>
                                          </p:val>
                                        </p:tav>
                                        <p:tav tm="100000">
                                          <p:val>
                                            <p:strVal val="#ppt_x"/>
                                          </p:val>
                                        </p:tav>
                                      </p:tavLst>
                                    </p:anim>
                                    <p:anim calcmode="lin" valueType="num">
                                      <p:cBhvr>
                                        <p:cTn id="38" dur="500" fill="hold"/>
                                        <p:tgtEl>
                                          <p:spTgt spid="5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left)">
                                      <p:cBhvr>
                                        <p:cTn id="42" dur="500"/>
                                        <p:tgtEl>
                                          <p:spTgt spid="51"/>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childTnLst>
                          </p:cTn>
                        </p:par>
                        <p:par>
                          <p:cTn id="47" fill="hold">
                            <p:stCondLst>
                              <p:cond delay="3000"/>
                            </p:stCondLst>
                            <p:childTnLst>
                              <p:par>
                                <p:cTn id="48" presetID="22" presetClass="entr" presetSubtype="8" fill="hold" nodeType="after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left)">
                                      <p:cBhvr>
                                        <p:cTn id="50" dur="500"/>
                                        <p:tgtEl>
                                          <p:spTgt spid="57"/>
                                        </p:tgtEl>
                                      </p:cBhvr>
                                    </p:animEffect>
                                  </p:childTnLst>
                                </p:cTn>
                              </p:par>
                            </p:childTnLst>
                          </p:cTn>
                        </p:par>
                        <p:par>
                          <p:cTn id="51" fill="hold">
                            <p:stCondLst>
                              <p:cond delay="3500"/>
                            </p:stCondLst>
                            <p:childTnLst>
                              <p:par>
                                <p:cTn id="52" presetID="42" presetClass="entr" presetSubtype="0" fill="hold" grpId="0" nodeType="after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fade">
                                      <p:cBhvr>
                                        <p:cTn id="54" dur="500"/>
                                        <p:tgtEl>
                                          <p:spTgt spid="65"/>
                                        </p:tgtEl>
                                      </p:cBhvr>
                                    </p:animEffect>
                                    <p:anim calcmode="lin" valueType="num">
                                      <p:cBhvr>
                                        <p:cTn id="55" dur="500" fill="hold"/>
                                        <p:tgtEl>
                                          <p:spTgt spid="65"/>
                                        </p:tgtEl>
                                        <p:attrNameLst>
                                          <p:attrName>ppt_x</p:attrName>
                                        </p:attrNameLst>
                                      </p:cBhvr>
                                      <p:tavLst>
                                        <p:tav tm="0">
                                          <p:val>
                                            <p:strVal val="#ppt_x"/>
                                          </p:val>
                                        </p:tav>
                                        <p:tav tm="100000">
                                          <p:val>
                                            <p:strVal val="#ppt_x"/>
                                          </p:val>
                                        </p:tav>
                                      </p:tavLst>
                                    </p:anim>
                                    <p:anim calcmode="lin" valueType="num">
                                      <p:cBhvr>
                                        <p:cTn id="56" dur="500" fill="hold"/>
                                        <p:tgtEl>
                                          <p:spTgt spid="65"/>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22" presetClass="entr" presetSubtype="8" fill="hold" nodeType="after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wipe(left)">
                                      <p:cBhvr>
                                        <p:cTn id="60" dur="500"/>
                                        <p:tgtEl>
                                          <p:spTgt spid="60"/>
                                        </p:tgtEl>
                                      </p:cBhvr>
                                    </p:animEffect>
                                  </p:childTnLst>
                                </p:cTn>
                              </p:par>
                            </p:childTnLst>
                          </p:cTn>
                        </p:par>
                        <p:par>
                          <p:cTn id="61" fill="hold">
                            <p:stCondLst>
                              <p:cond delay="4500"/>
                            </p:stCondLst>
                            <p:childTnLst>
                              <p:par>
                                <p:cTn id="62" presetID="42" presetClass="entr" presetSubtype="0" fill="hold" grpId="0" nodeType="after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anim calcmode="lin" valueType="num">
                                      <p:cBhvr>
                                        <p:cTn id="65" dur="500" fill="hold"/>
                                        <p:tgtEl>
                                          <p:spTgt spid="66"/>
                                        </p:tgtEl>
                                        <p:attrNameLst>
                                          <p:attrName>ppt_x</p:attrName>
                                        </p:attrNameLst>
                                      </p:cBhvr>
                                      <p:tavLst>
                                        <p:tav tm="0">
                                          <p:val>
                                            <p:strVal val="#ppt_x"/>
                                          </p:val>
                                        </p:tav>
                                        <p:tav tm="100000">
                                          <p:val>
                                            <p:strVal val="#ppt_x"/>
                                          </p:val>
                                        </p:tav>
                                      </p:tavLst>
                                    </p:anim>
                                    <p:anim calcmode="lin" valueType="num">
                                      <p:cBhvr>
                                        <p:cTn id="66" dur="500" fill="hold"/>
                                        <p:tgtEl>
                                          <p:spTgt spid="66"/>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42" presetClass="entr" presetSubtype="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fade">
                                      <p:cBhvr>
                                        <p:cTn id="70" dur="500"/>
                                        <p:tgtEl>
                                          <p:spTgt spid="68"/>
                                        </p:tgtEl>
                                      </p:cBhvr>
                                    </p:animEffect>
                                    <p:anim calcmode="lin" valueType="num">
                                      <p:cBhvr>
                                        <p:cTn id="71" dur="500" fill="hold"/>
                                        <p:tgtEl>
                                          <p:spTgt spid="68"/>
                                        </p:tgtEl>
                                        <p:attrNameLst>
                                          <p:attrName>ppt_x</p:attrName>
                                        </p:attrNameLst>
                                      </p:cBhvr>
                                      <p:tavLst>
                                        <p:tav tm="0">
                                          <p:val>
                                            <p:strVal val="#ppt_x"/>
                                          </p:val>
                                        </p:tav>
                                        <p:tav tm="100000">
                                          <p:val>
                                            <p:strVal val="#ppt_x"/>
                                          </p:val>
                                        </p:tav>
                                      </p:tavLst>
                                    </p:anim>
                                    <p:anim calcmode="lin" valueType="num">
                                      <p:cBhvr>
                                        <p:cTn id="72" dur="500" fill="hold"/>
                                        <p:tgtEl>
                                          <p:spTgt spid="68"/>
                                        </p:tgtEl>
                                        <p:attrNameLst>
                                          <p:attrName>ppt_y</p:attrName>
                                        </p:attrNameLst>
                                      </p:cBhvr>
                                      <p:tavLst>
                                        <p:tav tm="0">
                                          <p:val>
                                            <p:strVal val="#ppt_y+.1"/>
                                          </p:val>
                                        </p:tav>
                                        <p:tav tm="100000">
                                          <p:val>
                                            <p:strVal val="#ppt_y"/>
                                          </p:val>
                                        </p:tav>
                                      </p:tavLst>
                                    </p:anim>
                                  </p:childTnLst>
                                </p:cTn>
                              </p:par>
                            </p:childTnLst>
                          </p:cTn>
                        </p:par>
                        <p:par>
                          <p:cTn id="73" fill="hold">
                            <p:stCondLst>
                              <p:cond delay="5500"/>
                            </p:stCondLst>
                            <p:childTnLst>
                              <p:par>
                                <p:cTn id="74" presetID="42" presetClass="entr" presetSubtype="0" fill="hold" grpId="0" nodeType="after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anim calcmode="lin" valueType="num">
                                      <p:cBhvr>
                                        <p:cTn id="77" dur="500" fill="hold"/>
                                        <p:tgtEl>
                                          <p:spTgt spid="69"/>
                                        </p:tgtEl>
                                        <p:attrNameLst>
                                          <p:attrName>ppt_x</p:attrName>
                                        </p:attrNameLst>
                                      </p:cBhvr>
                                      <p:tavLst>
                                        <p:tav tm="0">
                                          <p:val>
                                            <p:strVal val="#ppt_x"/>
                                          </p:val>
                                        </p:tav>
                                        <p:tav tm="100000">
                                          <p:val>
                                            <p:strVal val="#ppt_x"/>
                                          </p:val>
                                        </p:tav>
                                      </p:tavLst>
                                    </p:anim>
                                    <p:anim calcmode="lin" valueType="num">
                                      <p:cBhvr>
                                        <p:cTn id="78" dur="5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50" grpId="0" animBg="1"/>
      <p:bldP spid="65" grpId="0" animBg="1"/>
      <p:bldP spid="66" grpId="0" animBg="1"/>
      <p:bldP spid="68" grpId="0" animBg="1"/>
      <p:bldP spid="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02</a:t>
            </a:r>
          </a:p>
        </p:txBody>
      </p:sp>
      <p:sp>
        <p:nvSpPr>
          <p:cNvPr id="21" name="文本框 20"/>
          <p:cNvSpPr txBox="1"/>
          <p:nvPr/>
        </p:nvSpPr>
        <p:spPr>
          <a:xfrm>
            <a:off x="4460240" y="2983865"/>
            <a:ext cx="3270250" cy="584775"/>
          </a:xfrm>
          <a:prstGeom prst="rect">
            <a:avLst/>
          </a:prstGeom>
          <a:noFill/>
        </p:spPr>
        <p:txBody>
          <a:bodyPr wrap="square" rtlCol="0">
            <a:spAutoFit/>
          </a:bodyPr>
          <a:lstStyle/>
          <a:p>
            <a:pPr algn="ctr"/>
            <a:r>
              <a:rPr lang="zh-CN" altLang="en-US" sz="3200" b="1" dirty="0">
                <a:solidFill>
                  <a:srgbClr val="205337"/>
                </a:solidFill>
                <a:latin typeface="微软雅黑" panose="020B0503020204020204" charset="-122"/>
                <a:ea typeface="微软雅黑" panose="020B0503020204020204" charset="-122"/>
              </a:rPr>
              <a:t>系统目标</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205337"/>
                  </a:solidFill>
                  <a:latin typeface="微软雅黑" panose="020B0503020204020204" charset="-122"/>
                  <a:ea typeface="微软雅黑" panose="020B0503020204020204" charset="-122"/>
                </a:rPr>
                <a:t>系统目标</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4660900" y="1833245"/>
            <a:ext cx="2868295" cy="179324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956550" y="1833245"/>
            <a:ext cx="2868295" cy="1793240"/>
          </a:xfrm>
          <a:prstGeom prst="rect">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365885" y="1833245"/>
            <a:ext cx="2868295" cy="1793240"/>
          </a:xfrm>
          <a:prstGeom prst="rect">
            <a:avLst/>
          </a:prstGeom>
          <a:blipFill rotWithShape="1">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a:off x="444754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743190" y="1833245"/>
            <a:ext cx="0" cy="401701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27" name="TextBox 76"/>
          <p:cNvSpPr txBox="1"/>
          <p:nvPr/>
        </p:nvSpPr>
        <p:spPr>
          <a:xfrm>
            <a:off x="1858010" y="3868420"/>
            <a:ext cx="1883410"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开发目的</a:t>
            </a:r>
          </a:p>
        </p:txBody>
      </p:sp>
      <p:sp>
        <p:nvSpPr>
          <p:cNvPr id="28" name="文本框 27"/>
          <p:cNvSpPr txBox="1"/>
          <p:nvPr/>
        </p:nvSpPr>
        <p:spPr>
          <a:xfrm>
            <a:off x="1362075"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“黄金矿工致敬版”小程序是为了在完成作业需求的同时，实现在除了网页外的微信小程序上也能游玩到黄金矿工类型小游戏而开发的。</a:t>
            </a:r>
          </a:p>
        </p:txBody>
      </p:sp>
      <p:sp>
        <p:nvSpPr>
          <p:cNvPr id="17" name="TextBox 76"/>
          <p:cNvSpPr txBox="1"/>
          <p:nvPr/>
        </p:nvSpPr>
        <p:spPr>
          <a:xfrm>
            <a:off x="5153025"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最终目标</a:t>
            </a:r>
          </a:p>
        </p:txBody>
      </p:sp>
      <p:sp>
        <p:nvSpPr>
          <p:cNvPr id="18" name="文本框 17"/>
          <p:cNvSpPr txBox="1"/>
          <p:nvPr/>
        </p:nvSpPr>
        <p:spPr>
          <a:xfrm>
            <a:off x="4657090" y="4279265"/>
            <a:ext cx="2872740" cy="1754326"/>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它的最终目标就是能够在微信小程序上搜索到，并且畅快游玩。但是该项目现在还存在技术上的不足，可能会使部分额外功能没法实现，有待解决。</a:t>
            </a:r>
          </a:p>
        </p:txBody>
      </p:sp>
      <p:sp>
        <p:nvSpPr>
          <p:cNvPr id="22" name="TextBox 76"/>
          <p:cNvSpPr txBox="1"/>
          <p:nvPr/>
        </p:nvSpPr>
        <p:spPr>
          <a:xfrm>
            <a:off x="8449310" y="3868420"/>
            <a:ext cx="1883410" cy="338554"/>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charset="-122"/>
                <a:ea typeface="微软雅黑" panose="020B0503020204020204" charset="-122"/>
                <a:sym typeface="+mn-ea"/>
              </a:rPr>
              <a:t>主要功能</a:t>
            </a:r>
          </a:p>
        </p:txBody>
      </p:sp>
      <p:sp>
        <p:nvSpPr>
          <p:cNvPr id="23" name="文本框 22"/>
          <p:cNvSpPr txBox="1"/>
          <p:nvPr/>
        </p:nvSpPr>
        <p:spPr>
          <a:xfrm>
            <a:off x="7953375" y="4279265"/>
            <a:ext cx="2872740" cy="1477328"/>
          </a:xfrm>
          <a:prstGeom prst="rect">
            <a:avLst/>
          </a:prstGeom>
          <a:noFill/>
        </p:spPr>
        <p:txBody>
          <a:bodyPr wrap="square" rtlCol="0">
            <a:spAutoFit/>
          </a:bodyPr>
          <a:lstStyle/>
          <a:p>
            <a:r>
              <a:rPr lang="en-US" altLang="zh-CN" dirty="0"/>
              <a:t>        </a:t>
            </a:r>
            <a:r>
              <a:rPr lang="zh-CN" altLang="zh-CN" dirty="0">
                <a:latin typeface="微软雅黑" panose="020B0503020204020204" pitchFamily="34" charset="-122"/>
                <a:ea typeface="微软雅黑" panose="020B0503020204020204" pitchFamily="34" charset="-122"/>
              </a:rPr>
              <a:t>该项目的主要功能就是通过游玩这款游戏来实现放松身心，老玩家还能体验到之前玩这类游戏时的心情。</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2000"/>
                            </p:stCondLst>
                            <p:childTnLst>
                              <p:par>
                                <p:cTn id="40" presetID="12" presetClass="entr" presetSubtype="4"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p:tgtEl>
                                          <p:spTgt spid="27"/>
                                        </p:tgtEl>
                                        <p:attrNameLst>
                                          <p:attrName>ppt_y</p:attrName>
                                        </p:attrNameLst>
                                      </p:cBhvr>
                                      <p:tavLst>
                                        <p:tav tm="0">
                                          <p:val>
                                            <p:strVal val="#ppt_y+#ppt_h*1.125000"/>
                                          </p:val>
                                        </p:tav>
                                        <p:tav tm="100000">
                                          <p:val>
                                            <p:strVal val="#ppt_y"/>
                                          </p:val>
                                        </p:tav>
                                      </p:tavLst>
                                    </p:anim>
                                    <p:animEffect transition="in" filter="wipe(up)">
                                      <p:cBhvr>
                                        <p:cTn id="43" dur="500"/>
                                        <p:tgtEl>
                                          <p:spTgt spid="2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p:tgtEl>
                                          <p:spTgt spid="28"/>
                                        </p:tgtEl>
                                        <p:attrNameLst>
                                          <p:attrName>ppt_y</p:attrName>
                                        </p:attrNameLst>
                                      </p:cBhvr>
                                      <p:tavLst>
                                        <p:tav tm="0">
                                          <p:val>
                                            <p:strVal val="#ppt_y+#ppt_h*1.125000"/>
                                          </p:val>
                                        </p:tav>
                                        <p:tav tm="100000">
                                          <p:val>
                                            <p:strVal val="#ppt_y"/>
                                          </p:val>
                                        </p:tav>
                                      </p:tavLst>
                                    </p:anim>
                                    <p:animEffect transition="in" filter="wipe(up)">
                                      <p:cBhvr>
                                        <p:cTn id="47" dur="500"/>
                                        <p:tgtEl>
                                          <p:spTgt spid="28"/>
                                        </p:tgtEl>
                                      </p:cBhvr>
                                    </p:animEffect>
                                  </p:childTnLst>
                                </p:cTn>
                              </p:par>
                            </p:childTnLst>
                          </p:cTn>
                        </p:par>
                        <p:par>
                          <p:cTn id="48" fill="hold">
                            <p:stCondLst>
                              <p:cond delay="25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p:stCondLst>
                              <p:cond delay="30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3500"/>
                            </p:stCondLst>
                            <p:childTnLst>
                              <p:par>
                                <p:cTn id="59" presetID="12" presetClass="entr" presetSubtype="4"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p:tgtEl>
                                          <p:spTgt spid="17"/>
                                        </p:tgtEl>
                                        <p:attrNameLst>
                                          <p:attrName>ppt_y</p:attrName>
                                        </p:attrNameLst>
                                      </p:cBhvr>
                                      <p:tavLst>
                                        <p:tav tm="0">
                                          <p:val>
                                            <p:strVal val="#ppt_y+#ppt_h*1.125000"/>
                                          </p:val>
                                        </p:tav>
                                        <p:tav tm="100000">
                                          <p:val>
                                            <p:strVal val="#ppt_y"/>
                                          </p:val>
                                        </p:tav>
                                      </p:tavLst>
                                    </p:anim>
                                    <p:animEffect transition="in" filter="wipe(up)">
                                      <p:cBhvr>
                                        <p:cTn id="62" dur="500"/>
                                        <p:tgtEl>
                                          <p:spTgt spid="17"/>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p:tgtEl>
                                          <p:spTgt spid="18"/>
                                        </p:tgtEl>
                                        <p:attrNameLst>
                                          <p:attrName>ppt_y</p:attrName>
                                        </p:attrNameLst>
                                      </p:cBhvr>
                                      <p:tavLst>
                                        <p:tav tm="0">
                                          <p:val>
                                            <p:strVal val="#ppt_y+#ppt_h*1.125000"/>
                                          </p:val>
                                        </p:tav>
                                        <p:tav tm="100000">
                                          <p:val>
                                            <p:strVal val="#ppt_y"/>
                                          </p:val>
                                        </p:tav>
                                      </p:tavLst>
                                    </p:anim>
                                    <p:animEffect transition="in" filter="wipe(up)">
                                      <p:cBhvr>
                                        <p:cTn id="66" dur="500"/>
                                        <p:tgtEl>
                                          <p:spTgt spid="18"/>
                                        </p:tgtEl>
                                      </p:cBhvr>
                                    </p:animEffect>
                                  </p:childTnLst>
                                </p:cTn>
                              </p:par>
                            </p:childTnLst>
                          </p:cTn>
                        </p:par>
                        <p:par>
                          <p:cTn id="67" fill="hold">
                            <p:stCondLst>
                              <p:cond delay="4000"/>
                            </p:stCondLst>
                            <p:childTnLst>
                              <p:par>
                                <p:cTn id="68" presetID="22" presetClass="entr" presetSubtype="1"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up)">
                                      <p:cBhvr>
                                        <p:cTn id="70" dur="500"/>
                                        <p:tgtEl>
                                          <p:spTgt spid="15"/>
                                        </p:tgtEl>
                                      </p:cBhvr>
                                    </p:animEffect>
                                  </p:childTnLst>
                                </p:cTn>
                              </p:par>
                            </p:childTnLst>
                          </p:cTn>
                        </p:par>
                        <p:par>
                          <p:cTn id="71" fill="hold">
                            <p:stCondLst>
                              <p:cond delay="4500"/>
                            </p:stCondLst>
                            <p:childTnLst>
                              <p:par>
                                <p:cTn id="72" presetID="53" presetClass="entr" presetSubtype="16"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p:cTn id="74" dur="500" fill="hold"/>
                                        <p:tgtEl>
                                          <p:spTgt spid="12"/>
                                        </p:tgtEl>
                                        <p:attrNameLst>
                                          <p:attrName>ppt_w</p:attrName>
                                        </p:attrNameLst>
                                      </p:cBhvr>
                                      <p:tavLst>
                                        <p:tav tm="0">
                                          <p:val>
                                            <p:fltVal val="0"/>
                                          </p:val>
                                        </p:tav>
                                        <p:tav tm="100000">
                                          <p:val>
                                            <p:strVal val="#ppt_w"/>
                                          </p:val>
                                        </p:tav>
                                      </p:tavLst>
                                    </p:anim>
                                    <p:anim calcmode="lin" valueType="num">
                                      <p:cBhvr>
                                        <p:cTn id="75" dur="500" fill="hold"/>
                                        <p:tgtEl>
                                          <p:spTgt spid="12"/>
                                        </p:tgtEl>
                                        <p:attrNameLst>
                                          <p:attrName>ppt_h</p:attrName>
                                        </p:attrNameLst>
                                      </p:cBhvr>
                                      <p:tavLst>
                                        <p:tav tm="0">
                                          <p:val>
                                            <p:fltVal val="0"/>
                                          </p:val>
                                        </p:tav>
                                        <p:tav tm="100000">
                                          <p:val>
                                            <p:strVal val="#ppt_h"/>
                                          </p:val>
                                        </p:tav>
                                      </p:tavLst>
                                    </p:anim>
                                    <p:animEffect transition="in" filter="fade">
                                      <p:cBhvr>
                                        <p:cTn id="76" dur="500"/>
                                        <p:tgtEl>
                                          <p:spTgt spid="12"/>
                                        </p:tgtEl>
                                      </p:cBhvr>
                                    </p:animEffect>
                                  </p:childTnLst>
                                </p:cTn>
                              </p:par>
                            </p:childTnLst>
                          </p:cTn>
                        </p:par>
                        <p:par>
                          <p:cTn id="77" fill="hold">
                            <p:stCondLst>
                              <p:cond delay="5000"/>
                            </p:stCondLst>
                            <p:childTnLst>
                              <p:par>
                                <p:cTn id="78" presetID="12" presetClass="entr" presetSubtype="4"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
                                        <p:tgtEl>
                                          <p:spTgt spid="22"/>
                                        </p:tgtEl>
                                        <p:attrNameLst>
                                          <p:attrName>ppt_y</p:attrName>
                                        </p:attrNameLst>
                                      </p:cBhvr>
                                      <p:tavLst>
                                        <p:tav tm="0">
                                          <p:val>
                                            <p:strVal val="#ppt_y+#ppt_h*1.125000"/>
                                          </p:val>
                                        </p:tav>
                                        <p:tav tm="100000">
                                          <p:val>
                                            <p:strVal val="#ppt_y"/>
                                          </p:val>
                                        </p:tav>
                                      </p:tavLst>
                                    </p:anim>
                                    <p:animEffect transition="in" filter="wipe(up)">
                                      <p:cBhvr>
                                        <p:cTn id="81" dur="500"/>
                                        <p:tgtEl>
                                          <p:spTgt spid="22"/>
                                        </p:tgtEl>
                                      </p:cBhvr>
                                    </p:animEffect>
                                  </p:childTnLst>
                                </p:cTn>
                              </p:par>
                              <p:par>
                                <p:cTn id="82" presetID="12" presetClass="entr" presetSubtype="4"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p:tgtEl>
                                          <p:spTgt spid="23"/>
                                        </p:tgtEl>
                                        <p:attrNameLst>
                                          <p:attrName>ppt_y</p:attrName>
                                        </p:attrNameLst>
                                      </p:cBhvr>
                                      <p:tavLst>
                                        <p:tav tm="0">
                                          <p:val>
                                            <p:strVal val="#ppt_y+#ppt_h*1.125000"/>
                                          </p:val>
                                        </p:tav>
                                        <p:tav tm="100000">
                                          <p:val>
                                            <p:strVal val="#ppt_y"/>
                                          </p:val>
                                        </p:tav>
                                      </p:tavLst>
                                    </p:anim>
                                    <p:animEffect transition="in" filter="wipe(up)">
                                      <p:cBhvr>
                                        <p:cTn id="8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P spid="7" grpId="0" animBg="1"/>
      <p:bldP spid="12" grpId="0" animBg="1"/>
      <p:bldP spid="13" grpId="0" animBg="1"/>
      <p:bldP spid="27" grpId="0"/>
      <p:bldP spid="28" grpId="0"/>
      <p:bldP spid="17" grpId="0"/>
      <p:bldP spid="18"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花8"/>
          <p:cNvPicPr>
            <a:picLocks noChangeAspect="1"/>
          </p:cNvPicPr>
          <p:nvPr/>
        </p:nvPicPr>
        <p:blipFill>
          <a:blip r:embed="rId3"/>
          <a:stretch>
            <a:fillRect/>
          </a:stretch>
        </p:blipFill>
        <p:spPr>
          <a:xfrm>
            <a:off x="-3810" y="-4445"/>
            <a:ext cx="4022725" cy="3571875"/>
          </a:xfrm>
          <a:prstGeom prst="rect">
            <a:avLst/>
          </a:prstGeom>
        </p:spPr>
      </p:pic>
      <p:pic>
        <p:nvPicPr>
          <p:cNvPr id="5" name="图片 4" descr="花9"/>
          <p:cNvPicPr>
            <a:picLocks noChangeAspect="1"/>
          </p:cNvPicPr>
          <p:nvPr/>
        </p:nvPicPr>
        <p:blipFill>
          <a:blip r:embed="rId4"/>
          <a:stretch>
            <a:fillRect/>
          </a:stretch>
        </p:blipFill>
        <p:spPr>
          <a:xfrm flipV="1">
            <a:off x="9496425" y="2910840"/>
            <a:ext cx="2696845" cy="3946525"/>
          </a:xfrm>
          <a:prstGeom prst="rect">
            <a:avLst/>
          </a:prstGeom>
        </p:spPr>
      </p:pic>
      <p:grpSp>
        <p:nvGrpSpPr>
          <p:cNvPr id="10" name="组合 9"/>
          <p:cNvGrpSpPr/>
          <p:nvPr/>
        </p:nvGrpSpPr>
        <p:grpSpPr>
          <a:xfrm>
            <a:off x="4190365" y="276225"/>
            <a:ext cx="7716520" cy="2592070"/>
            <a:chOff x="6578" y="580"/>
            <a:chExt cx="12152" cy="4082"/>
          </a:xfrm>
        </p:grpSpPr>
        <p:sp>
          <p:nvSpPr>
            <p:cNvPr id="6" name="椭圆 5"/>
            <p:cNvSpPr/>
            <p:nvPr/>
          </p:nvSpPr>
          <p:spPr>
            <a:xfrm>
              <a:off x="6578" y="580"/>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6" idx="6"/>
            </p:cNvCxnSpPr>
            <p:nvPr/>
          </p:nvCxnSpPr>
          <p:spPr>
            <a:xfrm>
              <a:off x="6758" y="670"/>
              <a:ext cx="11881"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flipH="1" flipV="1">
            <a:off x="285115" y="3975100"/>
            <a:ext cx="8950325" cy="2591435"/>
            <a:chOff x="4635" y="581"/>
            <a:chExt cx="14095" cy="4081"/>
          </a:xfrm>
        </p:grpSpPr>
        <p:sp>
          <p:nvSpPr>
            <p:cNvPr id="12" name="椭圆 11"/>
            <p:cNvSpPr/>
            <p:nvPr/>
          </p:nvSpPr>
          <p:spPr>
            <a:xfrm>
              <a:off x="4635" y="581"/>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a:stCxn id="12" idx="6"/>
            </p:cNvCxnSpPr>
            <p:nvPr/>
          </p:nvCxnSpPr>
          <p:spPr>
            <a:xfrm>
              <a:off x="4815" y="671"/>
              <a:ext cx="13839" cy="1"/>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640" y="670"/>
              <a:ext cx="1" cy="3812"/>
            </a:xfrm>
            <a:prstGeom prst="line">
              <a:avLst/>
            </a:prstGeom>
            <a:ln w="15875">
              <a:solidFill>
                <a:srgbClr val="6B9D43"/>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18550" y="4482"/>
              <a:ext cx="180" cy="180"/>
            </a:xfrm>
            <a:prstGeom prst="ellipse">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4482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9571355" y="27622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38605" y="6566535"/>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1254740" y="210439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139065" y="4817110"/>
            <a:ext cx="1075690" cy="0"/>
          </a:xfrm>
          <a:prstGeom prst="line">
            <a:avLst/>
          </a:prstGeom>
          <a:ln>
            <a:solidFill>
              <a:srgbClr val="6B9D43"/>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94325" y="1866900"/>
            <a:ext cx="1402715" cy="1106805"/>
          </a:xfrm>
          <a:prstGeom prst="rect">
            <a:avLst/>
          </a:prstGeom>
          <a:noFill/>
        </p:spPr>
        <p:txBody>
          <a:bodyPr wrap="square" rtlCol="0">
            <a:spAutoFit/>
          </a:bodyPr>
          <a:lstStyle/>
          <a:p>
            <a:pPr algn="ctr"/>
            <a:r>
              <a:rPr lang="en-US" altLang="zh-CN" sz="6600">
                <a:solidFill>
                  <a:srgbClr val="205337"/>
                </a:solidFill>
                <a:latin typeface="华文细黑" panose="02010600040101010101" charset="-122"/>
                <a:ea typeface="华文细黑" panose="02010600040101010101" charset="-122"/>
              </a:rPr>
              <a:t>03</a:t>
            </a:r>
          </a:p>
        </p:txBody>
      </p:sp>
      <p:sp>
        <p:nvSpPr>
          <p:cNvPr id="21" name="文本框 20"/>
          <p:cNvSpPr txBox="1"/>
          <p:nvPr/>
        </p:nvSpPr>
        <p:spPr>
          <a:xfrm>
            <a:off x="4460240" y="2983865"/>
            <a:ext cx="3270250" cy="583565"/>
          </a:xfrm>
          <a:prstGeom prst="rect">
            <a:avLst/>
          </a:prstGeom>
          <a:noFill/>
        </p:spPr>
        <p:txBody>
          <a:bodyPr wrap="square" rtlCol="0">
            <a:spAutoFit/>
          </a:bodyPr>
          <a:lstStyle/>
          <a:p>
            <a:pPr algn="ctr"/>
            <a:r>
              <a:rPr lang="en-US" altLang="zh-CN" sz="3200" b="1" dirty="0">
                <a:solidFill>
                  <a:srgbClr val="205337"/>
                </a:solidFill>
                <a:latin typeface="微软雅黑" panose="020B0503020204020204" charset="-122"/>
                <a:ea typeface="微软雅黑" panose="020B0503020204020204" charset="-122"/>
              </a:rPr>
              <a:t>HIPO</a:t>
            </a:r>
            <a:r>
              <a:rPr lang="zh-CN" altLang="en-US" sz="3200" b="1" dirty="0">
                <a:solidFill>
                  <a:srgbClr val="205337"/>
                </a:solidFill>
                <a:latin typeface="微软雅黑" panose="020B0503020204020204" charset="-122"/>
                <a:ea typeface="微软雅黑" panose="020B0503020204020204" charset="-122"/>
              </a:rPr>
              <a:t>图</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7" presetClass="entr" presetSubtype="1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1500"/>
                            </p:stCondLst>
                            <p:childTnLst>
                              <p:par>
                                <p:cTn id="32" presetID="22" presetClass="entr" presetSubtype="2"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right)">
                                      <p:cBhvr>
                                        <p:cTn id="34" dur="500"/>
                                        <p:tgtEl>
                                          <p:spTgt spid="27"/>
                                        </p:tgtEl>
                                      </p:cBhvr>
                                    </p:animEffect>
                                  </p:childTnLst>
                                </p:cTn>
                              </p:par>
                              <p:par>
                                <p:cTn id="35" presetID="22" presetClass="entr" presetSubtype="2"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2500"/>
                            </p:stCondLst>
                            <p:childTnLst>
                              <p:par>
                                <p:cTn id="51" presetID="41" presetClass="entr" presetSubtype="0" fill="hold" grpId="0" nodeType="afterEffect">
                                  <p:stCondLst>
                                    <p:cond delay="0"/>
                                  </p:stCondLst>
                                  <p:iterate type="lt">
                                    <p:tmPct val="10000"/>
                                  </p:iterate>
                                  <p:childTnLst>
                                    <p:set>
                                      <p:cBhvr>
                                        <p:cTn id="52" dur="1" fill="hold">
                                          <p:stCondLst>
                                            <p:cond delay="0"/>
                                          </p:stCondLst>
                                        </p:cTn>
                                        <p:tgtEl>
                                          <p:spTgt spid="21"/>
                                        </p:tgtEl>
                                        <p:attrNameLst>
                                          <p:attrName>style.visibility</p:attrName>
                                        </p:attrNameLst>
                                      </p:cBhvr>
                                      <p:to>
                                        <p:strVal val="visible"/>
                                      </p:to>
                                    </p:set>
                                    <p:anim calcmode="lin" valueType="num">
                                      <p:cBhvr>
                                        <p:cTn id="53"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21"/>
                                        </p:tgtEl>
                                        <p:attrNameLst>
                                          <p:attrName>ppt_y</p:attrName>
                                        </p:attrNameLst>
                                      </p:cBhvr>
                                      <p:tavLst>
                                        <p:tav tm="0">
                                          <p:val>
                                            <p:strVal val="#ppt_y"/>
                                          </p:val>
                                        </p:tav>
                                        <p:tav tm="100000">
                                          <p:val>
                                            <p:strVal val="#ppt_y"/>
                                          </p:val>
                                        </p:tav>
                                      </p:tavLst>
                                    </p:anim>
                                    <p:anim calcmode="lin" valueType="num">
                                      <p:cBhvr>
                                        <p:cTn id="55"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05337"/>
                  </a:solidFill>
                  <a:latin typeface="微软雅黑" panose="020B0503020204020204" charset="-122"/>
                  <a:ea typeface="微软雅黑" panose="020B0503020204020204" charset="-122"/>
                </a:rPr>
                <a:t>HIPO</a:t>
              </a:r>
              <a:r>
                <a:rPr lang="zh-CN" altLang="en-US" b="1" dirty="0">
                  <a:solidFill>
                    <a:srgbClr val="205337"/>
                  </a:solidFill>
                  <a:latin typeface="微软雅黑" panose="020B0503020204020204" charset="-122"/>
                  <a:ea typeface="微软雅黑" panose="020B0503020204020204" charset="-122"/>
                </a:rPr>
                <a:t>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40" name="图片 39">
            <a:extLst>
              <a:ext uri="{FF2B5EF4-FFF2-40B4-BE49-F238E27FC236}">
                <a16:creationId xmlns:a16="http://schemas.microsoft.com/office/drawing/2014/main" id="{2EDC81F6-C337-4E6A-87FC-6A32415A90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58584" y="1355527"/>
            <a:ext cx="8730042" cy="41444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170" y="334010"/>
            <a:ext cx="11502390" cy="6187440"/>
          </a:xfrm>
          <a:prstGeom prst="rect">
            <a:avLst/>
          </a:prstGeom>
          <a:noFill/>
          <a:ln w="19050">
            <a:solidFill>
              <a:srgbClr val="6B9D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828655" y="276225"/>
            <a:ext cx="1077595" cy="1021080"/>
            <a:chOff x="17053" y="435"/>
            <a:chExt cx="1697" cy="1608"/>
          </a:xfrm>
        </p:grpSpPr>
        <p:sp>
          <p:nvSpPr>
            <p:cNvPr id="16" name="矩形 15"/>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flipH="1" flipV="1">
            <a:off x="284480" y="5562600"/>
            <a:ext cx="1077595" cy="1021080"/>
            <a:chOff x="17053" y="435"/>
            <a:chExt cx="1697" cy="1608"/>
          </a:xfrm>
        </p:grpSpPr>
        <p:sp>
          <p:nvSpPr>
            <p:cNvPr id="25" name="矩形 2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flipH="1">
            <a:off x="288290" y="276225"/>
            <a:ext cx="1077595" cy="1021080"/>
            <a:chOff x="17053" y="435"/>
            <a:chExt cx="1697" cy="1608"/>
          </a:xfrm>
        </p:grpSpPr>
        <p:sp>
          <p:nvSpPr>
            <p:cNvPr id="5" name="矩形 4"/>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flipV="1">
            <a:off x="10824845" y="5562600"/>
            <a:ext cx="1077595" cy="1021080"/>
            <a:chOff x="17053" y="435"/>
            <a:chExt cx="1697" cy="1608"/>
          </a:xfrm>
        </p:grpSpPr>
        <p:sp>
          <p:nvSpPr>
            <p:cNvPr id="10" name="矩形 9"/>
            <p:cNvSpPr/>
            <p:nvPr/>
          </p:nvSpPr>
          <p:spPr>
            <a:xfrm>
              <a:off x="17053" y="435"/>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17856" y="1149"/>
              <a:ext cx="1609" cy="180"/>
            </a:xfrm>
            <a:prstGeom prst="rect">
              <a:avLst/>
            </a:prstGeom>
            <a:solidFill>
              <a:srgbClr val="6B9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4815840" y="334645"/>
            <a:ext cx="2560320" cy="621030"/>
            <a:chOff x="7584" y="527"/>
            <a:chExt cx="4032" cy="978"/>
          </a:xfrm>
        </p:grpSpPr>
        <p:sp>
          <p:nvSpPr>
            <p:cNvPr id="2" name="矩形 1"/>
            <p:cNvSpPr/>
            <p:nvPr/>
          </p:nvSpPr>
          <p:spPr>
            <a:xfrm>
              <a:off x="7584" y="913"/>
              <a:ext cx="4032" cy="593"/>
            </a:xfrm>
            <a:prstGeom prst="rect">
              <a:avLst/>
            </a:prstGeom>
            <a:noFill/>
            <a:ln>
              <a:solidFill>
                <a:srgbClr val="205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205337"/>
                  </a:solidFill>
                  <a:latin typeface="微软雅黑" panose="020B0503020204020204" charset="-122"/>
                  <a:ea typeface="微软雅黑" panose="020B0503020204020204" charset="-122"/>
                </a:rPr>
                <a:t>HIPO</a:t>
              </a:r>
              <a:r>
                <a:rPr lang="zh-CN" altLang="en-US" b="1" dirty="0">
                  <a:solidFill>
                    <a:srgbClr val="205337"/>
                  </a:solidFill>
                  <a:latin typeface="微软雅黑" panose="020B0503020204020204" charset="-122"/>
                  <a:ea typeface="微软雅黑" panose="020B0503020204020204" charset="-122"/>
                </a:rPr>
                <a:t>图</a:t>
              </a:r>
            </a:p>
          </p:txBody>
        </p:sp>
        <p:cxnSp>
          <p:nvCxnSpPr>
            <p:cNvPr id="21" name="直接连接符 20"/>
            <p:cNvCxnSpPr/>
            <p:nvPr/>
          </p:nvCxnSpPr>
          <p:spPr>
            <a:xfrm>
              <a:off x="8436"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0749" y="527"/>
              <a:ext cx="0" cy="395"/>
            </a:xfrm>
            <a:prstGeom prst="line">
              <a:avLst/>
            </a:prstGeom>
            <a:ln w="12700">
              <a:solidFill>
                <a:srgbClr val="205337"/>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724EBF29-3B9E-480A-9E38-ABFB25E4370D}"/>
              </a:ext>
            </a:extLst>
          </p:cNvPr>
          <p:cNvPicPr>
            <a:picLocks noChangeAspect="1"/>
          </p:cNvPicPr>
          <p:nvPr/>
        </p:nvPicPr>
        <p:blipFill>
          <a:blip r:embed="rId3"/>
          <a:stretch>
            <a:fillRect/>
          </a:stretch>
        </p:blipFill>
        <p:spPr>
          <a:xfrm>
            <a:off x="3442984" y="1459013"/>
            <a:ext cx="5304762" cy="1628571"/>
          </a:xfrm>
          <a:prstGeom prst="rect">
            <a:avLst/>
          </a:prstGeom>
        </p:spPr>
      </p:pic>
      <p:pic>
        <p:nvPicPr>
          <p:cNvPr id="13" name="图片 12">
            <a:extLst>
              <a:ext uri="{FF2B5EF4-FFF2-40B4-BE49-F238E27FC236}">
                <a16:creationId xmlns:a16="http://schemas.microsoft.com/office/drawing/2014/main" id="{02DCDFBB-F1F9-4F77-B5BA-A189CE4B32F6}"/>
              </a:ext>
            </a:extLst>
          </p:cNvPr>
          <p:cNvPicPr>
            <a:picLocks noChangeAspect="1"/>
          </p:cNvPicPr>
          <p:nvPr/>
        </p:nvPicPr>
        <p:blipFill>
          <a:blip r:embed="rId4"/>
          <a:stretch>
            <a:fillRect/>
          </a:stretch>
        </p:blipFill>
        <p:spPr>
          <a:xfrm>
            <a:off x="3442984" y="3770417"/>
            <a:ext cx="5266667" cy="16190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par>
                                <p:cTn id="19" presetID="5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511</Words>
  <Application>Microsoft Office PowerPoint</Application>
  <PresentationFormat>宽屏</PresentationFormat>
  <Paragraphs>94</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华文细黑</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李 卓楷</cp:lastModifiedBy>
  <cp:revision>26</cp:revision>
  <dcterms:created xsi:type="dcterms:W3CDTF">2017-06-28T02:57:00Z</dcterms:created>
  <dcterms:modified xsi:type="dcterms:W3CDTF">2022-11-13T09:28:03Z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