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4" r:id="rId7"/>
    <p:sldId id="281" r:id="rId8"/>
    <p:sldId id="280" r:id="rId9"/>
    <p:sldId id="259" r:id="rId10"/>
    <p:sldId id="267" r:id="rId11"/>
    <p:sldId id="260" r:id="rId12"/>
    <p:sldId id="273" r:id="rId13"/>
    <p:sldId id="261" r:id="rId14"/>
    <p:sldId id="278" r:id="rId15"/>
    <p:sldId id="262" r:id="rId16"/>
  </p:sldIdLst>
  <p:sldSz cx="12192000" cy="6858000"/>
  <p:notesSz cx="7103745" cy="10234295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337"/>
    <a:srgbClr val="6B9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7C1BF-8031-4E9F-B1F0-E48939AD52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2E49B-E9B3-4BC0-85E1-7FAF003920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905760" y="1566545"/>
            <a:ext cx="67348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微信小游戏</a:t>
            </a:r>
            <a:r>
              <a:rPr lang="en-US" altLang="zh-CN" sz="48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48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黄金矿工致敬版</a:t>
            </a:r>
            <a:r>
              <a:rPr lang="en-US" altLang="zh-CN" sz="48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endParaRPr lang="en-US" altLang="zh-CN" sz="4800" b="1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3049905" y="3418840"/>
            <a:ext cx="1515745" cy="1270"/>
          </a:xfrm>
          <a:prstGeom prst="line">
            <a:avLst/>
          </a:prstGeom>
          <a:ln w="15875">
            <a:solidFill>
              <a:srgbClr val="205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7656830" y="3420110"/>
            <a:ext cx="1515745" cy="1270"/>
          </a:xfrm>
          <a:prstGeom prst="line">
            <a:avLst/>
          </a:prstGeom>
          <a:ln w="15875">
            <a:solidFill>
              <a:srgbClr val="205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531360" y="3241040"/>
            <a:ext cx="3129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G13</a:t>
            </a:r>
            <a:r>
              <a:rPr lang="zh-CN" altLang="en-US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小组</a:t>
            </a:r>
            <a:endParaRPr lang="zh-CN" altLang="en-US" b="1" dirty="0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李卓楷</a:t>
            </a:r>
            <a:r>
              <a:rPr lang="en-US" altLang="zh-CN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郑骥</a:t>
            </a:r>
            <a:r>
              <a:rPr lang="en-US" altLang="zh-CN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彭志恒</a:t>
            </a:r>
            <a:endParaRPr lang="zh-CN" altLang="en-US" b="1" dirty="0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1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65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170" y="334010"/>
            <a:ext cx="11502390" cy="6187440"/>
          </a:xfrm>
          <a:prstGeom prst="rect">
            <a:avLst/>
          </a:prstGeom>
          <a:noFill/>
          <a:ln w="19050">
            <a:solidFill>
              <a:srgbClr val="6B9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6260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 flipH="1">
            <a:off x="288290" y="276225"/>
            <a:ext cx="1077595" cy="1021080"/>
            <a:chOff x="17053" y="435"/>
            <a:chExt cx="1697" cy="1608"/>
          </a:xfrm>
        </p:grpSpPr>
        <p:sp>
          <p:nvSpPr>
            <p:cNvPr id="5" name="矩形 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V="1">
            <a:off x="10824845" y="5562600"/>
            <a:ext cx="1077595" cy="1021080"/>
            <a:chOff x="17053" y="435"/>
            <a:chExt cx="1697" cy="1608"/>
          </a:xfrm>
        </p:grpSpPr>
        <p:sp>
          <p:nvSpPr>
            <p:cNvPr id="10" name="矩形 9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15840" y="334645"/>
            <a:ext cx="2560320" cy="621030"/>
            <a:chOff x="7584" y="527"/>
            <a:chExt cx="4032" cy="978"/>
          </a:xfrm>
        </p:grpSpPr>
        <p:sp>
          <p:nvSpPr>
            <p:cNvPr id="2" name="矩形 1"/>
            <p:cNvSpPr/>
            <p:nvPr/>
          </p:nvSpPr>
          <p:spPr>
            <a:xfrm>
              <a:off x="7584" y="913"/>
              <a:ext cx="4032" cy="593"/>
            </a:xfrm>
            <a:prstGeom prst="rect">
              <a:avLst/>
            </a:prstGeom>
            <a:noFill/>
            <a:ln>
              <a:solidFill>
                <a:srgbClr val="205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参考资料</a:t>
              </a:r>
              <a:endParaRPr lang="zh-CN" altLang="en-US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436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0749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矩形 80"/>
          <p:cNvSpPr/>
          <p:nvPr/>
        </p:nvSpPr>
        <p:spPr>
          <a:xfrm>
            <a:off x="2374595" y="1454644"/>
            <a:ext cx="7440292" cy="949325"/>
          </a:xfrm>
          <a:prstGeom prst="rect">
            <a:avLst/>
          </a:prstGeom>
        </p:spPr>
        <p:txBody>
          <a:bodyPr wrap="square" lIns="65261" tIns="32630" rIns="65261" bIns="32630">
            <a:spAutoFit/>
          </a:bodyPr>
          <a:p>
            <a:pPr algn="l"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版权声明：本文为CSDN博主「伯子南」的原创文章，遵循CC 4.0 BY-SA版权协议，转载请附上原文出处链接及本声明。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原文链接：https://blog.csdn.net/qq_34577234/article/details/125887472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10460" y="2714484"/>
            <a:ext cx="7440292" cy="949325"/>
          </a:xfrm>
          <a:prstGeom prst="rect">
            <a:avLst/>
          </a:prstGeom>
        </p:spPr>
        <p:txBody>
          <a:bodyPr wrap="square" lIns="65261" tIns="32630" rIns="65261" bIns="32630">
            <a:spAutoFit/>
          </a:bodyPr>
          <a:p>
            <a:pPr algn="l"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【用1000个bug来还原黄金矿工!#4】 https://www.bilibili.com/video/BV1bQ4y1y7x3?share_source=copy_web&amp;vd_source=c80b18c3a9ff417a253b4c397375da90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10460" y="3974324"/>
            <a:ext cx="7440292" cy="949325"/>
          </a:xfrm>
          <a:prstGeom prst="rect">
            <a:avLst/>
          </a:prstGeom>
        </p:spPr>
        <p:txBody>
          <a:bodyPr wrap="square" lIns="65261" tIns="32630" rIns="65261" bIns="32630">
            <a:spAutoFit/>
          </a:bodyPr>
          <a:p>
            <a:pPr algn="l"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.【零基础学微信小游戏制作工具（无需编程基础更新完毕）】 https://www.bilibili.com/video/BV1pP4y1t7xh?p=5&amp;share_source=copy_web&amp;vd_source=c80b18c3a9ff417a253b4c397375da90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10460" y="5234164"/>
            <a:ext cx="7440292" cy="359410"/>
          </a:xfrm>
          <a:prstGeom prst="rect">
            <a:avLst/>
          </a:prstGeom>
        </p:spPr>
        <p:txBody>
          <a:bodyPr wrap="square" lIns="65261" tIns="32630" rIns="65261" bIns="32630">
            <a:spAutoFit/>
          </a:bodyPr>
          <a:p>
            <a:pPr algn="l"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.GB856T--88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bldLvl="0" animBg="1"/>
      <p:bldP spid="81" grpId="0"/>
      <p:bldP spid="13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94325" y="1866900"/>
            <a:ext cx="14027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>
                <a:solidFill>
                  <a:srgbClr val="205337"/>
                </a:solidFill>
                <a:latin typeface="华文细黑" panose="02010600040101010101" charset="-122"/>
                <a:ea typeface="华文细黑" panose="02010600040101010101" charset="-122"/>
              </a:rPr>
              <a:t>04</a:t>
            </a:r>
            <a:endParaRPr lang="en-US" altLang="zh-CN" sz="6600">
              <a:solidFill>
                <a:srgbClr val="205337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28820" y="2973705"/>
            <a:ext cx="3270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32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预算和会议记录</a:t>
            </a:r>
            <a:endParaRPr lang="zh-CN" altLang="en-US" sz="3200" b="1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170" y="334010"/>
            <a:ext cx="11502390" cy="6187440"/>
          </a:xfrm>
          <a:prstGeom prst="rect">
            <a:avLst/>
          </a:prstGeom>
          <a:noFill/>
          <a:ln w="19050">
            <a:solidFill>
              <a:srgbClr val="6B9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6260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 flipH="1">
            <a:off x="288290" y="276225"/>
            <a:ext cx="1077595" cy="1021080"/>
            <a:chOff x="17053" y="435"/>
            <a:chExt cx="1697" cy="1608"/>
          </a:xfrm>
        </p:grpSpPr>
        <p:sp>
          <p:nvSpPr>
            <p:cNvPr id="5" name="矩形 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V="1">
            <a:off x="10824845" y="5562600"/>
            <a:ext cx="1077595" cy="1021080"/>
            <a:chOff x="17053" y="435"/>
            <a:chExt cx="1697" cy="1608"/>
          </a:xfrm>
        </p:grpSpPr>
        <p:sp>
          <p:nvSpPr>
            <p:cNvPr id="10" name="矩形 9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15840" y="334645"/>
            <a:ext cx="2560320" cy="621030"/>
            <a:chOff x="7584" y="527"/>
            <a:chExt cx="4032" cy="978"/>
          </a:xfrm>
        </p:grpSpPr>
        <p:sp>
          <p:nvSpPr>
            <p:cNvPr id="2" name="矩形 1"/>
            <p:cNvSpPr/>
            <p:nvPr/>
          </p:nvSpPr>
          <p:spPr>
            <a:xfrm>
              <a:off x="7584" y="913"/>
              <a:ext cx="4032" cy="593"/>
            </a:xfrm>
            <a:prstGeom prst="rect">
              <a:avLst/>
            </a:prstGeom>
            <a:noFill/>
            <a:ln>
              <a:solidFill>
                <a:srgbClr val="205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fontAlgn="auto">
                <a:lnSpc>
                  <a:spcPct val="100000"/>
                </a:lnSpc>
              </a:pPr>
              <a:r>
                <a:rPr lang="en-US" altLang="zh-CN" b="1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     </a:t>
              </a:r>
              <a:r>
                <a:rPr lang="zh-CN" altLang="en-US" b="1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预算和</a:t>
              </a:r>
              <a:r>
                <a:rPr lang="zh-CN" altLang="en-US" b="1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会议记录</a:t>
              </a:r>
              <a:endParaRPr lang="zh-CN" altLang="en-US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436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0749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2422766" y="3477825"/>
            <a:ext cx="3505619" cy="371727"/>
            <a:chOff x="5182386" y="2772098"/>
            <a:chExt cx="3505619" cy="371612"/>
          </a:xfrm>
          <a:solidFill>
            <a:schemeClr val="accent1"/>
          </a:solidFill>
        </p:grpSpPr>
        <p:sp>
          <p:nvSpPr>
            <p:cNvPr id="79" name="Freeform 60"/>
            <p:cNvSpPr/>
            <p:nvPr/>
          </p:nvSpPr>
          <p:spPr bwMode="auto">
            <a:xfrm>
              <a:off x="5182386" y="2772098"/>
              <a:ext cx="345953" cy="371612"/>
            </a:xfrm>
            <a:custGeom>
              <a:avLst/>
              <a:gdLst>
                <a:gd name="T0" fmla="*/ 415 w 437"/>
                <a:gd name="T1" fmla="*/ 364 h 470"/>
                <a:gd name="T2" fmla="*/ 388 w 437"/>
                <a:gd name="T3" fmla="*/ 335 h 470"/>
                <a:gd name="T4" fmla="*/ 307 w 437"/>
                <a:gd name="T5" fmla="*/ 291 h 470"/>
                <a:gd name="T6" fmla="*/ 273 w 437"/>
                <a:gd name="T7" fmla="*/ 257 h 470"/>
                <a:gd name="T8" fmla="*/ 262 w 437"/>
                <a:gd name="T9" fmla="*/ 240 h 470"/>
                <a:gd name="T10" fmla="*/ 288 w 437"/>
                <a:gd name="T11" fmla="*/ 199 h 470"/>
                <a:gd name="T12" fmla="*/ 294 w 437"/>
                <a:gd name="T13" fmla="*/ 185 h 470"/>
                <a:gd name="T14" fmla="*/ 298 w 437"/>
                <a:gd name="T15" fmla="*/ 147 h 470"/>
                <a:gd name="T16" fmla="*/ 285 w 437"/>
                <a:gd name="T17" fmla="*/ 57 h 470"/>
                <a:gd name="T18" fmla="*/ 280 w 437"/>
                <a:gd name="T19" fmla="*/ 52 h 470"/>
                <a:gd name="T20" fmla="*/ 262 w 437"/>
                <a:gd name="T21" fmla="*/ 37 h 470"/>
                <a:gd name="T22" fmla="*/ 155 w 437"/>
                <a:gd name="T23" fmla="*/ 50 h 470"/>
                <a:gd name="T24" fmla="*/ 140 w 437"/>
                <a:gd name="T25" fmla="*/ 140 h 470"/>
                <a:gd name="T26" fmla="*/ 142 w 437"/>
                <a:gd name="T27" fmla="*/ 179 h 470"/>
                <a:gd name="T28" fmla="*/ 150 w 437"/>
                <a:gd name="T29" fmla="*/ 195 h 470"/>
                <a:gd name="T30" fmla="*/ 153 w 437"/>
                <a:gd name="T31" fmla="*/ 202 h 470"/>
                <a:gd name="T32" fmla="*/ 155 w 437"/>
                <a:gd name="T33" fmla="*/ 201 h 470"/>
                <a:gd name="T34" fmla="*/ 178 w 437"/>
                <a:gd name="T35" fmla="*/ 239 h 470"/>
                <a:gd name="T36" fmla="*/ 159 w 437"/>
                <a:gd name="T37" fmla="*/ 256 h 470"/>
                <a:gd name="T38" fmla="*/ 129 w 437"/>
                <a:gd name="T39" fmla="*/ 291 h 470"/>
                <a:gd name="T40" fmla="*/ 48 w 437"/>
                <a:gd name="T41" fmla="*/ 335 h 470"/>
                <a:gd name="T42" fmla="*/ 21 w 437"/>
                <a:gd name="T43" fmla="*/ 364 h 470"/>
                <a:gd name="T44" fmla="*/ 0 w 437"/>
                <a:gd name="T45" fmla="*/ 451 h 470"/>
                <a:gd name="T46" fmla="*/ 0 w 437"/>
                <a:gd name="T47" fmla="*/ 470 h 470"/>
                <a:gd name="T48" fmla="*/ 437 w 437"/>
                <a:gd name="T49" fmla="*/ 470 h 470"/>
                <a:gd name="T50" fmla="*/ 437 w 437"/>
                <a:gd name="T51" fmla="*/ 451 h 470"/>
                <a:gd name="T52" fmla="*/ 415 w 437"/>
                <a:gd name="T53" fmla="*/ 364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7" h="470">
                  <a:moveTo>
                    <a:pt x="415" y="364"/>
                  </a:moveTo>
                  <a:cubicBezTo>
                    <a:pt x="415" y="364"/>
                    <a:pt x="422" y="351"/>
                    <a:pt x="388" y="335"/>
                  </a:cubicBezTo>
                  <a:cubicBezTo>
                    <a:pt x="307" y="291"/>
                    <a:pt x="307" y="291"/>
                    <a:pt x="307" y="291"/>
                  </a:cubicBezTo>
                  <a:cubicBezTo>
                    <a:pt x="273" y="257"/>
                    <a:pt x="273" y="257"/>
                    <a:pt x="273" y="257"/>
                  </a:cubicBezTo>
                  <a:cubicBezTo>
                    <a:pt x="256" y="248"/>
                    <a:pt x="246" y="251"/>
                    <a:pt x="262" y="240"/>
                  </a:cubicBezTo>
                  <a:cubicBezTo>
                    <a:pt x="274" y="230"/>
                    <a:pt x="282" y="216"/>
                    <a:pt x="288" y="199"/>
                  </a:cubicBezTo>
                  <a:cubicBezTo>
                    <a:pt x="289" y="198"/>
                    <a:pt x="292" y="194"/>
                    <a:pt x="294" y="185"/>
                  </a:cubicBezTo>
                  <a:cubicBezTo>
                    <a:pt x="294" y="185"/>
                    <a:pt x="325" y="148"/>
                    <a:pt x="298" y="147"/>
                  </a:cubicBezTo>
                  <a:cubicBezTo>
                    <a:pt x="298" y="147"/>
                    <a:pt x="326" y="96"/>
                    <a:pt x="285" y="57"/>
                  </a:cubicBezTo>
                  <a:cubicBezTo>
                    <a:pt x="285" y="57"/>
                    <a:pt x="283" y="55"/>
                    <a:pt x="280" y="52"/>
                  </a:cubicBezTo>
                  <a:cubicBezTo>
                    <a:pt x="271" y="42"/>
                    <a:pt x="262" y="37"/>
                    <a:pt x="262" y="37"/>
                  </a:cubicBezTo>
                  <a:cubicBezTo>
                    <a:pt x="203" y="0"/>
                    <a:pt x="155" y="50"/>
                    <a:pt x="155" y="50"/>
                  </a:cubicBezTo>
                  <a:cubicBezTo>
                    <a:pt x="113" y="88"/>
                    <a:pt x="140" y="140"/>
                    <a:pt x="140" y="140"/>
                  </a:cubicBezTo>
                  <a:cubicBezTo>
                    <a:pt x="112" y="140"/>
                    <a:pt x="142" y="179"/>
                    <a:pt x="142" y="179"/>
                  </a:cubicBezTo>
                  <a:cubicBezTo>
                    <a:pt x="146" y="197"/>
                    <a:pt x="150" y="195"/>
                    <a:pt x="150" y="195"/>
                  </a:cubicBezTo>
                  <a:cubicBezTo>
                    <a:pt x="152" y="195"/>
                    <a:pt x="152" y="198"/>
                    <a:pt x="153" y="202"/>
                  </a:cubicBezTo>
                  <a:cubicBezTo>
                    <a:pt x="154" y="201"/>
                    <a:pt x="154" y="201"/>
                    <a:pt x="155" y="201"/>
                  </a:cubicBezTo>
                  <a:cubicBezTo>
                    <a:pt x="160" y="216"/>
                    <a:pt x="168" y="229"/>
                    <a:pt x="178" y="239"/>
                  </a:cubicBezTo>
                  <a:cubicBezTo>
                    <a:pt x="187" y="251"/>
                    <a:pt x="163" y="251"/>
                    <a:pt x="159" y="256"/>
                  </a:cubicBezTo>
                  <a:cubicBezTo>
                    <a:pt x="157" y="259"/>
                    <a:pt x="129" y="291"/>
                    <a:pt x="129" y="291"/>
                  </a:cubicBezTo>
                  <a:cubicBezTo>
                    <a:pt x="48" y="335"/>
                    <a:pt x="48" y="335"/>
                    <a:pt x="48" y="335"/>
                  </a:cubicBezTo>
                  <a:cubicBezTo>
                    <a:pt x="15" y="351"/>
                    <a:pt x="21" y="364"/>
                    <a:pt x="21" y="364"/>
                  </a:cubicBezTo>
                  <a:cubicBezTo>
                    <a:pt x="0" y="451"/>
                    <a:pt x="0" y="451"/>
                    <a:pt x="0" y="451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437" y="470"/>
                    <a:pt x="437" y="470"/>
                    <a:pt x="437" y="470"/>
                  </a:cubicBezTo>
                  <a:cubicBezTo>
                    <a:pt x="437" y="451"/>
                    <a:pt x="437" y="451"/>
                    <a:pt x="437" y="451"/>
                  </a:cubicBezTo>
                  <a:lnTo>
                    <a:pt x="415" y="364"/>
                  </a:lnTo>
                  <a:close/>
                </a:path>
              </a:pathLst>
            </a:custGeom>
            <a:solidFill>
              <a:srgbClr val="6B9D4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5598626" y="2871397"/>
              <a:ext cx="3089379" cy="272313"/>
            </a:xfrm>
            <a:prstGeom prst="roundRect">
              <a:avLst>
                <a:gd name="adj" fmla="val 9938"/>
              </a:avLst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b="1" dirty="0"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预算</a:t>
              </a:r>
              <a:endPara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422766" y="1327080"/>
            <a:ext cx="3505619" cy="371727"/>
            <a:chOff x="5182386" y="2772098"/>
            <a:chExt cx="3505619" cy="371612"/>
          </a:xfrm>
          <a:solidFill>
            <a:schemeClr val="accent1"/>
          </a:solidFill>
        </p:grpSpPr>
        <p:sp>
          <p:nvSpPr>
            <p:cNvPr id="41" name="Freeform 60"/>
            <p:cNvSpPr/>
            <p:nvPr/>
          </p:nvSpPr>
          <p:spPr bwMode="auto">
            <a:xfrm>
              <a:off x="5182386" y="2772098"/>
              <a:ext cx="345953" cy="371612"/>
            </a:xfrm>
            <a:custGeom>
              <a:avLst/>
              <a:gdLst>
                <a:gd name="T0" fmla="*/ 415 w 437"/>
                <a:gd name="T1" fmla="*/ 364 h 470"/>
                <a:gd name="T2" fmla="*/ 388 w 437"/>
                <a:gd name="T3" fmla="*/ 335 h 470"/>
                <a:gd name="T4" fmla="*/ 307 w 437"/>
                <a:gd name="T5" fmla="*/ 291 h 470"/>
                <a:gd name="T6" fmla="*/ 273 w 437"/>
                <a:gd name="T7" fmla="*/ 257 h 470"/>
                <a:gd name="T8" fmla="*/ 262 w 437"/>
                <a:gd name="T9" fmla="*/ 240 h 470"/>
                <a:gd name="T10" fmla="*/ 288 w 437"/>
                <a:gd name="T11" fmla="*/ 199 h 470"/>
                <a:gd name="T12" fmla="*/ 294 w 437"/>
                <a:gd name="T13" fmla="*/ 185 h 470"/>
                <a:gd name="T14" fmla="*/ 298 w 437"/>
                <a:gd name="T15" fmla="*/ 147 h 470"/>
                <a:gd name="T16" fmla="*/ 285 w 437"/>
                <a:gd name="T17" fmla="*/ 57 h 470"/>
                <a:gd name="T18" fmla="*/ 280 w 437"/>
                <a:gd name="T19" fmla="*/ 52 h 470"/>
                <a:gd name="T20" fmla="*/ 262 w 437"/>
                <a:gd name="T21" fmla="*/ 37 h 470"/>
                <a:gd name="T22" fmla="*/ 155 w 437"/>
                <a:gd name="T23" fmla="*/ 50 h 470"/>
                <a:gd name="T24" fmla="*/ 140 w 437"/>
                <a:gd name="T25" fmla="*/ 140 h 470"/>
                <a:gd name="T26" fmla="*/ 142 w 437"/>
                <a:gd name="T27" fmla="*/ 179 h 470"/>
                <a:gd name="T28" fmla="*/ 150 w 437"/>
                <a:gd name="T29" fmla="*/ 195 h 470"/>
                <a:gd name="T30" fmla="*/ 153 w 437"/>
                <a:gd name="T31" fmla="*/ 202 h 470"/>
                <a:gd name="T32" fmla="*/ 155 w 437"/>
                <a:gd name="T33" fmla="*/ 201 h 470"/>
                <a:gd name="T34" fmla="*/ 178 w 437"/>
                <a:gd name="T35" fmla="*/ 239 h 470"/>
                <a:gd name="T36" fmla="*/ 159 w 437"/>
                <a:gd name="T37" fmla="*/ 256 h 470"/>
                <a:gd name="T38" fmla="*/ 129 w 437"/>
                <a:gd name="T39" fmla="*/ 291 h 470"/>
                <a:gd name="T40" fmla="*/ 48 w 437"/>
                <a:gd name="T41" fmla="*/ 335 h 470"/>
                <a:gd name="T42" fmla="*/ 21 w 437"/>
                <a:gd name="T43" fmla="*/ 364 h 470"/>
                <a:gd name="T44" fmla="*/ 0 w 437"/>
                <a:gd name="T45" fmla="*/ 451 h 470"/>
                <a:gd name="T46" fmla="*/ 0 w 437"/>
                <a:gd name="T47" fmla="*/ 470 h 470"/>
                <a:gd name="T48" fmla="*/ 437 w 437"/>
                <a:gd name="T49" fmla="*/ 470 h 470"/>
                <a:gd name="T50" fmla="*/ 437 w 437"/>
                <a:gd name="T51" fmla="*/ 451 h 470"/>
                <a:gd name="T52" fmla="*/ 415 w 437"/>
                <a:gd name="T53" fmla="*/ 364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7" h="470">
                  <a:moveTo>
                    <a:pt x="415" y="364"/>
                  </a:moveTo>
                  <a:cubicBezTo>
                    <a:pt x="415" y="364"/>
                    <a:pt x="422" y="351"/>
                    <a:pt x="388" y="335"/>
                  </a:cubicBezTo>
                  <a:cubicBezTo>
                    <a:pt x="307" y="291"/>
                    <a:pt x="307" y="291"/>
                    <a:pt x="307" y="291"/>
                  </a:cubicBezTo>
                  <a:cubicBezTo>
                    <a:pt x="273" y="257"/>
                    <a:pt x="273" y="257"/>
                    <a:pt x="273" y="257"/>
                  </a:cubicBezTo>
                  <a:cubicBezTo>
                    <a:pt x="256" y="248"/>
                    <a:pt x="246" y="251"/>
                    <a:pt x="262" y="240"/>
                  </a:cubicBezTo>
                  <a:cubicBezTo>
                    <a:pt x="274" y="230"/>
                    <a:pt x="282" y="216"/>
                    <a:pt x="288" y="199"/>
                  </a:cubicBezTo>
                  <a:cubicBezTo>
                    <a:pt x="289" y="198"/>
                    <a:pt x="292" y="194"/>
                    <a:pt x="294" y="185"/>
                  </a:cubicBezTo>
                  <a:cubicBezTo>
                    <a:pt x="294" y="185"/>
                    <a:pt x="325" y="148"/>
                    <a:pt x="298" y="147"/>
                  </a:cubicBezTo>
                  <a:cubicBezTo>
                    <a:pt x="298" y="147"/>
                    <a:pt x="326" y="96"/>
                    <a:pt x="285" y="57"/>
                  </a:cubicBezTo>
                  <a:cubicBezTo>
                    <a:pt x="285" y="57"/>
                    <a:pt x="283" y="55"/>
                    <a:pt x="280" y="52"/>
                  </a:cubicBezTo>
                  <a:cubicBezTo>
                    <a:pt x="271" y="42"/>
                    <a:pt x="262" y="37"/>
                    <a:pt x="262" y="37"/>
                  </a:cubicBezTo>
                  <a:cubicBezTo>
                    <a:pt x="203" y="0"/>
                    <a:pt x="155" y="50"/>
                    <a:pt x="155" y="50"/>
                  </a:cubicBezTo>
                  <a:cubicBezTo>
                    <a:pt x="113" y="88"/>
                    <a:pt x="140" y="140"/>
                    <a:pt x="140" y="140"/>
                  </a:cubicBezTo>
                  <a:cubicBezTo>
                    <a:pt x="112" y="140"/>
                    <a:pt x="142" y="179"/>
                    <a:pt x="142" y="179"/>
                  </a:cubicBezTo>
                  <a:cubicBezTo>
                    <a:pt x="146" y="197"/>
                    <a:pt x="150" y="195"/>
                    <a:pt x="150" y="195"/>
                  </a:cubicBezTo>
                  <a:cubicBezTo>
                    <a:pt x="152" y="195"/>
                    <a:pt x="152" y="198"/>
                    <a:pt x="153" y="202"/>
                  </a:cubicBezTo>
                  <a:cubicBezTo>
                    <a:pt x="154" y="201"/>
                    <a:pt x="154" y="201"/>
                    <a:pt x="155" y="201"/>
                  </a:cubicBezTo>
                  <a:cubicBezTo>
                    <a:pt x="160" y="216"/>
                    <a:pt x="168" y="229"/>
                    <a:pt x="178" y="239"/>
                  </a:cubicBezTo>
                  <a:cubicBezTo>
                    <a:pt x="187" y="251"/>
                    <a:pt x="163" y="251"/>
                    <a:pt x="159" y="256"/>
                  </a:cubicBezTo>
                  <a:cubicBezTo>
                    <a:pt x="157" y="259"/>
                    <a:pt x="129" y="291"/>
                    <a:pt x="129" y="291"/>
                  </a:cubicBezTo>
                  <a:cubicBezTo>
                    <a:pt x="48" y="335"/>
                    <a:pt x="48" y="335"/>
                    <a:pt x="48" y="335"/>
                  </a:cubicBezTo>
                  <a:cubicBezTo>
                    <a:pt x="15" y="351"/>
                    <a:pt x="21" y="364"/>
                    <a:pt x="21" y="364"/>
                  </a:cubicBezTo>
                  <a:cubicBezTo>
                    <a:pt x="0" y="451"/>
                    <a:pt x="0" y="451"/>
                    <a:pt x="0" y="451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437" y="470"/>
                    <a:pt x="437" y="470"/>
                    <a:pt x="437" y="470"/>
                  </a:cubicBezTo>
                  <a:cubicBezTo>
                    <a:pt x="437" y="451"/>
                    <a:pt x="437" y="451"/>
                    <a:pt x="437" y="451"/>
                  </a:cubicBezTo>
                  <a:lnTo>
                    <a:pt x="415" y="364"/>
                  </a:lnTo>
                  <a:close/>
                </a:path>
              </a:pathLst>
            </a:custGeom>
            <a:solidFill>
              <a:srgbClr val="6B9D4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endParaRPr lang="zh-CN" altLang="en-US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5598626" y="2871397"/>
              <a:ext cx="3089379" cy="272313"/>
            </a:xfrm>
            <a:prstGeom prst="roundRect">
              <a:avLst>
                <a:gd name="adj" fmla="val 9938"/>
              </a:avLst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1400" b="1" dirty="0"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会议记录</a:t>
              </a:r>
              <a:endPara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2509520" y="1847850"/>
            <a:ext cx="7656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2022</a:t>
            </a:r>
            <a:r>
              <a:rPr lang="zh-CN" altLang="en-US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en-US" altLang="zh-CN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lang="en-US" altLang="zh-CN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</a:t>
            </a:r>
            <a:r>
              <a:rPr lang="zh-CN" altLang="en-US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日晚上八点在寝室召开会议，详见会议记录</a:t>
            </a:r>
            <a:endParaRPr lang="zh-CN" altLang="en-US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466340" y="4030345"/>
            <a:ext cx="71589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每人每天半小时</a:t>
            </a:r>
            <a:r>
              <a:rPr lang="en-US" altLang="zh-CN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一小时为</a:t>
            </a:r>
            <a:r>
              <a:rPr lang="en-US" altLang="zh-CN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46</a:t>
            </a:r>
            <a:r>
              <a:rPr lang="zh-CN" altLang="en-US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 共计94天</a:t>
            </a:r>
            <a:endParaRPr lang="zh-CN" altLang="en-US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46*0.5*94*3=6486</a:t>
            </a:r>
            <a:endParaRPr lang="zh-CN" altLang="en-US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小程序上线需要费用</a:t>
            </a:r>
            <a:r>
              <a:rPr lang="en-US" altLang="zh-CN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</a:t>
            </a:r>
            <a:r>
              <a:rPr lang="zh-CN" altLang="en-US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0元</a:t>
            </a:r>
            <a:endParaRPr lang="zh-CN" altLang="en-US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共计约为6</a:t>
            </a:r>
            <a:r>
              <a:rPr lang="en-US" altLang="zh-CN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78</a:t>
            </a:r>
            <a:r>
              <a:rPr lang="zh-CN" altLang="en-US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6RMB</a:t>
            </a:r>
            <a:endParaRPr lang="zh-CN" altLang="en-US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728595" y="2460625"/>
            <a:ext cx="67348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  <a:endParaRPr lang="en-US" altLang="zh-CN" sz="6600" b="1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322955" y="3709670"/>
            <a:ext cx="5546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When a cigarette falls in love with a match,it is destined to be hurt.When a cigarette falls in love with a match,it is destined to be hurt.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900"/>
                            </p:stCondLst>
                            <p:childTnLst>
                              <p:par>
                                <p:cTn id="5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170" y="334010"/>
            <a:ext cx="11502390" cy="6187440"/>
          </a:xfrm>
          <a:prstGeom prst="rect">
            <a:avLst/>
          </a:prstGeom>
          <a:noFill/>
          <a:ln w="19050">
            <a:solidFill>
              <a:srgbClr val="6B9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093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 flipH="1" flipV="1">
            <a:off x="284480" y="556260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1538605" y="658431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 flipH="1">
            <a:off x="288290" y="276225"/>
            <a:ext cx="1077595" cy="1021080"/>
            <a:chOff x="17053" y="435"/>
            <a:chExt cx="1697" cy="1608"/>
          </a:xfrm>
        </p:grpSpPr>
        <p:sp>
          <p:nvSpPr>
            <p:cNvPr id="5" name="矩形 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 flipV="1">
            <a:off x="153860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16200000" flipV="1">
            <a:off x="-135255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 flipV="1">
            <a:off x="10824845" y="5562600"/>
            <a:ext cx="1077595" cy="1021080"/>
            <a:chOff x="17053" y="435"/>
            <a:chExt cx="1697" cy="1608"/>
          </a:xfrm>
        </p:grpSpPr>
        <p:sp>
          <p:nvSpPr>
            <p:cNvPr id="10" name="矩形 9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 rot="5400000">
            <a:off x="11250930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571355" y="658431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070100" y="2659380"/>
            <a:ext cx="14928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目 录</a:t>
            </a:r>
            <a:endParaRPr lang="zh-CN" altLang="en-US" sz="4400" b="1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70100" y="3427730"/>
            <a:ext cx="1492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2000" b="1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26685" y="1385570"/>
            <a:ext cx="854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>
                <a:solidFill>
                  <a:srgbClr val="6B9D43"/>
                </a:solidFill>
                <a:latin typeface="华文细黑" panose="02010600040101010101" charset="-122"/>
                <a:ea typeface="华文细黑" panose="02010600040101010101" charset="-122"/>
              </a:rPr>
              <a:t>01</a:t>
            </a:r>
            <a:endParaRPr lang="en-US" altLang="zh-CN" sz="3600" b="1">
              <a:solidFill>
                <a:srgbClr val="6B9D43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69355" y="1401445"/>
            <a:ext cx="39611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3200">
                <a:solidFill>
                  <a:srgbClr val="6B9D4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小程序</a:t>
            </a:r>
            <a:r>
              <a:rPr lang="zh-CN" altLang="en-US" sz="3200">
                <a:solidFill>
                  <a:srgbClr val="6B9D4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的功能和内容</a:t>
            </a:r>
            <a:endParaRPr lang="zh-CN" altLang="en-US" sz="3200">
              <a:solidFill>
                <a:srgbClr val="6B9D4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00000"/>
              </a:lnSpc>
            </a:pPr>
            <a:endParaRPr lang="zh-CN" altLang="en-US" sz="3200">
              <a:solidFill>
                <a:srgbClr val="6B9D4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26050" y="2511425"/>
            <a:ext cx="854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>
                <a:solidFill>
                  <a:srgbClr val="205337"/>
                </a:solidFill>
                <a:latin typeface="华文细黑" panose="02010600040101010101" charset="-122"/>
                <a:ea typeface="华文细黑" panose="02010600040101010101" charset="-122"/>
              </a:rPr>
              <a:t>02</a:t>
            </a:r>
            <a:endParaRPr lang="en-US" altLang="zh-CN" sz="3600" b="1">
              <a:solidFill>
                <a:srgbClr val="205337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69355" y="2526665"/>
            <a:ext cx="39611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320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小组成员分工及评价</a:t>
            </a:r>
            <a:endParaRPr lang="zh-CN" altLang="en-US" sz="3200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00000"/>
              </a:lnSpc>
            </a:pPr>
            <a:endParaRPr lang="zh-CN" altLang="en-US" sz="3200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226050" y="3635375"/>
            <a:ext cx="854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>
                <a:solidFill>
                  <a:srgbClr val="6B9D43"/>
                </a:solidFill>
                <a:latin typeface="华文细黑" panose="02010600040101010101" charset="-122"/>
                <a:ea typeface="华文细黑" panose="02010600040101010101" charset="-122"/>
              </a:rPr>
              <a:t>03</a:t>
            </a:r>
            <a:endParaRPr lang="en-US" altLang="zh-CN" sz="3600" b="1">
              <a:solidFill>
                <a:srgbClr val="6B9D43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269355" y="3650615"/>
            <a:ext cx="38322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3200">
                <a:solidFill>
                  <a:srgbClr val="6B9D4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参考资料</a:t>
            </a:r>
            <a:endParaRPr lang="zh-CN" altLang="en-US" sz="3200">
              <a:solidFill>
                <a:srgbClr val="6B9D4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00000"/>
              </a:lnSpc>
            </a:pPr>
            <a:endParaRPr lang="zh-CN" altLang="en-US" sz="3200">
              <a:solidFill>
                <a:srgbClr val="6B9D4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26685" y="4752340"/>
            <a:ext cx="854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>
                <a:solidFill>
                  <a:srgbClr val="205337"/>
                </a:solidFill>
                <a:latin typeface="华文细黑" panose="02010600040101010101" charset="-122"/>
                <a:ea typeface="华文细黑" panose="02010600040101010101" charset="-122"/>
              </a:rPr>
              <a:t>04</a:t>
            </a:r>
            <a:endParaRPr lang="en-US" altLang="zh-CN" sz="3600" b="1">
              <a:solidFill>
                <a:srgbClr val="205337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269355" y="4768215"/>
            <a:ext cx="3832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320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预算、</a:t>
            </a:r>
            <a:r>
              <a:rPr lang="zh-CN" altLang="en-US" sz="320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会议记录</a:t>
            </a:r>
            <a:endParaRPr lang="zh-CN" altLang="en-US" sz="3200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4" grpId="0"/>
      <p:bldP spid="15" grpId="0"/>
      <p:bldP spid="17" grpId="0"/>
      <p:bldP spid="18" grpId="1"/>
      <p:bldP spid="22" grpId="0"/>
      <p:bldP spid="23" grpId="1"/>
      <p:bldP spid="32" grpId="0"/>
      <p:bldP spid="33" grpId="1"/>
      <p:bldP spid="36" grpId="0"/>
      <p:bldP spid="3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94325" y="1866900"/>
            <a:ext cx="14027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>
                <a:solidFill>
                  <a:srgbClr val="205337"/>
                </a:solidFill>
                <a:latin typeface="华文细黑" panose="02010600040101010101" charset="-122"/>
                <a:ea typeface="华文细黑" panose="02010600040101010101" charset="-122"/>
              </a:rPr>
              <a:t>01</a:t>
            </a:r>
            <a:endParaRPr lang="en-US" altLang="zh-CN" sz="6600">
              <a:solidFill>
                <a:srgbClr val="205337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90365" y="2983865"/>
            <a:ext cx="4137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32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小程序</a:t>
            </a:r>
            <a:r>
              <a:rPr lang="zh-CN" altLang="en-US" sz="32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的功能和内容</a:t>
            </a:r>
            <a:endParaRPr lang="zh-CN" altLang="en-US" sz="3200" b="1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170" y="334010"/>
            <a:ext cx="11502390" cy="6187440"/>
          </a:xfrm>
          <a:prstGeom prst="rect">
            <a:avLst/>
          </a:prstGeom>
          <a:noFill/>
          <a:ln w="19050">
            <a:solidFill>
              <a:srgbClr val="6B9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6260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 flipH="1">
            <a:off x="288290" y="276225"/>
            <a:ext cx="1077595" cy="1021080"/>
            <a:chOff x="17053" y="435"/>
            <a:chExt cx="1697" cy="1608"/>
          </a:xfrm>
        </p:grpSpPr>
        <p:sp>
          <p:nvSpPr>
            <p:cNvPr id="5" name="矩形 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V="1">
            <a:off x="10824845" y="5562600"/>
            <a:ext cx="1077595" cy="1021080"/>
            <a:chOff x="17053" y="435"/>
            <a:chExt cx="1697" cy="1608"/>
          </a:xfrm>
        </p:grpSpPr>
        <p:sp>
          <p:nvSpPr>
            <p:cNvPr id="10" name="矩形 9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15840" y="334645"/>
            <a:ext cx="2560320" cy="621030"/>
            <a:chOff x="7584" y="527"/>
            <a:chExt cx="4032" cy="978"/>
          </a:xfrm>
        </p:grpSpPr>
        <p:sp>
          <p:nvSpPr>
            <p:cNvPr id="2" name="矩形 1"/>
            <p:cNvSpPr/>
            <p:nvPr/>
          </p:nvSpPr>
          <p:spPr>
            <a:xfrm>
              <a:off x="7584" y="913"/>
              <a:ext cx="4032" cy="593"/>
            </a:xfrm>
            <a:prstGeom prst="rect">
              <a:avLst/>
            </a:prstGeom>
            <a:noFill/>
            <a:ln>
              <a:solidFill>
                <a:srgbClr val="205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fontAlgn="auto">
                <a:lnSpc>
                  <a:spcPct val="100000"/>
                </a:lnSpc>
              </a:pPr>
              <a:r>
                <a:rPr lang="en-US" altLang="zh-CN" b="1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  </a:t>
              </a:r>
              <a:r>
                <a:rPr lang="zh-CN" altLang="en-US" b="1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小程序</a:t>
              </a:r>
              <a:r>
                <a:rPr lang="zh-CN" altLang="en-US" b="1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的功能和内容</a:t>
              </a:r>
              <a:endParaRPr lang="zh-CN" altLang="en-US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436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0749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1783080" y="1605280"/>
            <a:ext cx="413385" cy="1040765"/>
          </a:xfrm>
          <a:prstGeom prst="rect">
            <a:avLst/>
          </a:prstGeom>
          <a:noFill/>
          <a:ln>
            <a:solidFill>
              <a:srgbClr val="6B9D4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6B9D43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1400" b="1">
              <a:solidFill>
                <a:srgbClr val="6B9D4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83080" y="2646045"/>
            <a:ext cx="413385" cy="1040765"/>
          </a:xfrm>
          <a:prstGeom prst="rect">
            <a:avLst/>
          </a:prstGeom>
          <a:solidFill>
            <a:srgbClr val="6B9D43"/>
          </a:solidFill>
          <a:ln>
            <a:solidFill>
              <a:srgbClr val="6B9D4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02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82445" y="3687445"/>
            <a:ext cx="414655" cy="1040765"/>
          </a:xfrm>
          <a:prstGeom prst="rect">
            <a:avLst/>
          </a:prstGeom>
          <a:noFill/>
          <a:ln>
            <a:solidFill>
              <a:srgbClr val="6B9D4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6B9D4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83080" y="4718685"/>
            <a:ext cx="413385" cy="1040765"/>
          </a:xfrm>
          <a:prstGeom prst="rect">
            <a:avLst/>
          </a:prstGeom>
          <a:solidFill>
            <a:srgbClr val="6B9D43"/>
          </a:solidFill>
          <a:ln>
            <a:solidFill>
              <a:srgbClr val="6B9D4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04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2594610" y="1925321"/>
            <a:ext cx="366395" cy="410210"/>
            <a:chOff x="5995766" y="3279886"/>
            <a:chExt cx="402656" cy="450303"/>
          </a:xfrm>
          <a:solidFill>
            <a:srgbClr val="6B9D43"/>
          </a:solidFill>
        </p:grpSpPr>
        <p:sp>
          <p:nvSpPr>
            <p:cNvPr id="30" name="Freeform 108"/>
            <p:cNvSpPr>
              <a:spLocks noEditPoints="1"/>
            </p:cNvSpPr>
            <p:nvPr/>
          </p:nvSpPr>
          <p:spPr bwMode="auto">
            <a:xfrm>
              <a:off x="6068389" y="3442234"/>
              <a:ext cx="56988" cy="57923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3 h 26"/>
                <a:gd name="T12" fmla="*/ 3 w 26"/>
                <a:gd name="T13" fmla="*/ 13 h 26"/>
                <a:gd name="T14" fmla="*/ 13 w 26"/>
                <a:gd name="T15" fmla="*/ 3 h 26"/>
                <a:gd name="T16" fmla="*/ 23 w 26"/>
                <a:gd name="T17" fmla="*/ 13 h 26"/>
                <a:gd name="T18" fmla="*/ 13 w 26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109"/>
            <p:cNvSpPr>
              <a:spLocks noEditPoints="1"/>
            </p:cNvSpPr>
            <p:nvPr/>
          </p:nvSpPr>
          <p:spPr bwMode="auto">
            <a:xfrm>
              <a:off x="6196380" y="3404865"/>
              <a:ext cx="48580" cy="485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7 h 22"/>
                <a:gd name="T12" fmla="*/ 5 w 22"/>
                <a:gd name="T13" fmla="*/ 11 h 22"/>
                <a:gd name="T14" fmla="*/ 11 w 22"/>
                <a:gd name="T15" fmla="*/ 5 h 22"/>
                <a:gd name="T16" fmla="*/ 17 w 22"/>
                <a:gd name="T17" fmla="*/ 11 h 22"/>
                <a:gd name="T18" fmla="*/ 11 w 22"/>
                <a:gd name="T1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110"/>
            <p:cNvSpPr>
              <a:spLocks noEditPoints="1"/>
            </p:cNvSpPr>
            <p:nvPr/>
          </p:nvSpPr>
          <p:spPr bwMode="auto">
            <a:xfrm>
              <a:off x="6081468" y="3456248"/>
              <a:ext cx="30830" cy="30830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7 h 14"/>
                <a:gd name="T18" fmla="*/ 7 w 14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111"/>
            <p:cNvSpPr>
              <a:spLocks noEditPoints="1"/>
            </p:cNvSpPr>
            <p:nvPr/>
          </p:nvSpPr>
          <p:spPr bwMode="auto">
            <a:xfrm>
              <a:off x="6172089" y="3380574"/>
              <a:ext cx="97161" cy="97161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6 h 44"/>
                <a:gd name="T16" fmla="*/ 39 w 44"/>
                <a:gd name="T17" fmla="*/ 22 h 44"/>
                <a:gd name="T18" fmla="*/ 22 w 44"/>
                <a:gd name="T1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solidFill>
                <a:srgbClr val="6B9D4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112"/>
            <p:cNvSpPr>
              <a:spLocks noEditPoints="1"/>
            </p:cNvSpPr>
            <p:nvPr/>
          </p:nvSpPr>
          <p:spPr bwMode="auto">
            <a:xfrm>
              <a:off x="5995766" y="3279886"/>
              <a:ext cx="402656" cy="450303"/>
            </a:xfrm>
            <a:custGeom>
              <a:avLst/>
              <a:gdLst>
                <a:gd name="T0" fmla="*/ 157 w 182"/>
                <a:gd name="T1" fmla="*/ 96 h 204"/>
                <a:gd name="T2" fmla="*/ 153 w 182"/>
                <a:gd name="T3" fmla="*/ 48 h 204"/>
                <a:gd name="T4" fmla="*/ 78 w 182"/>
                <a:gd name="T5" fmla="*/ 0 h 204"/>
                <a:gd name="T6" fmla="*/ 1 w 182"/>
                <a:gd name="T7" fmla="*/ 79 h 204"/>
                <a:gd name="T8" fmla="*/ 0 w 182"/>
                <a:gd name="T9" fmla="*/ 204 h 204"/>
                <a:gd name="T10" fmla="*/ 113 w 182"/>
                <a:gd name="T11" fmla="*/ 176 h 204"/>
                <a:gd name="T12" fmla="*/ 147 w 182"/>
                <a:gd name="T13" fmla="*/ 176 h 204"/>
                <a:gd name="T14" fmla="*/ 147 w 182"/>
                <a:gd name="T15" fmla="*/ 176 h 204"/>
                <a:gd name="T16" fmla="*/ 156 w 182"/>
                <a:gd name="T17" fmla="*/ 151 h 204"/>
                <a:gd name="T18" fmla="*/ 146 w 182"/>
                <a:gd name="T19" fmla="*/ 145 h 204"/>
                <a:gd name="T20" fmla="*/ 156 w 182"/>
                <a:gd name="T21" fmla="*/ 140 h 204"/>
                <a:gd name="T22" fmla="*/ 155 w 182"/>
                <a:gd name="T23" fmla="*/ 138 h 204"/>
                <a:gd name="T24" fmla="*/ 170 w 182"/>
                <a:gd name="T25" fmla="*/ 111 h 204"/>
                <a:gd name="T26" fmla="*/ 62 w 182"/>
                <a:gd name="T27" fmla="*/ 93 h 204"/>
                <a:gd name="T28" fmla="*/ 62 w 182"/>
                <a:gd name="T29" fmla="*/ 102 h 204"/>
                <a:gd name="T30" fmla="*/ 54 w 182"/>
                <a:gd name="T31" fmla="*/ 105 h 204"/>
                <a:gd name="T32" fmla="*/ 48 w 182"/>
                <a:gd name="T33" fmla="*/ 110 h 204"/>
                <a:gd name="T34" fmla="*/ 40 w 182"/>
                <a:gd name="T35" fmla="*/ 107 h 204"/>
                <a:gd name="T36" fmla="*/ 32 w 182"/>
                <a:gd name="T37" fmla="*/ 107 h 204"/>
                <a:gd name="T38" fmla="*/ 28 w 182"/>
                <a:gd name="T39" fmla="*/ 99 h 204"/>
                <a:gd name="T40" fmla="*/ 22 w 182"/>
                <a:gd name="T41" fmla="*/ 93 h 204"/>
                <a:gd name="T42" fmla="*/ 26 w 182"/>
                <a:gd name="T43" fmla="*/ 85 h 204"/>
                <a:gd name="T44" fmla="*/ 26 w 182"/>
                <a:gd name="T45" fmla="*/ 76 h 204"/>
                <a:gd name="T46" fmla="*/ 34 w 182"/>
                <a:gd name="T47" fmla="*/ 73 h 204"/>
                <a:gd name="T48" fmla="*/ 40 w 182"/>
                <a:gd name="T49" fmla="*/ 68 h 204"/>
                <a:gd name="T50" fmla="*/ 48 w 182"/>
                <a:gd name="T51" fmla="*/ 71 h 204"/>
                <a:gd name="T52" fmla="*/ 57 w 182"/>
                <a:gd name="T53" fmla="*/ 71 h 204"/>
                <a:gd name="T54" fmla="*/ 60 w 182"/>
                <a:gd name="T55" fmla="*/ 79 h 204"/>
                <a:gd name="T56" fmla="*/ 66 w 182"/>
                <a:gd name="T57" fmla="*/ 85 h 204"/>
                <a:gd name="T58" fmla="*/ 136 w 182"/>
                <a:gd name="T59" fmla="*/ 77 h 204"/>
                <a:gd name="T60" fmla="*/ 126 w 182"/>
                <a:gd name="T61" fmla="*/ 87 h 204"/>
                <a:gd name="T62" fmla="*/ 121 w 182"/>
                <a:gd name="T63" fmla="*/ 100 h 204"/>
                <a:gd name="T64" fmla="*/ 107 w 182"/>
                <a:gd name="T65" fmla="*/ 100 h 204"/>
                <a:gd name="T66" fmla="*/ 94 w 182"/>
                <a:gd name="T67" fmla="*/ 105 h 204"/>
                <a:gd name="T68" fmla="*/ 83 w 182"/>
                <a:gd name="T69" fmla="*/ 96 h 204"/>
                <a:gd name="T70" fmla="*/ 70 w 182"/>
                <a:gd name="T71" fmla="*/ 91 h 204"/>
                <a:gd name="T72" fmla="*/ 70 w 182"/>
                <a:gd name="T73" fmla="*/ 77 h 204"/>
                <a:gd name="T74" fmla="*/ 64 w 182"/>
                <a:gd name="T75" fmla="*/ 64 h 204"/>
                <a:gd name="T76" fmla="*/ 74 w 182"/>
                <a:gd name="T77" fmla="*/ 53 h 204"/>
                <a:gd name="T78" fmla="*/ 79 w 182"/>
                <a:gd name="T79" fmla="*/ 40 h 204"/>
                <a:gd name="T80" fmla="*/ 94 w 182"/>
                <a:gd name="T81" fmla="*/ 40 h 204"/>
                <a:gd name="T82" fmla="*/ 107 w 182"/>
                <a:gd name="T83" fmla="*/ 35 h 204"/>
                <a:gd name="T84" fmla="*/ 117 w 182"/>
                <a:gd name="T85" fmla="*/ 44 h 204"/>
                <a:gd name="T86" fmla="*/ 130 w 182"/>
                <a:gd name="T87" fmla="*/ 49 h 204"/>
                <a:gd name="T88" fmla="*/ 130 w 182"/>
                <a:gd name="T89" fmla="*/ 64 h 204"/>
                <a:gd name="T90" fmla="*/ 136 w 182"/>
                <a:gd name="T91" fmla="*/ 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solidFill>
              <a:srgbClr val="6B9D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609215" y="4069715"/>
            <a:ext cx="336550" cy="332740"/>
            <a:chOff x="6967126" y="4092464"/>
            <a:chExt cx="453105" cy="448433"/>
          </a:xfrm>
          <a:solidFill>
            <a:srgbClr val="6B9D43"/>
          </a:solidFill>
        </p:grpSpPr>
        <p:sp>
          <p:nvSpPr>
            <p:cNvPr id="38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668905" y="5143500"/>
            <a:ext cx="350520" cy="377190"/>
            <a:chOff x="7005429" y="4859473"/>
            <a:chExt cx="466184" cy="501686"/>
          </a:xfrm>
          <a:solidFill>
            <a:srgbClr val="6B9D43"/>
          </a:solidFill>
        </p:grpSpPr>
        <p:sp>
          <p:nvSpPr>
            <p:cNvPr id="41" name="Freeform 154"/>
            <p:cNvSpPr/>
            <p:nvPr/>
          </p:nvSpPr>
          <p:spPr bwMode="auto">
            <a:xfrm>
              <a:off x="7146499" y="5285485"/>
              <a:ext cx="50449" cy="46712"/>
            </a:xfrm>
            <a:custGeom>
              <a:avLst/>
              <a:gdLst>
                <a:gd name="T0" fmla="*/ 16 w 23"/>
                <a:gd name="T1" fmla="*/ 0 h 21"/>
                <a:gd name="T2" fmla="*/ 16 w 23"/>
                <a:gd name="T3" fmla="*/ 4 h 21"/>
                <a:gd name="T4" fmla="*/ 19 w 23"/>
                <a:gd name="T5" fmla="*/ 11 h 21"/>
                <a:gd name="T6" fmla="*/ 10 w 23"/>
                <a:gd name="T7" fmla="*/ 17 h 21"/>
                <a:gd name="T8" fmla="*/ 4 w 23"/>
                <a:gd name="T9" fmla="*/ 9 h 21"/>
                <a:gd name="T10" fmla="*/ 6 w 23"/>
                <a:gd name="T11" fmla="*/ 5 h 21"/>
                <a:gd name="T12" fmla="*/ 6 w 23"/>
                <a:gd name="T13" fmla="*/ 0 h 21"/>
                <a:gd name="T14" fmla="*/ 0 w 23"/>
                <a:gd name="T15" fmla="*/ 10 h 21"/>
                <a:gd name="T16" fmla="*/ 11 w 23"/>
                <a:gd name="T17" fmla="*/ 21 h 21"/>
                <a:gd name="T18" fmla="*/ 23 w 23"/>
                <a:gd name="T19" fmla="*/ 10 h 21"/>
                <a:gd name="T20" fmla="*/ 16 w 23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Rectangle 155"/>
            <p:cNvSpPr>
              <a:spLocks noChangeArrowheads="1"/>
            </p:cNvSpPr>
            <p:nvPr/>
          </p:nvSpPr>
          <p:spPr bwMode="auto">
            <a:xfrm>
              <a:off x="7166118" y="5278945"/>
              <a:ext cx="9342" cy="326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Freeform 156"/>
            <p:cNvSpPr>
              <a:spLocks noEditPoints="1"/>
            </p:cNvSpPr>
            <p:nvPr/>
          </p:nvSpPr>
          <p:spPr bwMode="auto">
            <a:xfrm>
              <a:off x="7044667" y="4940751"/>
              <a:ext cx="260652" cy="260652"/>
            </a:xfrm>
            <a:custGeom>
              <a:avLst/>
              <a:gdLst>
                <a:gd name="T0" fmla="*/ 24 w 118"/>
                <a:gd name="T1" fmla="*/ 19 h 118"/>
                <a:gd name="T2" fmla="*/ 19 w 118"/>
                <a:gd name="T3" fmla="*/ 94 h 118"/>
                <a:gd name="T4" fmla="*/ 94 w 118"/>
                <a:gd name="T5" fmla="*/ 99 h 118"/>
                <a:gd name="T6" fmla="*/ 99 w 118"/>
                <a:gd name="T7" fmla="*/ 24 h 118"/>
                <a:gd name="T8" fmla="*/ 24 w 118"/>
                <a:gd name="T9" fmla="*/ 19 h 118"/>
                <a:gd name="T10" fmla="*/ 64 w 118"/>
                <a:gd name="T11" fmla="*/ 84 h 118"/>
                <a:gd name="T12" fmla="*/ 64 w 118"/>
                <a:gd name="T13" fmla="*/ 93 h 118"/>
                <a:gd name="T14" fmla="*/ 56 w 118"/>
                <a:gd name="T15" fmla="*/ 93 h 118"/>
                <a:gd name="T16" fmla="*/ 56 w 118"/>
                <a:gd name="T17" fmla="*/ 85 h 118"/>
                <a:gd name="T18" fmla="*/ 41 w 118"/>
                <a:gd name="T19" fmla="*/ 81 h 118"/>
                <a:gd name="T20" fmla="*/ 43 w 118"/>
                <a:gd name="T21" fmla="*/ 71 h 118"/>
                <a:gd name="T22" fmla="*/ 58 w 118"/>
                <a:gd name="T23" fmla="*/ 75 h 118"/>
                <a:gd name="T24" fmla="*/ 66 w 118"/>
                <a:gd name="T25" fmla="*/ 70 h 118"/>
                <a:gd name="T26" fmla="*/ 57 w 118"/>
                <a:gd name="T27" fmla="*/ 62 h 118"/>
                <a:gd name="T28" fmla="*/ 41 w 118"/>
                <a:gd name="T29" fmla="*/ 46 h 118"/>
                <a:gd name="T30" fmla="*/ 56 w 118"/>
                <a:gd name="T31" fmla="*/ 31 h 118"/>
                <a:gd name="T32" fmla="*/ 56 w 118"/>
                <a:gd name="T33" fmla="*/ 23 h 118"/>
                <a:gd name="T34" fmla="*/ 64 w 118"/>
                <a:gd name="T35" fmla="*/ 23 h 118"/>
                <a:gd name="T36" fmla="*/ 64 w 118"/>
                <a:gd name="T37" fmla="*/ 30 h 118"/>
                <a:gd name="T38" fmla="*/ 77 w 118"/>
                <a:gd name="T39" fmla="*/ 33 h 118"/>
                <a:gd name="T40" fmla="*/ 74 w 118"/>
                <a:gd name="T41" fmla="*/ 43 h 118"/>
                <a:gd name="T42" fmla="*/ 62 w 118"/>
                <a:gd name="T43" fmla="*/ 40 h 118"/>
                <a:gd name="T44" fmla="*/ 55 w 118"/>
                <a:gd name="T45" fmla="*/ 45 h 118"/>
                <a:gd name="T46" fmla="*/ 65 w 118"/>
                <a:gd name="T47" fmla="*/ 52 h 118"/>
                <a:gd name="T48" fmla="*/ 79 w 118"/>
                <a:gd name="T49" fmla="*/ 69 h 118"/>
                <a:gd name="T50" fmla="*/ 64 w 118"/>
                <a:gd name="T51" fmla="*/ 8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Freeform 157"/>
            <p:cNvSpPr>
              <a:spLocks noEditPoints="1"/>
            </p:cNvSpPr>
            <p:nvPr/>
          </p:nvSpPr>
          <p:spPr bwMode="auto">
            <a:xfrm>
              <a:off x="7005429" y="4859473"/>
              <a:ext cx="338194" cy="501686"/>
            </a:xfrm>
            <a:custGeom>
              <a:avLst/>
              <a:gdLst>
                <a:gd name="T0" fmla="*/ 138 w 153"/>
                <a:gd name="T1" fmla="*/ 177 h 227"/>
                <a:gd name="T2" fmla="*/ 16 w 153"/>
                <a:gd name="T3" fmla="*/ 177 h 227"/>
                <a:gd name="T4" fmla="*/ 16 w 153"/>
                <a:gd name="T5" fmla="*/ 16 h 227"/>
                <a:gd name="T6" fmla="*/ 138 w 153"/>
                <a:gd name="T7" fmla="*/ 16 h 227"/>
                <a:gd name="T8" fmla="*/ 138 w 153"/>
                <a:gd name="T9" fmla="*/ 103 h 227"/>
                <a:gd name="T10" fmla="*/ 139 w 153"/>
                <a:gd name="T11" fmla="*/ 102 h 227"/>
                <a:gd name="T12" fmla="*/ 153 w 153"/>
                <a:gd name="T13" fmla="*/ 94 h 227"/>
                <a:gd name="T14" fmla="*/ 153 w 153"/>
                <a:gd name="T15" fmla="*/ 13 h 227"/>
                <a:gd name="T16" fmla="*/ 141 w 153"/>
                <a:gd name="T17" fmla="*/ 0 h 227"/>
                <a:gd name="T18" fmla="*/ 12 w 153"/>
                <a:gd name="T19" fmla="*/ 0 h 227"/>
                <a:gd name="T20" fmla="*/ 0 w 153"/>
                <a:gd name="T21" fmla="*/ 13 h 227"/>
                <a:gd name="T22" fmla="*/ 0 w 153"/>
                <a:gd name="T23" fmla="*/ 215 h 227"/>
                <a:gd name="T24" fmla="*/ 12 w 153"/>
                <a:gd name="T25" fmla="*/ 227 h 227"/>
                <a:gd name="T26" fmla="*/ 141 w 153"/>
                <a:gd name="T27" fmla="*/ 227 h 227"/>
                <a:gd name="T28" fmla="*/ 153 w 153"/>
                <a:gd name="T29" fmla="*/ 215 h 227"/>
                <a:gd name="T30" fmla="*/ 153 w 153"/>
                <a:gd name="T31" fmla="*/ 176 h 227"/>
                <a:gd name="T32" fmla="*/ 138 w 153"/>
                <a:gd name="T33" fmla="*/ 166 h 227"/>
                <a:gd name="T34" fmla="*/ 138 w 153"/>
                <a:gd name="T35" fmla="*/ 177 h 227"/>
                <a:gd name="T36" fmla="*/ 75 w 153"/>
                <a:gd name="T37" fmla="*/ 221 h 227"/>
                <a:gd name="T38" fmla="*/ 56 w 153"/>
                <a:gd name="T39" fmla="*/ 201 h 227"/>
                <a:gd name="T40" fmla="*/ 75 w 153"/>
                <a:gd name="T41" fmla="*/ 182 h 227"/>
                <a:gd name="T42" fmla="*/ 95 w 153"/>
                <a:gd name="T43" fmla="*/ 201 h 227"/>
                <a:gd name="T44" fmla="*/ 75 w 153"/>
                <a:gd name="T45" fmla="*/ 2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Freeform 158"/>
            <p:cNvSpPr>
              <a:spLocks noEditPoints="1"/>
            </p:cNvSpPr>
            <p:nvPr/>
          </p:nvSpPr>
          <p:spPr bwMode="auto">
            <a:xfrm>
              <a:off x="7281029" y="5062202"/>
              <a:ext cx="190584" cy="190584"/>
            </a:xfrm>
            <a:custGeom>
              <a:avLst/>
              <a:gdLst>
                <a:gd name="T0" fmla="*/ 72 w 86"/>
                <a:gd name="T1" fmla="*/ 17 h 86"/>
                <a:gd name="T2" fmla="*/ 18 w 86"/>
                <a:gd name="T3" fmla="*/ 14 h 86"/>
                <a:gd name="T4" fmla="*/ 14 w 86"/>
                <a:gd name="T5" fmla="*/ 68 h 86"/>
                <a:gd name="T6" fmla="*/ 69 w 86"/>
                <a:gd name="T7" fmla="*/ 72 h 86"/>
                <a:gd name="T8" fmla="*/ 72 w 86"/>
                <a:gd name="T9" fmla="*/ 17 h 86"/>
                <a:gd name="T10" fmla="*/ 46 w 86"/>
                <a:gd name="T11" fmla="*/ 63 h 86"/>
                <a:gd name="T12" fmla="*/ 46 w 86"/>
                <a:gd name="T13" fmla="*/ 70 h 86"/>
                <a:gd name="T14" fmla="*/ 40 w 86"/>
                <a:gd name="T15" fmla="*/ 70 h 86"/>
                <a:gd name="T16" fmla="*/ 40 w 86"/>
                <a:gd name="T17" fmla="*/ 64 h 86"/>
                <a:gd name="T18" fmla="*/ 28 w 86"/>
                <a:gd name="T19" fmla="*/ 61 h 86"/>
                <a:gd name="T20" fmla="*/ 30 w 86"/>
                <a:gd name="T21" fmla="*/ 53 h 86"/>
                <a:gd name="T22" fmla="*/ 41 w 86"/>
                <a:gd name="T23" fmla="*/ 56 h 86"/>
                <a:gd name="T24" fmla="*/ 48 w 86"/>
                <a:gd name="T25" fmla="*/ 52 h 86"/>
                <a:gd name="T26" fmla="*/ 41 w 86"/>
                <a:gd name="T27" fmla="*/ 46 h 86"/>
                <a:gd name="T28" fmla="*/ 29 w 86"/>
                <a:gd name="T29" fmla="*/ 34 h 86"/>
                <a:gd name="T30" fmla="*/ 40 w 86"/>
                <a:gd name="T31" fmla="*/ 22 h 86"/>
                <a:gd name="T32" fmla="*/ 40 w 86"/>
                <a:gd name="T33" fmla="*/ 15 h 86"/>
                <a:gd name="T34" fmla="*/ 47 w 86"/>
                <a:gd name="T35" fmla="*/ 15 h 86"/>
                <a:gd name="T36" fmla="*/ 47 w 86"/>
                <a:gd name="T37" fmla="*/ 21 h 86"/>
                <a:gd name="T38" fmla="*/ 56 w 86"/>
                <a:gd name="T39" fmla="*/ 23 h 86"/>
                <a:gd name="T40" fmla="*/ 54 w 86"/>
                <a:gd name="T41" fmla="*/ 31 h 86"/>
                <a:gd name="T42" fmla="*/ 45 w 86"/>
                <a:gd name="T43" fmla="*/ 29 h 86"/>
                <a:gd name="T44" fmla="*/ 39 w 86"/>
                <a:gd name="T45" fmla="*/ 32 h 86"/>
                <a:gd name="T46" fmla="*/ 47 w 86"/>
                <a:gd name="T47" fmla="*/ 38 h 86"/>
                <a:gd name="T48" fmla="*/ 58 w 86"/>
                <a:gd name="T49" fmla="*/ 51 h 86"/>
                <a:gd name="T50" fmla="*/ 46 w 86"/>
                <a:gd name="T51" fmla="*/ 6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620645" y="3005455"/>
            <a:ext cx="314325" cy="401955"/>
            <a:chOff x="1605186" y="572440"/>
            <a:chExt cx="563562" cy="720725"/>
          </a:xfrm>
          <a:solidFill>
            <a:srgbClr val="6B9D43"/>
          </a:solidFill>
        </p:grpSpPr>
        <p:sp>
          <p:nvSpPr>
            <p:cNvPr id="47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0" name="文本框 66"/>
          <p:cNvSpPr txBox="1"/>
          <p:nvPr/>
        </p:nvSpPr>
        <p:spPr>
          <a:xfrm>
            <a:off x="3594100" y="1297940"/>
            <a:ext cx="4100830" cy="4592955"/>
          </a:xfrm>
          <a:prstGeom prst="rect">
            <a:avLst/>
          </a:prstGeom>
          <a:noFill/>
          <a:effectLst/>
        </p:spPr>
        <p:txBody>
          <a:bodyPr wrap="square" lIns="68589" tIns="34295" rIns="68589" bIns="34295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设有两个版本，经典版和挑战版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经典版比较简单，而挑战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版难度更高。需要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在一定的时间内达到一定分数才能进入下一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关。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这是一款益智类小游戏。玩家通过操控一个自动左右摇摆的抓钩，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在限定的时间内抓取不同分数的矿物来得到足够分数进入下一关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随着关卡深入，场景里的道具逐渐复杂，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且难度提高。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每关结束后可以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花费分数购买道具，带到下一关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使用。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如果规定时间内所得分数不够，则直接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游戏结束。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适合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10-30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岁的游戏玩家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游玩。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8057515" y="1774825"/>
            <a:ext cx="2324735" cy="703580"/>
            <a:chOff x="7574253" y="2054104"/>
            <a:chExt cx="2427751" cy="734906"/>
          </a:xfrm>
        </p:grpSpPr>
        <p:sp>
          <p:nvSpPr>
            <p:cNvPr id="52" name="任意多边形 51"/>
            <p:cNvSpPr/>
            <p:nvPr/>
          </p:nvSpPr>
          <p:spPr>
            <a:xfrm rot="5400000">
              <a:off x="8420675" y="1207681"/>
              <a:ext cx="734906" cy="2427751"/>
            </a:xfrm>
            <a:custGeom>
              <a:avLst/>
              <a:gdLst>
                <a:gd name="connsiteX0" fmla="*/ 0 w 734906"/>
                <a:gd name="connsiteY0" fmla="*/ 853562 h 2427751"/>
                <a:gd name="connsiteX1" fmla="*/ 367453 w 734906"/>
                <a:gd name="connsiteY1" fmla="*/ 0 h 2427751"/>
                <a:gd name="connsiteX2" fmla="*/ 734906 w 734906"/>
                <a:gd name="connsiteY2" fmla="*/ 853562 h 2427751"/>
                <a:gd name="connsiteX3" fmla="*/ 625639 w 734906"/>
                <a:gd name="connsiteY3" fmla="*/ 853562 h 2427751"/>
                <a:gd name="connsiteX4" fmla="*/ 625639 w 734906"/>
                <a:gd name="connsiteY4" fmla="*/ 2427751 h 2427751"/>
                <a:gd name="connsiteX5" fmla="*/ 121639 w 734906"/>
                <a:gd name="connsiteY5" fmla="*/ 2427751 h 2427751"/>
                <a:gd name="connsiteX6" fmla="*/ 121639 w 734906"/>
                <a:gd name="connsiteY6" fmla="*/ 853562 h 2427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4906" h="2427751">
                  <a:moveTo>
                    <a:pt x="0" y="853562"/>
                  </a:moveTo>
                  <a:lnTo>
                    <a:pt x="367453" y="0"/>
                  </a:lnTo>
                  <a:lnTo>
                    <a:pt x="734906" y="853562"/>
                  </a:lnTo>
                  <a:lnTo>
                    <a:pt x="625639" y="853562"/>
                  </a:lnTo>
                  <a:lnTo>
                    <a:pt x="625639" y="2427751"/>
                  </a:lnTo>
                  <a:lnTo>
                    <a:pt x="121639" y="2427751"/>
                  </a:lnTo>
                  <a:lnTo>
                    <a:pt x="121639" y="853562"/>
                  </a:lnTo>
                  <a:close/>
                </a:path>
              </a:pathLst>
            </a:custGeom>
            <a:noFill/>
            <a:ln>
              <a:solidFill>
                <a:srgbClr val="6B9D4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文本框 67"/>
            <p:cNvSpPr txBox="1"/>
            <p:nvPr/>
          </p:nvSpPr>
          <p:spPr>
            <a:xfrm>
              <a:off x="7574253" y="2249769"/>
              <a:ext cx="1923102" cy="3521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zh-CN" altLang="en-US" sz="1600" b="1" dirty="0">
                <a:solidFill>
                  <a:srgbClr val="6B9D4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056880" y="2828290"/>
            <a:ext cx="2325370" cy="703580"/>
            <a:chOff x="7573591" y="3154569"/>
            <a:chExt cx="2428414" cy="734906"/>
          </a:xfrm>
        </p:grpSpPr>
        <p:sp>
          <p:nvSpPr>
            <p:cNvPr id="55" name="任意多边形 54"/>
            <p:cNvSpPr/>
            <p:nvPr/>
          </p:nvSpPr>
          <p:spPr>
            <a:xfrm rot="5400000">
              <a:off x="8420676" y="2308146"/>
              <a:ext cx="734906" cy="2427751"/>
            </a:xfrm>
            <a:custGeom>
              <a:avLst/>
              <a:gdLst>
                <a:gd name="connsiteX0" fmla="*/ 0 w 734906"/>
                <a:gd name="connsiteY0" fmla="*/ 853562 h 2427751"/>
                <a:gd name="connsiteX1" fmla="*/ 367453 w 734906"/>
                <a:gd name="connsiteY1" fmla="*/ 0 h 2427751"/>
                <a:gd name="connsiteX2" fmla="*/ 734906 w 734906"/>
                <a:gd name="connsiteY2" fmla="*/ 853562 h 2427751"/>
                <a:gd name="connsiteX3" fmla="*/ 625639 w 734906"/>
                <a:gd name="connsiteY3" fmla="*/ 853562 h 2427751"/>
                <a:gd name="connsiteX4" fmla="*/ 625639 w 734906"/>
                <a:gd name="connsiteY4" fmla="*/ 2427751 h 2427751"/>
                <a:gd name="connsiteX5" fmla="*/ 121639 w 734906"/>
                <a:gd name="connsiteY5" fmla="*/ 2427751 h 2427751"/>
                <a:gd name="connsiteX6" fmla="*/ 121639 w 734906"/>
                <a:gd name="connsiteY6" fmla="*/ 853562 h 2427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4906" h="2427751">
                  <a:moveTo>
                    <a:pt x="0" y="853562"/>
                  </a:moveTo>
                  <a:lnTo>
                    <a:pt x="367453" y="0"/>
                  </a:lnTo>
                  <a:lnTo>
                    <a:pt x="734906" y="853562"/>
                  </a:lnTo>
                  <a:lnTo>
                    <a:pt x="625639" y="853562"/>
                  </a:lnTo>
                  <a:lnTo>
                    <a:pt x="625639" y="2427751"/>
                  </a:lnTo>
                  <a:lnTo>
                    <a:pt x="121639" y="2427751"/>
                  </a:lnTo>
                  <a:lnTo>
                    <a:pt x="121639" y="853562"/>
                  </a:lnTo>
                  <a:close/>
                </a:path>
              </a:pathLst>
            </a:custGeom>
            <a:solidFill>
              <a:srgbClr val="6B9D4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文本框 68"/>
            <p:cNvSpPr txBox="1"/>
            <p:nvPr/>
          </p:nvSpPr>
          <p:spPr>
            <a:xfrm>
              <a:off x="7573591" y="3356204"/>
              <a:ext cx="1924429" cy="3521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057515" y="3855720"/>
            <a:ext cx="2324735" cy="703580"/>
            <a:chOff x="7574255" y="4227325"/>
            <a:chExt cx="2427751" cy="734906"/>
          </a:xfrm>
        </p:grpSpPr>
        <p:sp>
          <p:nvSpPr>
            <p:cNvPr id="58" name="任意多边形 57"/>
            <p:cNvSpPr/>
            <p:nvPr/>
          </p:nvSpPr>
          <p:spPr>
            <a:xfrm rot="5400000">
              <a:off x="8420677" y="3380902"/>
              <a:ext cx="734906" cy="2427751"/>
            </a:xfrm>
            <a:custGeom>
              <a:avLst/>
              <a:gdLst>
                <a:gd name="connsiteX0" fmla="*/ 0 w 734906"/>
                <a:gd name="connsiteY0" fmla="*/ 853562 h 2427751"/>
                <a:gd name="connsiteX1" fmla="*/ 367453 w 734906"/>
                <a:gd name="connsiteY1" fmla="*/ 0 h 2427751"/>
                <a:gd name="connsiteX2" fmla="*/ 734906 w 734906"/>
                <a:gd name="connsiteY2" fmla="*/ 853562 h 2427751"/>
                <a:gd name="connsiteX3" fmla="*/ 625639 w 734906"/>
                <a:gd name="connsiteY3" fmla="*/ 853562 h 2427751"/>
                <a:gd name="connsiteX4" fmla="*/ 625639 w 734906"/>
                <a:gd name="connsiteY4" fmla="*/ 2427751 h 2427751"/>
                <a:gd name="connsiteX5" fmla="*/ 121639 w 734906"/>
                <a:gd name="connsiteY5" fmla="*/ 2427751 h 2427751"/>
                <a:gd name="connsiteX6" fmla="*/ 121639 w 734906"/>
                <a:gd name="connsiteY6" fmla="*/ 853562 h 2427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4906" h="2427751">
                  <a:moveTo>
                    <a:pt x="0" y="853562"/>
                  </a:moveTo>
                  <a:lnTo>
                    <a:pt x="367453" y="0"/>
                  </a:lnTo>
                  <a:lnTo>
                    <a:pt x="734906" y="853562"/>
                  </a:lnTo>
                  <a:lnTo>
                    <a:pt x="625639" y="853562"/>
                  </a:lnTo>
                  <a:lnTo>
                    <a:pt x="625639" y="2427751"/>
                  </a:lnTo>
                  <a:lnTo>
                    <a:pt x="121639" y="2427751"/>
                  </a:lnTo>
                  <a:lnTo>
                    <a:pt x="121639" y="853562"/>
                  </a:lnTo>
                  <a:close/>
                </a:path>
              </a:pathLst>
            </a:custGeom>
            <a:noFill/>
            <a:ln>
              <a:solidFill>
                <a:srgbClr val="6B9D4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文本框 69"/>
            <p:cNvSpPr txBox="1"/>
            <p:nvPr/>
          </p:nvSpPr>
          <p:spPr>
            <a:xfrm>
              <a:off x="7574255" y="4418348"/>
              <a:ext cx="1923102" cy="28786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056880" y="4909820"/>
            <a:ext cx="2325370" cy="703580"/>
            <a:chOff x="7573589" y="5327790"/>
            <a:chExt cx="2428414" cy="734906"/>
          </a:xfrm>
          <a:solidFill>
            <a:schemeClr val="accent4"/>
          </a:solidFill>
        </p:grpSpPr>
        <p:sp>
          <p:nvSpPr>
            <p:cNvPr id="61" name="任意多边形 60"/>
            <p:cNvSpPr/>
            <p:nvPr/>
          </p:nvSpPr>
          <p:spPr>
            <a:xfrm rot="5400000">
              <a:off x="8420674" y="4481367"/>
              <a:ext cx="734906" cy="2427751"/>
            </a:xfrm>
            <a:custGeom>
              <a:avLst/>
              <a:gdLst>
                <a:gd name="connsiteX0" fmla="*/ 0 w 734906"/>
                <a:gd name="connsiteY0" fmla="*/ 853562 h 2427751"/>
                <a:gd name="connsiteX1" fmla="*/ 367453 w 734906"/>
                <a:gd name="connsiteY1" fmla="*/ 0 h 2427751"/>
                <a:gd name="connsiteX2" fmla="*/ 734906 w 734906"/>
                <a:gd name="connsiteY2" fmla="*/ 853562 h 2427751"/>
                <a:gd name="connsiteX3" fmla="*/ 625639 w 734906"/>
                <a:gd name="connsiteY3" fmla="*/ 853562 h 2427751"/>
                <a:gd name="connsiteX4" fmla="*/ 625639 w 734906"/>
                <a:gd name="connsiteY4" fmla="*/ 2427751 h 2427751"/>
                <a:gd name="connsiteX5" fmla="*/ 121639 w 734906"/>
                <a:gd name="connsiteY5" fmla="*/ 2427751 h 2427751"/>
                <a:gd name="connsiteX6" fmla="*/ 121639 w 734906"/>
                <a:gd name="connsiteY6" fmla="*/ 853562 h 2427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4906" h="2427751">
                  <a:moveTo>
                    <a:pt x="0" y="853562"/>
                  </a:moveTo>
                  <a:lnTo>
                    <a:pt x="367453" y="0"/>
                  </a:lnTo>
                  <a:lnTo>
                    <a:pt x="734906" y="853562"/>
                  </a:lnTo>
                  <a:lnTo>
                    <a:pt x="625639" y="853562"/>
                  </a:lnTo>
                  <a:lnTo>
                    <a:pt x="625639" y="2427751"/>
                  </a:lnTo>
                  <a:lnTo>
                    <a:pt x="121639" y="2427751"/>
                  </a:lnTo>
                  <a:lnTo>
                    <a:pt x="121639" y="853562"/>
                  </a:lnTo>
                  <a:close/>
                </a:path>
              </a:pathLst>
            </a:custGeom>
            <a:solidFill>
              <a:srgbClr val="6B9D4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文本框 70"/>
            <p:cNvSpPr txBox="1"/>
            <p:nvPr/>
          </p:nvSpPr>
          <p:spPr>
            <a:xfrm>
              <a:off x="7573589" y="5518812"/>
              <a:ext cx="1923102" cy="3521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0"/>
                            </p:stCondLst>
                            <p:childTnLst>
                              <p:par>
                                <p:cTn id="9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bldLvl="0" animBg="1"/>
      <p:bldP spid="8" grpId="0" animBg="1"/>
      <p:bldP spid="14" grpId="0" animBg="1"/>
      <p:bldP spid="18" grpId="0" animBg="1"/>
      <p:bldP spid="27" grpId="0" animBg="1"/>
      <p:bldP spid="5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125" y="1884045"/>
            <a:ext cx="7520305" cy="34709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0365" y="982980"/>
            <a:ext cx="4137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00000"/>
              </a:lnSpc>
            </a:pPr>
            <a:r>
              <a:rPr lang="zh-CN" altLang="en-US" sz="32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页面大致</a:t>
            </a:r>
            <a:r>
              <a:rPr lang="zh-CN" altLang="en-US" sz="32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效果图</a:t>
            </a:r>
            <a:endParaRPr lang="zh-CN" altLang="en-US" sz="3200" b="1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65350" y="1711960"/>
            <a:ext cx="7655560" cy="3533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94325" y="1866900"/>
            <a:ext cx="14027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>
                <a:solidFill>
                  <a:srgbClr val="205337"/>
                </a:solidFill>
                <a:latin typeface="华文细黑" panose="02010600040101010101" charset="-122"/>
                <a:ea typeface="华文细黑" panose="02010600040101010101" charset="-122"/>
              </a:rPr>
              <a:t>02</a:t>
            </a:r>
            <a:endParaRPr lang="en-US" altLang="zh-CN" sz="6600">
              <a:solidFill>
                <a:srgbClr val="205337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90365" y="2983865"/>
            <a:ext cx="449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32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小组成员分工及</a:t>
            </a:r>
            <a:r>
              <a:rPr lang="zh-CN" altLang="en-US" sz="32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评价</a:t>
            </a:r>
            <a:endParaRPr lang="zh-CN" altLang="en-US" sz="3200" b="1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170" y="334010"/>
            <a:ext cx="11502390" cy="6187440"/>
          </a:xfrm>
          <a:prstGeom prst="rect">
            <a:avLst/>
          </a:prstGeom>
          <a:noFill/>
          <a:ln w="19050">
            <a:solidFill>
              <a:srgbClr val="6B9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6260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 flipH="1">
            <a:off x="288290" y="276225"/>
            <a:ext cx="1077595" cy="1021080"/>
            <a:chOff x="17053" y="435"/>
            <a:chExt cx="1697" cy="1608"/>
          </a:xfrm>
        </p:grpSpPr>
        <p:sp>
          <p:nvSpPr>
            <p:cNvPr id="5" name="矩形 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V="1">
            <a:off x="10824845" y="5562600"/>
            <a:ext cx="1077595" cy="1021080"/>
            <a:chOff x="17053" y="435"/>
            <a:chExt cx="1697" cy="1608"/>
          </a:xfrm>
        </p:grpSpPr>
        <p:sp>
          <p:nvSpPr>
            <p:cNvPr id="10" name="矩形 9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15840" y="334645"/>
            <a:ext cx="2560320" cy="621030"/>
            <a:chOff x="7584" y="527"/>
            <a:chExt cx="4032" cy="978"/>
          </a:xfrm>
        </p:grpSpPr>
        <p:sp>
          <p:nvSpPr>
            <p:cNvPr id="2" name="矩形 1"/>
            <p:cNvSpPr/>
            <p:nvPr/>
          </p:nvSpPr>
          <p:spPr>
            <a:xfrm>
              <a:off x="7584" y="913"/>
              <a:ext cx="4032" cy="593"/>
            </a:xfrm>
            <a:prstGeom prst="rect">
              <a:avLst/>
            </a:prstGeom>
            <a:noFill/>
            <a:ln>
              <a:solidFill>
                <a:srgbClr val="205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fontAlgn="auto">
                <a:lnSpc>
                  <a:spcPct val="100000"/>
                </a:lnSpc>
              </a:pPr>
              <a:r>
                <a:rPr lang="en-US" altLang="zh-CN" b="1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 </a:t>
              </a:r>
              <a:r>
                <a:rPr lang="zh-CN" altLang="en-US" b="1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小组成员分工及</a:t>
              </a:r>
              <a:r>
                <a:rPr lang="zh-CN" altLang="en-US" b="1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评价</a:t>
              </a:r>
              <a:endParaRPr lang="zh-CN" altLang="en-US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436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0749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直接连接符 7"/>
          <p:cNvCxnSpPr/>
          <p:nvPr/>
        </p:nvCxnSpPr>
        <p:spPr>
          <a:xfrm>
            <a:off x="6071235" y="1424940"/>
            <a:ext cx="0" cy="4678680"/>
          </a:xfrm>
          <a:prstGeom prst="line">
            <a:avLst/>
          </a:prstGeom>
          <a:ln w="25400">
            <a:solidFill>
              <a:srgbClr val="6B9D4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8"/>
          <p:cNvGrpSpPr/>
          <p:nvPr/>
        </p:nvGrpSpPr>
        <p:grpSpPr>
          <a:xfrm>
            <a:off x="5974715" y="1743710"/>
            <a:ext cx="925195" cy="193675"/>
            <a:chOff x="5964215" y="1531583"/>
            <a:chExt cx="1070244" cy="223633"/>
          </a:xfrm>
        </p:grpSpPr>
        <p:sp>
          <p:nvSpPr>
            <p:cNvPr id="73" name="椭圆 8"/>
            <p:cNvSpPr/>
            <p:nvPr/>
          </p:nvSpPr>
          <p:spPr>
            <a:xfrm>
              <a:off x="5964215" y="1531583"/>
              <a:ext cx="223633" cy="223633"/>
            </a:xfrm>
            <a:prstGeom prst="ellipse">
              <a:avLst/>
            </a:prstGeom>
            <a:solidFill>
              <a:srgbClr val="6B9D43"/>
            </a:solidFill>
            <a:ln w="508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4" name="直接连接符 12"/>
            <p:cNvCxnSpPr>
              <a:stCxn id="73" idx="6"/>
            </p:cNvCxnSpPr>
            <p:nvPr/>
          </p:nvCxnSpPr>
          <p:spPr>
            <a:xfrm flipV="1">
              <a:off x="6187848" y="1643399"/>
              <a:ext cx="846611" cy="1"/>
            </a:xfrm>
            <a:prstGeom prst="line">
              <a:avLst/>
            </a:prstGeom>
            <a:ln w="22225">
              <a:solidFill>
                <a:srgbClr val="6B9D43"/>
              </a:solidFill>
              <a:prstDash val="lgDash"/>
              <a:headEnd type="none"/>
              <a:tailEnd type="oval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2"/>
          <p:cNvGrpSpPr/>
          <p:nvPr/>
        </p:nvGrpSpPr>
        <p:grpSpPr>
          <a:xfrm>
            <a:off x="5974715" y="4561840"/>
            <a:ext cx="927100" cy="193675"/>
            <a:chOff x="5964215" y="4790393"/>
            <a:chExt cx="1072134" cy="223633"/>
          </a:xfrm>
        </p:grpSpPr>
        <p:sp>
          <p:nvSpPr>
            <p:cNvPr id="76" name="椭圆 10"/>
            <p:cNvSpPr/>
            <p:nvPr/>
          </p:nvSpPr>
          <p:spPr>
            <a:xfrm>
              <a:off x="5964215" y="4790393"/>
              <a:ext cx="223633" cy="223633"/>
            </a:xfrm>
            <a:prstGeom prst="ellipse">
              <a:avLst/>
            </a:prstGeom>
            <a:solidFill>
              <a:srgbClr val="6B9D43"/>
            </a:solidFill>
            <a:ln w="508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7" name="直接连接符 14"/>
            <p:cNvCxnSpPr/>
            <p:nvPr/>
          </p:nvCxnSpPr>
          <p:spPr>
            <a:xfrm flipV="1">
              <a:off x="6189738" y="4902208"/>
              <a:ext cx="846611" cy="1"/>
            </a:xfrm>
            <a:prstGeom prst="line">
              <a:avLst/>
            </a:prstGeom>
            <a:ln w="22225">
              <a:solidFill>
                <a:srgbClr val="6B9D43"/>
              </a:solidFill>
              <a:prstDash val="lgDash"/>
              <a:headEnd type="none"/>
              <a:tailEnd type="oval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0"/>
          <p:cNvGrpSpPr/>
          <p:nvPr/>
        </p:nvGrpSpPr>
        <p:grpSpPr>
          <a:xfrm>
            <a:off x="5974715" y="3042285"/>
            <a:ext cx="927100" cy="193675"/>
            <a:chOff x="5964215" y="3033279"/>
            <a:chExt cx="1072134" cy="223633"/>
          </a:xfrm>
        </p:grpSpPr>
        <p:sp>
          <p:nvSpPr>
            <p:cNvPr id="79" name="椭圆 9"/>
            <p:cNvSpPr/>
            <p:nvPr/>
          </p:nvSpPr>
          <p:spPr>
            <a:xfrm>
              <a:off x="5964215" y="3033279"/>
              <a:ext cx="223633" cy="223633"/>
            </a:xfrm>
            <a:prstGeom prst="ellipse">
              <a:avLst/>
            </a:prstGeom>
            <a:solidFill>
              <a:srgbClr val="6B9D43"/>
            </a:solidFill>
            <a:ln w="508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80" name="直接连接符 16"/>
            <p:cNvCxnSpPr/>
            <p:nvPr/>
          </p:nvCxnSpPr>
          <p:spPr>
            <a:xfrm flipV="1">
              <a:off x="6189738" y="3145093"/>
              <a:ext cx="846611" cy="1"/>
            </a:xfrm>
            <a:prstGeom prst="line">
              <a:avLst/>
            </a:prstGeom>
            <a:ln w="22225">
              <a:solidFill>
                <a:srgbClr val="6B9D43"/>
              </a:solidFill>
              <a:prstDash val="lgDash"/>
              <a:headEnd type="none"/>
              <a:tailEnd type="oval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4"/>
          <p:cNvGrpSpPr/>
          <p:nvPr/>
        </p:nvGrpSpPr>
        <p:grpSpPr>
          <a:xfrm>
            <a:off x="5442585" y="2150745"/>
            <a:ext cx="3693795" cy="580390"/>
            <a:chOff x="5349226" y="2010956"/>
            <a:chExt cx="4272984" cy="670899"/>
          </a:xfrm>
        </p:grpSpPr>
        <p:sp>
          <p:nvSpPr>
            <p:cNvPr id="94" name="燕尾形 18"/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rgbClr val="6B9D4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076449" y="2151889"/>
              <a:ext cx="2798705" cy="389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彭志恒</a:t>
              </a:r>
              <a:endParaRPr lang="zh-CN" altLang="en-US" sz="1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" name="Group 15"/>
          <p:cNvGrpSpPr/>
          <p:nvPr/>
        </p:nvGrpSpPr>
        <p:grpSpPr>
          <a:xfrm>
            <a:off x="3039745" y="3572510"/>
            <a:ext cx="3693795" cy="580390"/>
            <a:chOff x="2569789" y="3646467"/>
            <a:chExt cx="4272984" cy="670899"/>
          </a:xfrm>
        </p:grpSpPr>
        <p:sp>
          <p:nvSpPr>
            <p:cNvPr id="97" name="燕尾形 20"/>
            <p:cNvSpPr/>
            <p:nvPr/>
          </p:nvSpPr>
          <p:spPr>
            <a:xfrm>
              <a:off x="2569789" y="3646467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rgbClr val="6B9D4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350635" y="3787400"/>
              <a:ext cx="2725983" cy="389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郑骥</a:t>
              </a:r>
              <a:endParaRPr lang="zh-CN" altLang="en-US" sz="1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15" name="Group 17"/>
          <p:cNvGrpSpPr/>
          <p:nvPr/>
        </p:nvGrpSpPr>
        <p:grpSpPr>
          <a:xfrm>
            <a:off x="5442585" y="5059045"/>
            <a:ext cx="3693795" cy="580390"/>
            <a:chOff x="5349226" y="5365450"/>
            <a:chExt cx="4272984" cy="670899"/>
          </a:xfrm>
        </p:grpSpPr>
        <p:sp>
          <p:nvSpPr>
            <p:cNvPr id="100" name="燕尾形 23"/>
            <p:cNvSpPr/>
            <p:nvPr/>
          </p:nvSpPr>
          <p:spPr>
            <a:xfrm rot="10800000">
              <a:off x="5349226" y="5365450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rgbClr val="6B9D4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085998" y="5506383"/>
              <a:ext cx="2798705" cy="389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李卓楷</a:t>
              </a:r>
              <a:endParaRPr lang="zh-CN" altLang="en-US" sz="1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38" name="Rectangle 70"/>
          <p:cNvSpPr/>
          <p:nvPr/>
        </p:nvSpPr>
        <p:spPr>
          <a:xfrm>
            <a:off x="1578610" y="2138045"/>
            <a:ext cx="3750945" cy="897890"/>
          </a:xfrm>
          <a:prstGeom prst="rect">
            <a:avLst/>
          </a:prstGeom>
        </p:spPr>
        <p:txBody>
          <a:bodyPr wrap="square" lIns="68559" tIns="34280" rIns="68559" bIns="34280">
            <a:spAutoFit/>
          </a:bodyPr>
          <a:lstStyle/>
          <a:p>
            <a:pPr algn="l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主要负责程序界面的构思和查找资料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评分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85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Rectangle 70"/>
          <p:cNvSpPr/>
          <p:nvPr/>
        </p:nvSpPr>
        <p:spPr>
          <a:xfrm>
            <a:off x="6901815" y="3552190"/>
            <a:ext cx="3830955" cy="897890"/>
          </a:xfrm>
          <a:prstGeom prst="rect">
            <a:avLst/>
          </a:prstGeom>
        </p:spPr>
        <p:txBody>
          <a:bodyPr wrap="square" lIns="68559" tIns="34280" rIns="68559" bIns="34280">
            <a:spAutoFit/>
          </a:bodyPr>
          <a:lstStyle/>
          <a:p>
            <a:pPr algn="l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负责撰写可行性分析报告和部分计划书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评分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88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Rectangle 70"/>
          <p:cNvSpPr/>
          <p:nvPr/>
        </p:nvSpPr>
        <p:spPr>
          <a:xfrm>
            <a:off x="1578610" y="5038725"/>
            <a:ext cx="3750945" cy="897890"/>
          </a:xfrm>
          <a:prstGeom prst="rect">
            <a:avLst/>
          </a:prstGeom>
        </p:spPr>
        <p:txBody>
          <a:bodyPr wrap="square" lIns="68559" tIns="34280" rIns="68559" bIns="34280">
            <a:spAutoFit/>
          </a:bodyPr>
          <a:lstStyle/>
          <a:p>
            <a:pPr algn="l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负责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、项目计划书制作和总体检查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评分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34105" y="1111250"/>
            <a:ext cx="5149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当前初步完成了需求分析，完成了项目计划书</a:t>
            </a:r>
            <a:endParaRPr lang="zh-CN" altLang="en-US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bldLvl="0" animBg="1"/>
      <p:bldP spid="38" grpId="0"/>
      <p:bldP spid="31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94325" y="1866900"/>
            <a:ext cx="14027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>
                <a:solidFill>
                  <a:srgbClr val="205337"/>
                </a:solidFill>
                <a:latin typeface="华文细黑" panose="02010600040101010101" charset="-122"/>
                <a:ea typeface="华文细黑" panose="02010600040101010101" charset="-122"/>
              </a:rPr>
              <a:t>03</a:t>
            </a:r>
            <a:endParaRPr lang="en-US" altLang="zh-CN" sz="6600">
              <a:solidFill>
                <a:srgbClr val="205337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60240" y="2983865"/>
            <a:ext cx="3270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参考资料</a:t>
            </a:r>
            <a:endParaRPr lang="zh-CN" altLang="en-US" sz="3200" b="1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6200,&quot;width&quot;:35100}"/>
</p:tagLst>
</file>

<file path=ppt/tags/tag2.xml><?xml version="1.0" encoding="utf-8"?>
<p:tagLst xmlns:p="http://schemas.openxmlformats.org/presentationml/2006/main">
  <p:tag name="ISPRING_PRESENTATION_TITLE" val="PowerPoint 演示文稿"/>
  <p:tag name="COMMONDATA" val="eyJoZGlkIjoiNWNjYTY1OGQ0ZjJiMzdjYzk3ZmY4OWVhMzRiM2UwY2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1194</Words>
  <Application>WPS 演示</Application>
  <PresentationFormat>宽屏</PresentationFormat>
  <Paragraphs>109</Paragraphs>
  <Slides>13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华文细黑</vt:lpstr>
      <vt:lpstr>Arial</vt:lpstr>
      <vt:lpstr>Arial Unicode MS</vt:lpstr>
      <vt:lpstr>Calibri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䚕䫯䡹䰀䡷</cp:lastModifiedBy>
  <cp:revision>29</cp:revision>
  <dcterms:created xsi:type="dcterms:W3CDTF">2017-06-28T02:57:00Z</dcterms:created>
  <dcterms:modified xsi:type="dcterms:W3CDTF">2022-10-12T15:44:05Z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DBADAC27F43E42B596A64D4F8CE3D075</vt:lpwstr>
  </property>
</Properties>
</file>