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64" r:id="rId5"/>
    <p:sldId id="259" r:id="rId6"/>
    <p:sldId id="270" r:id="rId7"/>
    <p:sldId id="260" r:id="rId8"/>
    <p:sldId id="290" r:id="rId9"/>
    <p:sldId id="289" r:id="rId10"/>
    <p:sldId id="288" r:id="rId11"/>
    <p:sldId id="280" r:id="rId12"/>
    <p:sldId id="271" r:id="rId13"/>
    <p:sldId id="285" r:id="rId14"/>
    <p:sldId id="291" r:id="rId15"/>
    <p:sldId id="261" r:id="rId16"/>
    <p:sldId id="294" r:id="rId17"/>
    <p:sldId id="284" r:id="rId18"/>
    <p:sldId id="292" r:id="rId19"/>
    <p:sldId id="293" r:id="rId20"/>
    <p:sldId id="295" r:id="rId21"/>
    <p:sldId id="296" r:id="rId22"/>
    <p:sldId id="297" r:id="rId23"/>
    <p:sldId id="298" r:id="rId24"/>
    <p:sldId id="286" r:id="rId25"/>
    <p:sldId id="287" r:id="rId26"/>
    <p:sldId id="282" r:id="rId27"/>
    <p:sldId id="275" r:id="rId28"/>
    <p:sldId id="283" r:id="rId29"/>
    <p:sldId id="281" r:id="rId30"/>
    <p:sldId id="262" r:id="rId31"/>
  </p:sldIdLst>
  <p:sldSz cx="12192000" cy="6858000"/>
  <p:notesSz cx="7104063" cy="10234613"/>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9D43"/>
    <a:srgbClr val="F2F4E8"/>
    <a:srgbClr val="2053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617C1BF-8031-4E9F-B1F0-E48939AD5206}"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DA2E49B-E9B3-4BC0-85E1-7FAF0039202A}" type="slidenum">
              <a:rPr lang="zh-CN" altLang="en-US" smtClean="0"/>
              <a:t>‹#›</a:t>
            </a:fld>
            <a:endParaRPr lang="zh-CN" altLang="en-US"/>
          </a:p>
        </p:txBody>
      </p:sp>
    </p:spTree>
    <p:extLst>
      <p:ext uri="{BB962C8B-B14F-4D97-AF65-F5344CB8AC3E}">
        <p14:creationId xmlns:p14="http://schemas.microsoft.com/office/powerpoint/2010/main" val="19166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a:t>
            </a:fld>
            <a:endParaRPr lang="zh-CN" altLang="en-US"/>
          </a:p>
        </p:txBody>
      </p:sp>
    </p:spTree>
    <p:extLst>
      <p:ext uri="{BB962C8B-B14F-4D97-AF65-F5344CB8AC3E}">
        <p14:creationId xmlns:p14="http://schemas.microsoft.com/office/powerpoint/2010/main" val="399311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10</a:t>
            </a:fld>
            <a:endParaRPr lang="zh-CN" altLang="en-US"/>
          </a:p>
        </p:txBody>
      </p:sp>
    </p:spTree>
    <p:extLst>
      <p:ext uri="{BB962C8B-B14F-4D97-AF65-F5344CB8AC3E}">
        <p14:creationId xmlns:p14="http://schemas.microsoft.com/office/powerpoint/2010/main" val="110644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11</a:t>
            </a:fld>
            <a:endParaRPr lang="zh-CN" altLang="en-US"/>
          </a:p>
        </p:txBody>
      </p:sp>
    </p:spTree>
    <p:extLst>
      <p:ext uri="{BB962C8B-B14F-4D97-AF65-F5344CB8AC3E}">
        <p14:creationId xmlns:p14="http://schemas.microsoft.com/office/powerpoint/2010/main" val="1757069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12</a:t>
            </a:fld>
            <a:endParaRPr lang="zh-CN" altLang="en-US"/>
          </a:p>
        </p:txBody>
      </p:sp>
    </p:spTree>
    <p:extLst>
      <p:ext uri="{BB962C8B-B14F-4D97-AF65-F5344CB8AC3E}">
        <p14:creationId xmlns:p14="http://schemas.microsoft.com/office/powerpoint/2010/main" val="2299428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13</a:t>
            </a:fld>
            <a:endParaRPr lang="zh-CN" altLang="en-US"/>
          </a:p>
        </p:txBody>
      </p:sp>
    </p:spTree>
    <p:extLst>
      <p:ext uri="{BB962C8B-B14F-4D97-AF65-F5344CB8AC3E}">
        <p14:creationId xmlns:p14="http://schemas.microsoft.com/office/powerpoint/2010/main" val="214245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14</a:t>
            </a:fld>
            <a:endParaRPr lang="zh-CN" altLang="en-US"/>
          </a:p>
        </p:txBody>
      </p:sp>
    </p:spTree>
    <p:extLst>
      <p:ext uri="{BB962C8B-B14F-4D97-AF65-F5344CB8AC3E}">
        <p14:creationId xmlns:p14="http://schemas.microsoft.com/office/powerpoint/2010/main" val="71765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15</a:t>
            </a:fld>
            <a:endParaRPr lang="zh-CN" altLang="en-US"/>
          </a:p>
        </p:txBody>
      </p:sp>
    </p:spTree>
    <p:extLst>
      <p:ext uri="{BB962C8B-B14F-4D97-AF65-F5344CB8AC3E}">
        <p14:creationId xmlns:p14="http://schemas.microsoft.com/office/powerpoint/2010/main" val="3531112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16</a:t>
            </a:fld>
            <a:endParaRPr lang="zh-CN" altLang="en-US"/>
          </a:p>
        </p:txBody>
      </p:sp>
    </p:spTree>
    <p:extLst>
      <p:ext uri="{BB962C8B-B14F-4D97-AF65-F5344CB8AC3E}">
        <p14:creationId xmlns:p14="http://schemas.microsoft.com/office/powerpoint/2010/main" val="4259511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17</a:t>
            </a:fld>
            <a:endParaRPr lang="zh-CN" altLang="en-US"/>
          </a:p>
        </p:txBody>
      </p:sp>
    </p:spTree>
    <p:extLst>
      <p:ext uri="{BB962C8B-B14F-4D97-AF65-F5344CB8AC3E}">
        <p14:creationId xmlns:p14="http://schemas.microsoft.com/office/powerpoint/2010/main" val="3434391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18</a:t>
            </a:fld>
            <a:endParaRPr lang="zh-CN" altLang="en-US"/>
          </a:p>
        </p:txBody>
      </p:sp>
    </p:spTree>
    <p:extLst>
      <p:ext uri="{BB962C8B-B14F-4D97-AF65-F5344CB8AC3E}">
        <p14:creationId xmlns:p14="http://schemas.microsoft.com/office/powerpoint/2010/main" val="1469694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19</a:t>
            </a:fld>
            <a:endParaRPr lang="zh-CN" altLang="en-US"/>
          </a:p>
        </p:txBody>
      </p:sp>
    </p:spTree>
    <p:extLst>
      <p:ext uri="{BB962C8B-B14F-4D97-AF65-F5344CB8AC3E}">
        <p14:creationId xmlns:p14="http://schemas.microsoft.com/office/powerpoint/2010/main" val="378543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a:t>
            </a:fld>
            <a:endParaRPr lang="zh-CN" altLang="en-US"/>
          </a:p>
        </p:txBody>
      </p:sp>
    </p:spTree>
    <p:extLst>
      <p:ext uri="{BB962C8B-B14F-4D97-AF65-F5344CB8AC3E}">
        <p14:creationId xmlns:p14="http://schemas.microsoft.com/office/powerpoint/2010/main" val="200750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20</a:t>
            </a:fld>
            <a:endParaRPr lang="zh-CN" altLang="en-US"/>
          </a:p>
        </p:txBody>
      </p:sp>
    </p:spTree>
    <p:extLst>
      <p:ext uri="{BB962C8B-B14F-4D97-AF65-F5344CB8AC3E}">
        <p14:creationId xmlns:p14="http://schemas.microsoft.com/office/powerpoint/2010/main" val="2518415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21</a:t>
            </a:fld>
            <a:endParaRPr lang="zh-CN" altLang="en-US"/>
          </a:p>
        </p:txBody>
      </p:sp>
    </p:spTree>
    <p:extLst>
      <p:ext uri="{BB962C8B-B14F-4D97-AF65-F5344CB8AC3E}">
        <p14:creationId xmlns:p14="http://schemas.microsoft.com/office/powerpoint/2010/main" val="2987535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22</a:t>
            </a:fld>
            <a:endParaRPr lang="zh-CN" altLang="en-US"/>
          </a:p>
        </p:txBody>
      </p:sp>
    </p:spTree>
    <p:extLst>
      <p:ext uri="{BB962C8B-B14F-4D97-AF65-F5344CB8AC3E}">
        <p14:creationId xmlns:p14="http://schemas.microsoft.com/office/powerpoint/2010/main" val="2694645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23</a:t>
            </a:fld>
            <a:endParaRPr lang="zh-CN" altLang="en-US"/>
          </a:p>
        </p:txBody>
      </p:sp>
    </p:spTree>
    <p:extLst>
      <p:ext uri="{BB962C8B-B14F-4D97-AF65-F5344CB8AC3E}">
        <p14:creationId xmlns:p14="http://schemas.microsoft.com/office/powerpoint/2010/main" val="3637000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24</a:t>
            </a:fld>
            <a:endParaRPr lang="zh-CN" altLang="en-US"/>
          </a:p>
        </p:txBody>
      </p:sp>
    </p:spTree>
    <p:extLst>
      <p:ext uri="{BB962C8B-B14F-4D97-AF65-F5344CB8AC3E}">
        <p14:creationId xmlns:p14="http://schemas.microsoft.com/office/powerpoint/2010/main" val="4051106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25</a:t>
            </a:fld>
            <a:endParaRPr lang="zh-CN" altLang="en-US"/>
          </a:p>
        </p:txBody>
      </p:sp>
    </p:spTree>
    <p:extLst>
      <p:ext uri="{BB962C8B-B14F-4D97-AF65-F5344CB8AC3E}">
        <p14:creationId xmlns:p14="http://schemas.microsoft.com/office/powerpoint/2010/main" val="1671352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26</a:t>
            </a:fld>
            <a:endParaRPr lang="zh-CN" altLang="en-US"/>
          </a:p>
        </p:txBody>
      </p:sp>
    </p:spTree>
    <p:extLst>
      <p:ext uri="{BB962C8B-B14F-4D97-AF65-F5344CB8AC3E}">
        <p14:creationId xmlns:p14="http://schemas.microsoft.com/office/powerpoint/2010/main" val="835280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27</a:t>
            </a:fld>
            <a:endParaRPr lang="zh-CN" altLang="en-US"/>
          </a:p>
        </p:txBody>
      </p:sp>
    </p:spTree>
    <p:extLst>
      <p:ext uri="{BB962C8B-B14F-4D97-AF65-F5344CB8AC3E}">
        <p14:creationId xmlns:p14="http://schemas.microsoft.com/office/powerpoint/2010/main" val="757745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28</a:t>
            </a:fld>
            <a:endParaRPr lang="zh-CN" altLang="en-US"/>
          </a:p>
        </p:txBody>
      </p:sp>
    </p:spTree>
    <p:extLst>
      <p:ext uri="{BB962C8B-B14F-4D97-AF65-F5344CB8AC3E}">
        <p14:creationId xmlns:p14="http://schemas.microsoft.com/office/powerpoint/2010/main" val="73333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29</a:t>
            </a:fld>
            <a:endParaRPr lang="zh-CN" altLang="en-US"/>
          </a:p>
        </p:txBody>
      </p:sp>
    </p:spTree>
    <p:extLst>
      <p:ext uri="{BB962C8B-B14F-4D97-AF65-F5344CB8AC3E}">
        <p14:creationId xmlns:p14="http://schemas.microsoft.com/office/powerpoint/2010/main" val="15165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3</a:t>
            </a:fld>
            <a:endParaRPr lang="zh-CN" altLang="en-US"/>
          </a:p>
        </p:txBody>
      </p:sp>
    </p:spTree>
    <p:extLst>
      <p:ext uri="{BB962C8B-B14F-4D97-AF65-F5344CB8AC3E}">
        <p14:creationId xmlns:p14="http://schemas.microsoft.com/office/powerpoint/2010/main" val="977097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30</a:t>
            </a:fld>
            <a:endParaRPr lang="zh-CN" altLang="en-US"/>
          </a:p>
        </p:txBody>
      </p:sp>
    </p:spTree>
    <p:extLst>
      <p:ext uri="{BB962C8B-B14F-4D97-AF65-F5344CB8AC3E}">
        <p14:creationId xmlns:p14="http://schemas.microsoft.com/office/powerpoint/2010/main" val="4010295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4</a:t>
            </a:fld>
            <a:endParaRPr lang="zh-CN" altLang="en-US"/>
          </a:p>
        </p:txBody>
      </p:sp>
    </p:spTree>
    <p:extLst>
      <p:ext uri="{BB962C8B-B14F-4D97-AF65-F5344CB8AC3E}">
        <p14:creationId xmlns:p14="http://schemas.microsoft.com/office/powerpoint/2010/main" val="146914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5</a:t>
            </a:fld>
            <a:endParaRPr lang="zh-CN" altLang="en-US"/>
          </a:p>
        </p:txBody>
      </p:sp>
    </p:spTree>
    <p:extLst>
      <p:ext uri="{BB962C8B-B14F-4D97-AF65-F5344CB8AC3E}">
        <p14:creationId xmlns:p14="http://schemas.microsoft.com/office/powerpoint/2010/main" val="47565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6</a:t>
            </a:fld>
            <a:endParaRPr lang="zh-CN" altLang="en-US"/>
          </a:p>
        </p:txBody>
      </p:sp>
    </p:spTree>
    <p:extLst>
      <p:ext uri="{BB962C8B-B14F-4D97-AF65-F5344CB8AC3E}">
        <p14:creationId xmlns:p14="http://schemas.microsoft.com/office/powerpoint/2010/main" val="127660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7</a:t>
            </a:fld>
            <a:endParaRPr lang="zh-CN" altLang="en-US"/>
          </a:p>
        </p:txBody>
      </p:sp>
    </p:spTree>
    <p:extLst>
      <p:ext uri="{BB962C8B-B14F-4D97-AF65-F5344CB8AC3E}">
        <p14:creationId xmlns:p14="http://schemas.microsoft.com/office/powerpoint/2010/main" val="178636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8</a:t>
            </a:fld>
            <a:endParaRPr lang="zh-CN" altLang="en-US"/>
          </a:p>
        </p:txBody>
      </p:sp>
    </p:spTree>
    <p:extLst>
      <p:ext uri="{BB962C8B-B14F-4D97-AF65-F5344CB8AC3E}">
        <p14:creationId xmlns:p14="http://schemas.microsoft.com/office/powerpoint/2010/main" val="361244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9</a:t>
            </a:fld>
            <a:endParaRPr lang="zh-CN" altLang="en-US"/>
          </a:p>
        </p:txBody>
      </p:sp>
    </p:spTree>
    <p:extLst>
      <p:ext uri="{BB962C8B-B14F-4D97-AF65-F5344CB8AC3E}">
        <p14:creationId xmlns:p14="http://schemas.microsoft.com/office/powerpoint/2010/main" val="238602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s://blog.csdn.net/qq_34577234/article/details/125887472"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hyperlink" Target="https://www.bilibili.com/video/BV1LG41177yf?share_source=copy_web&amp;vd_source=c80b18c3a9ff417a253b4c397375da90" TargetMode="External"/><Relationship Id="rId4" Type="http://schemas.openxmlformats.org/officeDocument/2006/relationships/hyperlink" Target="https://www.bilibili.com/video/BV1bQ4y1y7x3?share_source=copy_web&amp;vd_source=c80b18c3a9ff417a253b4c397375da9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129790"/>
            <a:ext cx="6734810" cy="830997"/>
          </a:xfrm>
          <a:prstGeom prst="rect">
            <a:avLst/>
          </a:prstGeom>
          <a:noFill/>
        </p:spPr>
        <p:txBody>
          <a:bodyPr wrap="square" rtlCol="0">
            <a:spAutoFit/>
          </a:bodyPr>
          <a:lstStyle/>
          <a:p>
            <a:pPr algn="ctr"/>
            <a:r>
              <a:rPr lang="en-US" altLang="zh-CN" sz="4800" b="1" dirty="0">
                <a:solidFill>
                  <a:srgbClr val="205337"/>
                </a:solidFill>
                <a:latin typeface="微软雅黑" panose="020B0503020204020204" charset="-122"/>
                <a:ea typeface="微软雅黑" panose="020B0503020204020204" charset="-122"/>
              </a:rPr>
              <a:t>G13</a:t>
            </a:r>
            <a:r>
              <a:rPr lang="zh-CN" altLang="en-US" sz="4800" b="1" dirty="0">
                <a:solidFill>
                  <a:srgbClr val="205337"/>
                </a:solidFill>
                <a:latin typeface="微软雅黑" panose="020B0503020204020204" charset="-122"/>
                <a:ea typeface="微软雅黑" panose="020B0503020204020204" charset="-122"/>
              </a:rPr>
              <a:t>项目设计报告</a:t>
            </a:r>
          </a:p>
        </p:txBody>
      </p:sp>
      <p:cxnSp>
        <p:nvCxnSpPr>
          <p:cNvPr id="35" name="直接连接符 34"/>
          <p:cNvCxnSpPr/>
          <p:nvPr/>
        </p:nvCxnSpPr>
        <p:spPr>
          <a:xfrm flipV="1">
            <a:off x="3049905" y="341884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7656830" y="342011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531360" y="3241040"/>
            <a:ext cx="3129280" cy="368300"/>
          </a:xfrm>
          <a:prstGeom prst="rect">
            <a:avLst/>
          </a:prstGeom>
          <a:noFill/>
        </p:spPr>
        <p:txBody>
          <a:bodyPr wrap="square" rtlCol="0">
            <a:spAutoFit/>
          </a:bodyPr>
          <a:lstStyle/>
          <a:p>
            <a:pPr algn="ctr"/>
            <a:r>
              <a:rPr lang="zh-CN" altLang="en-US" b="1" dirty="0">
                <a:solidFill>
                  <a:srgbClr val="205337"/>
                </a:solidFill>
                <a:latin typeface="微软雅黑" panose="020B0503020204020204" charset="-122"/>
                <a:ea typeface="微软雅黑" panose="020B0503020204020204" charset="-122"/>
              </a:rPr>
              <a:t>李卓楷 彭志恒 郑骥</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par>
                          <p:cTn id="52" fill="hold">
                            <p:stCondLst>
                              <p:cond delay="29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par>
                                <p:cTn id="56" presetID="22" presetClass="entr" presetSubtype="2"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right)">
                                      <p:cBhvr>
                                        <p:cTn id="58" dur="500"/>
                                        <p:tgtEl>
                                          <p:spTgt spid="37"/>
                                        </p:tgtEl>
                                      </p:cBhvr>
                                    </p:animEffect>
                                  </p:childTnLst>
                                </p:cTn>
                              </p:par>
                            </p:childTnLst>
                          </p:cTn>
                        </p:par>
                        <p:par>
                          <p:cTn id="59" fill="hold">
                            <p:stCondLst>
                              <p:cond delay="3400"/>
                            </p:stCondLst>
                            <p:childTnLst>
                              <p:par>
                                <p:cTn id="60" presetID="12" presetClass="entr" presetSubtype="4"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p:tgtEl>
                                          <p:spTgt spid="38"/>
                                        </p:tgtEl>
                                        <p:attrNameLst>
                                          <p:attrName>ppt_y</p:attrName>
                                        </p:attrNameLst>
                                      </p:cBhvr>
                                      <p:tavLst>
                                        <p:tav tm="0">
                                          <p:val>
                                            <p:strVal val="#ppt_y+#ppt_h*1.125000"/>
                                          </p:val>
                                        </p:tav>
                                        <p:tav tm="100000">
                                          <p:val>
                                            <p:strVal val="#ppt_y"/>
                                          </p:val>
                                        </p:tav>
                                      </p:tavLst>
                                    </p:anim>
                                    <p:animEffect transition="in" filter="wipe(up)">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模块分解</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DE581497-8745-4B8B-A6C3-2BDD9618159E}"/>
              </a:ext>
            </a:extLst>
          </p:cNvPr>
          <p:cNvSpPr txBox="1"/>
          <p:nvPr/>
        </p:nvSpPr>
        <p:spPr>
          <a:xfrm>
            <a:off x="2870200" y="1714500"/>
            <a:ext cx="6337300" cy="2308324"/>
          </a:xfrm>
          <a:prstGeom prst="rect">
            <a:avLst/>
          </a:prstGeom>
          <a:noFill/>
        </p:spPr>
        <p:txBody>
          <a:bodyPr wrap="square" rtlCol="0">
            <a:spAutoFit/>
          </a:bodyPr>
          <a:lstStyle/>
          <a:p>
            <a:r>
              <a:rPr lang="zh-CN" altLang="en-US" sz="2400" dirty="0"/>
              <a:t>        作为一款游戏，我们将我们的小程序分为了</a:t>
            </a:r>
            <a:r>
              <a:rPr lang="en-US" altLang="zh-CN" sz="2400" dirty="0"/>
              <a:t>3</a:t>
            </a:r>
            <a:r>
              <a:rPr lang="zh-CN" altLang="en-US" sz="2400" dirty="0"/>
              <a:t>大模块：游戏模块、设置模块、联系模块。</a:t>
            </a:r>
            <a:endParaRPr lang="en-US" altLang="zh-CN" sz="2400" dirty="0"/>
          </a:p>
          <a:p>
            <a:r>
              <a:rPr lang="zh-CN" altLang="en-US" sz="2400" dirty="0"/>
              <a:t>        其中游戏模块包含游戏的具体操作和一个商店子模块。</a:t>
            </a:r>
            <a:endParaRPr lang="en-US" altLang="zh-CN" sz="2400" dirty="0"/>
          </a:p>
          <a:p>
            <a:r>
              <a:rPr lang="zh-CN" altLang="en-US" sz="2400" dirty="0"/>
              <a:t>        设置模块和联系模块则在小程序最开始的主页上实现。</a:t>
            </a:r>
          </a:p>
        </p:txBody>
      </p:sp>
    </p:spTree>
    <p:extLst>
      <p:ext uri="{BB962C8B-B14F-4D97-AF65-F5344CB8AC3E}">
        <p14:creationId xmlns:p14="http://schemas.microsoft.com/office/powerpoint/2010/main" val="14072656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05337"/>
                  </a:solidFill>
                  <a:latin typeface="微软雅黑" panose="020B0503020204020204" charset="-122"/>
                  <a:ea typeface="微软雅黑" panose="020B0503020204020204" charset="-122"/>
                </a:rPr>
                <a:t>HIPO</a:t>
              </a:r>
              <a:r>
                <a:rPr lang="zh-CN" altLang="en-US" b="1" dirty="0">
                  <a:solidFill>
                    <a:srgbClr val="205337"/>
                  </a:solidFill>
                  <a:latin typeface="微软雅黑" panose="020B0503020204020204" charset="-122"/>
                  <a:ea typeface="微软雅黑" panose="020B0503020204020204" charset="-122"/>
                </a:rPr>
                <a:t>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DAE7B5C8-35E6-4715-BD05-7AC556294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345" y="1201420"/>
            <a:ext cx="9334500" cy="4438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05337"/>
                  </a:solidFill>
                  <a:latin typeface="微软雅黑" panose="020B0503020204020204" charset="-122"/>
                  <a:ea typeface="微软雅黑" panose="020B0503020204020204" charset="-122"/>
                </a:rPr>
                <a:t>HIPO</a:t>
              </a:r>
              <a:r>
                <a:rPr lang="zh-CN" altLang="en-US" b="1" dirty="0">
                  <a:solidFill>
                    <a:srgbClr val="205337"/>
                  </a:solidFill>
                  <a:latin typeface="微软雅黑" panose="020B0503020204020204" charset="-122"/>
                  <a:ea typeface="微软雅黑" panose="020B0503020204020204" charset="-122"/>
                </a:rPr>
                <a:t>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724EBF29-3B9E-480A-9E38-ABFB25E4370D}"/>
              </a:ext>
            </a:extLst>
          </p:cNvPr>
          <p:cNvPicPr>
            <a:picLocks noChangeAspect="1"/>
          </p:cNvPicPr>
          <p:nvPr/>
        </p:nvPicPr>
        <p:blipFill>
          <a:blip r:embed="rId3"/>
          <a:stretch>
            <a:fillRect/>
          </a:stretch>
        </p:blipFill>
        <p:spPr>
          <a:xfrm>
            <a:off x="3442984" y="1459013"/>
            <a:ext cx="5304762" cy="1628571"/>
          </a:xfrm>
          <a:prstGeom prst="rect">
            <a:avLst/>
          </a:prstGeom>
        </p:spPr>
      </p:pic>
      <p:pic>
        <p:nvPicPr>
          <p:cNvPr id="13" name="图片 12">
            <a:extLst>
              <a:ext uri="{FF2B5EF4-FFF2-40B4-BE49-F238E27FC236}">
                <a16:creationId xmlns:a16="http://schemas.microsoft.com/office/drawing/2014/main" id="{02DCDFBB-F1F9-4F77-B5BA-A189CE4B32F6}"/>
              </a:ext>
            </a:extLst>
          </p:cNvPr>
          <p:cNvPicPr>
            <a:picLocks noChangeAspect="1"/>
          </p:cNvPicPr>
          <p:nvPr/>
        </p:nvPicPr>
        <p:blipFill>
          <a:blip r:embed="rId4"/>
          <a:stretch>
            <a:fillRect/>
          </a:stretch>
        </p:blipFill>
        <p:spPr>
          <a:xfrm>
            <a:off x="3442984" y="3770417"/>
            <a:ext cx="5266667" cy="16190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05337"/>
                  </a:solidFill>
                  <a:latin typeface="微软雅黑" panose="020B0503020204020204" charset="-122"/>
                  <a:ea typeface="微软雅黑" panose="020B0503020204020204" charset="-122"/>
                </a:rPr>
                <a:t>HIPO</a:t>
              </a:r>
              <a:r>
                <a:rPr lang="zh-CN" altLang="en-US" b="1" dirty="0">
                  <a:solidFill>
                    <a:srgbClr val="205337"/>
                  </a:solidFill>
                  <a:latin typeface="微软雅黑" panose="020B0503020204020204" charset="-122"/>
                  <a:ea typeface="微软雅黑" panose="020B0503020204020204" charset="-122"/>
                </a:rPr>
                <a:t>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0B36C3A8-9A2F-4EB6-869A-885B3C4F9C68}"/>
              </a:ext>
            </a:extLst>
          </p:cNvPr>
          <p:cNvPicPr>
            <a:picLocks noChangeAspect="1"/>
          </p:cNvPicPr>
          <p:nvPr/>
        </p:nvPicPr>
        <p:blipFill>
          <a:blip r:embed="rId3"/>
          <a:stretch>
            <a:fillRect/>
          </a:stretch>
        </p:blipFill>
        <p:spPr>
          <a:xfrm>
            <a:off x="3486795" y="1625963"/>
            <a:ext cx="5266667" cy="1638095"/>
          </a:xfrm>
          <a:prstGeom prst="rect">
            <a:avLst/>
          </a:prstGeom>
        </p:spPr>
      </p:pic>
      <p:pic>
        <p:nvPicPr>
          <p:cNvPr id="13" name="图片 12">
            <a:extLst>
              <a:ext uri="{FF2B5EF4-FFF2-40B4-BE49-F238E27FC236}">
                <a16:creationId xmlns:a16="http://schemas.microsoft.com/office/drawing/2014/main" id="{AD72C37A-FDB1-4BE9-9F34-CA4D13E49813}"/>
              </a:ext>
            </a:extLst>
          </p:cNvPr>
          <p:cNvPicPr>
            <a:picLocks noChangeAspect="1"/>
          </p:cNvPicPr>
          <p:nvPr/>
        </p:nvPicPr>
        <p:blipFill>
          <a:blip r:embed="rId4"/>
          <a:stretch>
            <a:fillRect/>
          </a:stretch>
        </p:blipFill>
        <p:spPr>
          <a:xfrm>
            <a:off x="3462031" y="3933711"/>
            <a:ext cx="5266667" cy="1628571"/>
          </a:xfrm>
          <a:prstGeom prst="rect">
            <a:avLst/>
          </a:prstGeom>
        </p:spPr>
      </p:pic>
    </p:spTree>
    <p:extLst>
      <p:ext uri="{BB962C8B-B14F-4D97-AF65-F5344CB8AC3E}">
        <p14:creationId xmlns:p14="http://schemas.microsoft.com/office/powerpoint/2010/main" val="36554409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业务流程图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1B42A790-A44C-49D0-9DCA-67D0C2958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722" y="1201420"/>
            <a:ext cx="7991475" cy="4962525"/>
          </a:xfrm>
          <a:prstGeom prst="rect">
            <a:avLst/>
          </a:prstGeom>
        </p:spPr>
      </p:pic>
    </p:spTree>
    <p:extLst>
      <p:ext uri="{BB962C8B-B14F-4D97-AF65-F5344CB8AC3E}">
        <p14:creationId xmlns:p14="http://schemas.microsoft.com/office/powerpoint/2010/main" val="18551802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04</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详细设计</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界面设计</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F58AF8F9-E396-4DA9-8806-C39E8C3302F4}"/>
              </a:ext>
            </a:extLst>
          </p:cNvPr>
          <p:cNvSpPr txBox="1"/>
          <p:nvPr/>
        </p:nvSpPr>
        <p:spPr>
          <a:xfrm>
            <a:off x="2921000" y="1591964"/>
            <a:ext cx="6172200" cy="3970318"/>
          </a:xfrm>
          <a:prstGeom prst="rect">
            <a:avLst/>
          </a:prstGeom>
          <a:noFill/>
        </p:spPr>
        <p:txBody>
          <a:bodyPr wrap="square" rtlCol="0">
            <a:spAutoFit/>
          </a:bodyPr>
          <a:lstStyle/>
          <a:p>
            <a:pPr indent="3048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拥有四大界面：主页、游戏界面、商店界面、过场界面、结束界面</a:t>
            </a:r>
          </a:p>
          <a:p>
            <a:pPr indent="3048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子界面有：设置界面</a:t>
            </a:r>
          </a:p>
          <a:p>
            <a:pPr indent="3048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主页上拥有游戏的背景图片、经典模式、挑战模式、设置和联系我们四个按钮，让用户进行点击。</a:t>
            </a:r>
          </a:p>
          <a:p>
            <a:pPr indent="3048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游戏界面中拥有人物、道具、物品、分数和剩余时间。其中人物、分数、道具、剩余时间在界面上层，下层则均是物品。玩家可以在一定的时间内操控人物手中自动左右摇摆的钩子抓取下面的物品，获得分数。</a:t>
            </a:r>
          </a:p>
          <a:p>
            <a:pPr indent="3048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商店界面则包含当前分数、四个道具及价格还有进入下一关的选项。玩家可以消耗分数购买道具进入下一关进行使用。</a:t>
            </a:r>
          </a:p>
          <a:p>
            <a:pPr indent="3048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结束界面则包含返回主页、退出游戏和“游戏结束“的标识。</a:t>
            </a:r>
          </a:p>
          <a:p>
            <a:endParaRPr lang="zh-CN" altLang="en-US" dirty="0"/>
          </a:p>
        </p:txBody>
      </p:sp>
    </p:spTree>
    <p:extLst>
      <p:ext uri="{BB962C8B-B14F-4D97-AF65-F5344CB8AC3E}">
        <p14:creationId xmlns:p14="http://schemas.microsoft.com/office/powerpoint/2010/main" val="25565071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界面设计</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23" name="图片 22">
            <a:extLst>
              <a:ext uri="{FF2B5EF4-FFF2-40B4-BE49-F238E27FC236}">
                <a16:creationId xmlns:a16="http://schemas.microsoft.com/office/drawing/2014/main" id="{C3E6083F-980D-420A-9F20-CC2F253545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58527" y="1955482"/>
            <a:ext cx="5273675" cy="2944495"/>
          </a:xfrm>
          <a:prstGeom prst="rect">
            <a:avLst/>
          </a:prstGeom>
          <a:noFill/>
        </p:spPr>
      </p:pic>
    </p:spTree>
    <p:extLst>
      <p:ext uri="{BB962C8B-B14F-4D97-AF65-F5344CB8AC3E}">
        <p14:creationId xmlns:p14="http://schemas.microsoft.com/office/powerpoint/2010/main" val="34438306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界面设计</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22" name="图片 21">
            <a:extLst>
              <a:ext uri="{FF2B5EF4-FFF2-40B4-BE49-F238E27FC236}">
                <a16:creationId xmlns:a16="http://schemas.microsoft.com/office/drawing/2014/main" id="{7D3E83C3-F240-41B5-9949-12CA6F9CB89A}"/>
              </a:ext>
            </a:extLst>
          </p:cNvPr>
          <p:cNvPicPr/>
          <p:nvPr/>
        </p:nvPicPr>
        <p:blipFill>
          <a:blip r:embed="rId3"/>
          <a:stretch>
            <a:fillRect/>
          </a:stretch>
        </p:blipFill>
        <p:spPr>
          <a:xfrm>
            <a:off x="3458845" y="1537652"/>
            <a:ext cx="5274310" cy="3782695"/>
          </a:xfrm>
          <a:prstGeom prst="rect">
            <a:avLst/>
          </a:prstGeom>
        </p:spPr>
      </p:pic>
    </p:spTree>
    <p:extLst>
      <p:ext uri="{BB962C8B-B14F-4D97-AF65-F5344CB8AC3E}">
        <p14:creationId xmlns:p14="http://schemas.microsoft.com/office/powerpoint/2010/main" val="17805737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界面设计</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27" name="图片 26">
            <a:extLst>
              <a:ext uri="{FF2B5EF4-FFF2-40B4-BE49-F238E27FC236}">
                <a16:creationId xmlns:a16="http://schemas.microsoft.com/office/drawing/2014/main" id="{E0539659-DEED-4EB1-B2A4-8559C52FF68A}"/>
              </a:ext>
            </a:extLst>
          </p:cNvPr>
          <p:cNvPicPr/>
          <p:nvPr/>
        </p:nvPicPr>
        <p:blipFill>
          <a:blip r:embed="rId3"/>
          <a:stretch>
            <a:fillRect/>
          </a:stretch>
        </p:blipFill>
        <p:spPr>
          <a:xfrm>
            <a:off x="3458210" y="1845627"/>
            <a:ext cx="5274310" cy="3044825"/>
          </a:xfrm>
          <a:prstGeom prst="rect">
            <a:avLst/>
          </a:prstGeom>
        </p:spPr>
      </p:pic>
    </p:spTree>
    <p:extLst>
      <p:ext uri="{BB962C8B-B14F-4D97-AF65-F5344CB8AC3E}">
        <p14:creationId xmlns:p14="http://schemas.microsoft.com/office/powerpoint/2010/main" val="33441624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093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53860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flipV="1">
            <a:off x="153860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6200000" flipV="1">
            <a:off x="-135255"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11"/>
          <p:cNvCxnSpPr/>
          <p:nvPr/>
        </p:nvCxnSpPr>
        <p:spPr>
          <a:xfrm rot="5400000">
            <a:off x="11250930"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57135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79476" y="969645"/>
            <a:ext cx="1492885" cy="768350"/>
          </a:xfrm>
          <a:prstGeom prst="rect">
            <a:avLst/>
          </a:prstGeom>
          <a:noFill/>
        </p:spPr>
        <p:txBody>
          <a:bodyPr wrap="square" rtlCol="0">
            <a:spAutoFit/>
          </a:bodyPr>
          <a:lstStyle/>
          <a:p>
            <a:pPr algn="ctr"/>
            <a:r>
              <a:rPr lang="zh-CN" altLang="en-US" sz="4400" b="1" dirty="0">
                <a:solidFill>
                  <a:srgbClr val="205337"/>
                </a:solidFill>
                <a:latin typeface="微软雅黑" panose="020B0503020204020204" charset="-122"/>
                <a:ea typeface="微软雅黑" panose="020B0503020204020204" charset="-122"/>
              </a:rPr>
              <a:t>目 录</a:t>
            </a:r>
          </a:p>
        </p:txBody>
      </p:sp>
      <p:sp>
        <p:nvSpPr>
          <p:cNvPr id="15" name="文本框 14"/>
          <p:cNvSpPr txBox="1"/>
          <p:nvPr/>
        </p:nvSpPr>
        <p:spPr>
          <a:xfrm>
            <a:off x="851217" y="1878947"/>
            <a:ext cx="1492885" cy="398780"/>
          </a:xfrm>
          <a:prstGeom prst="rect">
            <a:avLst/>
          </a:prstGeom>
          <a:noFill/>
        </p:spPr>
        <p:txBody>
          <a:bodyPr wrap="square" rtlCol="0">
            <a:spAutoFit/>
          </a:bodyPr>
          <a:lstStyle/>
          <a:p>
            <a:pPr algn="ctr"/>
            <a:r>
              <a:rPr lang="en-US" altLang="zh-CN" sz="2000" b="1" dirty="0">
                <a:solidFill>
                  <a:srgbClr val="205337"/>
                </a:solidFill>
                <a:latin typeface="微软雅黑" panose="020B0503020204020204" charset="-122"/>
                <a:ea typeface="微软雅黑" panose="020B0503020204020204" charset="-122"/>
              </a:rPr>
              <a:t>Contents</a:t>
            </a:r>
          </a:p>
        </p:txBody>
      </p:sp>
      <p:sp>
        <p:nvSpPr>
          <p:cNvPr id="17" name="文本框 16"/>
          <p:cNvSpPr txBox="1"/>
          <p:nvPr/>
        </p:nvSpPr>
        <p:spPr>
          <a:xfrm>
            <a:off x="2931173" y="1415882"/>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01</a:t>
            </a:r>
          </a:p>
        </p:txBody>
      </p:sp>
      <p:sp>
        <p:nvSpPr>
          <p:cNvPr id="18" name="文本框 17"/>
          <p:cNvSpPr txBox="1"/>
          <p:nvPr/>
        </p:nvSpPr>
        <p:spPr>
          <a:xfrm>
            <a:off x="3854774" y="1445606"/>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系统概述</a:t>
            </a:r>
            <a:endParaRPr lang="en-US" altLang="zh-CN" sz="3200" dirty="0">
              <a:solidFill>
                <a:srgbClr val="6B9D43"/>
              </a:solidFill>
              <a:latin typeface="微软雅黑" panose="020B0503020204020204" charset="-122"/>
              <a:ea typeface="微软雅黑" panose="020B0503020204020204" charset="-122"/>
              <a:sym typeface="+mn-ea"/>
            </a:endParaRPr>
          </a:p>
        </p:txBody>
      </p:sp>
      <p:sp>
        <p:nvSpPr>
          <p:cNvPr id="22" name="文本框 21"/>
          <p:cNvSpPr txBox="1"/>
          <p:nvPr/>
        </p:nvSpPr>
        <p:spPr>
          <a:xfrm>
            <a:off x="2896553" y="2235637"/>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02</a:t>
            </a:r>
          </a:p>
        </p:txBody>
      </p:sp>
      <p:sp>
        <p:nvSpPr>
          <p:cNvPr id="23" name="文本框 22"/>
          <p:cNvSpPr txBox="1"/>
          <p:nvPr/>
        </p:nvSpPr>
        <p:spPr>
          <a:xfrm>
            <a:off x="3837463" y="2265829"/>
            <a:ext cx="3961130"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系统目标</a:t>
            </a:r>
          </a:p>
        </p:txBody>
      </p:sp>
      <p:sp>
        <p:nvSpPr>
          <p:cNvPr id="32" name="文本框 31"/>
          <p:cNvSpPr txBox="1"/>
          <p:nvPr/>
        </p:nvSpPr>
        <p:spPr>
          <a:xfrm>
            <a:off x="2896553" y="3055392"/>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03</a:t>
            </a:r>
          </a:p>
        </p:txBody>
      </p:sp>
      <p:sp>
        <p:nvSpPr>
          <p:cNvPr id="33" name="文本框 32"/>
          <p:cNvSpPr txBox="1"/>
          <p:nvPr/>
        </p:nvSpPr>
        <p:spPr>
          <a:xfrm>
            <a:off x="3851606" y="3086031"/>
            <a:ext cx="3832225"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总体设计</a:t>
            </a:r>
            <a:endParaRPr lang="zh-CN" altLang="en-US" sz="3200" dirty="0">
              <a:solidFill>
                <a:srgbClr val="6B9D43"/>
              </a:solidFill>
              <a:latin typeface="微软雅黑" panose="020B0503020204020204" charset="-122"/>
              <a:ea typeface="微软雅黑" panose="020B0503020204020204" charset="-122"/>
              <a:sym typeface="+mn-ea"/>
            </a:endParaRPr>
          </a:p>
        </p:txBody>
      </p:sp>
      <p:sp>
        <p:nvSpPr>
          <p:cNvPr id="36" name="文本框 35"/>
          <p:cNvSpPr txBox="1"/>
          <p:nvPr/>
        </p:nvSpPr>
        <p:spPr>
          <a:xfrm>
            <a:off x="2896553" y="3875147"/>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04</a:t>
            </a:r>
          </a:p>
        </p:txBody>
      </p:sp>
      <p:sp>
        <p:nvSpPr>
          <p:cNvPr id="37" name="文本框 36"/>
          <p:cNvSpPr txBox="1"/>
          <p:nvPr/>
        </p:nvSpPr>
        <p:spPr>
          <a:xfrm>
            <a:off x="3851605" y="3905339"/>
            <a:ext cx="3832225"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详细设计</a:t>
            </a:r>
          </a:p>
        </p:txBody>
      </p:sp>
      <p:sp>
        <p:nvSpPr>
          <p:cNvPr id="34" name="文本框 33">
            <a:extLst>
              <a:ext uri="{FF2B5EF4-FFF2-40B4-BE49-F238E27FC236}">
                <a16:creationId xmlns:a16="http://schemas.microsoft.com/office/drawing/2014/main" id="{2D6F943E-C797-4C5C-9F8D-A33F15CE532A}"/>
              </a:ext>
            </a:extLst>
          </p:cNvPr>
          <p:cNvSpPr txBox="1"/>
          <p:nvPr/>
        </p:nvSpPr>
        <p:spPr>
          <a:xfrm>
            <a:off x="2914013" y="4694902"/>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05</a:t>
            </a:r>
          </a:p>
        </p:txBody>
      </p:sp>
      <p:sp>
        <p:nvSpPr>
          <p:cNvPr id="35" name="文本框 34">
            <a:extLst>
              <a:ext uri="{FF2B5EF4-FFF2-40B4-BE49-F238E27FC236}">
                <a16:creationId xmlns:a16="http://schemas.microsoft.com/office/drawing/2014/main" id="{B828EA59-3976-4F65-8A14-A0D361B4FDED}"/>
              </a:ext>
            </a:extLst>
          </p:cNvPr>
          <p:cNvSpPr txBox="1"/>
          <p:nvPr/>
        </p:nvSpPr>
        <p:spPr>
          <a:xfrm>
            <a:off x="3785248" y="4724647"/>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会议纪要</a:t>
            </a:r>
            <a:endParaRPr lang="en-US" altLang="zh-CN" sz="3200" b="1" dirty="0">
              <a:solidFill>
                <a:srgbClr val="6B9D43"/>
              </a:solidFill>
              <a:latin typeface="微软雅黑" panose="020B0503020204020204" charset="-122"/>
              <a:ea typeface="微软雅黑" panose="020B0503020204020204" charset="-122"/>
              <a:sym typeface="+mn-ea"/>
            </a:endParaRPr>
          </a:p>
        </p:txBody>
      </p:sp>
      <p:sp>
        <p:nvSpPr>
          <p:cNvPr id="39" name="文本框 38">
            <a:extLst>
              <a:ext uri="{FF2B5EF4-FFF2-40B4-BE49-F238E27FC236}">
                <a16:creationId xmlns:a16="http://schemas.microsoft.com/office/drawing/2014/main" id="{ED964B57-E3DB-43F2-9F86-B83AA94137FE}"/>
              </a:ext>
            </a:extLst>
          </p:cNvPr>
          <p:cNvSpPr txBox="1"/>
          <p:nvPr/>
        </p:nvSpPr>
        <p:spPr>
          <a:xfrm>
            <a:off x="6789829" y="1446074"/>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06</a:t>
            </a:r>
          </a:p>
        </p:txBody>
      </p:sp>
      <p:sp>
        <p:nvSpPr>
          <p:cNvPr id="40" name="文本框 39">
            <a:extLst>
              <a:ext uri="{FF2B5EF4-FFF2-40B4-BE49-F238E27FC236}">
                <a16:creationId xmlns:a16="http://schemas.microsoft.com/office/drawing/2014/main" id="{E9476942-D3E7-42CE-B98B-96AFB64F612A}"/>
              </a:ext>
            </a:extLst>
          </p:cNvPr>
          <p:cNvSpPr txBox="1"/>
          <p:nvPr/>
        </p:nvSpPr>
        <p:spPr>
          <a:xfrm>
            <a:off x="7808291" y="1445607"/>
            <a:ext cx="3961130"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组员评价</a:t>
            </a:r>
          </a:p>
        </p:txBody>
      </p:sp>
      <p:sp>
        <p:nvSpPr>
          <p:cNvPr id="41" name="文本框 40">
            <a:extLst>
              <a:ext uri="{FF2B5EF4-FFF2-40B4-BE49-F238E27FC236}">
                <a16:creationId xmlns:a16="http://schemas.microsoft.com/office/drawing/2014/main" id="{7B920C46-1927-44A6-868D-886B9C0F349E}"/>
              </a:ext>
            </a:extLst>
          </p:cNvPr>
          <p:cNvSpPr txBox="1"/>
          <p:nvPr/>
        </p:nvSpPr>
        <p:spPr>
          <a:xfrm>
            <a:off x="6785541" y="2234375"/>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07</a:t>
            </a:r>
          </a:p>
        </p:txBody>
      </p:sp>
      <p:sp>
        <p:nvSpPr>
          <p:cNvPr id="42" name="文本框 41">
            <a:extLst>
              <a:ext uri="{FF2B5EF4-FFF2-40B4-BE49-F238E27FC236}">
                <a16:creationId xmlns:a16="http://schemas.microsoft.com/office/drawing/2014/main" id="{3FF80B4E-442B-40C1-9352-EB4428E34A7E}"/>
              </a:ext>
            </a:extLst>
          </p:cNvPr>
          <p:cNvSpPr txBox="1"/>
          <p:nvPr/>
        </p:nvSpPr>
        <p:spPr>
          <a:xfrm>
            <a:off x="7726451" y="2264568"/>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引用文件</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par>
                                <p:cTn id="33" presetID="22" presetClass="entr" presetSubtype="8"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22" presetClass="entr" presetSubtype="8"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4"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par>
                                <p:cTn id="51" presetID="2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2000"/>
                            </p:stCondLst>
                            <p:childTnLst>
                              <p:par>
                                <p:cTn id="61" presetID="53"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childTnLst>
                          </p:cTn>
                        </p:par>
                        <p:par>
                          <p:cTn id="66" fill="hold">
                            <p:stCondLst>
                              <p:cond delay="2500"/>
                            </p:stCondLst>
                            <p:childTnLst>
                              <p:par>
                                <p:cTn id="67" presetID="52" presetClass="entr" presetSubtype="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Scale>
                                      <p:cBhvr>
                                        <p:cTn id="69"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500" decel="50000" fill="hold">
                                          <p:stCondLst>
                                            <p:cond delay="0"/>
                                          </p:stCondLst>
                                        </p:cTn>
                                        <p:tgtEl>
                                          <p:spTgt spid="17"/>
                                        </p:tgtEl>
                                        <p:attrNameLst>
                                          <p:attrName>ppt_x</p:attrName>
                                          <p:attrName>ppt_y</p:attrName>
                                        </p:attrNameLst>
                                      </p:cBhvr>
                                    </p:animMotion>
                                    <p:animEffect transition="in" filter="fade">
                                      <p:cBhvr>
                                        <p:cTn id="71" dur="500"/>
                                        <p:tgtEl>
                                          <p:spTgt spid="17"/>
                                        </p:tgtEl>
                                      </p:cBhvr>
                                    </p:animEffect>
                                  </p:childTnLst>
                                </p:cTn>
                              </p:par>
                              <p:par>
                                <p:cTn id="72" presetID="22" presetClass="entr" presetSubtype="8" fill="hold" grpId="1"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childTnLst>
                          </p:cTn>
                        </p:par>
                        <p:par>
                          <p:cTn id="75" fill="hold">
                            <p:stCondLst>
                              <p:cond delay="3000"/>
                            </p:stCondLst>
                            <p:childTnLst>
                              <p:par>
                                <p:cTn id="76" presetID="52"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Scale>
                                      <p:cBhvr>
                                        <p:cTn id="78"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500" decel="50000" fill="hold">
                                          <p:stCondLst>
                                            <p:cond delay="0"/>
                                          </p:stCondLst>
                                        </p:cTn>
                                        <p:tgtEl>
                                          <p:spTgt spid="22"/>
                                        </p:tgtEl>
                                        <p:attrNameLst>
                                          <p:attrName>ppt_x</p:attrName>
                                          <p:attrName>ppt_y</p:attrName>
                                        </p:attrNameLst>
                                      </p:cBhvr>
                                    </p:animMotion>
                                    <p:animEffect transition="in" filter="fade">
                                      <p:cBhvr>
                                        <p:cTn id="80" dur="500"/>
                                        <p:tgtEl>
                                          <p:spTgt spid="22"/>
                                        </p:tgtEl>
                                      </p:cBhvr>
                                    </p:animEffect>
                                  </p:childTnLst>
                                </p:cTn>
                              </p:par>
                              <p:par>
                                <p:cTn id="81" presetID="22" presetClass="entr" presetSubtype="8" fill="hold" grpId="1"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500"/>
                                        <p:tgtEl>
                                          <p:spTgt spid="23"/>
                                        </p:tgtEl>
                                      </p:cBhvr>
                                    </p:animEffect>
                                  </p:childTnLst>
                                </p:cTn>
                              </p:par>
                            </p:childTnLst>
                          </p:cTn>
                        </p:par>
                        <p:par>
                          <p:cTn id="84" fill="hold">
                            <p:stCondLst>
                              <p:cond delay="3500"/>
                            </p:stCondLst>
                            <p:childTnLst>
                              <p:par>
                                <p:cTn id="85" presetID="52"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Scale>
                                      <p:cBhvr>
                                        <p:cTn id="87"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500" decel="50000" fill="hold">
                                          <p:stCondLst>
                                            <p:cond delay="0"/>
                                          </p:stCondLst>
                                        </p:cTn>
                                        <p:tgtEl>
                                          <p:spTgt spid="32"/>
                                        </p:tgtEl>
                                        <p:attrNameLst>
                                          <p:attrName>ppt_x</p:attrName>
                                          <p:attrName>ppt_y</p:attrName>
                                        </p:attrNameLst>
                                      </p:cBhvr>
                                    </p:animMotion>
                                    <p:animEffect transition="in" filter="fade">
                                      <p:cBhvr>
                                        <p:cTn id="89" dur="500"/>
                                        <p:tgtEl>
                                          <p:spTgt spid="32"/>
                                        </p:tgtEl>
                                      </p:cBhvr>
                                    </p:animEffect>
                                  </p:childTnLst>
                                </p:cTn>
                              </p:par>
                              <p:par>
                                <p:cTn id="90" presetID="22" presetClass="entr" presetSubtype="8" fill="hold" grpId="1"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par>
                          <p:cTn id="93" fill="hold">
                            <p:stCondLst>
                              <p:cond delay="4000"/>
                            </p:stCondLst>
                            <p:childTnLst>
                              <p:par>
                                <p:cTn id="94" presetID="52" presetClass="entr" presetSubtype="0" fill="hold" grpId="0" nodeType="afterEffect">
                                  <p:stCondLst>
                                    <p:cond delay="0"/>
                                  </p:stCondLst>
                                  <p:childTnLst>
                                    <p:set>
                                      <p:cBhvr>
                                        <p:cTn id="95" dur="1" fill="hold">
                                          <p:stCondLst>
                                            <p:cond delay="0"/>
                                          </p:stCondLst>
                                        </p:cTn>
                                        <p:tgtEl>
                                          <p:spTgt spid="36"/>
                                        </p:tgtEl>
                                        <p:attrNameLst>
                                          <p:attrName>style.visibility</p:attrName>
                                        </p:attrNameLst>
                                      </p:cBhvr>
                                      <p:to>
                                        <p:strVal val="visible"/>
                                      </p:to>
                                    </p:set>
                                    <p:animScale>
                                      <p:cBhvr>
                                        <p:cTn id="96"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7" dur="500" decel="50000" fill="hold">
                                          <p:stCondLst>
                                            <p:cond delay="0"/>
                                          </p:stCondLst>
                                        </p:cTn>
                                        <p:tgtEl>
                                          <p:spTgt spid="36"/>
                                        </p:tgtEl>
                                        <p:attrNameLst>
                                          <p:attrName>ppt_x</p:attrName>
                                          <p:attrName>ppt_y</p:attrName>
                                        </p:attrNameLst>
                                      </p:cBhvr>
                                    </p:animMotion>
                                    <p:animEffect transition="in" filter="fade">
                                      <p:cBhvr>
                                        <p:cTn id="98" dur="500"/>
                                        <p:tgtEl>
                                          <p:spTgt spid="36"/>
                                        </p:tgtEl>
                                      </p:cBhvr>
                                    </p:animEffect>
                                  </p:childTnLst>
                                </p:cTn>
                              </p:par>
                              <p:par>
                                <p:cTn id="99" presetID="22" presetClass="entr" presetSubtype="8" fill="hold" grpId="1"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4500"/>
                            </p:stCondLst>
                            <p:childTnLst>
                              <p:par>
                                <p:cTn id="103" presetID="52" presetClass="entr" presetSubtype="0" fill="hold" grpId="0" nodeType="afterEffect">
                                  <p:stCondLst>
                                    <p:cond delay="0"/>
                                  </p:stCondLst>
                                  <p:childTnLst>
                                    <p:set>
                                      <p:cBhvr>
                                        <p:cTn id="104" dur="1" fill="hold">
                                          <p:stCondLst>
                                            <p:cond delay="0"/>
                                          </p:stCondLst>
                                        </p:cTn>
                                        <p:tgtEl>
                                          <p:spTgt spid="34"/>
                                        </p:tgtEl>
                                        <p:attrNameLst>
                                          <p:attrName>style.visibility</p:attrName>
                                        </p:attrNameLst>
                                      </p:cBhvr>
                                      <p:to>
                                        <p:strVal val="visible"/>
                                      </p:to>
                                    </p:set>
                                    <p:animScale>
                                      <p:cBhvr>
                                        <p:cTn id="105" dur="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6" dur="500" decel="50000" fill="hold">
                                          <p:stCondLst>
                                            <p:cond delay="0"/>
                                          </p:stCondLst>
                                        </p:cTn>
                                        <p:tgtEl>
                                          <p:spTgt spid="34"/>
                                        </p:tgtEl>
                                        <p:attrNameLst>
                                          <p:attrName>ppt_x</p:attrName>
                                          <p:attrName>ppt_y</p:attrName>
                                        </p:attrNameLst>
                                      </p:cBhvr>
                                    </p:animMotion>
                                    <p:animEffect transition="in" filter="fade">
                                      <p:cBhvr>
                                        <p:cTn id="107" dur="500"/>
                                        <p:tgtEl>
                                          <p:spTgt spid="34"/>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left)">
                                      <p:cBhvr>
                                        <p:cTn id="110" dur="500"/>
                                        <p:tgtEl>
                                          <p:spTgt spid="35"/>
                                        </p:tgtEl>
                                      </p:cBhvr>
                                    </p:animEffect>
                                  </p:childTnLst>
                                </p:cTn>
                              </p:par>
                            </p:childTnLst>
                          </p:cTn>
                        </p:par>
                        <p:par>
                          <p:cTn id="111" fill="hold">
                            <p:stCondLst>
                              <p:cond delay="5000"/>
                            </p:stCondLst>
                            <p:childTnLst>
                              <p:par>
                                <p:cTn id="112" presetID="52" presetClass="entr" presetSubtype="0" fill="hold" grpId="0" nodeType="afterEffect">
                                  <p:stCondLst>
                                    <p:cond delay="0"/>
                                  </p:stCondLst>
                                  <p:childTnLst>
                                    <p:set>
                                      <p:cBhvr>
                                        <p:cTn id="113" dur="1" fill="hold">
                                          <p:stCondLst>
                                            <p:cond delay="0"/>
                                          </p:stCondLst>
                                        </p:cTn>
                                        <p:tgtEl>
                                          <p:spTgt spid="39"/>
                                        </p:tgtEl>
                                        <p:attrNameLst>
                                          <p:attrName>style.visibility</p:attrName>
                                        </p:attrNameLst>
                                      </p:cBhvr>
                                      <p:to>
                                        <p:strVal val="visible"/>
                                      </p:to>
                                    </p:set>
                                    <p:animScale>
                                      <p:cBhvr>
                                        <p:cTn id="114" dur="5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5" dur="500" decel="50000" fill="hold">
                                          <p:stCondLst>
                                            <p:cond delay="0"/>
                                          </p:stCondLst>
                                        </p:cTn>
                                        <p:tgtEl>
                                          <p:spTgt spid="39"/>
                                        </p:tgtEl>
                                        <p:attrNameLst>
                                          <p:attrName>ppt_x</p:attrName>
                                          <p:attrName>ppt_y</p:attrName>
                                        </p:attrNameLst>
                                      </p:cBhvr>
                                    </p:animMotion>
                                    <p:animEffect transition="in" filter="fade">
                                      <p:cBhvr>
                                        <p:cTn id="116" dur="500"/>
                                        <p:tgtEl>
                                          <p:spTgt spid="39"/>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left)">
                                      <p:cBhvr>
                                        <p:cTn id="119" dur="500"/>
                                        <p:tgtEl>
                                          <p:spTgt spid="40"/>
                                        </p:tgtEl>
                                      </p:cBhvr>
                                    </p:animEffect>
                                  </p:childTnLst>
                                </p:cTn>
                              </p:par>
                            </p:childTnLst>
                          </p:cTn>
                        </p:par>
                        <p:par>
                          <p:cTn id="120" fill="hold">
                            <p:stCondLst>
                              <p:cond delay="5500"/>
                            </p:stCondLst>
                            <p:childTnLst>
                              <p:par>
                                <p:cTn id="121" presetID="52" presetClass="entr" presetSubtype="0" fill="hold" grpId="0" nodeType="afterEffect">
                                  <p:stCondLst>
                                    <p:cond delay="0"/>
                                  </p:stCondLst>
                                  <p:childTnLst>
                                    <p:set>
                                      <p:cBhvr>
                                        <p:cTn id="122" dur="1" fill="hold">
                                          <p:stCondLst>
                                            <p:cond delay="0"/>
                                          </p:stCondLst>
                                        </p:cTn>
                                        <p:tgtEl>
                                          <p:spTgt spid="41"/>
                                        </p:tgtEl>
                                        <p:attrNameLst>
                                          <p:attrName>style.visibility</p:attrName>
                                        </p:attrNameLst>
                                      </p:cBhvr>
                                      <p:to>
                                        <p:strVal val="visible"/>
                                      </p:to>
                                    </p:set>
                                    <p:animScale>
                                      <p:cBhvr>
                                        <p:cTn id="123" dur="5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4" dur="500" decel="50000" fill="hold">
                                          <p:stCondLst>
                                            <p:cond delay="0"/>
                                          </p:stCondLst>
                                        </p:cTn>
                                        <p:tgtEl>
                                          <p:spTgt spid="41"/>
                                        </p:tgtEl>
                                        <p:attrNameLst>
                                          <p:attrName>ppt_x</p:attrName>
                                          <p:attrName>ppt_y</p:attrName>
                                        </p:attrNameLst>
                                      </p:cBhvr>
                                    </p:animMotion>
                                    <p:animEffect transition="in" filter="fade">
                                      <p:cBhvr>
                                        <p:cTn id="125" dur="500"/>
                                        <p:tgtEl>
                                          <p:spTgt spid="41"/>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wipe(left)">
                                      <p:cBhvr>
                                        <p:cTn id="1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4" grpId="0"/>
      <p:bldP spid="15" grpId="0"/>
      <p:bldP spid="17" grpId="0"/>
      <p:bldP spid="18" grpId="1"/>
      <p:bldP spid="22" grpId="0"/>
      <p:bldP spid="23" grpId="1"/>
      <p:bldP spid="32" grpId="0"/>
      <p:bldP spid="33" grpId="1"/>
      <p:bldP spid="36" grpId="0"/>
      <p:bldP spid="37" grpId="1"/>
      <p:bldP spid="34" grpId="0"/>
      <p:bldP spid="35"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数据库设计</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22" name="图片 21">
            <a:extLst>
              <a:ext uri="{FF2B5EF4-FFF2-40B4-BE49-F238E27FC236}">
                <a16:creationId xmlns:a16="http://schemas.microsoft.com/office/drawing/2014/main" id="{03E0B609-5861-46E6-9633-C73D8C631294}"/>
              </a:ext>
            </a:extLst>
          </p:cNvPr>
          <p:cNvPicPr/>
          <p:nvPr/>
        </p:nvPicPr>
        <p:blipFill>
          <a:blip r:embed="rId3"/>
          <a:stretch>
            <a:fillRect/>
          </a:stretch>
        </p:blipFill>
        <p:spPr>
          <a:xfrm>
            <a:off x="3458845" y="1627187"/>
            <a:ext cx="5274310" cy="3603625"/>
          </a:xfrm>
          <a:prstGeom prst="rect">
            <a:avLst/>
          </a:prstGeom>
        </p:spPr>
      </p:pic>
    </p:spTree>
    <p:extLst>
      <p:ext uri="{BB962C8B-B14F-4D97-AF65-F5344CB8AC3E}">
        <p14:creationId xmlns:p14="http://schemas.microsoft.com/office/powerpoint/2010/main" val="27447999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数据字典</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4ABFCF84-DCE2-4B39-8670-FB418CF88744}"/>
              </a:ext>
            </a:extLst>
          </p:cNvPr>
          <p:cNvPicPr>
            <a:picLocks noChangeAspect="1"/>
          </p:cNvPicPr>
          <p:nvPr/>
        </p:nvPicPr>
        <p:blipFill>
          <a:blip r:embed="rId3"/>
          <a:stretch>
            <a:fillRect/>
          </a:stretch>
        </p:blipFill>
        <p:spPr>
          <a:xfrm>
            <a:off x="1868458" y="1187188"/>
            <a:ext cx="3496656" cy="4885952"/>
          </a:xfrm>
          <a:prstGeom prst="rect">
            <a:avLst/>
          </a:prstGeom>
        </p:spPr>
      </p:pic>
      <p:pic>
        <p:nvPicPr>
          <p:cNvPr id="13" name="图片 12">
            <a:extLst>
              <a:ext uri="{FF2B5EF4-FFF2-40B4-BE49-F238E27FC236}">
                <a16:creationId xmlns:a16="http://schemas.microsoft.com/office/drawing/2014/main" id="{AD3386DB-14F1-4A86-AAE2-203F16ED2FC5}"/>
              </a:ext>
            </a:extLst>
          </p:cNvPr>
          <p:cNvPicPr>
            <a:picLocks noChangeAspect="1"/>
          </p:cNvPicPr>
          <p:nvPr/>
        </p:nvPicPr>
        <p:blipFill>
          <a:blip r:embed="rId4"/>
          <a:stretch>
            <a:fillRect/>
          </a:stretch>
        </p:blipFill>
        <p:spPr>
          <a:xfrm>
            <a:off x="6197866" y="1187188"/>
            <a:ext cx="4266667" cy="4800000"/>
          </a:xfrm>
          <a:prstGeom prst="rect">
            <a:avLst/>
          </a:prstGeom>
        </p:spPr>
      </p:pic>
    </p:spTree>
    <p:extLst>
      <p:ext uri="{BB962C8B-B14F-4D97-AF65-F5344CB8AC3E}">
        <p14:creationId xmlns:p14="http://schemas.microsoft.com/office/powerpoint/2010/main" val="8893304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关键算法设计</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23E1ABE4-1B44-4D92-942A-3F40493BEE2B}"/>
              </a:ext>
            </a:extLst>
          </p:cNvPr>
          <p:cNvSpPr txBox="1"/>
          <p:nvPr/>
        </p:nvSpPr>
        <p:spPr>
          <a:xfrm>
            <a:off x="2527300" y="1996569"/>
            <a:ext cx="7391400" cy="2862322"/>
          </a:xfrm>
          <a:prstGeom prst="rect">
            <a:avLst/>
          </a:prstGeom>
          <a:noFill/>
        </p:spPr>
        <p:txBody>
          <a:bodyPr wrap="square" rtlCol="0">
            <a:spAutoFit/>
          </a:bodyPr>
          <a:lstStyle/>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我们小程序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关键技术是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roglike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特点是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关卡无限，并且难度逐渐提高、道具和物品都具有随机性。</a:t>
            </a: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缺少了这个技术游戏会变得无趣，难点就在于有点难以实现，但是能够找到相关算法的讲解。</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解决方案是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在一个场景中分为上下两层，上层为角色，下层为矿井。矿井中的东西根据关卡的难易程度改变刷新率和位置，然后关卡结束后改变刷新率，在相同场景的不同位置实现物品的刷新，但是会有上限值，不会出现道具溢出场景的问题。</a:t>
            </a: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0046911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05337"/>
                  </a:solidFill>
                  <a:latin typeface="微软雅黑" panose="020B0503020204020204" charset="-122"/>
                  <a:ea typeface="微软雅黑" panose="020B0503020204020204" charset="-122"/>
                </a:rPr>
                <a:t>PDL</a:t>
              </a:r>
              <a:endParaRPr lang="zh-CN" altLang="en-US" b="1" dirty="0">
                <a:solidFill>
                  <a:srgbClr val="205337"/>
                </a:solidFill>
                <a:latin typeface="微软雅黑" panose="020B0503020204020204" charset="-122"/>
                <a:ea typeface="微软雅黑" panose="020B0503020204020204" charset="-122"/>
              </a:endParaRP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F8457963-B88D-404E-A5F0-6CBA9E2003E0}"/>
              </a:ext>
            </a:extLst>
          </p:cNvPr>
          <p:cNvSpPr txBox="1"/>
          <p:nvPr/>
        </p:nvSpPr>
        <p:spPr>
          <a:xfrm>
            <a:off x="1645443" y="1297623"/>
            <a:ext cx="4209256" cy="4339265"/>
          </a:xfrm>
          <a:prstGeom prst="rect">
            <a:avLst/>
          </a:prstGeom>
          <a:noFill/>
        </p:spPr>
        <p:txBody>
          <a:bodyPr wrap="square" rtlCol="0">
            <a:spAutoFit/>
          </a:bodyPr>
          <a:lstStyle/>
          <a:p>
            <a:pPr algn="just">
              <a:lnSpc>
                <a:spcPct val="173000"/>
              </a:lnSpc>
              <a:spcBef>
                <a:spcPts val="1300"/>
              </a:spcBef>
              <a:spcAft>
                <a:spcPts val="1300"/>
              </a:spcAft>
            </a:pPr>
            <a:r>
              <a:rPr lang="zh-CN" altLang="zh-CN" sz="1800" b="1" kern="100" dirty="0">
                <a:effectLst/>
                <a:latin typeface="等线 Light" panose="02010600030101010101" pitchFamily="2" charset="-122"/>
                <a:ea typeface="微软雅黑" panose="020B0503020204020204" pitchFamily="34" charset="-122"/>
                <a:cs typeface="Times New Roman" panose="02020603050405020304" pitchFamily="18" charset="0"/>
              </a:rPr>
              <a:t>抓钩算法</a:t>
            </a:r>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Begin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发射抓钩</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检查是否喝了药水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喝了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速度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speed*65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Else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没喝 速度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speed*50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抓到了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抓到的是重物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then -0.1*speed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收回</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抓到的是小重物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then -0.2*speed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收回</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抓到的是中型物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then -0.3*speed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收回</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抓到的是小型物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then -0.4*speed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收回</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Else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没抓到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-.2*speed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收回</a:t>
            </a: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End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发射抓钩</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FE173D5D-42C8-4015-955D-D4E860137633}"/>
              </a:ext>
            </a:extLst>
          </p:cNvPr>
          <p:cNvSpPr txBox="1"/>
          <p:nvPr/>
        </p:nvSpPr>
        <p:spPr>
          <a:xfrm>
            <a:off x="6261100" y="1422400"/>
            <a:ext cx="4563745" cy="3785267"/>
          </a:xfrm>
          <a:prstGeom prst="rect">
            <a:avLst/>
          </a:prstGeom>
          <a:noFill/>
        </p:spPr>
        <p:txBody>
          <a:bodyPr wrap="square" rtlCol="0">
            <a:spAutoFit/>
          </a:bodyPr>
          <a:lstStyle/>
          <a:p>
            <a:pPr algn="just">
              <a:lnSpc>
                <a:spcPct val="173000"/>
              </a:lnSpc>
              <a:spcBef>
                <a:spcPts val="1300"/>
              </a:spcBef>
              <a:spcAft>
                <a:spcPts val="1300"/>
              </a:spcAft>
            </a:pPr>
            <a:r>
              <a:rPr lang="zh-CN" altLang="zh-CN" sz="1800" b="1" kern="100" dirty="0">
                <a:effectLst/>
                <a:latin typeface="等线 Light" panose="02010600030101010101" pitchFamily="2" charset="-122"/>
                <a:ea typeface="微软雅黑" panose="020B0503020204020204" pitchFamily="34" charset="-122"/>
                <a:cs typeface="Times New Roman" panose="02020603050405020304" pitchFamily="18" charset="0"/>
              </a:rPr>
              <a:t>关卡生成算法</a:t>
            </a:r>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Begin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生成关卡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关卡数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&lt;=3 then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复杂度为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在场景里生成大小矿物 物品总量等级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共计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个物品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Else if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关卡数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&lt;=6 then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复杂度为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在场景里生成大小矿物和道具袋 物品总量等级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共计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个物品</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Else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复杂数为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在场景里生成大小矿物、道具袋、珍贵矿物、炸弹 物品总量等级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共计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个物品</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End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生成关卡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985043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05</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会议纪要</a:t>
            </a:r>
          </a:p>
        </p:txBody>
      </p:sp>
    </p:spTree>
    <p:extLst>
      <p:ext uri="{BB962C8B-B14F-4D97-AF65-F5344CB8AC3E}">
        <p14:creationId xmlns:p14="http://schemas.microsoft.com/office/powerpoint/2010/main" val="5739330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会议纪要</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E06115C2-711C-4497-8812-249875BEEE11}"/>
              </a:ext>
            </a:extLst>
          </p:cNvPr>
          <p:cNvSpPr txBox="1"/>
          <p:nvPr/>
        </p:nvSpPr>
        <p:spPr>
          <a:xfrm>
            <a:off x="1943100" y="1498600"/>
            <a:ext cx="8369299" cy="830997"/>
          </a:xfrm>
          <a:prstGeom prst="rect">
            <a:avLst/>
          </a:prstGeom>
          <a:noFill/>
        </p:spPr>
        <p:txBody>
          <a:bodyPr wrap="square" rtlCol="0">
            <a:spAutoFit/>
          </a:bodyPr>
          <a:lstStyle/>
          <a:p>
            <a:r>
              <a:rPr lang="zh-CN" altLang="en-US" sz="2400" dirty="0"/>
              <a:t>我们小组共计开过</a:t>
            </a:r>
            <a:r>
              <a:rPr lang="en-US" altLang="zh-CN" sz="2400" dirty="0"/>
              <a:t>6</a:t>
            </a:r>
            <a:r>
              <a:rPr lang="zh-CN" altLang="en-US" sz="2400" dirty="0"/>
              <a:t>次会议，基本每周进行一次。详系内容见会议记录</a:t>
            </a:r>
            <a:r>
              <a:rPr lang="zh-CN" altLang="en-US" dirty="0"/>
              <a:t>。</a:t>
            </a:r>
          </a:p>
        </p:txBody>
      </p:sp>
      <p:pic>
        <p:nvPicPr>
          <p:cNvPr id="12" name="图片 11">
            <a:extLst>
              <a:ext uri="{FF2B5EF4-FFF2-40B4-BE49-F238E27FC236}">
                <a16:creationId xmlns:a16="http://schemas.microsoft.com/office/drawing/2014/main" id="{8FBA80A1-E77C-424E-A25C-0BF51A29F516}"/>
              </a:ext>
            </a:extLst>
          </p:cNvPr>
          <p:cNvPicPr>
            <a:picLocks noChangeAspect="1"/>
          </p:cNvPicPr>
          <p:nvPr/>
        </p:nvPicPr>
        <p:blipFill>
          <a:blip r:embed="rId3"/>
          <a:stretch>
            <a:fillRect/>
          </a:stretch>
        </p:blipFill>
        <p:spPr>
          <a:xfrm>
            <a:off x="2070100" y="2939845"/>
            <a:ext cx="2006600" cy="1588559"/>
          </a:xfrm>
          <a:prstGeom prst="rect">
            <a:avLst/>
          </a:prstGeom>
        </p:spPr>
      </p:pic>
    </p:spTree>
    <p:extLst>
      <p:ext uri="{BB962C8B-B14F-4D97-AF65-F5344CB8AC3E}">
        <p14:creationId xmlns:p14="http://schemas.microsoft.com/office/powerpoint/2010/main" val="31366259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06</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组员评价</a:t>
            </a:r>
          </a:p>
        </p:txBody>
      </p:sp>
    </p:spTree>
    <p:extLst>
      <p:ext uri="{BB962C8B-B14F-4D97-AF65-F5344CB8AC3E}">
        <p14:creationId xmlns:p14="http://schemas.microsoft.com/office/powerpoint/2010/main" val="15866545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205337"/>
                  </a:solidFill>
                  <a:latin typeface="微软雅黑" panose="020B0503020204020204" charset="-122"/>
                  <a:ea typeface="微软雅黑" panose="020B0503020204020204" charset="-122"/>
                </a:rPr>
                <a:t>组员评价</a:t>
              </a:r>
              <a:endParaRPr lang="zh-CN" altLang="en-US" b="1" dirty="0">
                <a:solidFill>
                  <a:srgbClr val="205337"/>
                </a:solidFill>
                <a:latin typeface="微软雅黑" panose="020B0503020204020204" charset="-122"/>
                <a:ea typeface="微软雅黑" panose="020B0503020204020204" charset="-122"/>
              </a:endParaRP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grpSp>
        <p:nvGrpSpPr>
          <p:cNvPr id="7" name="Group 34"/>
          <p:cNvGrpSpPr/>
          <p:nvPr/>
        </p:nvGrpSpPr>
        <p:grpSpPr>
          <a:xfrm>
            <a:off x="5645450" y="2097166"/>
            <a:ext cx="899829" cy="486001"/>
            <a:chOff x="7166383" y="2666161"/>
            <a:chExt cx="900000" cy="486001"/>
          </a:xfrm>
          <a:solidFill>
            <a:srgbClr val="6B9D43"/>
          </a:solidFill>
        </p:grpSpPr>
        <p:sp>
          <p:nvSpPr>
            <p:cNvPr id="8" name="Freeform 95"/>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96"/>
            <p:cNvSpPr>
              <a:spLocks noChangeArrowheads="1"/>
            </p:cNvSpPr>
            <p:nvPr/>
          </p:nvSpPr>
          <p:spPr bwMode="auto">
            <a:xfrm>
              <a:off x="72613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Rectangle 96"/>
            <p:cNvSpPr>
              <a:spLocks noChangeArrowheads="1"/>
            </p:cNvSpPr>
            <p:nvPr/>
          </p:nvSpPr>
          <p:spPr bwMode="auto">
            <a:xfrm>
              <a:off x="74205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3" name="Rectangle 96"/>
            <p:cNvSpPr>
              <a:spLocks noChangeArrowheads="1"/>
            </p:cNvSpPr>
            <p:nvPr/>
          </p:nvSpPr>
          <p:spPr bwMode="auto">
            <a:xfrm>
              <a:off x="75864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2" name="Group 39"/>
          <p:cNvGrpSpPr/>
          <p:nvPr/>
        </p:nvGrpSpPr>
        <p:grpSpPr>
          <a:xfrm>
            <a:off x="2393372" y="2097166"/>
            <a:ext cx="899829" cy="486001"/>
            <a:chOff x="4605752" y="2667275"/>
            <a:chExt cx="900000" cy="486001"/>
          </a:xfrm>
        </p:grpSpPr>
        <p:sp>
          <p:nvSpPr>
            <p:cNvPr id="13" name="Freeform 95"/>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rgbClr val="6B9D43"/>
            </a:solid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6" name="Rectangle 96"/>
            <p:cNvSpPr>
              <a:spLocks noChangeArrowheads="1"/>
            </p:cNvSpPr>
            <p:nvPr/>
          </p:nvSpPr>
          <p:spPr bwMode="auto">
            <a:xfrm>
              <a:off x="4699080"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7" name="Rectangle 96"/>
            <p:cNvSpPr>
              <a:spLocks noChangeArrowheads="1"/>
            </p:cNvSpPr>
            <p:nvPr/>
          </p:nvSpPr>
          <p:spPr bwMode="auto">
            <a:xfrm>
              <a:off x="4858367"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7" name="Group 49"/>
          <p:cNvGrpSpPr/>
          <p:nvPr/>
        </p:nvGrpSpPr>
        <p:grpSpPr>
          <a:xfrm>
            <a:off x="8866054" y="2087759"/>
            <a:ext cx="899829" cy="486001"/>
            <a:chOff x="9913617" y="2666161"/>
            <a:chExt cx="900000" cy="486001"/>
          </a:xfrm>
          <a:solidFill>
            <a:srgbClr val="6B9D43"/>
          </a:solidFill>
        </p:grpSpPr>
        <p:sp>
          <p:nvSpPr>
            <p:cNvPr id="18" name="Freeform 95"/>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6" name="Rectangle 96"/>
            <p:cNvSpPr>
              <a:spLocks noChangeArrowheads="1"/>
            </p:cNvSpPr>
            <p:nvPr/>
          </p:nvSpPr>
          <p:spPr bwMode="auto">
            <a:xfrm>
              <a:off x="100045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7" name="Rectangle 96"/>
            <p:cNvSpPr>
              <a:spLocks noChangeArrowheads="1"/>
            </p:cNvSpPr>
            <p:nvPr/>
          </p:nvSpPr>
          <p:spPr bwMode="auto">
            <a:xfrm>
              <a:off x="101637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8" name="Rectangle 96"/>
            <p:cNvSpPr>
              <a:spLocks noChangeArrowheads="1"/>
            </p:cNvSpPr>
            <p:nvPr/>
          </p:nvSpPr>
          <p:spPr bwMode="auto">
            <a:xfrm>
              <a:off x="103296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9" name="Rectangle 96"/>
            <p:cNvSpPr>
              <a:spLocks noChangeArrowheads="1"/>
            </p:cNvSpPr>
            <p:nvPr/>
          </p:nvSpPr>
          <p:spPr bwMode="auto">
            <a:xfrm>
              <a:off x="1049621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8" name="Group 76"/>
          <p:cNvGrpSpPr/>
          <p:nvPr/>
        </p:nvGrpSpPr>
        <p:grpSpPr>
          <a:xfrm>
            <a:off x="5710016" y="4616844"/>
            <a:ext cx="710825" cy="710958"/>
            <a:chOff x="6038386" y="4179022"/>
            <a:chExt cx="710960" cy="710958"/>
          </a:xfrm>
          <a:solidFill>
            <a:srgbClr val="6B9D43"/>
          </a:solidFill>
        </p:grpSpPr>
        <p:sp>
          <p:nvSpPr>
            <p:cNvPr id="58" name="Oval 57"/>
            <p:cNvSpPr/>
            <p:nvPr/>
          </p:nvSpPr>
          <p:spPr>
            <a:xfrm>
              <a:off x="6038386" y="4179022"/>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9" name="Group 58"/>
            <p:cNvGrpSpPr>
              <a:grpSpLocks noChangeAspect="1"/>
            </p:cNvGrpSpPr>
            <p:nvPr/>
          </p:nvGrpSpPr>
          <p:grpSpPr>
            <a:xfrm>
              <a:off x="6214075" y="4376217"/>
              <a:ext cx="359478" cy="316865"/>
              <a:chOff x="6040049" y="4182118"/>
              <a:chExt cx="521476" cy="459658"/>
            </a:xfrm>
            <a:grpFill/>
          </p:grpSpPr>
          <p:sp>
            <p:nvSpPr>
              <p:cNvPr id="60"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2"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88"/>
              <p:cNvSpPr/>
              <p:nvPr/>
            </p:nvSpPr>
            <p:spPr bwMode="auto">
              <a:xfrm>
                <a:off x="6437145" y="4182118"/>
                <a:ext cx="124380" cy="459658"/>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30" name="Group 77"/>
          <p:cNvGrpSpPr/>
          <p:nvPr/>
        </p:nvGrpSpPr>
        <p:grpSpPr>
          <a:xfrm>
            <a:off x="8956925" y="4695984"/>
            <a:ext cx="710825" cy="710958"/>
            <a:chOff x="8613835" y="4173075"/>
            <a:chExt cx="710960" cy="710958"/>
          </a:xfrm>
          <a:solidFill>
            <a:srgbClr val="6B9D43"/>
          </a:solidFill>
        </p:grpSpPr>
        <p:sp>
          <p:nvSpPr>
            <p:cNvPr id="66" name="Oval 65"/>
            <p:cNvSpPr/>
            <p:nvPr/>
          </p:nvSpPr>
          <p:spPr>
            <a:xfrm>
              <a:off x="8613835"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16"/>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grp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1" name="Group 75"/>
          <p:cNvGrpSpPr/>
          <p:nvPr/>
        </p:nvGrpSpPr>
        <p:grpSpPr>
          <a:xfrm>
            <a:off x="2393372" y="4616844"/>
            <a:ext cx="710825" cy="710958"/>
            <a:chOff x="3445843" y="4173075"/>
            <a:chExt cx="710960" cy="710958"/>
          </a:xfrm>
        </p:grpSpPr>
        <p:sp>
          <p:nvSpPr>
            <p:cNvPr id="69" name="Oval 68"/>
            <p:cNvSpPr/>
            <p:nvPr/>
          </p:nvSpPr>
          <p:spPr>
            <a:xfrm>
              <a:off x="3445843"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6"/>
            <p:cNvSpPr>
              <a:spLocks noEditPoints="1"/>
            </p:cNvSpPr>
            <p:nvPr/>
          </p:nvSpPr>
          <p:spPr bwMode="auto">
            <a:xfrm>
              <a:off x="3636568" y="4374006"/>
              <a:ext cx="330025" cy="289905"/>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6B9D43"/>
            </a:solid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65" name="Content Placeholder 2"/>
          <p:cNvSpPr txBox="1"/>
          <p:nvPr/>
        </p:nvSpPr>
        <p:spPr>
          <a:xfrm>
            <a:off x="1684422" y="2839279"/>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郑骥</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8" name="Content Placeholder 2"/>
          <p:cNvSpPr txBox="1"/>
          <p:nvPr/>
        </p:nvSpPr>
        <p:spPr>
          <a:xfrm>
            <a:off x="1635516" y="3230562"/>
            <a:ext cx="2415540" cy="10096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a:t>
            </a:r>
            <a:r>
              <a:rPr lang="en-US" altLang="zh-CN" sz="2000" dirty="0">
                <a:solidFill>
                  <a:schemeClr val="tx1">
                    <a:lumMod val="65000"/>
                    <a:lumOff val="35000"/>
                  </a:schemeClr>
                </a:solidFill>
                <a:latin typeface="微软雅黑" panose="020B0503020204020204" charset="-122"/>
                <a:ea typeface="微软雅黑" panose="020B0503020204020204" charset="-122"/>
                <a:sym typeface="+mn-ea"/>
              </a:rPr>
              <a:t>ppt</a:t>
            </a: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的制作</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82</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9" name="Content Placeholder 2"/>
          <p:cNvSpPr txBox="1"/>
          <p:nvPr/>
        </p:nvSpPr>
        <p:spPr>
          <a:xfrm>
            <a:off x="5103912" y="2815397"/>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彭志恒</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0" name="Content Placeholder 2"/>
          <p:cNvSpPr txBox="1"/>
          <p:nvPr/>
        </p:nvSpPr>
        <p:spPr>
          <a:xfrm>
            <a:off x="4873534" y="3173166"/>
            <a:ext cx="238379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负责编写会议纪要</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80</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1" name="Content Placeholder 2"/>
          <p:cNvSpPr txBox="1"/>
          <p:nvPr/>
        </p:nvSpPr>
        <p:spPr>
          <a:xfrm>
            <a:off x="8248497" y="2839376"/>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李卓楷</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2" name="Content Placeholder 2"/>
          <p:cNvSpPr txBox="1"/>
          <p:nvPr/>
        </p:nvSpPr>
        <p:spPr>
          <a:xfrm>
            <a:off x="8070618" y="3154610"/>
            <a:ext cx="249555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负责详细设计文档的编写、前面文档的修改</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90</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left)">
                                      <p:cBhvr>
                                        <p:cTn id="48" dur="500"/>
                                        <p:tgtEl>
                                          <p:spTgt spid="65"/>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left)">
                                      <p:cBhvr>
                                        <p:cTn id="52" dur="500"/>
                                        <p:tgtEl>
                                          <p:spTgt spid="68"/>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par>
                          <p:cTn id="63" fill="hold">
                            <p:stCondLst>
                              <p:cond delay="5000"/>
                            </p:stCondLst>
                            <p:childTnLst>
                              <p:par>
                                <p:cTn id="64" presetID="22" presetClass="entr" presetSubtype="8"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wipe(left)">
                                      <p:cBhvr>
                                        <p:cTn id="66" dur="500"/>
                                        <p:tgtEl>
                                          <p:spTgt spid="80"/>
                                        </p:tgtEl>
                                      </p:cBhvr>
                                    </p:animEffect>
                                  </p:childTnLst>
                                </p:cTn>
                              </p:par>
                            </p:childTnLst>
                          </p:cTn>
                        </p:par>
                        <p:par>
                          <p:cTn id="67" fill="hold">
                            <p:stCondLst>
                              <p:cond delay="5500"/>
                            </p:stCondLst>
                            <p:childTnLst>
                              <p:par>
                                <p:cTn id="68" presetID="53" presetClass="entr" presetSubtype="16"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animEffect transition="in" filter="fade">
                                      <p:cBhvr>
                                        <p:cTn id="72" dur="500"/>
                                        <p:tgtEl>
                                          <p:spTgt spid="28"/>
                                        </p:tgtEl>
                                      </p:cBhvr>
                                    </p:animEffect>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wipe(left)">
                                      <p:cBhvr>
                                        <p:cTn id="76" dur="500"/>
                                        <p:tgtEl>
                                          <p:spTgt spid="81"/>
                                        </p:tgtEl>
                                      </p:cBhvr>
                                    </p:animEffect>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wipe(left)">
                                      <p:cBhvr>
                                        <p:cTn id="80" dur="500"/>
                                        <p:tgtEl>
                                          <p:spTgt spid="82"/>
                                        </p:tgtEl>
                                      </p:cBhvr>
                                    </p:animEffect>
                                  </p:childTnLst>
                                </p:cTn>
                              </p:par>
                            </p:childTnLst>
                          </p:cTn>
                        </p:par>
                        <p:par>
                          <p:cTn id="81" fill="hold">
                            <p:stCondLst>
                              <p:cond delay="7000"/>
                            </p:stCondLst>
                            <p:childTnLst>
                              <p:par>
                                <p:cTn id="82" presetID="53" presetClass="entr" presetSubtype="16"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65" grpId="0"/>
      <p:bldP spid="68" grpId="0"/>
      <p:bldP spid="79" grpId="0"/>
      <p:bldP spid="80" grpId="0"/>
      <p:bldP spid="81" grpId="0"/>
      <p:bldP spid="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07</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引用文件</a:t>
            </a:r>
          </a:p>
        </p:txBody>
      </p:sp>
    </p:spTree>
    <p:extLst>
      <p:ext uri="{BB962C8B-B14F-4D97-AF65-F5344CB8AC3E}">
        <p14:creationId xmlns:p14="http://schemas.microsoft.com/office/powerpoint/2010/main" val="30800421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引用文件</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65311AD-8316-4CC1-B1AA-554C2C431E87}"/>
              </a:ext>
            </a:extLst>
          </p:cNvPr>
          <p:cNvSpPr txBox="1"/>
          <p:nvPr/>
        </p:nvSpPr>
        <p:spPr>
          <a:xfrm>
            <a:off x="2177891" y="1591964"/>
            <a:ext cx="7831137" cy="3970318"/>
          </a:xfrm>
          <a:prstGeom prst="rect">
            <a:avLst/>
          </a:prstGeom>
          <a:noFill/>
        </p:spPr>
        <p:txBody>
          <a:bodyPr wrap="square" rtlCol="0">
            <a:spAutoFit/>
          </a:bodyPr>
          <a:lstStyle/>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1.</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版权声明：本文为</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CSDN</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博主「伯子南」的原创文章，遵循</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CC 4.0 BY-SA</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版权协议，转载请附上原文出处链接及本声明。</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原文链接：</a:t>
            </a:r>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3"/>
              </a:rPr>
              <a:t>https://blog.csdn.net/qq_34577234/article/details/125887472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2.</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【用</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1000</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个</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bug</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来还原黄金矿工</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!#4</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 </a:t>
            </a:r>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4"/>
              </a:rPr>
              <a:t>https://www.bilibili.com/video/BV1bQ4y1y7x3?share_source=copy_web&amp;vd_source=c80b18c3a9ff417a253b4c397375da90</a:t>
            </a:r>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rPr>
              <a:t>3.GB856T--88</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4.</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Unity</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如何开发微信小程序（小游戏）？】</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5"/>
              </a:rPr>
              <a:t>https://www.bilibili.com/video/BV1LG41177yf?share_source=copy_web&amp;vd_source=c80b18c3a9ff417a253b4c397375da90</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5. </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Unity</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独立游戏开发基础入门全流程</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(2D)</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https://www.bilibili.com/video/BV1F3411Y72v?share_source=copy_web&amp;vd_source=c80b18c3a9ff417a253b4c397375da90</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786435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01</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系统概述</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460625"/>
            <a:ext cx="6734810" cy="1106805"/>
          </a:xfrm>
          <a:prstGeom prst="rect">
            <a:avLst/>
          </a:prstGeom>
          <a:noFill/>
        </p:spPr>
        <p:txBody>
          <a:bodyPr wrap="square" rtlCol="0">
            <a:spAutoFit/>
          </a:bodyPr>
          <a:lstStyle/>
          <a:p>
            <a:pPr algn="ctr"/>
            <a:r>
              <a:rPr lang="en-US" altLang="zh-CN" sz="6600" b="1">
                <a:solidFill>
                  <a:srgbClr val="205337"/>
                </a:solidFill>
                <a:latin typeface="微软雅黑" panose="020B0503020204020204" charset="-122"/>
                <a:ea typeface="微软雅黑" panose="020B0503020204020204" charset="-122"/>
              </a:rPr>
              <a:t>THANK YOU</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系统概述</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50" name="文本框 66"/>
          <p:cNvSpPr txBox="1"/>
          <p:nvPr/>
        </p:nvSpPr>
        <p:spPr>
          <a:xfrm>
            <a:off x="2070418" y="1749742"/>
            <a:ext cx="8049894" cy="1823586"/>
          </a:xfrm>
          <a:prstGeom prst="rect">
            <a:avLst/>
          </a:prstGeom>
          <a:noFill/>
          <a:effectLst/>
        </p:spPr>
        <p:txBody>
          <a:bodyPr wrap="square" lIns="68589" tIns="34295" rIns="68589" bIns="34295" rtlCol="0">
            <a:spAutoFit/>
          </a:bodyPr>
          <a:lstStyle/>
          <a:p>
            <a:r>
              <a:rPr lang="en-US" altLang="zh-CN" sz="2400" dirty="0"/>
              <a:t>        </a:t>
            </a:r>
            <a:r>
              <a:rPr lang="zh-CN" altLang="zh-CN" sz="2400" dirty="0"/>
              <a:t>“黄金矿工致敬版”微信小程序是一款能够在微信上游玩的益智类小游戏，它类似“消除星星“那样，关卡无限，随着关卡的深入，难度越来越大。</a:t>
            </a:r>
            <a:r>
              <a:rPr lang="zh-CN" altLang="en-US" sz="2400" dirty="0"/>
              <a:t>该游戏适合</a:t>
            </a:r>
            <a:r>
              <a:rPr lang="en-US" altLang="zh-CN" sz="2400" dirty="0"/>
              <a:t>10</a:t>
            </a:r>
            <a:r>
              <a:rPr lang="zh-CN" altLang="en-US" sz="2400" dirty="0"/>
              <a:t>岁以上的游戏玩家游玩。</a:t>
            </a:r>
            <a:endParaRPr lang="zh-CN" altLang="zh-CN" sz="2400" dirty="0"/>
          </a:p>
          <a:p>
            <a:r>
              <a:rPr lang="en-US" altLang="zh-CN" dirty="0"/>
              <a: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anim calcmode="lin" valueType="num">
                                      <p:cBhvr>
                                        <p:cTn id="37" dur="500" fill="hold"/>
                                        <p:tgtEl>
                                          <p:spTgt spid="50"/>
                                        </p:tgtEl>
                                        <p:attrNameLst>
                                          <p:attrName>ppt_x</p:attrName>
                                        </p:attrNameLst>
                                      </p:cBhvr>
                                      <p:tavLst>
                                        <p:tav tm="0">
                                          <p:val>
                                            <p:strVal val="#ppt_x"/>
                                          </p:val>
                                        </p:tav>
                                        <p:tav tm="100000">
                                          <p:val>
                                            <p:strVal val="#ppt_x"/>
                                          </p:val>
                                        </p:tav>
                                      </p:tavLst>
                                    </p:anim>
                                    <p:anim calcmode="lin" valueType="num">
                                      <p:cBhvr>
                                        <p:cTn id="38"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02</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系统目标</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系统目标</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4660900" y="1833245"/>
            <a:ext cx="2868295" cy="179324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56550" y="1833245"/>
            <a:ext cx="2868295" cy="17932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65885" y="1833245"/>
            <a:ext cx="2868295" cy="1793240"/>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444754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74319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27" name="TextBox 76"/>
          <p:cNvSpPr txBox="1"/>
          <p:nvPr/>
        </p:nvSpPr>
        <p:spPr>
          <a:xfrm>
            <a:off x="1858010" y="3868420"/>
            <a:ext cx="1883410"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开发目的</a:t>
            </a:r>
          </a:p>
        </p:txBody>
      </p:sp>
      <p:sp>
        <p:nvSpPr>
          <p:cNvPr id="28" name="文本框 27"/>
          <p:cNvSpPr txBox="1"/>
          <p:nvPr/>
        </p:nvSpPr>
        <p:spPr>
          <a:xfrm>
            <a:off x="1362075"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“黄金矿工致敬版”小程序是为了在完成作业需求的同时，实现在除了网页外的微信小程序上也能游玩到黄金矿工类型小游戏而开发的。</a:t>
            </a:r>
          </a:p>
        </p:txBody>
      </p:sp>
      <p:sp>
        <p:nvSpPr>
          <p:cNvPr id="17" name="TextBox 76"/>
          <p:cNvSpPr txBox="1"/>
          <p:nvPr/>
        </p:nvSpPr>
        <p:spPr>
          <a:xfrm>
            <a:off x="5153025"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最终目标</a:t>
            </a:r>
          </a:p>
        </p:txBody>
      </p:sp>
      <p:sp>
        <p:nvSpPr>
          <p:cNvPr id="18" name="文本框 17"/>
          <p:cNvSpPr txBox="1"/>
          <p:nvPr/>
        </p:nvSpPr>
        <p:spPr>
          <a:xfrm>
            <a:off x="4657090"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它的最终目标就是能够在微信小程序上搜索到，并且畅快游玩。但是该项目现在还存在技术上的不足，可能会使部分额外功能没法实现，有待解决。</a:t>
            </a:r>
          </a:p>
        </p:txBody>
      </p:sp>
      <p:sp>
        <p:nvSpPr>
          <p:cNvPr id="22" name="TextBox 76"/>
          <p:cNvSpPr txBox="1"/>
          <p:nvPr/>
        </p:nvSpPr>
        <p:spPr>
          <a:xfrm>
            <a:off x="8449310"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主要功能</a:t>
            </a:r>
          </a:p>
        </p:txBody>
      </p:sp>
      <p:sp>
        <p:nvSpPr>
          <p:cNvPr id="23" name="文本框 22"/>
          <p:cNvSpPr txBox="1"/>
          <p:nvPr/>
        </p:nvSpPr>
        <p:spPr>
          <a:xfrm>
            <a:off x="7953375" y="4279265"/>
            <a:ext cx="2872740" cy="1477328"/>
          </a:xfrm>
          <a:prstGeom prst="rect">
            <a:avLst/>
          </a:prstGeom>
          <a:noFill/>
        </p:spPr>
        <p:txBody>
          <a:bodyPr wrap="square" rtlCol="0">
            <a:spAutoFit/>
          </a:bodyPr>
          <a:lstStyle/>
          <a:p>
            <a:r>
              <a:rPr lang="en-US" altLang="zh-CN" dirty="0"/>
              <a:t>        </a:t>
            </a:r>
            <a:r>
              <a:rPr lang="zh-CN" altLang="zh-CN" dirty="0">
                <a:latin typeface="微软雅黑" panose="020B0503020204020204" pitchFamily="34" charset="-122"/>
                <a:ea typeface="微软雅黑" panose="020B0503020204020204" pitchFamily="34" charset="-122"/>
              </a:rPr>
              <a:t>该项目的主要功能就是通过游玩这款游戏来实现放松身心，老玩家还能体验到之前玩这类游戏时的心情。</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p:tgtEl>
                                          <p:spTgt spid="27"/>
                                        </p:tgtEl>
                                        <p:attrNameLst>
                                          <p:attrName>ppt_y</p:attrName>
                                        </p:attrNameLst>
                                      </p:cBhvr>
                                      <p:tavLst>
                                        <p:tav tm="0">
                                          <p:val>
                                            <p:strVal val="#ppt_y+#ppt_h*1.125000"/>
                                          </p:val>
                                        </p:tav>
                                        <p:tav tm="100000">
                                          <p:val>
                                            <p:strVal val="#ppt_y"/>
                                          </p:val>
                                        </p:tav>
                                      </p:tavLst>
                                    </p:anim>
                                    <p:animEffect transition="in" filter="wipe(up)">
                                      <p:cBhvr>
                                        <p:cTn id="43" dur="500"/>
                                        <p:tgtEl>
                                          <p:spTgt spid="2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p:tgtEl>
                                          <p:spTgt spid="28"/>
                                        </p:tgtEl>
                                        <p:attrNameLst>
                                          <p:attrName>ppt_y</p:attrName>
                                        </p:attrNameLst>
                                      </p:cBhvr>
                                      <p:tavLst>
                                        <p:tav tm="0">
                                          <p:val>
                                            <p:strVal val="#ppt_y+#ppt_h*1.125000"/>
                                          </p:val>
                                        </p:tav>
                                        <p:tav tm="100000">
                                          <p:val>
                                            <p:strVal val="#ppt_y"/>
                                          </p:val>
                                        </p:tav>
                                      </p:tavLst>
                                    </p:anim>
                                    <p:animEffect transition="in" filter="wipe(up)">
                                      <p:cBhvr>
                                        <p:cTn id="47" dur="500"/>
                                        <p:tgtEl>
                                          <p:spTgt spid="28"/>
                                        </p:tgtEl>
                                      </p:cBhvr>
                                    </p:animEffect>
                                  </p:childTnLst>
                                </p:cTn>
                              </p:par>
                            </p:childTnLst>
                          </p:cTn>
                        </p:par>
                        <p:par>
                          <p:cTn id="48" fill="hold">
                            <p:stCondLst>
                              <p:cond delay="25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p:stCondLst>
                              <p:cond delay="30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3500"/>
                            </p:stCondLst>
                            <p:childTnLst>
                              <p:par>
                                <p:cTn id="59" presetID="12" presetClass="entr" presetSubtype="4"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p:tgtEl>
                                          <p:spTgt spid="17"/>
                                        </p:tgtEl>
                                        <p:attrNameLst>
                                          <p:attrName>ppt_y</p:attrName>
                                        </p:attrNameLst>
                                      </p:cBhvr>
                                      <p:tavLst>
                                        <p:tav tm="0">
                                          <p:val>
                                            <p:strVal val="#ppt_y+#ppt_h*1.125000"/>
                                          </p:val>
                                        </p:tav>
                                        <p:tav tm="100000">
                                          <p:val>
                                            <p:strVal val="#ppt_y"/>
                                          </p:val>
                                        </p:tav>
                                      </p:tavLst>
                                    </p:anim>
                                    <p:animEffect transition="in" filter="wipe(up)">
                                      <p:cBhvr>
                                        <p:cTn id="62" dur="500"/>
                                        <p:tgtEl>
                                          <p:spTgt spid="17"/>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childTnLst>
                          </p:cTn>
                        </p:par>
                        <p:par>
                          <p:cTn id="67" fill="hold">
                            <p:stCondLst>
                              <p:cond delay="4000"/>
                            </p:stCondLst>
                            <p:childTnLst>
                              <p:par>
                                <p:cTn id="68" presetID="22" presetClass="entr" presetSubtype="1"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500"/>
                                        <p:tgtEl>
                                          <p:spTgt spid="15"/>
                                        </p:tgtEl>
                                      </p:cBhvr>
                                    </p:animEffect>
                                  </p:childTnLst>
                                </p:cTn>
                              </p:par>
                            </p:childTnLst>
                          </p:cTn>
                        </p:par>
                        <p:par>
                          <p:cTn id="71" fill="hold">
                            <p:stCondLst>
                              <p:cond delay="4500"/>
                            </p:stCondLst>
                            <p:childTnLst>
                              <p:par>
                                <p:cTn id="72" presetID="53" presetClass="entr" presetSubtype="16"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p:cTn id="74" dur="500" fill="hold"/>
                                        <p:tgtEl>
                                          <p:spTgt spid="12"/>
                                        </p:tgtEl>
                                        <p:attrNameLst>
                                          <p:attrName>ppt_w</p:attrName>
                                        </p:attrNameLst>
                                      </p:cBhvr>
                                      <p:tavLst>
                                        <p:tav tm="0">
                                          <p:val>
                                            <p:fltVal val="0"/>
                                          </p:val>
                                        </p:tav>
                                        <p:tav tm="100000">
                                          <p:val>
                                            <p:strVal val="#ppt_w"/>
                                          </p:val>
                                        </p:tav>
                                      </p:tavLst>
                                    </p:anim>
                                    <p:anim calcmode="lin" valueType="num">
                                      <p:cBhvr>
                                        <p:cTn id="75" dur="500" fill="hold"/>
                                        <p:tgtEl>
                                          <p:spTgt spid="12"/>
                                        </p:tgtEl>
                                        <p:attrNameLst>
                                          <p:attrName>ppt_h</p:attrName>
                                        </p:attrNameLst>
                                      </p:cBhvr>
                                      <p:tavLst>
                                        <p:tav tm="0">
                                          <p:val>
                                            <p:fltVal val="0"/>
                                          </p:val>
                                        </p:tav>
                                        <p:tav tm="100000">
                                          <p:val>
                                            <p:strVal val="#ppt_h"/>
                                          </p:val>
                                        </p:tav>
                                      </p:tavLst>
                                    </p:anim>
                                    <p:animEffect transition="in" filter="fade">
                                      <p:cBhvr>
                                        <p:cTn id="76" dur="500"/>
                                        <p:tgtEl>
                                          <p:spTgt spid="12"/>
                                        </p:tgtEl>
                                      </p:cBhvr>
                                    </p:animEffect>
                                  </p:childTnLst>
                                </p:cTn>
                              </p:par>
                            </p:childTnLst>
                          </p:cTn>
                        </p:par>
                        <p:par>
                          <p:cTn id="77" fill="hold">
                            <p:stCondLst>
                              <p:cond delay="5000"/>
                            </p:stCondLst>
                            <p:childTnLst>
                              <p:par>
                                <p:cTn id="78" presetID="12" presetClass="entr" presetSubtype="4"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
                                        <p:tgtEl>
                                          <p:spTgt spid="22"/>
                                        </p:tgtEl>
                                        <p:attrNameLst>
                                          <p:attrName>ppt_y</p:attrName>
                                        </p:attrNameLst>
                                      </p:cBhvr>
                                      <p:tavLst>
                                        <p:tav tm="0">
                                          <p:val>
                                            <p:strVal val="#ppt_y+#ppt_h*1.125000"/>
                                          </p:val>
                                        </p:tav>
                                        <p:tav tm="100000">
                                          <p:val>
                                            <p:strVal val="#ppt_y"/>
                                          </p:val>
                                        </p:tav>
                                      </p:tavLst>
                                    </p:anim>
                                    <p:animEffect transition="in" filter="wipe(up)">
                                      <p:cBhvr>
                                        <p:cTn id="81" dur="500"/>
                                        <p:tgtEl>
                                          <p:spTgt spid="22"/>
                                        </p:tgtEl>
                                      </p:cBhvr>
                                    </p:animEffect>
                                  </p:childTnLst>
                                </p:cTn>
                              </p:par>
                              <p:par>
                                <p:cTn id="82" presetID="12" presetClass="entr" presetSubtype="4"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ppt_y</p:attrName>
                                        </p:attrNameLst>
                                      </p:cBhvr>
                                      <p:tavLst>
                                        <p:tav tm="0">
                                          <p:val>
                                            <p:strVal val="#ppt_y+#ppt_h*1.125000"/>
                                          </p:val>
                                        </p:tav>
                                        <p:tav tm="100000">
                                          <p:val>
                                            <p:strVal val="#ppt_y"/>
                                          </p:val>
                                        </p:tav>
                                      </p:tavLst>
                                    </p:anim>
                                    <p:animEffect transition="in" filter="wipe(up)">
                                      <p:cBhvr>
                                        <p:cTn id="8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7" grpId="0" animBg="1"/>
      <p:bldP spid="12" grpId="0" animBg="1"/>
      <p:bldP spid="13" grpId="0" animBg="1"/>
      <p:bldP spid="27" grpId="0"/>
      <p:bldP spid="28" grpId="0"/>
      <p:bldP spid="17" grpId="0"/>
      <p:bldP spid="18"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03</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总体设计</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可选择的方案</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EE645C91-4FE9-41FE-A6DD-C33BFFA75F6C}"/>
              </a:ext>
            </a:extLst>
          </p:cNvPr>
          <p:cNvSpPr txBox="1"/>
          <p:nvPr/>
        </p:nvSpPr>
        <p:spPr>
          <a:xfrm>
            <a:off x="1892299" y="1739900"/>
            <a:ext cx="8932545" cy="3416320"/>
          </a:xfrm>
          <a:prstGeom prst="rect">
            <a:avLst/>
          </a:prstGeom>
          <a:noFill/>
        </p:spPr>
        <p:txBody>
          <a:bodyPr wrap="square" rtlCol="0">
            <a:spAutoFit/>
          </a:bodyPr>
          <a:lstStyle/>
          <a:p>
            <a:r>
              <a:rPr lang="zh-CN" altLang="en-US" sz="2400" dirty="0"/>
              <a:t>方案一：采用微信开发者工具直接开发                                    </a:t>
            </a:r>
            <a:endParaRPr lang="en-US" altLang="zh-CN" sz="2400" dirty="0"/>
          </a:p>
          <a:p>
            <a:r>
              <a:rPr lang="zh-CN" altLang="en-US" sz="2400" dirty="0"/>
              <a:t>但功能不全，还得重新学。  </a:t>
            </a:r>
            <a:r>
              <a:rPr lang="en-US" altLang="zh-CN" sz="2400" dirty="0"/>
              <a:t>×</a:t>
            </a:r>
          </a:p>
          <a:p>
            <a:endParaRPr lang="en-US" altLang="zh-CN" dirty="0"/>
          </a:p>
          <a:p>
            <a:endParaRPr lang="en-US" altLang="zh-CN" dirty="0"/>
          </a:p>
          <a:p>
            <a:r>
              <a:rPr lang="zh-CN" altLang="en-US" sz="2400" dirty="0"/>
              <a:t>方案二：采用</a:t>
            </a:r>
            <a:r>
              <a:rPr lang="en-US" altLang="zh-CN" sz="2400" dirty="0"/>
              <a:t>java</a:t>
            </a:r>
            <a:r>
              <a:rPr lang="zh-CN" altLang="en-US" sz="2400" dirty="0"/>
              <a:t>语言直接编写                                                    </a:t>
            </a:r>
            <a:endParaRPr lang="en-US" altLang="zh-CN" sz="2400" dirty="0"/>
          </a:p>
          <a:p>
            <a:r>
              <a:rPr lang="zh-CN" altLang="en-US" sz="2400" dirty="0"/>
              <a:t>虽然代码是会一点，但难学，不如下面方案。</a:t>
            </a:r>
            <a:r>
              <a:rPr lang="en-US" altLang="zh-CN" sz="2400" dirty="0"/>
              <a:t>×</a:t>
            </a:r>
          </a:p>
          <a:p>
            <a:endParaRPr lang="en-US" altLang="zh-CN" dirty="0"/>
          </a:p>
          <a:p>
            <a:endParaRPr lang="en-US" altLang="zh-CN" dirty="0"/>
          </a:p>
          <a:p>
            <a:r>
              <a:rPr lang="zh-CN" altLang="en-US" sz="2400" dirty="0"/>
              <a:t>方案三：采用</a:t>
            </a:r>
            <a:r>
              <a:rPr lang="en-US" altLang="zh-CN" sz="2400" dirty="0"/>
              <a:t>unity</a:t>
            </a:r>
            <a:r>
              <a:rPr lang="zh-CN" altLang="en-US" sz="2400" dirty="0"/>
              <a:t>制作                                                                     </a:t>
            </a:r>
            <a:endParaRPr lang="en-US" altLang="zh-CN" sz="2400" dirty="0"/>
          </a:p>
          <a:p>
            <a:r>
              <a:rPr lang="zh-CN" altLang="en-US" sz="2400" dirty="0"/>
              <a:t>虽然啥都不会，但是功能完备，教学资源丰富。 √</a:t>
            </a:r>
            <a:endParaRPr lang="en-US" altLang="zh-CN" sz="2400" dirty="0"/>
          </a:p>
        </p:txBody>
      </p:sp>
    </p:spTree>
    <p:extLst>
      <p:ext uri="{BB962C8B-B14F-4D97-AF65-F5344CB8AC3E}">
        <p14:creationId xmlns:p14="http://schemas.microsoft.com/office/powerpoint/2010/main" val="19347383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系统流程图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AD81831C-3778-4DFA-9D5D-76C59A363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897" y="1201420"/>
            <a:ext cx="5191125" cy="5010564"/>
          </a:xfrm>
          <a:prstGeom prst="rect">
            <a:avLst/>
          </a:prstGeom>
        </p:spPr>
      </p:pic>
    </p:spTree>
    <p:extLst>
      <p:ext uri="{BB962C8B-B14F-4D97-AF65-F5344CB8AC3E}">
        <p14:creationId xmlns:p14="http://schemas.microsoft.com/office/powerpoint/2010/main" val="29319781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1124</Words>
  <Application>Microsoft Office PowerPoint</Application>
  <PresentationFormat>宽屏</PresentationFormat>
  <Paragraphs>152</Paragraphs>
  <Slides>30</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等线 Light</vt:lpstr>
      <vt:lpstr>华文细黑</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李 卓楷</cp:lastModifiedBy>
  <cp:revision>31</cp:revision>
  <dcterms:created xsi:type="dcterms:W3CDTF">2017-06-28T02:57:00Z</dcterms:created>
  <dcterms:modified xsi:type="dcterms:W3CDTF">2022-11-22T15:14:22Z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