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4" r:id="rId5"/>
    <p:sldId id="259" r:id="rId6"/>
    <p:sldId id="270" r:id="rId7"/>
    <p:sldId id="260" r:id="rId8"/>
    <p:sldId id="280" r:id="rId9"/>
    <p:sldId id="271" r:id="rId10"/>
    <p:sldId id="261" r:id="rId11"/>
    <p:sldId id="275" r:id="rId12"/>
    <p:sldId id="262" r:id="rId13"/>
  </p:sldIdLst>
  <p:sldSz cx="12192000" cy="6858000"/>
  <p:notesSz cx="7104063" cy="10234613"/>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E8"/>
    <a:srgbClr val="205337"/>
    <a:srgbClr val="6B9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617C1BF-8031-4E9F-B1F0-E48939AD5206}"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DA2E49B-E9B3-4BC0-85E1-7FAF0039202A}" type="slidenum">
              <a:rPr lang="zh-CN" altLang="en-US" smtClean="0"/>
              <a:t>‹#›</a:t>
            </a:fld>
            <a:endParaRPr lang="zh-CN" altLang="en-US"/>
          </a:p>
        </p:txBody>
      </p:sp>
    </p:spTree>
    <p:extLst>
      <p:ext uri="{BB962C8B-B14F-4D97-AF65-F5344CB8AC3E}">
        <p14:creationId xmlns:p14="http://schemas.microsoft.com/office/powerpoint/2010/main" val="19166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a:t>
            </a:fld>
            <a:endParaRPr lang="zh-CN" altLang="en-US"/>
          </a:p>
        </p:txBody>
      </p:sp>
    </p:spTree>
    <p:extLst>
      <p:ext uri="{BB962C8B-B14F-4D97-AF65-F5344CB8AC3E}">
        <p14:creationId xmlns:p14="http://schemas.microsoft.com/office/powerpoint/2010/main" val="399311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10</a:t>
            </a:fld>
            <a:endParaRPr lang="zh-CN" altLang="en-US"/>
          </a:p>
        </p:txBody>
      </p:sp>
    </p:spTree>
    <p:extLst>
      <p:ext uri="{BB962C8B-B14F-4D97-AF65-F5344CB8AC3E}">
        <p14:creationId xmlns:p14="http://schemas.microsoft.com/office/powerpoint/2010/main" val="353111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11</a:t>
            </a:fld>
            <a:endParaRPr lang="zh-CN" altLang="en-US"/>
          </a:p>
        </p:txBody>
      </p:sp>
    </p:spTree>
    <p:extLst>
      <p:ext uri="{BB962C8B-B14F-4D97-AF65-F5344CB8AC3E}">
        <p14:creationId xmlns:p14="http://schemas.microsoft.com/office/powerpoint/2010/main" val="757745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12</a:t>
            </a:fld>
            <a:endParaRPr lang="zh-CN" altLang="en-US"/>
          </a:p>
        </p:txBody>
      </p:sp>
    </p:spTree>
    <p:extLst>
      <p:ext uri="{BB962C8B-B14F-4D97-AF65-F5344CB8AC3E}">
        <p14:creationId xmlns:p14="http://schemas.microsoft.com/office/powerpoint/2010/main" val="401029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a:t>
            </a:fld>
            <a:endParaRPr lang="zh-CN" altLang="en-US"/>
          </a:p>
        </p:txBody>
      </p:sp>
    </p:spTree>
    <p:extLst>
      <p:ext uri="{BB962C8B-B14F-4D97-AF65-F5344CB8AC3E}">
        <p14:creationId xmlns:p14="http://schemas.microsoft.com/office/powerpoint/2010/main" val="200750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a:t>
            </a:fld>
            <a:endParaRPr lang="zh-CN" altLang="en-US"/>
          </a:p>
        </p:txBody>
      </p:sp>
    </p:spTree>
    <p:extLst>
      <p:ext uri="{BB962C8B-B14F-4D97-AF65-F5344CB8AC3E}">
        <p14:creationId xmlns:p14="http://schemas.microsoft.com/office/powerpoint/2010/main" val="97709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4</a:t>
            </a:fld>
            <a:endParaRPr lang="zh-CN" altLang="en-US"/>
          </a:p>
        </p:txBody>
      </p:sp>
    </p:spTree>
    <p:extLst>
      <p:ext uri="{BB962C8B-B14F-4D97-AF65-F5344CB8AC3E}">
        <p14:creationId xmlns:p14="http://schemas.microsoft.com/office/powerpoint/2010/main" val="146914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5</a:t>
            </a:fld>
            <a:endParaRPr lang="zh-CN" altLang="en-US"/>
          </a:p>
        </p:txBody>
      </p:sp>
    </p:spTree>
    <p:extLst>
      <p:ext uri="{BB962C8B-B14F-4D97-AF65-F5344CB8AC3E}">
        <p14:creationId xmlns:p14="http://schemas.microsoft.com/office/powerpoint/2010/main" val="4756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6</a:t>
            </a:fld>
            <a:endParaRPr lang="zh-CN" altLang="en-US"/>
          </a:p>
        </p:txBody>
      </p:sp>
    </p:spTree>
    <p:extLst>
      <p:ext uri="{BB962C8B-B14F-4D97-AF65-F5344CB8AC3E}">
        <p14:creationId xmlns:p14="http://schemas.microsoft.com/office/powerpoint/2010/main" val="12766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7</a:t>
            </a:fld>
            <a:endParaRPr lang="zh-CN" altLang="en-US"/>
          </a:p>
        </p:txBody>
      </p:sp>
    </p:spTree>
    <p:extLst>
      <p:ext uri="{BB962C8B-B14F-4D97-AF65-F5344CB8AC3E}">
        <p14:creationId xmlns:p14="http://schemas.microsoft.com/office/powerpoint/2010/main" val="17863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8</a:t>
            </a:fld>
            <a:endParaRPr lang="zh-CN" altLang="en-US"/>
          </a:p>
        </p:txBody>
      </p:sp>
    </p:spTree>
    <p:extLst>
      <p:ext uri="{BB962C8B-B14F-4D97-AF65-F5344CB8AC3E}">
        <p14:creationId xmlns:p14="http://schemas.microsoft.com/office/powerpoint/2010/main" val="17570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9</a:t>
            </a:fld>
            <a:endParaRPr lang="zh-CN" altLang="en-US"/>
          </a:p>
        </p:txBody>
      </p:sp>
    </p:spTree>
    <p:extLst>
      <p:ext uri="{BB962C8B-B14F-4D97-AF65-F5344CB8AC3E}">
        <p14:creationId xmlns:p14="http://schemas.microsoft.com/office/powerpoint/2010/main" val="229942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129790"/>
            <a:ext cx="6734810" cy="830997"/>
          </a:xfrm>
          <a:prstGeom prst="rect">
            <a:avLst/>
          </a:prstGeom>
          <a:noFill/>
        </p:spPr>
        <p:txBody>
          <a:bodyPr wrap="square" rtlCol="0">
            <a:spAutoFit/>
          </a:bodyPr>
          <a:lstStyle/>
          <a:p>
            <a:pPr algn="ctr"/>
            <a:r>
              <a:rPr lang="en-US" altLang="zh-CN" sz="4800" b="1" dirty="0">
                <a:solidFill>
                  <a:srgbClr val="205337"/>
                </a:solidFill>
                <a:latin typeface="微软雅黑" panose="020B0503020204020204" charset="-122"/>
                <a:ea typeface="微软雅黑" panose="020B0503020204020204" charset="-122"/>
              </a:rPr>
              <a:t>G13</a:t>
            </a:r>
            <a:r>
              <a:rPr lang="zh-CN" altLang="en-US" sz="4800" b="1" dirty="0">
                <a:solidFill>
                  <a:srgbClr val="205337"/>
                </a:solidFill>
                <a:latin typeface="微软雅黑" panose="020B0503020204020204" charset="-122"/>
                <a:ea typeface="微软雅黑" panose="020B0503020204020204" charset="-122"/>
              </a:rPr>
              <a:t>需求分析报告</a:t>
            </a:r>
          </a:p>
        </p:txBody>
      </p:sp>
      <p:cxnSp>
        <p:nvCxnSpPr>
          <p:cNvPr id="35" name="直接连接符 34"/>
          <p:cNvCxnSpPr/>
          <p:nvPr/>
        </p:nvCxnSpPr>
        <p:spPr>
          <a:xfrm flipV="1">
            <a:off x="3049905" y="341884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7656830" y="342011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1360" y="3241040"/>
            <a:ext cx="3129280" cy="368300"/>
          </a:xfrm>
          <a:prstGeom prst="rect">
            <a:avLst/>
          </a:prstGeom>
          <a:noFill/>
        </p:spPr>
        <p:txBody>
          <a:bodyPr wrap="square" rtlCol="0">
            <a:spAutoFit/>
          </a:bodyPr>
          <a:lstStyle/>
          <a:p>
            <a:pPr algn="ctr"/>
            <a:r>
              <a:rPr lang="zh-CN" altLang="en-US" b="1" dirty="0">
                <a:solidFill>
                  <a:srgbClr val="205337"/>
                </a:solidFill>
                <a:latin typeface="微软雅黑" panose="020B0503020204020204" charset="-122"/>
                <a:ea typeface="微软雅黑" panose="020B0503020204020204" charset="-122"/>
              </a:rPr>
              <a:t>李卓楷 彭志恒 郑骥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par>
                          <p:cTn id="52" fill="hold">
                            <p:stCondLst>
                              <p:cond delay="29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2"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right)">
                                      <p:cBhvr>
                                        <p:cTn id="58" dur="500"/>
                                        <p:tgtEl>
                                          <p:spTgt spid="37"/>
                                        </p:tgtEl>
                                      </p:cBhvr>
                                    </p:animEffect>
                                  </p:childTnLst>
                                </p:cTn>
                              </p:par>
                            </p:childTnLst>
                          </p:cTn>
                        </p:par>
                        <p:par>
                          <p:cTn id="59" fill="hold">
                            <p:stCondLst>
                              <p:cond delay="3400"/>
                            </p:stCondLst>
                            <p:childTnLst>
                              <p:par>
                                <p:cTn id="60" presetID="12" presetClass="entr" presetSubtype="4"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up)">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04</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组员评价</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205337"/>
                  </a:solidFill>
                  <a:latin typeface="微软雅黑" panose="020B0503020204020204" charset="-122"/>
                  <a:ea typeface="微软雅黑" panose="020B0503020204020204" charset="-122"/>
                </a:rPr>
                <a:t>组员评价</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7" name="Group 34"/>
          <p:cNvGrpSpPr/>
          <p:nvPr/>
        </p:nvGrpSpPr>
        <p:grpSpPr>
          <a:xfrm>
            <a:off x="5645450" y="2097166"/>
            <a:ext cx="899829" cy="486001"/>
            <a:chOff x="7166383" y="2666161"/>
            <a:chExt cx="900000" cy="486001"/>
          </a:xfrm>
          <a:solidFill>
            <a:srgbClr val="6B9D43"/>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2393372" y="2097166"/>
            <a:ext cx="899829" cy="486001"/>
            <a:chOff x="4605752" y="2667275"/>
            <a:chExt cx="900000" cy="486001"/>
          </a:xfrm>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rgbClr val="6B9D43"/>
            </a:solid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8866054" y="2087759"/>
            <a:ext cx="899829" cy="486001"/>
            <a:chOff x="9913617" y="2666161"/>
            <a:chExt cx="900000" cy="486001"/>
          </a:xfrm>
          <a:solidFill>
            <a:srgbClr val="6B9D43"/>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76"/>
          <p:cNvGrpSpPr/>
          <p:nvPr/>
        </p:nvGrpSpPr>
        <p:grpSpPr>
          <a:xfrm>
            <a:off x="5710016" y="4616844"/>
            <a:ext cx="710825" cy="710958"/>
            <a:chOff x="6038386" y="4179022"/>
            <a:chExt cx="710960" cy="710958"/>
          </a:xfrm>
          <a:solidFill>
            <a:srgbClr val="6B9D43"/>
          </a:solidFill>
        </p:grpSpPr>
        <p:sp>
          <p:nvSpPr>
            <p:cNvPr id="58" name="Oval 57"/>
            <p:cNvSpPr/>
            <p:nvPr/>
          </p:nvSpPr>
          <p:spPr>
            <a:xfrm>
              <a:off x="6038386" y="4179022"/>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8956925" y="4607248"/>
            <a:ext cx="710825" cy="710958"/>
            <a:chOff x="8613835" y="4173075"/>
            <a:chExt cx="710960" cy="710958"/>
          </a:xfrm>
          <a:solidFill>
            <a:srgbClr val="6B9D43"/>
          </a:solidFill>
        </p:grpSpPr>
        <p:sp>
          <p:nvSpPr>
            <p:cNvPr id="66" name="Oval 65"/>
            <p:cNvSpPr/>
            <p:nvPr/>
          </p:nvSpPr>
          <p:spPr>
            <a:xfrm>
              <a:off x="8613835"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2393372" y="4616844"/>
            <a:ext cx="710825" cy="710958"/>
            <a:chOff x="3445843" y="4173075"/>
            <a:chExt cx="710960" cy="710958"/>
          </a:xfrm>
        </p:grpSpPr>
        <p:sp>
          <p:nvSpPr>
            <p:cNvPr id="69" name="Oval 68"/>
            <p:cNvSpPr/>
            <p:nvPr/>
          </p:nvSpPr>
          <p:spPr>
            <a:xfrm>
              <a:off x="3445843"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6B9D43"/>
            </a:solid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5" name="Content Placeholder 2"/>
          <p:cNvSpPr txBox="1"/>
          <p:nvPr/>
        </p:nvSpPr>
        <p:spPr>
          <a:xfrm>
            <a:off x="1684422" y="2839279"/>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郑骥</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8" name="Content Placeholder 2"/>
          <p:cNvSpPr txBox="1"/>
          <p:nvPr/>
        </p:nvSpPr>
        <p:spPr>
          <a:xfrm>
            <a:off x="1635516" y="3230562"/>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ppt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的制作</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85</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9" name="Content Placeholder 2"/>
          <p:cNvSpPr txBox="1"/>
          <p:nvPr/>
        </p:nvSpPr>
        <p:spPr>
          <a:xfrm>
            <a:off x="5103912" y="2815397"/>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彭志恒</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0" name="Content Placeholder 2"/>
          <p:cNvSpPr txBox="1"/>
          <p:nvPr/>
        </p:nvSpPr>
        <p:spPr>
          <a:xfrm>
            <a:off x="4873534" y="3173166"/>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负责前面文件的修改</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88</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1" name="Content Placeholder 2"/>
          <p:cNvSpPr txBox="1"/>
          <p:nvPr/>
        </p:nvSpPr>
        <p:spPr>
          <a:xfrm>
            <a:off x="8248497" y="2839376"/>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李卓楷</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2" name="Content Placeholder 2"/>
          <p:cNvSpPr txBox="1"/>
          <p:nvPr/>
        </p:nvSpPr>
        <p:spPr>
          <a:xfrm>
            <a:off x="8070618" y="3154610"/>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负责需求分析的设计和文档的描述</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90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left)">
                                      <p:cBhvr>
                                        <p:cTn id="80" dur="500"/>
                                        <p:tgtEl>
                                          <p:spTgt spid="82"/>
                                        </p:tgtEl>
                                      </p:cBhvr>
                                    </p:animEffect>
                                  </p:childTnLst>
                                </p:cTn>
                              </p:par>
                            </p:childTnLst>
                          </p:cTn>
                        </p:par>
                        <p:par>
                          <p:cTn id="81" fill="hold">
                            <p:stCondLst>
                              <p:cond delay="70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65" grpId="0"/>
      <p:bldP spid="68" grpId="0"/>
      <p:bldP spid="79" grpId="0"/>
      <p:bldP spid="80" grpId="0"/>
      <p:bldP spid="81"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460625"/>
            <a:ext cx="6734810" cy="1106805"/>
          </a:xfrm>
          <a:prstGeom prst="rect">
            <a:avLst/>
          </a:prstGeom>
          <a:noFill/>
        </p:spPr>
        <p:txBody>
          <a:bodyPr wrap="square" rtlCol="0">
            <a:spAutoFit/>
          </a:bodyPr>
          <a:lstStyle/>
          <a:p>
            <a:pPr algn="ctr"/>
            <a:r>
              <a:rPr lang="en-US" altLang="zh-CN" sz="6600" b="1">
                <a:solidFill>
                  <a:srgbClr val="205337"/>
                </a:solidFill>
                <a:latin typeface="微软雅黑" panose="020B0503020204020204" charset="-122"/>
                <a:ea typeface="微软雅黑" panose="020B0503020204020204" charset="-122"/>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093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53860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flipV="1">
            <a:off x="153860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V="1">
            <a:off x="-135255"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p:nvPr/>
        </p:nvCxnSpPr>
        <p:spPr>
          <a:xfrm rot="5400000">
            <a:off x="11250930"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7135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0100" y="2659380"/>
            <a:ext cx="1492885" cy="768350"/>
          </a:xfrm>
          <a:prstGeom prst="rect">
            <a:avLst/>
          </a:prstGeom>
          <a:noFill/>
        </p:spPr>
        <p:txBody>
          <a:bodyPr wrap="square" rtlCol="0">
            <a:spAutoFit/>
          </a:bodyPr>
          <a:lstStyle/>
          <a:p>
            <a:pPr algn="ctr"/>
            <a:r>
              <a:rPr lang="zh-CN" altLang="en-US" sz="4400" b="1">
                <a:solidFill>
                  <a:srgbClr val="205337"/>
                </a:solidFill>
                <a:latin typeface="微软雅黑" panose="020B0503020204020204" charset="-122"/>
                <a:ea typeface="微软雅黑" panose="020B0503020204020204" charset="-122"/>
              </a:rPr>
              <a:t>目 录</a:t>
            </a:r>
          </a:p>
        </p:txBody>
      </p:sp>
      <p:sp>
        <p:nvSpPr>
          <p:cNvPr id="15" name="文本框 14"/>
          <p:cNvSpPr txBox="1"/>
          <p:nvPr/>
        </p:nvSpPr>
        <p:spPr>
          <a:xfrm>
            <a:off x="2070100" y="3427730"/>
            <a:ext cx="1492885" cy="398780"/>
          </a:xfrm>
          <a:prstGeom prst="rect">
            <a:avLst/>
          </a:prstGeom>
          <a:noFill/>
        </p:spPr>
        <p:txBody>
          <a:bodyPr wrap="square" rtlCol="0">
            <a:spAutoFit/>
          </a:bodyPr>
          <a:lstStyle/>
          <a:p>
            <a:pPr algn="ctr"/>
            <a:r>
              <a:rPr lang="en-US" altLang="zh-CN" sz="2000" b="1">
                <a:solidFill>
                  <a:srgbClr val="205337"/>
                </a:solidFill>
                <a:latin typeface="微软雅黑" panose="020B0503020204020204" charset="-122"/>
                <a:ea typeface="微软雅黑" panose="020B0503020204020204" charset="-122"/>
              </a:rPr>
              <a:t>Contents</a:t>
            </a:r>
          </a:p>
        </p:txBody>
      </p:sp>
      <p:sp>
        <p:nvSpPr>
          <p:cNvPr id="17" name="文本框 16"/>
          <p:cNvSpPr txBox="1"/>
          <p:nvPr/>
        </p:nvSpPr>
        <p:spPr>
          <a:xfrm>
            <a:off x="5226685" y="1385570"/>
            <a:ext cx="854075" cy="645160"/>
          </a:xfrm>
          <a:prstGeom prst="rect">
            <a:avLst/>
          </a:prstGeom>
          <a:noFill/>
        </p:spPr>
        <p:txBody>
          <a:bodyPr wrap="square" rtlCol="0">
            <a:spAutoFit/>
          </a:bodyPr>
          <a:lstStyle/>
          <a:p>
            <a:pPr algn="r"/>
            <a:r>
              <a:rPr lang="en-US" altLang="zh-CN" sz="3600" b="1">
                <a:solidFill>
                  <a:srgbClr val="6B9D43"/>
                </a:solidFill>
                <a:latin typeface="华文细黑" panose="02010600040101010101" charset="-122"/>
                <a:ea typeface="华文细黑" panose="02010600040101010101" charset="-122"/>
              </a:rPr>
              <a:t>01</a:t>
            </a:r>
          </a:p>
        </p:txBody>
      </p:sp>
      <p:sp>
        <p:nvSpPr>
          <p:cNvPr id="18" name="文本框 17"/>
          <p:cNvSpPr txBox="1"/>
          <p:nvPr/>
        </p:nvSpPr>
        <p:spPr>
          <a:xfrm>
            <a:off x="6269355" y="1445955"/>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系统概述</a:t>
            </a:r>
            <a:endParaRPr lang="en-US" altLang="zh-CN" sz="3200" dirty="0">
              <a:solidFill>
                <a:srgbClr val="6B9D43"/>
              </a:solidFill>
              <a:latin typeface="微软雅黑" panose="020B0503020204020204" charset="-122"/>
              <a:ea typeface="微软雅黑" panose="020B0503020204020204" charset="-122"/>
              <a:sym typeface="+mn-ea"/>
            </a:endParaRPr>
          </a:p>
        </p:txBody>
      </p:sp>
      <p:sp>
        <p:nvSpPr>
          <p:cNvPr id="22" name="文本框 21"/>
          <p:cNvSpPr txBox="1"/>
          <p:nvPr/>
        </p:nvSpPr>
        <p:spPr>
          <a:xfrm>
            <a:off x="5226050" y="2511425"/>
            <a:ext cx="854075" cy="645160"/>
          </a:xfrm>
          <a:prstGeom prst="rect">
            <a:avLst/>
          </a:prstGeom>
          <a:noFill/>
        </p:spPr>
        <p:txBody>
          <a:bodyPr wrap="square" rtlCol="0">
            <a:spAutoFit/>
          </a:bodyPr>
          <a:lstStyle/>
          <a:p>
            <a:pPr algn="r"/>
            <a:r>
              <a:rPr lang="en-US" altLang="zh-CN" sz="3600" b="1">
                <a:solidFill>
                  <a:srgbClr val="205337"/>
                </a:solidFill>
                <a:latin typeface="华文细黑" panose="02010600040101010101" charset="-122"/>
                <a:ea typeface="华文细黑" panose="02010600040101010101" charset="-122"/>
              </a:rPr>
              <a:t>02</a:t>
            </a:r>
          </a:p>
        </p:txBody>
      </p:sp>
      <p:sp>
        <p:nvSpPr>
          <p:cNvPr id="23" name="文本框 22"/>
          <p:cNvSpPr txBox="1"/>
          <p:nvPr/>
        </p:nvSpPr>
        <p:spPr>
          <a:xfrm>
            <a:off x="6269355" y="2557900"/>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系统目标</a:t>
            </a:r>
          </a:p>
        </p:txBody>
      </p:sp>
      <p:sp>
        <p:nvSpPr>
          <p:cNvPr id="32" name="文本框 31"/>
          <p:cNvSpPr txBox="1"/>
          <p:nvPr/>
        </p:nvSpPr>
        <p:spPr>
          <a:xfrm>
            <a:off x="5226050" y="3635375"/>
            <a:ext cx="854075" cy="645160"/>
          </a:xfrm>
          <a:prstGeom prst="rect">
            <a:avLst/>
          </a:prstGeom>
          <a:noFill/>
        </p:spPr>
        <p:txBody>
          <a:bodyPr wrap="square" rtlCol="0">
            <a:spAutoFit/>
          </a:bodyPr>
          <a:lstStyle/>
          <a:p>
            <a:pPr algn="r"/>
            <a:r>
              <a:rPr lang="en-US" altLang="zh-CN" sz="3600" b="1">
                <a:solidFill>
                  <a:srgbClr val="6B9D43"/>
                </a:solidFill>
                <a:latin typeface="华文细黑" panose="02010600040101010101" charset="-122"/>
                <a:ea typeface="华文细黑" panose="02010600040101010101" charset="-122"/>
              </a:rPr>
              <a:t>03</a:t>
            </a:r>
          </a:p>
        </p:txBody>
      </p:sp>
      <p:sp>
        <p:nvSpPr>
          <p:cNvPr id="33" name="文本框 32"/>
          <p:cNvSpPr txBox="1"/>
          <p:nvPr/>
        </p:nvSpPr>
        <p:spPr>
          <a:xfrm>
            <a:off x="6269355" y="3694490"/>
            <a:ext cx="3832225"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需求</a:t>
            </a:r>
            <a:endParaRPr lang="zh-CN" altLang="en-US" sz="3200" dirty="0">
              <a:solidFill>
                <a:srgbClr val="6B9D43"/>
              </a:solidFill>
              <a:latin typeface="微软雅黑" panose="020B0503020204020204" charset="-122"/>
              <a:ea typeface="微软雅黑" panose="020B0503020204020204" charset="-122"/>
              <a:sym typeface="+mn-ea"/>
            </a:endParaRPr>
          </a:p>
        </p:txBody>
      </p:sp>
      <p:sp>
        <p:nvSpPr>
          <p:cNvPr id="36" name="文本框 35"/>
          <p:cNvSpPr txBox="1"/>
          <p:nvPr/>
        </p:nvSpPr>
        <p:spPr>
          <a:xfrm>
            <a:off x="5226685" y="4752340"/>
            <a:ext cx="854075" cy="645160"/>
          </a:xfrm>
          <a:prstGeom prst="rect">
            <a:avLst/>
          </a:prstGeom>
          <a:noFill/>
        </p:spPr>
        <p:txBody>
          <a:bodyPr wrap="square" rtlCol="0">
            <a:spAutoFit/>
          </a:bodyPr>
          <a:lstStyle/>
          <a:p>
            <a:pPr algn="r"/>
            <a:r>
              <a:rPr lang="en-US" altLang="zh-CN" sz="3600" b="1">
                <a:solidFill>
                  <a:srgbClr val="205337"/>
                </a:solidFill>
                <a:latin typeface="华文细黑" panose="02010600040101010101" charset="-122"/>
                <a:ea typeface="华文细黑" panose="02010600040101010101" charset="-122"/>
              </a:rPr>
              <a:t>04</a:t>
            </a:r>
          </a:p>
        </p:txBody>
      </p:sp>
      <p:sp>
        <p:nvSpPr>
          <p:cNvPr id="37" name="文本框 36"/>
          <p:cNvSpPr txBox="1"/>
          <p:nvPr/>
        </p:nvSpPr>
        <p:spPr>
          <a:xfrm>
            <a:off x="6269354" y="4806950"/>
            <a:ext cx="3832225"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组员评价</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20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2500"/>
                            </p:stCondLst>
                            <p:childTnLst>
                              <p:par>
                                <p:cTn id="67" presetID="52"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Scale>
                                      <p:cBhvr>
                                        <p:cTn id="6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17"/>
                                        </p:tgtEl>
                                        <p:attrNameLst>
                                          <p:attrName>ppt_x</p:attrName>
                                          <p:attrName>ppt_y</p:attrName>
                                        </p:attrNameLst>
                                      </p:cBhvr>
                                    </p:animMotion>
                                    <p:animEffect transition="in" filter="fade">
                                      <p:cBhvr>
                                        <p:cTn id="71" dur="500"/>
                                        <p:tgtEl>
                                          <p:spTgt spid="17"/>
                                        </p:tgtEl>
                                      </p:cBhvr>
                                    </p:animEffect>
                                  </p:childTnLst>
                                </p:cTn>
                              </p:par>
                              <p:par>
                                <p:cTn id="72" presetID="22" presetClass="entr" presetSubtype="8" fill="hold" grpId="1"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3000"/>
                            </p:stCondLst>
                            <p:childTnLst>
                              <p:par>
                                <p:cTn id="76" presetID="52"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Scale>
                                      <p:cBhvr>
                                        <p:cTn id="7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500" decel="50000" fill="hold">
                                          <p:stCondLst>
                                            <p:cond delay="0"/>
                                          </p:stCondLst>
                                        </p:cTn>
                                        <p:tgtEl>
                                          <p:spTgt spid="22"/>
                                        </p:tgtEl>
                                        <p:attrNameLst>
                                          <p:attrName>ppt_x</p:attrName>
                                          <p:attrName>ppt_y</p:attrName>
                                        </p:attrNameLst>
                                      </p:cBhvr>
                                    </p:animMotion>
                                    <p:animEffect transition="in" filter="fade">
                                      <p:cBhvr>
                                        <p:cTn id="80" dur="500"/>
                                        <p:tgtEl>
                                          <p:spTgt spid="22"/>
                                        </p:tgtEl>
                                      </p:cBhvr>
                                    </p:animEffect>
                                  </p:childTnLst>
                                </p:cTn>
                              </p:par>
                              <p:par>
                                <p:cTn id="81" presetID="22" presetClass="entr" presetSubtype="8" fill="hold" grpId="1"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3500"/>
                            </p:stCondLst>
                            <p:childTnLst>
                              <p:par>
                                <p:cTn id="85" presetID="52"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Scale>
                                      <p:cBhvr>
                                        <p:cTn id="87"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500" decel="50000" fill="hold">
                                          <p:stCondLst>
                                            <p:cond delay="0"/>
                                          </p:stCondLst>
                                        </p:cTn>
                                        <p:tgtEl>
                                          <p:spTgt spid="32"/>
                                        </p:tgtEl>
                                        <p:attrNameLst>
                                          <p:attrName>ppt_x</p:attrName>
                                          <p:attrName>ppt_y</p:attrName>
                                        </p:attrNameLst>
                                      </p:cBhvr>
                                    </p:animMotion>
                                    <p:animEffect transition="in" filter="fade">
                                      <p:cBhvr>
                                        <p:cTn id="89" dur="500"/>
                                        <p:tgtEl>
                                          <p:spTgt spid="32"/>
                                        </p:tgtEl>
                                      </p:cBhvr>
                                    </p:animEffect>
                                  </p:childTnLst>
                                </p:cTn>
                              </p:par>
                              <p:par>
                                <p:cTn id="90" presetID="22" presetClass="entr" presetSubtype="8" fill="hold" grpId="1"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4000"/>
                            </p:stCondLst>
                            <p:childTnLst>
                              <p:par>
                                <p:cTn id="94" presetID="52"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Scale>
                                      <p:cBhvr>
                                        <p:cTn id="96"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500" decel="50000" fill="hold">
                                          <p:stCondLst>
                                            <p:cond delay="0"/>
                                          </p:stCondLst>
                                        </p:cTn>
                                        <p:tgtEl>
                                          <p:spTgt spid="36"/>
                                        </p:tgtEl>
                                        <p:attrNameLst>
                                          <p:attrName>ppt_x</p:attrName>
                                          <p:attrName>ppt_y</p:attrName>
                                        </p:attrNameLst>
                                      </p:cBhvr>
                                    </p:animMotion>
                                    <p:animEffect transition="in" filter="fade">
                                      <p:cBhvr>
                                        <p:cTn id="98" dur="500"/>
                                        <p:tgtEl>
                                          <p:spTgt spid="36"/>
                                        </p:tgtEl>
                                      </p:cBhvr>
                                    </p:animEffect>
                                  </p:childTnLst>
                                </p:cTn>
                              </p:par>
                              <p:par>
                                <p:cTn id="99" presetID="22" presetClass="entr" presetSubtype="8" fill="hold" grpId="1"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5" grpId="0"/>
      <p:bldP spid="17" grpId="0"/>
      <p:bldP spid="18" grpId="1"/>
      <p:bldP spid="22" grpId="0"/>
      <p:bldP spid="23" grpId="1"/>
      <p:bldP spid="32" grpId="0"/>
      <p:bldP spid="33" grpId="1"/>
      <p:bldP spid="36" grpId="0"/>
      <p:bldP spid="3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01</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系统概述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系统概述</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50" name="文本框 66"/>
          <p:cNvSpPr txBox="1"/>
          <p:nvPr/>
        </p:nvSpPr>
        <p:spPr>
          <a:xfrm>
            <a:off x="2070418" y="1749742"/>
            <a:ext cx="8049894" cy="900257"/>
          </a:xfrm>
          <a:prstGeom prst="rect">
            <a:avLst/>
          </a:prstGeom>
          <a:noFill/>
          <a:effectLst/>
        </p:spPr>
        <p:txBody>
          <a:bodyPr wrap="square" lIns="68589" tIns="34295" rIns="68589" bIns="34295" rtlCol="0">
            <a:spAutoFit/>
          </a:bodyPr>
          <a:lstStyle/>
          <a:p>
            <a:r>
              <a:rPr lang="en-US" altLang="zh-CN" dirty="0"/>
              <a:t>        </a:t>
            </a:r>
            <a:r>
              <a:rPr lang="zh-CN" altLang="zh-CN" dirty="0"/>
              <a:t>“黄金矿工致敬版”微信小程序是一款能够在微信上游玩的益智类小游戏，它类似“消除星星“那样，关卡无限，随着关卡的深入，难度越来越大。</a:t>
            </a:r>
          </a:p>
          <a:p>
            <a:r>
              <a:rPr lang="en-US" altLang="zh-CN" dirty="0"/>
              <a:t>         </a:t>
            </a:r>
            <a:r>
              <a:rPr lang="zh-CN" altLang="zh-CN" dirty="0"/>
              <a:t>该项目如今已过去一个月，已根据计划</a:t>
            </a:r>
            <a:r>
              <a:rPr lang="zh-CN" altLang="en-US" dirty="0"/>
              <a:t>初步</a:t>
            </a:r>
            <a:r>
              <a:rPr lang="zh-CN" altLang="zh-CN" dirty="0"/>
              <a:t>完成了小程序的界面设计。</a:t>
            </a:r>
          </a:p>
        </p:txBody>
      </p:sp>
      <p:grpSp>
        <p:nvGrpSpPr>
          <p:cNvPr id="51" name="组合 50"/>
          <p:cNvGrpSpPr/>
          <p:nvPr/>
        </p:nvGrpSpPr>
        <p:grpSpPr>
          <a:xfrm>
            <a:off x="949325" y="3515234"/>
            <a:ext cx="2324735" cy="703580"/>
            <a:chOff x="7574253" y="2054104"/>
            <a:chExt cx="2427751" cy="734906"/>
          </a:xfrm>
        </p:grpSpPr>
        <p:sp>
          <p:nvSpPr>
            <p:cNvPr id="52" name="任意多边形 51"/>
            <p:cNvSpPr/>
            <p:nvPr/>
          </p:nvSpPr>
          <p:spPr>
            <a:xfrm rot="5400000">
              <a:off x="8420675" y="1207681"/>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3" name="文本框 67"/>
            <p:cNvSpPr txBox="1"/>
            <p:nvPr/>
          </p:nvSpPr>
          <p:spPr>
            <a:xfrm>
              <a:off x="7574253" y="2249769"/>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rPr>
                <a:t>投资方</a:t>
              </a:r>
            </a:p>
          </p:txBody>
        </p:sp>
      </p:grpSp>
      <p:grpSp>
        <p:nvGrpSpPr>
          <p:cNvPr id="54" name="组合 53"/>
          <p:cNvGrpSpPr/>
          <p:nvPr/>
        </p:nvGrpSpPr>
        <p:grpSpPr>
          <a:xfrm>
            <a:off x="948690" y="4582986"/>
            <a:ext cx="2325370" cy="703580"/>
            <a:chOff x="7573591" y="3154569"/>
            <a:chExt cx="2428414" cy="734906"/>
          </a:xfrm>
        </p:grpSpPr>
        <p:sp>
          <p:nvSpPr>
            <p:cNvPr id="55" name="任意多边形 54"/>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6" name="文本框 68"/>
            <p:cNvSpPr txBox="1"/>
            <p:nvPr/>
          </p:nvSpPr>
          <p:spPr>
            <a:xfrm>
              <a:off x="7573591" y="3356204"/>
              <a:ext cx="1924429"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需求方</a:t>
              </a:r>
            </a:p>
          </p:txBody>
        </p:sp>
      </p:grpSp>
      <p:grpSp>
        <p:nvGrpSpPr>
          <p:cNvPr id="57" name="组合 56"/>
          <p:cNvGrpSpPr/>
          <p:nvPr/>
        </p:nvGrpSpPr>
        <p:grpSpPr>
          <a:xfrm>
            <a:off x="6042183" y="3517194"/>
            <a:ext cx="2324735" cy="703580"/>
            <a:chOff x="7574255" y="4227325"/>
            <a:chExt cx="2427751" cy="734906"/>
          </a:xfrm>
        </p:grpSpPr>
        <p:sp>
          <p:nvSpPr>
            <p:cNvPr id="58" name="任意多边形 57"/>
            <p:cNvSpPr/>
            <p:nvPr/>
          </p:nvSpPr>
          <p:spPr>
            <a:xfrm rot="5400000">
              <a:off x="8420677" y="3380902"/>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9" name="文本框 69"/>
            <p:cNvSpPr txBox="1"/>
            <p:nvPr/>
          </p:nvSpPr>
          <p:spPr>
            <a:xfrm>
              <a:off x="7574255" y="4418348"/>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sym typeface="+mn-ea"/>
                </a:rPr>
                <a:t>用户</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60" name="组合 59"/>
          <p:cNvGrpSpPr/>
          <p:nvPr/>
        </p:nvGrpSpPr>
        <p:grpSpPr>
          <a:xfrm>
            <a:off x="6042182" y="4592828"/>
            <a:ext cx="2325370" cy="703580"/>
            <a:chOff x="7573589" y="5327790"/>
            <a:chExt cx="2428414" cy="734906"/>
          </a:xfrm>
          <a:solidFill>
            <a:schemeClr val="accent4"/>
          </a:solidFill>
        </p:grpSpPr>
        <p:sp>
          <p:nvSpPr>
            <p:cNvPr id="61" name="任意多边形 60"/>
            <p:cNvSpPr/>
            <p:nvPr/>
          </p:nvSpPr>
          <p:spPr>
            <a:xfrm rot="5400000">
              <a:off x="8420674" y="4481367"/>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62" name="文本框 70"/>
            <p:cNvSpPr txBox="1"/>
            <p:nvPr/>
          </p:nvSpPr>
          <p:spPr>
            <a:xfrm>
              <a:off x="7573589" y="5518812"/>
              <a:ext cx="1923102"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开发方</a:t>
              </a:r>
            </a:p>
          </p:txBody>
        </p:sp>
      </p:grpSp>
      <p:sp>
        <p:nvSpPr>
          <p:cNvPr id="65" name="文本框 73"/>
          <p:cNvSpPr txBox="1"/>
          <p:nvPr/>
        </p:nvSpPr>
        <p:spPr>
          <a:xfrm>
            <a:off x="3458210" y="3481761"/>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6" name="文本框 73">
            <a:extLst>
              <a:ext uri="{FF2B5EF4-FFF2-40B4-BE49-F238E27FC236}">
                <a16:creationId xmlns:a16="http://schemas.microsoft.com/office/drawing/2014/main" id="{DB5FBD51-C87B-4B57-8EB8-86193EC58A2A}"/>
              </a:ext>
            </a:extLst>
          </p:cNvPr>
          <p:cNvSpPr txBox="1"/>
          <p:nvPr/>
        </p:nvSpPr>
        <p:spPr>
          <a:xfrm>
            <a:off x="3415507" y="4629507"/>
            <a:ext cx="4102100" cy="557983"/>
          </a:xfrm>
          <a:prstGeom prst="rect">
            <a:avLst/>
          </a:prstGeom>
          <a:noFill/>
          <a:effectLst/>
        </p:spPr>
        <p:txBody>
          <a:bodyPr wrap="square" lIns="68589" tIns="34295" rIns="68589" bIns="34295" rtlCol="0">
            <a:spAutoFit/>
          </a:bodyPr>
          <a:lstStyle/>
          <a:p>
            <a:pPr algn="l">
              <a:lnSpc>
                <a:spcPct val="150000"/>
              </a:lnSpc>
            </a:pPr>
            <a:r>
              <a:rPr lang="zh-CN" altLang="en-US" sz="2400" dirty="0">
                <a:solidFill>
                  <a:schemeClr val="tx1">
                    <a:lumMod val="50000"/>
                    <a:lumOff val="50000"/>
                  </a:schemeClr>
                </a:solidFill>
                <a:latin typeface="微软雅黑" panose="020B0503020204020204" charset="-122"/>
                <a:ea typeface="微软雅黑" panose="020B0503020204020204" charset="-122"/>
              </a:rPr>
              <a:t>杨枨、苏奎老师</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8" name="文本框 73">
            <a:extLst>
              <a:ext uri="{FF2B5EF4-FFF2-40B4-BE49-F238E27FC236}">
                <a16:creationId xmlns:a16="http://schemas.microsoft.com/office/drawing/2014/main" id="{765A550C-77B6-4BCA-BD75-2DF416BE7978}"/>
              </a:ext>
            </a:extLst>
          </p:cNvPr>
          <p:cNvSpPr txBox="1"/>
          <p:nvPr/>
        </p:nvSpPr>
        <p:spPr>
          <a:xfrm>
            <a:off x="8366918" y="4629507"/>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9" name="文本框 73">
            <a:extLst>
              <a:ext uri="{FF2B5EF4-FFF2-40B4-BE49-F238E27FC236}">
                <a16:creationId xmlns:a16="http://schemas.microsoft.com/office/drawing/2014/main" id="{65AB79C6-EDE7-4E99-B5C0-0C7196C695A2}"/>
              </a:ext>
            </a:extLst>
          </p:cNvPr>
          <p:cNvSpPr txBox="1"/>
          <p:nvPr/>
        </p:nvSpPr>
        <p:spPr>
          <a:xfrm>
            <a:off x="8366918" y="3519510"/>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10</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岁以上的游戏玩家</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anim calcmode="lin" valueType="num">
                                      <p:cBhvr>
                                        <p:cTn id="37" dur="500" fill="hold"/>
                                        <p:tgtEl>
                                          <p:spTgt spid="50"/>
                                        </p:tgtEl>
                                        <p:attrNameLst>
                                          <p:attrName>ppt_x</p:attrName>
                                        </p:attrNameLst>
                                      </p:cBhvr>
                                      <p:tavLst>
                                        <p:tav tm="0">
                                          <p:val>
                                            <p:strVal val="#ppt_x"/>
                                          </p:val>
                                        </p:tav>
                                        <p:tav tm="100000">
                                          <p:val>
                                            <p:strVal val="#ppt_x"/>
                                          </p:val>
                                        </p:tav>
                                      </p:tavLst>
                                    </p:anim>
                                    <p:anim calcmode="lin" valueType="num">
                                      <p:cBhvr>
                                        <p:cTn id="38" dur="500" fill="hold"/>
                                        <p:tgtEl>
                                          <p:spTgt spid="5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anim calcmode="lin" valueType="num">
                                      <p:cBhvr>
                                        <p:cTn id="55" dur="500" fill="hold"/>
                                        <p:tgtEl>
                                          <p:spTgt spid="65"/>
                                        </p:tgtEl>
                                        <p:attrNameLst>
                                          <p:attrName>ppt_x</p:attrName>
                                        </p:attrNameLst>
                                      </p:cBhvr>
                                      <p:tavLst>
                                        <p:tav tm="0">
                                          <p:val>
                                            <p:strVal val="#ppt_x"/>
                                          </p:val>
                                        </p:tav>
                                        <p:tav tm="100000">
                                          <p:val>
                                            <p:strVal val="#ppt_x"/>
                                          </p:val>
                                        </p:tav>
                                      </p:tavLst>
                                    </p:anim>
                                    <p:anim calcmode="lin" valueType="num">
                                      <p:cBhvr>
                                        <p:cTn id="56" dur="500" fill="hold"/>
                                        <p:tgtEl>
                                          <p:spTgt spid="65"/>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42"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anim calcmode="lin" valueType="num">
                                      <p:cBhvr>
                                        <p:cTn id="71" dur="500" fill="hold"/>
                                        <p:tgtEl>
                                          <p:spTgt spid="68"/>
                                        </p:tgtEl>
                                        <p:attrNameLst>
                                          <p:attrName>ppt_x</p:attrName>
                                        </p:attrNameLst>
                                      </p:cBhvr>
                                      <p:tavLst>
                                        <p:tav tm="0">
                                          <p:val>
                                            <p:strVal val="#ppt_x"/>
                                          </p:val>
                                        </p:tav>
                                        <p:tav tm="100000">
                                          <p:val>
                                            <p:strVal val="#ppt_x"/>
                                          </p:val>
                                        </p:tav>
                                      </p:tavLst>
                                    </p:anim>
                                    <p:anim calcmode="lin" valueType="num">
                                      <p:cBhvr>
                                        <p:cTn id="72" dur="500" fill="hold"/>
                                        <p:tgtEl>
                                          <p:spTgt spid="68"/>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anim calcmode="lin" valueType="num">
                                      <p:cBhvr>
                                        <p:cTn id="77" dur="500" fill="hold"/>
                                        <p:tgtEl>
                                          <p:spTgt spid="69"/>
                                        </p:tgtEl>
                                        <p:attrNameLst>
                                          <p:attrName>ppt_x</p:attrName>
                                        </p:attrNameLst>
                                      </p:cBhvr>
                                      <p:tavLst>
                                        <p:tav tm="0">
                                          <p:val>
                                            <p:strVal val="#ppt_x"/>
                                          </p:val>
                                        </p:tav>
                                        <p:tav tm="100000">
                                          <p:val>
                                            <p:strVal val="#ppt_x"/>
                                          </p:val>
                                        </p:tav>
                                      </p:tavLst>
                                    </p:anim>
                                    <p:anim calcmode="lin" valueType="num">
                                      <p:cBhvr>
                                        <p:cTn id="78"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50" grpId="0" animBg="1"/>
      <p:bldP spid="65"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02</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系统目标</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系统目标</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660900" y="1833245"/>
            <a:ext cx="2868295" cy="179324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56550" y="1833245"/>
            <a:ext cx="2868295" cy="17932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65885" y="1833245"/>
            <a:ext cx="2868295" cy="179324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44754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74319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1858010" y="3868420"/>
            <a:ext cx="1883410"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开发目的</a:t>
            </a:r>
          </a:p>
        </p:txBody>
      </p:sp>
      <p:sp>
        <p:nvSpPr>
          <p:cNvPr id="28" name="文本框 27"/>
          <p:cNvSpPr txBox="1"/>
          <p:nvPr/>
        </p:nvSpPr>
        <p:spPr>
          <a:xfrm>
            <a:off x="1362075"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“黄金矿工致敬版”小程序是为了在完成作业需求的同时，实现在除了网页外的微信小程序上也能游玩到黄金矿工类型小游戏而开发的。</a:t>
            </a:r>
          </a:p>
        </p:txBody>
      </p:sp>
      <p:sp>
        <p:nvSpPr>
          <p:cNvPr id="17" name="TextBox 76"/>
          <p:cNvSpPr txBox="1"/>
          <p:nvPr/>
        </p:nvSpPr>
        <p:spPr>
          <a:xfrm>
            <a:off x="5153025"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最终目标</a:t>
            </a:r>
          </a:p>
        </p:txBody>
      </p:sp>
      <p:sp>
        <p:nvSpPr>
          <p:cNvPr id="18" name="文本框 17"/>
          <p:cNvSpPr txBox="1"/>
          <p:nvPr/>
        </p:nvSpPr>
        <p:spPr>
          <a:xfrm>
            <a:off x="4657090"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它的最终目标就是能够在微信小程序上搜索到，并且畅快游玩。但是该项目现在还存在技术上的不足，可能会使部分额外功能没法实现，有待解决。</a:t>
            </a:r>
          </a:p>
        </p:txBody>
      </p:sp>
      <p:sp>
        <p:nvSpPr>
          <p:cNvPr id="22" name="TextBox 76"/>
          <p:cNvSpPr txBox="1"/>
          <p:nvPr/>
        </p:nvSpPr>
        <p:spPr>
          <a:xfrm>
            <a:off x="8449310"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主要功能</a:t>
            </a:r>
          </a:p>
        </p:txBody>
      </p:sp>
      <p:sp>
        <p:nvSpPr>
          <p:cNvPr id="23" name="文本框 22"/>
          <p:cNvSpPr txBox="1"/>
          <p:nvPr/>
        </p:nvSpPr>
        <p:spPr>
          <a:xfrm>
            <a:off x="7953375" y="4279265"/>
            <a:ext cx="2872740" cy="1477328"/>
          </a:xfrm>
          <a:prstGeom prst="rect">
            <a:avLst/>
          </a:prstGeom>
          <a:noFill/>
        </p:spPr>
        <p:txBody>
          <a:bodyPr wrap="square" rtlCol="0">
            <a:spAutoFit/>
          </a:bodyPr>
          <a:lstStyle/>
          <a:p>
            <a:r>
              <a:rPr lang="en-US" altLang="zh-CN" dirty="0"/>
              <a:t>        </a:t>
            </a:r>
            <a:r>
              <a:rPr lang="zh-CN" altLang="zh-CN" dirty="0">
                <a:latin typeface="微软雅黑" panose="020B0503020204020204" pitchFamily="34" charset="-122"/>
                <a:ea typeface="微软雅黑" panose="020B0503020204020204" pitchFamily="34" charset="-122"/>
              </a:rPr>
              <a:t>该项目的主要功能就是通过游玩这款游戏来实现放松身心，老玩家还能体验到之前玩这类游戏时的心情。</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ppt_y</p:attrName>
                                        </p:attrNameLst>
                                      </p:cBhvr>
                                      <p:tavLst>
                                        <p:tav tm="0">
                                          <p:val>
                                            <p:strVal val="#ppt_y+#ppt_h*1.125000"/>
                                          </p:val>
                                        </p:tav>
                                        <p:tav tm="100000">
                                          <p:val>
                                            <p:strVal val="#ppt_y"/>
                                          </p:val>
                                        </p:tav>
                                      </p:tavLst>
                                    </p:anim>
                                    <p:animEffect transition="in" filter="wipe(up)">
                                      <p:cBhvr>
                                        <p:cTn id="47" dur="500"/>
                                        <p:tgtEl>
                                          <p:spTgt spid="2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4000"/>
                            </p:stCondLst>
                            <p:childTnLst>
                              <p:par>
                                <p:cTn id="68" presetID="22" presetClass="entr" presetSubtype="1"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childTnLst>
                          </p:cTn>
                        </p:par>
                        <p:par>
                          <p:cTn id="77" fill="hold">
                            <p:stCondLst>
                              <p:cond delay="5000"/>
                            </p:stCondLst>
                            <p:childTnLst>
                              <p:par>
                                <p:cTn id="78" presetID="12" presetClass="entr" presetSubtype="4"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p:tgtEl>
                                          <p:spTgt spid="22"/>
                                        </p:tgtEl>
                                        <p:attrNameLst>
                                          <p:attrName>ppt_y</p:attrName>
                                        </p:attrNameLst>
                                      </p:cBhvr>
                                      <p:tavLst>
                                        <p:tav tm="0">
                                          <p:val>
                                            <p:strVal val="#ppt_y+#ppt_h*1.125000"/>
                                          </p:val>
                                        </p:tav>
                                        <p:tav tm="100000">
                                          <p:val>
                                            <p:strVal val="#ppt_y"/>
                                          </p:val>
                                        </p:tav>
                                      </p:tavLst>
                                    </p:anim>
                                    <p:animEffect transition="in" filter="wipe(up)">
                                      <p:cBhvr>
                                        <p:cTn id="81" dur="500"/>
                                        <p:tgtEl>
                                          <p:spTgt spid="22"/>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ppt_y</p:attrName>
                                        </p:attrNameLst>
                                      </p:cBhvr>
                                      <p:tavLst>
                                        <p:tav tm="0">
                                          <p:val>
                                            <p:strVal val="#ppt_y+#ppt_h*1.125000"/>
                                          </p:val>
                                        </p:tav>
                                        <p:tav tm="100000">
                                          <p:val>
                                            <p:strVal val="#ppt_y"/>
                                          </p:val>
                                        </p:tav>
                                      </p:tavLst>
                                    </p:anim>
                                    <p:animEffect transition="in" filter="wipe(up)">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7" grpId="0" animBg="1"/>
      <p:bldP spid="12" grpId="0" animBg="1"/>
      <p:bldP spid="13" grpId="0" animBg="1"/>
      <p:bldP spid="27" grpId="0"/>
      <p:bldP spid="28" grpId="0"/>
      <p:bldP spid="17" grpId="0"/>
      <p:bldP spid="18"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03</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需求</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a:off x="1552165" y="3034737"/>
            <a:ext cx="0" cy="662361"/>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2165" y="3697096"/>
            <a:ext cx="2257786"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09954" y="3697096"/>
            <a:ext cx="2257787"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09753"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67738" y="2938756"/>
            <a:ext cx="0" cy="75834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67742" y="3697096"/>
            <a:ext cx="225567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322767"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323408" y="3697096"/>
            <a:ext cx="2257786" cy="0"/>
          </a:xfrm>
          <a:prstGeom prst="line">
            <a:avLst/>
          </a:prstGeom>
          <a:ln>
            <a:solidFill>
              <a:srgbClr val="6B9D43"/>
            </a:solidFill>
            <a:tailEnd type="stealt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118870" y="2176145"/>
            <a:ext cx="865505"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rPr>
              <a:t>01</a:t>
            </a:r>
          </a:p>
        </p:txBody>
      </p:sp>
      <p:sp>
        <p:nvSpPr>
          <p:cNvPr id="39" name="椭圆 38"/>
          <p:cNvSpPr/>
          <p:nvPr/>
        </p:nvSpPr>
        <p:spPr>
          <a:xfrm>
            <a:off x="5633720" y="2176145"/>
            <a:ext cx="867410"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03</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2" name="椭圆 41"/>
          <p:cNvSpPr/>
          <p:nvPr/>
        </p:nvSpPr>
        <p:spPr>
          <a:xfrm>
            <a:off x="3377565"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02</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5" name="椭圆 44"/>
          <p:cNvSpPr/>
          <p:nvPr/>
        </p:nvSpPr>
        <p:spPr>
          <a:xfrm>
            <a:off x="7890510"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04</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27" name="TextBox 76"/>
          <p:cNvSpPr txBox="1"/>
          <p:nvPr/>
        </p:nvSpPr>
        <p:spPr>
          <a:xfrm>
            <a:off x="1062291" y="3021656"/>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用户需求</a:t>
            </a:r>
          </a:p>
        </p:txBody>
      </p:sp>
      <p:sp>
        <p:nvSpPr>
          <p:cNvPr id="18" name="文本框 17"/>
          <p:cNvSpPr txBox="1"/>
          <p:nvPr/>
        </p:nvSpPr>
        <p:spPr>
          <a:xfrm>
            <a:off x="2034000" y="1975950"/>
            <a:ext cx="3800788" cy="1658916"/>
          </a:xfrm>
          <a:prstGeom prst="rect">
            <a:avLst/>
          </a:prstGeom>
          <a:noFill/>
        </p:spPr>
        <p:txBody>
          <a:bodyPr wrap="square" rtlCol="0">
            <a:spAutoFit/>
          </a:bodyPr>
          <a:lstStyle/>
          <a:p>
            <a:pPr>
              <a:lnSpc>
                <a:spcPct val="130000"/>
              </a:lnSpc>
            </a:pPr>
            <a:r>
              <a:rPr lang="zh-CN" altLang="zh-CN" sz="1600" dirty="0">
                <a:latin typeface="微软雅黑" panose="020B0503020204020204" pitchFamily="34" charset="-122"/>
                <a:ea typeface="微软雅黑" panose="020B0503020204020204" pitchFamily="34" charset="-122"/>
              </a:rPr>
              <a:t>游玩这款游戏的用户需要拥有空余时间。这款游戏并不像别的游戏那样拥有畅快的打斗或者多人合作，而是偏向单人在空闲时游玩。而且用户更偏向低龄玩家和玩过这类游戏的老玩家。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76"/>
          <p:cNvSpPr txBox="1"/>
          <p:nvPr/>
        </p:nvSpPr>
        <p:spPr>
          <a:xfrm>
            <a:off x="3377565" y="4026344"/>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软件需求</a:t>
            </a:r>
          </a:p>
        </p:txBody>
      </p:sp>
      <p:sp>
        <p:nvSpPr>
          <p:cNvPr id="23" name="文本框 22"/>
          <p:cNvSpPr txBox="1"/>
          <p:nvPr/>
        </p:nvSpPr>
        <p:spPr>
          <a:xfrm>
            <a:off x="4411345" y="4378325"/>
            <a:ext cx="3049270" cy="698653"/>
          </a:xfrm>
          <a:prstGeom prst="rect">
            <a:avLst/>
          </a:prstGeom>
          <a:noFill/>
        </p:spPr>
        <p:txBody>
          <a:bodyPr wrap="square"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sym typeface="+mn-ea"/>
              </a:rPr>
              <a:t>需要用户在自己的智能手机上安装版本</a:t>
            </a:r>
            <a:r>
              <a:rPr lang="en-US" altLang="zh-CN" sz="1600" dirty="0">
                <a:latin typeface="微软雅黑" panose="020B0503020204020204" pitchFamily="34" charset="-122"/>
                <a:ea typeface="微软雅黑" panose="020B0503020204020204" pitchFamily="34" charset="-122"/>
                <a:sym typeface="+mn-ea"/>
              </a:rPr>
              <a:t>6.5.3</a:t>
            </a:r>
            <a:r>
              <a:rPr lang="zh-CN" altLang="en-US" sz="1600" dirty="0">
                <a:latin typeface="微软雅黑" panose="020B0503020204020204" pitchFamily="34" charset="-122"/>
                <a:ea typeface="微软雅黑" panose="020B0503020204020204" pitchFamily="34" charset="-122"/>
                <a:sym typeface="+mn-ea"/>
              </a:rPr>
              <a:t>以上的微信</a:t>
            </a:r>
            <a:r>
              <a:rPr lang="en-US" altLang="zh-CN" sz="1600" dirty="0">
                <a:latin typeface="微软雅黑" panose="020B0503020204020204" pitchFamily="34" charset="-122"/>
                <a:ea typeface="微软雅黑" panose="020B0503020204020204" pitchFamily="34" charset="-122"/>
                <a:sym typeface="+mn-ea"/>
              </a:rPr>
              <a:t>app</a:t>
            </a:r>
            <a:endParaRPr lang="zh-CN" altLang="en-US" sz="1600" dirty="0">
              <a:latin typeface="微软雅黑" panose="020B0503020204020204" pitchFamily="34" charset="-122"/>
              <a:ea typeface="微软雅黑" panose="020B0503020204020204" pitchFamily="34" charset="-122"/>
              <a:sym typeface="+mn-ea"/>
            </a:endParaRPr>
          </a:p>
        </p:txBody>
      </p:sp>
      <p:sp>
        <p:nvSpPr>
          <p:cNvPr id="47" name="TextBox 76"/>
          <p:cNvSpPr txBox="1"/>
          <p:nvPr/>
        </p:nvSpPr>
        <p:spPr>
          <a:xfrm>
            <a:off x="5589977" y="3090545"/>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硬件需求</a:t>
            </a:r>
          </a:p>
        </p:txBody>
      </p:sp>
      <p:sp>
        <p:nvSpPr>
          <p:cNvPr id="48" name="文本框 47"/>
          <p:cNvSpPr txBox="1"/>
          <p:nvPr/>
        </p:nvSpPr>
        <p:spPr>
          <a:xfrm>
            <a:off x="6637976" y="1979796"/>
            <a:ext cx="5070467" cy="1569660"/>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安卓手机：系统要求：安卓</a:t>
            </a:r>
            <a:r>
              <a:rPr lang="en-US" altLang="zh-CN" sz="1600" dirty="0">
                <a:latin typeface="微软雅黑" panose="020B0503020204020204" pitchFamily="34" charset="-122"/>
                <a:ea typeface="微软雅黑" panose="020B0503020204020204" pitchFamily="34" charset="-122"/>
              </a:rPr>
              <a:t>4.0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iPhone</a:t>
            </a:r>
            <a:r>
              <a:rPr lang="zh-CN" altLang="zh-CN" sz="1600" dirty="0">
                <a:latin typeface="微软雅黑" panose="020B0503020204020204" pitchFamily="34" charset="-122"/>
                <a:ea typeface="微软雅黑" panose="020B0503020204020204" pitchFamily="34" charset="-122"/>
              </a:rPr>
              <a:t>：系统要求：</a:t>
            </a:r>
            <a:r>
              <a:rPr lang="en-US" altLang="zh-CN" sz="1600" dirty="0">
                <a:latin typeface="微软雅黑" panose="020B0503020204020204" pitchFamily="34" charset="-122"/>
                <a:ea typeface="微软雅黑" panose="020B0503020204020204" pitchFamily="34" charset="-122"/>
              </a:rPr>
              <a:t>iPhone6.1-iPhone8.0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windowsphone8</a:t>
            </a:r>
            <a:r>
              <a:rPr lang="zh-CN" altLang="zh-CN" sz="1600" dirty="0">
                <a:latin typeface="微软雅黑" panose="020B0503020204020204" pitchFamily="34" charset="-122"/>
                <a:ea typeface="微软雅黑" panose="020B0503020204020204" pitchFamily="34" charset="-122"/>
              </a:rPr>
              <a:t>版手机：系统要求：</a:t>
            </a:r>
            <a:r>
              <a:rPr lang="en-US" altLang="zh-CN" sz="1600" dirty="0">
                <a:latin typeface="微软雅黑" panose="020B0503020204020204" pitchFamily="34" charset="-122"/>
                <a:ea typeface="微软雅黑" panose="020B0503020204020204" pitchFamily="34" charset="-122"/>
              </a:rPr>
              <a:t>WindowsPhone8.0</a:t>
            </a:r>
            <a:r>
              <a:rPr lang="zh-CN" altLang="zh-CN" sz="1600" dirty="0">
                <a:latin typeface="微软雅黑" panose="020B0503020204020204" pitchFamily="34" charset="-122"/>
                <a:ea typeface="微软雅黑" panose="020B0503020204020204" pitchFamily="34" charset="-122"/>
              </a:rPr>
              <a:t>以上系统适用屏幕像素：通用。</a:t>
            </a:r>
            <a:endParaRPr lang="zh-CN" altLang="zh-CN" sz="1600" b="1" dirty="0">
              <a:latin typeface="微软雅黑" panose="020B0503020204020204" pitchFamily="34" charset="-122"/>
              <a:ea typeface="微软雅黑" panose="020B0503020204020204" pitchFamily="34" charset="-122"/>
            </a:endParaRPr>
          </a:p>
        </p:txBody>
      </p:sp>
      <p:sp>
        <p:nvSpPr>
          <p:cNvPr id="49" name="TextBox 76"/>
          <p:cNvSpPr txBox="1"/>
          <p:nvPr/>
        </p:nvSpPr>
        <p:spPr>
          <a:xfrm>
            <a:off x="7814310" y="4012830"/>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通讯需求</a:t>
            </a:r>
          </a:p>
        </p:txBody>
      </p:sp>
      <p:sp>
        <p:nvSpPr>
          <p:cNvPr id="50" name="文本框 49"/>
          <p:cNvSpPr txBox="1"/>
          <p:nvPr/>
        </p:nvSpPr>
        <p:spPr>
          <a:xfrm>
            <a:off x="8912860" y="4378325"/>
            <a:ext cx="2352040" cy="701346"/>
          </a:xfrm>
          <a:prstGeom prst="rect">
            <a:avLst/>
          </a:prstGeom>
          <a:noFill/>
        </p:spPr>
        <p:txBody>
          <a:bodyPr wrap="square" rtlCol="0">
            <a:spAutoFit/>
          </a:bodyPr>
          <a:lstStyle/>
          <a:p>
            <a:pPr algn="l" fontAlgn="auto">
              <a:lnSpc>
                <a:spcPct val="130000"/>
              </a:lnSpc>
            </a:pPr>
            <a:r>
              <a:rPr lang="zh-CN" altLang="en-US" sz="1600" dirty="0">
                <a:latin typeface="微软雅黑" panose="020B0503020204020204" charset="-122"/>
                <a:ea typeface="微软雅黑" panose="020B0503020204020204" charset="-122"/>
                <a:sym typeface="+mn-ea"/>
              </a:rPr>
              <a:t>需要设备能够联网登录微信并且搜索小程序</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3500"/>
                            </p:stCondLst>
                            <p:childTnLst>
                              <p:par>
                                <p:cTn id="55" presetID="22" presetClass="entr" presetSubtype="1"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childTnLst>
                          </p:cTn>
                        </p:par>
                        <p:par>
                          <p:cTn id="64" fill="hold">
                            <p:stCondLst>
                              <p:cond delay="4500"/>
                            </p:stCondLst>
                            <p:childTnLst>
                              <p:par>
                                <p:cTn id="65" presetID="22" presetClass="entr" presetSubtype="8"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500"/>
                                        <p:tgtEl>
                                          <p:spTgt spid="15"/>
                                        </p:tgtEl>
                                      </p:cBhvr>
                                    </p:animEffect>
                                  </p:childTnLst>
                                </p:cTn>
                              </p:par>
                            </p:childTnLst>
                          </p:cTn>
                        </p:par>
                        <p:par>
                          <p:cTn id="75" fill="hold">
                            <p:stCondLst>
                              <p:cond delay="5500"/>
                            </p:stCondLst>
                            <p:childTnLst>
                              <p:par>
                                <p:cTn id="76" presetID="22" presetClass="entr" presetSubtype="4" fill="hold"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p:cTn id="82" dur="500" fill="hold"/>
                                        <p:tgtEl>
                                          <p:spTgt spid="39"/>
                                        </p:tgtEl>
                                        <p:attrNameLst>
                                          <p:attrName>ppt_w</p:attrName>
                                        </p:attrNameLst>
                                      </p:cBhvr>
                                      <p:tavLst>
                                        <p:tav tm="0">
                                          <p:val>
                                            <p:fltVal val="0"/>
                                          </p:val>
                                        </p:tav>
                                        <p:tav tm="100000">
                                          <p:val>
                                            <p:strVal val="#ppt_w"/>
                                          </p:val>
                                        </p:tav>
                                      </p:tavLst>
                                    </p:anim>
                                    <p:anim calcmode="lin" valueType="num">
                                      <p:cBhvr>
                                        <p:cTn id="83" dur="500" fill="hold"/>
                                        <p:tgtEl>
                                          <p:spTgt spid="39"/>
                                        </p:tgtEl>
                                        <p:attrNameLst>
                                          <p:attrName>ppt_h</p:attrName>
                                        </p:attrNameLst>
                                      </p:cBhvr>
                                      <p:tavLst>
                                        <p:tav tm="0">
                                          <p:val>
                                            <p:fltVal val="0"/>
                                          </p:val>
                                        </p:tav>
                                        <p:tav tm="100000">
                                          <p:val>
                                            <p:strVal val="#ppt_h"/>
                                          </p:val>
                                        </p:tav>
                                      </p:tavLst>
                                    </p:anim>
                                    <p:animEffect transition="in" filter="fade">
                                      <p:cBhvr>
                                        <p:cTn id="84" dur="500"/>
                                        <p:tgtEl>
                                          <p:spTgt spid="39"/>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left)">
                                      <p:cBhvr>
                                        <p:cTn id="91" dur="500"/>
                                        <p:tgtEl>
                                          <p:spTgt spid="48"/>
                                        </p:tgtEl>
                                      </p:cBhvr>
                                    </p:animEffect>
                                  </p:childTnLst>
                                </p:cTn>
                              </p:par>
                            </p:childTnLst>
                          </p:cTn>
                        </p:par>
                        <p:par>
                          <p:cTn id="92" fill="hold">
                            <p:stCondLst>
                              <p:cond delay="7000"/>
                            </p:stCondLst>
                            <p:childTnLst>
                              <p:par>
                                <p:cTn id="93" presetID="22" presetClass="entr" presetSubtype="8"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par>
                          <p:cTn id="96" fill="hold">
                            <p:stCondLst>
                              <p:cond delay="7500"/>
                            </p:stCondLst>
                            <p:childTnLst>
                              <p:par>
                                <p:cTn id="97" presetID="22" presetClass="entr" presetSubtype="1"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up)">
                                      <p:cBhvr>
                                        <p:cTn id="99" dur="500"/>
                                        <p:tgtEl>
                                          <p:spTgt spid="30"/>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p:cTn id="103" dur="500" fill="hold"/>
                                        <p:tgtEl>
                                          <p:spTgt spid="45"/>
                                        </p:tgtEl>
                                        <p:attrNameLst>
                                          <p:attrName>ppt_w</p:attrName>
                                        </p:attrNameLst>
                                      </p:cBhvr>
                                      <p:tavLst>
                                        <p:tav tm="0">
                                          <p:val>
                                            <p:fltVal val="0"/>
                                          </p:val>
                                        </p:tav>
                                        <p:tav tm="100000">
                                          <p:val>
                                            <p:strVal val="#ppt_w"/>
                                          </p:val>
                                        </p:tav>
                                      </p:tavLst>
                                    </p:anim>
                                    <p:anim calcmode="lin" valueType="num">
                                      <p:cBhvr>
                                        <p:cTn id="104" dur="500" fill="hold"/>
                                        <p:tgtEl>
                                          <p:spTgt spid="45"/>
                                        </p:tgtEl>
                                        <p:attrNameLst>
                                          <p:attrName>ppt_h</p:attrName>
                                        </p:attrNameLst>
                                      </p:cBhvr>
                                      <p:tavLst>
                                        <p:tav tm="0">
                                          <p:val>
                                            <p:fltVal val="0"/>
                                          </p:val>
                                        </p:tav>
                                        <p:tav tm="100000">
                                          <p:val>
                                            <p:strVal val="#ppt_h"/>
                                          </p:val>
                                        </p:tav>
                                      </p:tavLst>
                                    </p:anim>
                                    <p:animEffect transition="in" filter="fade">
                                      <p:cBhvr>
                                        <p:cTn id="105" dur="500"/>
                                        <p:tgtEl>
                                          <p:spTgt spid="45"/>
                                        </p:tgtEl>
                                      </p:cBhvr>
                                    </p:animEffect>
                                  </p:childTnLst>
                                </p:cTn>
                              </p:par>
                            </p:childTnLst>
                          </p:cTn>
                        </p:par>
                        <p:par>
                          <p:cTn id="106" fill="hold">
                            <p:stCondLst>
                              <p:cond delay="8500"/>
                            </p:stCondLst>
                            <p:childTnLst>
                              <p:par>
                                <p:cTn id="107" presetID="22" presetClass="entr" presetSubtype="8"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36" grpId="0" animBg="1"/>
      <p:bldP spid="39" grpId="0" animBg="1"/>
      <p:bldP spid="42" grpId="0" animBg="1"/>
      <p:bldP spid="45" grpId="0" animBg="1"/>
      <p:bldP spid="27" grpId="0"/>
      <p:bldP spid="18" grpId="0"/>
      <p:bldP spid="22" grpId="0"/>
      <p:bldP spid="23" grpId="0"/>
      <p:bldP spid="47" grpId="0"/>
      <p:bldP spid="48"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31" name="图片 30">
            <a:extLst>
              <a:ext uri="{FF2B5EF4-FFF2-40B4-BE49-F238E27FC236}">
                <a16:creationId xmlns:a16="http://schemas.microsoft.com/office/drawing/2014/main" id="{E2EF3983-304F-4A79-8763-4A6108EA7D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09297" y="830584"/>
            <a:ext cx="3234528" cy="5750272"/>
          </a:xfrm>
          <a:prstGeom prst="rect">
            <a:avLst/>
          </a:prstGeom>
          <a:noFill/>
          <a:ln>
            <a:noFill/>
          </a:ln>
        </p:spPr>
      </p:pic>
      <p:grpSp>
        <p:nvGrpSpPr>
          <p:cNvPr id="32" name="组合 31">
            <a:extLst>
              <a:ext uri="{FF2B5EF4-FFF2-40B4-BE49-F238E27FC236}">
                <a16:creationId xmlns:a16="http://schemas.microsoft.com/office/drawing/2014/main" id="{2B080943-60F2-4ECC-B45B-BA2B49FE3A33}"/>
              </a:ext>
            </a:extLst>
          </p:cNvPr>
          <p:cNvGrpSpPr/>
          <p:nvPr/>
        </p:nvGrpSpPr>
        <p:grpSpPr>
          <a:xfrm>
            <a:off x="1684101" y="2893886"/>
            <a:ext cx="2325369" cy="703580"/>
            <a:chOff x="7573591" y="3154569"/>
            <a:chExt cx="2428413" cy="734906"/>
          </a:xfrm>
        </p:grpSpPr>
        <p:sp>
          <p:nvSpPr>
            <p:cNvPr id="33" name="任意多边形 54">
              <a:extLst>
                <a:ext uri="{FF2B5EF4-FFF2-40B4-BE49-F238E27FC236}">
                  <a16:creationId xmlns:a16="http://schemas.microsoft.com/office/drawing/2014/main" id="{8402C616-97C6-430A-982F-45C73A3D7F0A}"/>
                </a:ext>
              </a:extLst>
            </p:cNvPr>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68">
              <a:extLst>
                <a:ext uri="{FF2B5EF4-FFF2-40B4-BE49-F238E27FC236}">
                  <a16:creationId xmlns:a16="http://schemas.microsoft.com/office/drawing/2014/main" id="{9D74939A-8048-429E-8FCD-87D9044A4FA8}"/>
                </a:ext>
              </a:extLst>
            </p:cNvPr>
            <p:cNvSpPr txBox="1"/>
            <p:nvPr/>
          </p:nvSpPr>
          <p:spPr>
            <a:xfrm>
              <a:off x="7573591" y="3356204"/>
              <a:ext cx="1924429" cy="35362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软件系统总体功能</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434</Words>
  <Application>Microsoft Office PowerPoint</Application>
  <PresentationFormat>宽屏</PresentationFormat>
  <Paragraphs>76</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 卓楷</cp:lastModifiedBy>
  <cp:revision>20</cp:revision>
  <dcterms:created xsi:type="dcterms:W3CDTF">2017-06-28T02:57:00Z</dcterms:created>
  <dcterms:modified xsi:type="dcterms:W3CDTF">2022-10-29T15:06:25Z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