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9" r:id="rId7"/>
    <p:sldId id="260" r:id="rId8"/>
    <p:sldId id="273" r:id="rId9"/>
    <p:sldId id="261" r:id="rId10"/>
    <p:sldId id="277" r:id="rId11"/>
    <p:sldId id="262" r:id="rId12"/>
  </p:sldIdLst>
  <p:sldSz cx="12192000" cy="6858000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977"/>
    <a:srgbClr val="205337"/>
    <a:srgbClr val="6B9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C1BF-8031-4E9F-B1F0-E48939AD5206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E49B-E9B3-4BC0-85E1-7FAF0039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1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58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9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4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5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7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6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8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1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libili.com/video/BV1LG41177yf?share_source=copy_web&amp;vd_source=c80b18c3a9ff417a253b4c397375da90" TargetMode="Externa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28595" y="2129790"/>
            <a:ext cx="673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G13</a:t>
            </a:r>
            <a:r>
              <a:rPr lang="zh-CN" altLang="en-US" sz="48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可行性分析报告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002915" y="3856355"/>
            <a:ext cx="618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 a cigarette falls in love with a match,it is destined to be hurt.When a cigarette falls in love with a match,it is destined to be hurt.</a:t>
            </a: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3049905" y="341884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656830" y="342011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31360" y="3241040"/>
            <a:ext cx="312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李卓楷 彭志恒 郑骥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5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5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附录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841500" y="3731260"/>
            <a:ext cx="4175760" cy="20643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45860" y="3731260"/>
            <a:ext cx="4175760" cy="20643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1841500" y="1991402"/>
            <a:ext cx="4175760" cy="1472523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【</a:t>
            </a:r>
            <a:r>
              <a:rPr lang="en-US" altLang="zh-CN" b="1" dirty="0"/>
              <a:t>Unity</a:t>
            </a:r>
            <a:r>
              <a:rPr lang="zh-CN" altLang="zh-CN" b="1" dirty="0"/>
              <a:t>如何开发微信小程序（小游戏）？】 </a:t>
            </a:r>
            <a:r>
              <a:rPr lang="en-US" altLang="zh-CN" b="1" u="sng" dirty="0">
                <a:hlinkClick r:id="rId5"/>
              </a:rPr>
              <a:t>https://www.bilibili.com/video/BV1LG41177yf?share_source=copy_web&amp;vd_source=c80b18c3a9ff417a253b4c397375da90</a:t>
            </a:r>
            <a:endParaRPr lang="zh-CN" altLang="zh-CN" dirty="0"/>
          </a:p>
        </p:txBody>
      </p:sp>
      <p:sp>
        <p:nvSpPr>
          <p:cNvPr id="12" name="Rectangle 31"/>
          <p:cNvSpPr/>
          <p:nvPr/>
        </p:nvSpPr>
        <p:spPr>
          <a:xfrm>
            <a:off x="6245860" y="1991402"/>
            <a:ext cx="4175760" cy="1472523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r>
              <a:rPr lang="en-US" altLang="zh-CN" b="1" dirty="0"/>
              <a:t>2.</a:t>
            </a:r>
            <a:r>
              <a:rPr lang="en-US" altLang="zh-CN" dirty="0"/>
              <a:t> </a:t>
            </a:r>
            <a:r>
              <a:rPr lang="zh-CN" altLang="zh-CN" b="1" dirty="0"/>
              <a:t>【</a:t>
            </a:r>
            <a:r>
              <a:rPr lang="en-US" altLang="zh-CN" b="1" dirty="0"/>
              <a:t>Unity</a:t>
            </a:r>
            <a:r>
              <a:rPr lang="zh-CN" altLang="zh-CN" b="1" dirty="0"/>
              <a:t>独立游戏开发基础入门全流程</a:t>
            </a:r>
            <a:r>
              <a:rPr lang="en-US" altLang="zh-CN" b="1" dirty="0"/>
              <a:t>(2D)</a:t>
            </a:r>
            <a:r>
              <a:rPr lang="zh-CN" altLang="zh-CN" b="1" dirty="0"/>
              <a:t>】</a:t>
            </a:r>
            <a:r>
              <a:rPr lang="en-US" altLang="zh-CN" b="1" dirty="0"/>
              <a:t> https://www.bilibili.com/video/BV1F3411Y72v?share_source=copy_web&amp;vd_source=c80b18c3a9ff417a253b4c397375da90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3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28595" y="2460625"/>
            <a:ext cx="67348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22955" y="3709670"/>
            <a:ext cx="5546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 a cigarette falls in love with a match,it is destined to be hurt.When a cigarette falls in love with a match,it is destined to be hurt.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093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153860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53860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V="1">
            <a:off x="-135255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11250930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57135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70100" y="2659380"/>
            <a:ext cx="14928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0100" y="3427730"/>
            <a:ext cx="1492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26685" y="1385570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69355" y="1401445"/>
            <a:ext cx="396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000" b="1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技术可行性</a:t>
            </a:r>
            <a:endParaRPr lang="en-US" altLang="zh-CN" sz="1400" dirty="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6050" y="2511425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69355" y="2526665"/>
            <a:ext cx="396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0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经济可行性</a:t>
            </a:r>
            <a:endParaRPr lang="zh-CN" altLang="en-US" sz="1400" dirty="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26050" y="3635375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69355" y="3650615"/>
            <a:ext cx="383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000" b="1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法律可行性</a:t>
            </a:r>
            <a:r>
              <a:rPr lang="en-US" altLang="zh-CN" sz="1400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zh-CN" altLang="en-US" sz="1400" dirty="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26685" y="4752340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269355" y="4768215"/>
            <a:ext cx="383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0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附录</a:t>
            </a:r>
            <a:r>
              <a:rPr lang="zh-CN" altLang="en-US" sz="1400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/>
      <p:bldP spid="15" grpId="0"/>
      <p:bldP spid="17" grpId="0"/>
      <p:bldP spid="18" grpId="1"/>
      <p:bldP spid="22" grpId="0"/>
      <p:bldP spid="23" grpId="1"/>
      <p:bldP spid="32" grpId="0"/>
      <p:bldP spid="33" grpId="1"/>
      <p:bldP spid="36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技术可行性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技术可行性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783080" y="1605280"/>
            <a:ext cx="41338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4" name="矩形 13"/>
          <p:cNvSpPr/>
          <p:nvPr/>
        </p:nvSpPr>
        <p:spPr>
          <a:xfrm>
            <a:off x="1783080" y="264604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18" name="矩形 17"/>
          <p:cNvSpPr/>
          <p:nvPr/>
        </p:nvSpPr>
        <p:spPr>
          <a:xfrm>
            <a:off x="1782445" y="3687445"/>
            <a:ext cx="41465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83080" y="471868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</a:t>
            </a: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594610" y="1925321"/>
            <a:ext cx="366395" cy="410210"/>
            <a:chOff x="5995766" y="3279886"/>
            <a:chExt cx="402656" cy="450303"/>
          </a:xfrm>
          <a:solidFill>
            <a:srgbClr val="6B9D43"/>
          </a:solidFill>
        </p:grpSpPr>
        <p:sp>
          <p:nvSpPr>
            <p:cNvPr id="30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solidFill>
                <a:srgbClr val="6B9D4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12"/>
            <p:cNvSpPr>
              <a:spLocks noEditPoints="1"/>
            </p:cNvSpPr>
            <p:nvPr/>
          </p:nvSpPr>
          <p:spPr bwMode="auto">
            <a:xfrm>
              <a:off x="5995766" y="327988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09215" y="4069715"/>
            <a:ext cx="336550" cy="332740"/>
            <a:chOff x="6967126" y="4092464"/>
            <a:chExt cx="453105" cy="448433"/>
          </a:xfrm>
          <a:solidFill>
            <a:srgbClr val="6B9D43"/>
          </a:solidFill>
        </p:grpSpPr>
        <p:sp>
          <p:nvSpPr>
            <p:cNvPr id="38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68905" y="5143500"/>
            <a:ext cx="350520" cy="377190"/>
            <a:chOff x="7005429" y="4859473"/>
            <a:chExt cx="466184" cy="501686"/>
          </a:xfrm>
          <a:solidFill>
            <a:srgbClr val="6B9D43"/>
          </a:solidFill>
        </p:grpSpPr>
        <p:sp>
          <p:nvSpPr>
            <p:cNvPr id="41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20645" y="3005455"/>
            <a:ext cx="314325" cy="401955"/>
            <a:chOff x="1605186" y="572440"/>
            <a:chExt cx="563562" cy="720725"/>
          </a:xfrm>
          <a:solidFill>
            <a:srgbClr val="6B9D43"/>
          </a:solidFill>
        </p:grpSpPr>
        <p:sp>
          <p:nvSpPr>
            <p:cNvPr id="47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任意多边形 51"/>
          <p:cNvSpPr/>
          <p:nvPr/>
        </p:nvSpPr>
        <p:spPr>
          <a:xfrm rot="5400000">
            <a:off x="8868092" y="964247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8868092" y="2017712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rot="5400000">
            <a:off x="8868092" y="3045142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任意多边形 60"/>
          <p:cNvSpPr/>
          <p:nvPr/>
        </p:nvSpPr>
        <p:spPr>
          <a:xfrm rot="5400000">
            <a:off x="8868092" y="4099242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73"/>
          <p:cNvSpPr txBox="1"/>
          <p:nvPr/>
        </p:nvSpPr>
        <p:spPr>
          <a:xfrm>
            <a:off x="3458209" y="1605280"/>
            <a:ext cx="4102100" cy="3762579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r>
              <a:rPr lang="en-US" altLang="zh-CN" sz="2400" b="1" dirty="0"/>
              <a:t>       </a:t>
            </a:r>
            <a:r>
              <a:rPr lang="zh-CN" altLang="zh-CN" sz="2400" b="1" dirty="0"/>
              <a:t>通过</a:t>
            </a:r>
            <a:r>
              <a:rPr lang="en-US" altLang="zh-CN" sz="2400" b="1" dirty="0"/>
              <a:t>C#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java</a:t>
            </a:r>
            <a:r>
              <a:rPr lang="zh-CN" altLang="zh-CN" sz="2400" b="1" dirty="0"/>
              <a:t>语言再</a:t>
            </a:r>
            <a:r>
              <a:rPr lang="en-US" altLang="zh-CN" sz="2400" b="1" dirty="0"/>
              <a:t>Unity</a:t>
            </a:r>
            <a:r>
              <a:rPr lang="zh-CN" altLang="zh-CN" sz="2400" b="1" dirty="0"/>
              <a:t>上编写程序，成功后再上传至微信开发者程序。该过程中，我们小组成员都还未接触过</a:t>
            </a:r>
            <a:r>
              <a:rPr lang="en-US" altLang="zh-CN" sz="2400" b="1" dirty="0"/>
              <a:t>unity</a:t>
            </a:r>
            <a:r>
              <a:rPr lang="zh-CN" altLang="zh-CN" sz="2400" b="1" dirty="0"/>
              <a:t>，对</a:t>
            </a:r>
            <a:r>
              <a:rPr lang="en-US" altLang="zh-CN" sz="2400" b="1" dirty="0" err="1"/>
              <a:t>c#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java</a:t>
            </a:r>
            <a:r>
              <a:rPr lang="zh-CN" altLang="zh-CN" sz="2400" b="1" dirty="0"/>
              <a:t>语言的运用也并不熟练，需要在过程中一边学习一边完成该项目的开发，可能会由于技术上的问题导致项目的一些功能无法实现。</a:t>
            </a:r>
            <a:endParaRPr lang="zh-CN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8" grpId="0" animBg="1"/>
      <p:bldP spid="14" grpId="0" animBg="1"/>
      <p:bldP spid="18" grpId="0" animBg="1"/>
      <p:bldP spid="27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经济可行性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经济可行性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Freeform 26"/>
          <p:cNvSpPr>
            <a:spLocks noEditPoints="1"/>
          </p:cNvSpPr>
          <p:nvPr/>
        </p:nvSpPr>
        <p:spPr bwMode="auto">
          <a:xfrm rot="2700000">
            <a:off x="2037080" y="1666240"/>
            <a:ext cx="295910" cy="525145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</p:spPr>
        <p:txBody>
          <a:bodyPr vert="horz" wrap="square" lIns="78182" tIns="39092" rIns="78182" bIns="39092" numCol="1" anchor="t" anchorCtr="0" compatLnSpc="1"/>
          <a:lstStyle/>
          <a:p>
            <a:pPr defTabSz="725170">
              <a:defRPr/>
            </a:pPr>
            <a:endParaRPr lang="id-ID" sz="1420" kern="0" dirty="0">
              <a:solidFill>
                <a:sysClr val="windowText" lastClr="000000"/>
              </a:solidFill>
              <a:latin typeface="微软雅黑" panose="020B0503020204020204" charset="-122"/>
            </a:endParaRPr>
          </a:p>
        </p:txBody>
      </p:sp>
      <p:grpSp>
        <p:nvGrpSpPr>
          <p:cNvPr id="7" name="Group 97"/>
          <p:cNvGrpSpPr/>
          <p:nvPr/>
        </p:nvGrpSpPr>
        <p:grpSpPr>
          <a:xfrm>
            <a:off x="1966595" y="4116705"/>
            <a:ext cx="436880" cy="431165"/>
            <a:chOff x="6719888" y="887413"/>
            <a:chExt cx="492125" cy="468312"/>
          </a:xfrm>
          <a:solidFill>
            <a:srgbClr val="6B9D43"/>
          </a:solidFill>
        </p:grpSpPr>
        <p:sp>
          <p:nvSpPr>
            <p:cNvPr id="247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48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49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0" name="Freeform 16"/>
            <p:cNvSpPr/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1" name="Freeform 17"/>
            <p:cNvSpPr/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2" name="Freeform 18"/>
            <p:cNvSpPr/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253" name="Freeform 22"/>
          <p:cNvSpPr>
            <a:spLocks noEditPoints="1"/>
          </p:cNvSpPr>
          <p:nvPr/>
        </p:nvSpPr>
        <p:spPr bwMode="auto">
          <a:xfrm>
            <a:off x="1963420" y="2849880"/>
            <a:ext cx="442595" cy="462280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</p:spPr>
        <p:txBody>
          <a:bodyPr vert="horz" wrap="square" lIns="78182" tIns="39092" rIns="78182" bIns="39092" numCol="1" anchor="t" anchorCtr="0" compatLnSpc="1"/>
          <a:lstStyle/>
          <a:p>
            <a:pPr defTabSz="725170">
              <a:defRPr/>
            </a:pPr>
            <a:endParaRPr lang="id-ID" sz="1420" kern="0" dirty="0">
              <a:solidFill>
                <a:sysClr val="windowText" lastClr="000000"/>
              </a:solidFill>
              <a:latin typeface="微软雅黑" panose="020B0503020204020204" charset="-122"/>
            </a:endParaRPr>
          </a:p>
        </p:txBody>
      </p:sp>
      <p:cxnSp>
        <p:nvCxnSpPr>
          <p:cNvPr id="262" name="Straight Connector 114"/>
          <p:cNvCxnSpPr/>
          <p:nvPr/>
        </p:nvCxnSpPr>
        <p:spPr>
          <a:xfrm>
            <a:off x="2786380" y="1480820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6B9D43"/>
            </a:solidFill>
            <a:prstDash val="solid"/>
            <a:miter lim="800000"/>
          </a:ln>
          <a:effectLst/>
        </p:spPr>
      </p:cxnSp>
      <p:cxnSp>
        <p:nvCxnSpPr>
          <p:cNvPr id="263" name="Straight Connector 115"/>
          <p:cNvCxnSpPr/>
          <p:nvPr/>
        </p:nvCxnSpPr>
        <p:spPr>
          <a:xfrm>
            <a:off x="2785745" y="2633345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6B9D43"/>
            </a:solidFill>
            <a:prstDash val="solid"/>
            <a:miter lim="800000"/>
          </a:ln>
          <a:effectLst/>
        </p:spPr>
      </p:cxnSp>
      <p:cxnSp>
        <p:nvCxnSpPr>
          <p:cNvPr id="264" name="Straight Connector 116"/>
          <p:cNvCxnSpPr/>
          <p:nvPr/>
        </p:nvCxnSpPr>
        <p:spPr>
          <a:xfrm>
            <a:off x="2786380" y="3844290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6B9D43"/>
            </a:solidFill>
            <a:prstDash val="solid"/>
            <a:miter lim="800000"/>
          </a:ln>
          <a:effectLst/>
        </p:spPr>
      </p:cxnSp>
      <p:sp>
        <p:nvSpPr>
          <p:cNvPr id="27" name="TextBox 76"/>
          <p:cNvSpPr txBox="1"/>
          <p:nvPr/>
        </p:nvSpPr>
        <p:spPr>
          <a:xfrm>
            <a:off x="3086100" y="1480820"/>
            <a:ext cx="1883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投资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86100" y="1818005"/>
            <a:ext cx="722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设备成本：笔记本电脑</a:t>
            </a:r>
            <a:r>
              <a:rPr lang="en-US" altLang="zh-CN" sz="1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软件成本：无</a:t>
            </a:r>
            <a:r>
              <a:rPr lang="en-US" altLang="zh-CN" sz="1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服务器成本：</a:t>
            </a:r>
            <a:r>
              <a:rPr lang="en-US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人力成本：</a:t>
            </a:r>
            <a:r>
              <a:rPr lang="en-US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6486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400" dirty="0">
              <a:solidFill>
                <a:srgbClr val="7579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086100" y="2633345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预期的经济效益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86100" y="2970530"/>
            <a:ext cx="72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未来可以在游戏中添加广告和打赏获得收益，作为单机的益智类游戏也没有别的氪金项目</a:t>
            </a:r>
            <a:endParaRPr lang="zh-CN" altLang="zh-CN" sz="1400" dirty="0">
              <a:solidFill>
                <a:srgbClr val="7579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086100" y="3844290"/>
            <a:ext cx="1883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市场预测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086100" y="4181475"/>
            <a:ext cx="72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认为该游戏还是难以获得经济收益，多数玩家抱以游玩老游戏的态度尝试这款游戏。</a:t>
            </a:r>
            <a:endParaRPr lang="zh-CN" altLang="zh-CN" sz="1400" dirty="0">
              <a:solidFill>
                <a:srgbClr val="7579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245" grpId="0" animBg="1"/>
      <p:bldP spid="253" grpId="0" animBg="1"/>
      <p:bldP spid="27" grpId="0"/>
      <p:bldP spid="28" grpId="0"/>
      <p:bldP spid="13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法律可行性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法律可行性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777365" y="1911350"/>
            <a:ext cx="2921000" cy="404876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32375" y="5531485"/>
            <a:ext cx="1920875" cy="428625"/>
          </a:xfrm>
          <a:prstGeom prst="rect">
            <a:avLst/>
          </a:prstGeom>
          <a:noFill/>
          <a:ln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rPr>
              <a:t>DREAM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004435" y="2157134"/>
            <a:ext cx="234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57977"/>
                </a:solidFill>
              </a:rPr>
              <a:t>        </a:t>
            </a:r>
            <a:r>
              <a:rPr lang="zh-CN" altLang="zh-CN" sz="2000" b="1" dirty="0">
                <a:solidFill>
                  <a:srgbClr val="757977"/>
                </a:solidFill>
              </a:rPr>
              <a:t>我们使用自己的界面设计，如果使用别人的也是通过允许再使用。程序也由自己编写，不抄袭他人代码，严格遵守法律法规。</a:t>
            </a:r>
            <a:endParaRPr lang="zh-CN" altLang="zh-CN" sz="2000" dirty="0">
              <a:solidFill>
                <a:srgbClr val="75797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16825" y="3832225"/>
            <a:ext cx="3508375" cy="21278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7" grpId="0" animBg="1"/>
      <p:bldP spid="8" grpId="0" animBg="1"/>
      <p:bldP spid="48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附录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389</Words>
  <Application>Microsoft Office PowerPoint</Application>
  <PresentationFormat>宽屏</PresentationFormat>
  <Paragraphs>54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华文细黑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李 卓楷</cp:lastModifiedBy>
  <cp:revision>18</cp:revision>
  <dcterms:created xsi:type="dcterms:W3CDTF">2017-06-28T02:57:00Z</dcterms:created>
  <dcterms:modified xsi:type="dcterms:W3CDTF">2022-10-23T12:31:11Z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