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0" r:id="rId3"/>
    <p:sldId id="258" r:id="rId4"/>
    <p:sldId id="281" r:id="rId5"/>
    <p:sldId id="295" r:id="rId6"/>
    <p:sldId id="287" r:id="rId7"/>
    <p:sldId id="290" r:id="rId8"/>
    <p:sldId id="291" r:id="rId9"/>
    <p:sldId id="292" r:id="rId10"/>
    <p:sldId id="294" r:id="rId11"/>
    <p:sldId id="296" r:id="rId12"/>
    <p:sldId id="286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6A73"/>
    <a:srgbClr val="F0ABB0"/>
    <a:srgbClr val="529FC6"/>
    <a:srgbClr val="C5DFEC"/>
    <a:srgbClr val="F2F2F2"/>
    <a:srgbClr val="F7F7F7"/>
    <a:srgbClr val="3F3F3F"/>
    <a:srgbClr val="2C2C2C"/>
    <a:srgbClr val="E1E1E1"/>
    <a:srgbClr val="B6A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0" d="100"/>
          <a:sy n="50" d="100"/>
        </p:scale>
        <p:origin x="-86" y="-2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E242-DF28-46D0-B610-7AAC9520DB54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68D0-3F7A-4CF9-A89F-560815D59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949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E242-DF28-46D0-B610-7AAC9520DB54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68D0-3F7A-4CF9-A89F-560815D59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156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E242-DF28-46D0-B610-7AAC9520DB54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68D0-3F7A-4CF9-A89F-560815D59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494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E242-DF28-46D0-B610-7AAC9520DB54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68D0-3F7A-4CF9-A89F-560815D59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484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E242-DF28-46D0-B610-7AAC9520DB54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68D0-3F7A-4CF9-A89F-560815D59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402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E242-DF28-46D0-B610-7AAC9520DB54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68D0-3F7A-4CF9-A89F-560815D59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38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E242-DF28-46D0-B610-7AAC9520DB54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68D0-3F7A-4CF9-A89F-560815D59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893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E242-DF28-46D0-B610-7AAC9520DB54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68D0-3F7A-4CF9-A89F-560815D59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011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E242-DF28-46D0-B610-7AAC9520DB54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68D0-3F7A-4CF9-A89F-560815D59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288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E242-DF28-46D0-B610-7AAC9520DB54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68D0-3F7A-4CF9-A89F-560815D59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20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E242-DF28-46D0-B610-7AAC9520DB54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68D0-3F7A-4CF9-A89F-560815D59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776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5E242-DF28-46D0-B610-7AAC9520DB54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C68D0-3F7A-4CF9-A89F-560815D59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453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 rot="5400000">
            <a:off x="-328792" y="3313584"/>
            <a:ext cx="11785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2020.01.01</a:t>
            </a:r>
            <a:endParaRPr lang="ko-KR" altLang="en-US" sz="9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81343" y="1155942"/>
            <a:ext cx="522931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46A73">
                    <a:alpha val="66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MINI</a:t>
            </a:r>
          </a:p>
          <a:p>
            <a:pPr algn="ctr"/>
            <a:r>
              <a:rPr lang="en-US" altLang="ko-KR" sz="9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46A73">
                    <a:alpha val="66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PROJECT</a:t>
            </a:r>
            <a:endParaRPr lang="ko-KR" altLang="en-US" sz="9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46A73">
                  <a:alpha val="66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49624" y="3279600"/>
            <a:ext cx="74927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29FC6">
                    <a:alpha val="54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POS SYSTEM</a:t>
            </a:r>
            <a:endParaRPr lang="ko-KR" altLang="en-US" sz="9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29FC6">
                  <a:alpha val="54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76653" y="6447119"/>
            <a:ext cx="8386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100" spc="3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명조" panose="02020603020101020101" pitchFamily="18" charset="-127"/>
                <a:ea typeface="나눔명조" panose="02020603020101020101" pitchFamily="18" charset="-127"/>
              </a:defRPr>
            </a:lvl1pPr>
          </a:lstStyle>
          <a:p>
            <a:r>
              <a:rPr lang="ko-KR" altLang="en-US" spc="600" dirty="0" smtClean="0">
                <a:solidFill>
                  <a:srgbClr val="3F3F3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박태훈</a:t>
            </a:r>
            <a:endParaRPr lang="en-US" altLang="ko-KR" spc="600" dirty="0">
              <a:solidFill>
                <a:srgbClr val="3F3F3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3241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2671567" y="875892"/>
            <a:ext cx="684886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" y="1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959244" y="6625244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" y="6625244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959244" y="0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232756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32756" y="0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6392487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2756" y="6625243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1726488" y="0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1959244" y="232756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1726488" y="6625244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1959244" y="6392487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569796" y="465512"/>
            <a:ext cx="305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Project  </a:t>
            </a:r>
            <a:r>
              <a:rPr lang="ko-KR" altLang="en-US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 소개</a:t>
            </a:r>
            <a:r>
              <a:rPr lang="en-US" altLang="ko-KR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– </a:t>
            </a:r>
            <a:r>
              <a:rPr lang="ko-KR" altLang="en-US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</a:t>
            </a:r>
            <a:r>
              <a:rPr lang="ko-KR" altLang="en-US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취소</a:t>
            </a: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  <a:alpha val="66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671567" y="763588"/>
            <a:ext cx="93642" cy="93642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426789" y="761552"/>
            <a:ext cx="93642" cy="93642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47157" y="1400018"/>
            <a:ext cx="4336472" cy="232756"/>
          </a:xfrm>
          <a:prstGeom prst="rect">
            <a:avLst/>
          </a:prstGeom>
          <a:solidFill>
            <a:srgbClr val="529FC6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70758" y="1147064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29FC6">
                    <a:alpha val="66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기능소개 </a:t>
            </a:r>
            <a:r>
              <a:rPr lang="en-US" altLang="ko-KR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29FC6">
                    <a:alpha val="66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29FC6">
                    <a:alpha val="66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지정취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29FC6">
                    <a:alpha val="66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</a:t>
            </a: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29FC6">
                  <a:alpha val="66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7577137" y="1546530"/>
            <a:ext cx="4037461" cy="369332"/>
            <a:chOff x="5999587" y="1921227"/>
            <a:chExt cx="1315614" cy="447183"/>
          </a:xfrm>
        </p:grpSpPr>
        <p:sp>
          <p:nvSpPr>
            <p:cNvPr id="38" name="직사각형 37"/>
            <p:cNvSpPr/>
            <p:nvPr/>
          </p:nvSpPr>
          <p:spPr>
            <a:xfrm>
              <a:off x="5999587" y="2105893"/>
              <a:ext cx="1315614" cy="232756"/>
            </a:xfrm>
            <a:prstGeom prst="rect">
              <a:avLst/>
            </a:prstGeom>
            <a:solidFill>
              <a:srgbClr val="E46A73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479218" y="1921227"/>
              <a:ext cx="356341" cy="447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46A73">
                      <a:alpha val="66000"/>
                    </a:srgb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기능 소개</a:t>
              </a:r>
              <a:endPara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46A73">
                    <a:alpha val="66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496454" y="2087321"/>
            <a:ext cx="4791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테이블에서 취소하고 싶은 목록 클릭 후</a:t>
            </a:r>
            <a:r>
              <a:rPr lang="en-US" altLang="ko-KR" dirty="0" smtClean="0"/>
              <a:t>,</a:t>
            </a:r>
            <a:endParaRPr lang="en-US" altLang="ko-KR" dirty="0" smtClean="0"/>
          </a:p>
          <a:p>
            <a:r>
              <a:rPr lang="ko-KR" altLang="en-US" dirty="0" smtClean="0"/>
              <a:t>왼쪽 </a:t>
            </a:r>
            <a:r>
              <a:rPr lang="ko-KR" altLang="en-US" dirty="0" smtClean="0"/>
              <a:t>하단 지정 취소 버튼 클릭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512008" y="3020168"/>
            <a:ext cx="3923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목록이 삭제된 후 목록 갱신되며 순번 조절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총금액</a:t>
            </a:r>
            <a:r>
              <a:rPr lang="ko-KR" altLang="en-US" dirty="0" smtClean="0"/>
              <a:t> 조절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2008361" y="251598"/>
            <a:ext cx="4828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29FC6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sz="4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29FC6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57" y="1632774"/>
            <a:ext cx="4374259" cy="256054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14" y="4193091"/>
            <a:ext cx="4297157" cy="254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243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2671567" y="875892"/>
            <a:ext cx="684886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" y="1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959244" y="6625244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" y="6625244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959244" y="0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232756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32756" y="0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6392487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2756" y="6625243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1726488" y="0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1959244" y="232756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1726488" y="6625244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1959244" y="6392487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569796" y="465512"/>
            <a:ext cx="305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Project  </a:t>
            </a:r>
            <a:r>
              <a:rPr lang="ko-KR" altLang="en-US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 소개</a:t>
            </a:r>
            <a:r>
              <a:rPr lang="en-US" altLang="ko-KR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– </a:t>
            </a:r>
            <a:r>
              <a:rPr lang="ko-KR" altLang="en-US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</a:t>
            </a:r>
            <a:r>
              <a:rPr lang="ko-KR" altLang="en-US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취소</a:t>
            </a: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  <a:alpha val="66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671567" y="763588"/>
            <a:ext cx="93642" cy="93642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426789" y="761552"/>
            <a:ext cx="93642" cy="93642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72473" y="1400018"/>
            <a:ext cx="4336472" cy="232756"/>
          </a:xfrm>
          <a:prstGeom prst="rect">
            <a:avLst/>
          </a:prstGeom>
          <a:solidFill>
            <a:srgbClr val="529FC6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71377" y="1147064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29FC6">
                    <a:alpha val="66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기능소개 </a:t>
            </a:r>
            <a:r>
              <a:rPr lang="en-US" altLang="ko-KR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29FC6">
                    <a:alpha val="66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29FC6">
                    <a:alpha val="66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수량조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29FC6">
                    <a:alpha val="66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절</a:t>
            </a: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29FC6">
                  <a:alpha val="66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7030336" y="1546530"/>
            <a:ext cx="4037461" cy="369332"/>
            <a:chOff x="5999587" y="1921227"/>
            <a:chExt cx="1315614" cy="447183"/>
          </a:xfrm>
        </p:grpSpPr>
        <p:sp>
          <p:nvSpPr>
            <p:cNvPr id="38" name="직사각형 37"/>
            <p:cNvSpPr/>
            <p:nvPr/>
          </p:nvSpPr>
          <p:spPr>
            <a:xfrm>
              <a:off x="5999587" y="2105893"/>
              <a:ext cx="1315614" cy="232756"/>
            </a:xfrm>
            <a:prstGeom prst="rect">
              <a:avLst/>
            </a:prstGeom>
            <a:solidFill>
              <a:srgbClr val="E46A73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479218" y="1921227"/>
              <a:ext cx="356341" cy="447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46A73">
                      <a:alpha val="66000"/>
                    </a:srgb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기능 소개</a:t>
              </a:r>
              <a:endPara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46A73">
                    <a:alpha val="66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030336" y="2087321"/>
            <a:ext cx="47917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테이블에서 수정을 원하는 메뉴 선택한 후</a:t>
            </a:r>
            <a:r>
              <a:rPr lang="en-US" altLang="ko-KR" dirty="0" smtClean="0"/>
              <a:t>,</a:t>
            </a:r>
          </a:p>
          <a:p>
            <a:endParaRPr lang="en-US" altLang="ko-KR" dirty="0"/>
          </a:p>
          <a:p>
            <a:r>
              <a:rPr lang="ko-KR" altLang="en-US" dirty="0" smtClean="0"/>
              <a:t>하단에서 </a:t>
            </a:r>
            <a:r>
              <a:rPr lang="en-US" altLang="ko-KR" dirty="0" smtClean="0"/>
              <a:t>+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버튼 클릭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44594" y="3249970"/>
            <a:ext cx="39232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목록의 수량이 증감하며 가격도 증감함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의 경우 수량이 </a:t>
            </a:r>
            <a:r>
              <a:rPr lang="en-US" altLang="ko-KR" dirty="0" smtClean="0"/>
              <a:t>0</a:t>
            </a:r>
            <a:r>
              <a:rPr lang="ko-KR" altLang="en-US" dirty="0" err="1" smtClean="0"/>
              <a:t>이되면</a:t>
            </a:r>
            <a:r>
              <a:rPr lang="ko-KR" altLang="en-US" dirty="0" smtClean="0"/>
              <a:t> 목록에서 삭제되며 전체 목록이 </a:t>
            </a:r>
            <a:r>
              <a:rPr lang="ko-KR" altLang="en-US" dirty="0" err="1" smtClean="0"/>
              <a:t>재갱신됨</a:t>
            </a:r>
            <a:endParaRPr lang="en-US" altLang="ko-KR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2008361" y="251598"/>
            <a:ext cx="4828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29FC6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sz="4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29FC6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74" y="1660917"/>
            <a:ext cx="4336471" cy="258988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74" y="4191006"/>
            <a:ext cx="4362126" cy="265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3891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2671567" y="875892"/>
            <a:ext cx="684886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" y="1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959244" y="6625244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" y="6625244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959244" y="0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232756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32756" y="0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6392487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2756" y="6625243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1726488" y="0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1959244" y="232756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1726488" y="6625244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1959244" y="6392487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200572" y="465512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오류 </a:t>
            </a:r>
            <a:r>
              <a:rPr lang="en-US" altLang="ko-KR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</a:t>
            </a:r>
            <a:r>
              <a:rPr lang="ko-KR" altLang="en-US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아쉬운점</a:t>
            </a:r>
            <a:r>
              <a:rPr lang="ko-KR" altLang="en-US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  <a:alpha val="66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671567" y="763588"/>
            <a:ext cx="93642" cy="93642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426789" y="761552"/>
            <a:ext cx="93642" cy="93642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826626" y="1706032"/>
            <a:ext cx="4336472" cy="232756"/>
          </a:xfrm>
          <a:prstGeom prst="rect">
            <a:avLst/>
          </a:prstGeom>
          <a:solidFill>
            <a:srgbClr val="529FC6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826626" y="1513610"/>
            <a:ext cx="4222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29FC6">
                    <a:alpha val="66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1: MVC </a:t>
            </a:r>
            <a:r>
              <a:rPr lang="ko-KR" altLang="en-US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29FC6">
                    <a:alpha val="66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이해 부족으로 </a:t>
            </a:r>
            <a:r>
              <a:rPr lang="en-US" altLang="ko-KR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29FC6">
                    <a:alpha val="66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MVC</a:t>
            </a:r>
            <a:r>
              <a:rPr lang="ko-KR" altLang="en-US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29FC6">
                    <a:alpha val="66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 구현 실패</a:t>
            </a: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29FC6">
                  <a:alpha val="66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06789" y="232756"/>
            <a:ext cx="4828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46A73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</a:t>
            </a:r>
            <a:endParaRPr lang="ko-KR" altLang="en-US" sz="4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46A73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26" name="Picture 2" descr="C:\Users\xun41\OneDrive\바탕 화면\패키지목록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470" y="2212576"/>
            <a:ext cx="5867059" cy="3711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3880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903693" y="3022608"/>
            <a:ext cx="24859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46A73">
                    <a:alpha val="66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YOU</a:t>
            </a:r>
            <a:endParaRPr lang="ko-KR" altLang="en-US" sz="9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46A73">
                  <a:alpha val="66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60381" y="2283944"/>
            <a:ext cx="39725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29FC6">
                    <a:alpha val="54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</a:t>
            </a:r>
            <a:endParaRPr lang="ko-KR" altLang="en-US" sz="9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29FC6">
                  <a:alpha val="54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71567" y="3252231"/>
            <a:ext cx="93642" cy="93642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426789" y="3250195"/>
            <a:ext cx="93642" cy="93642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1133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5514751" y="459276"/>
            <a:ext cx="1162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46A73">
                    <a:alpha val="66000"/>
                  </a:srgbClr>
                </a:solidFill>
                <a:effectLst>
                  <a:outerShdw dist="88900" dir="1800000" algn="ctr" rotWithShape="0">
                    <a:srgbClr val="529FC6">
                      <a:alpha val="68000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INDEX</a:t>
            </a:r>
            <a:endParaRPr lang="ko-KR" altLang="en-US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46A73">
                  <a:alpha val="66000"/>
                </a:srgbClr>
              </a:solidFill>
              <a:effectLst>
                <a:outerShdw dist="88900" dir="1800000" algn="ctr" rotWithShape="0">
                  <a:srgbClr val="529FC6">
                    <a:alpha val="68000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65607" y="2326843"/>
            <a:ext cx="3350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100" spc="3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명조" panose="02020603020101020101" pitchFamily="18" charset="-127"/>
                <a:ea typeface="나눔명조" panose="02020603020101020101" pitchFamily="18" charset="-127"/>
              </a:defRPr>
            </a:lvl1pPr>
          </a:lstStyle>
          <a:p>
            <a:pPr algn="l"/>
            <a:r>
              <a:rPr lang="en-US" altLang="ko-KR" sz="1200" dirty="0" smtClean="0">
                <a:solidFill>
                  <a:srgbClr val="529FC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MINI PROJECT </a:t>
            </a:r>
            <a:r>
              <a:rPr lang="ko-KR" altLang="en-US" sz="1200" dirty="0" smtClean="0">
                <a:solidFill>
                  <a:srgbClr val="529FC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기획취지 </a:t>
            </a:r>
            <a:r>
              <a:rPr lang="en-US" altLang="ko-KR" sz="1200" dirty="0" smtClean="0">
                <a:solidFill>
                  <a:srgbClr val="529FC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&amp; </a:t>
            </a:r>
            <a:r>
              <a:rPr lang="ko-KR" altLang="en-US" sz="1200" dirty="0" smtClean="0">
                <a:solidFill>
                  <a:srgbClr val="529FC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목표</a:t>
            </a:r>
            <a:endParaRPr lang="en-US" altLang="ko-KR" sz="1200" dirty="0">
              <a:solidFill>
                <a:srgbClr val="529FC6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54285" y="3336545"/>
            <a:ext cx="1853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100" spc="3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명조" panose="02020603020101020101" pitchFamily="18" charset="-127"/>
                <a:ea typeface="나눔명조" panose="02020603020101020101" pitchFamily="18" charset="-127"/>
              </a:defRPr>
            </a:lvl1pPr>
          </a:lstStyle>
          <a:p>
            <a:pPr algn="l"/>
            <a:r>
              <a:rPr lang="en-US" altLang="ko-KR" sz="1200" dirty="0" smtClean="0">
                <a:solidFill>
                  <a:srgbClr val="E46A7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Project </a:t>
            </a:r>
            <a:r>
              <a:rPr lang="ko-KR" altLang="en-US" sz="1200" dirty="0" smtClean="0">
                <a:solidFill>
                  <a:srgbClr val="E46A7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화면소개</a:t>
            </a:r>
            <a:endParaRPr lang="en-US" altLang="ko-KR" sz="1200" dirty="0">
              <a:solidFill>
                <a:srgbClr val="E46A7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83721" y="4349085"/>
            <a:ext cx="1853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100" spc="3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명조" panose="02020603020101020101" pitchFamily="18" charset="-127"/>
                <a:ea typeface="나눔명조" panose="02020603020101020101" pitchFamily="18" charset="-127"/>
              </a:defRPr>
            </a:lvl1pPr>
          </a:lstStyle>
          <a:p>
            <a:pPr algn="l"/>
            <a:r>
              <a:rPr lang="en-US" altLang="ko-KR" sz="1200" dirty="0" smtClean="0">
                <a:solidFill>
                  <a:srgbClr val="529FC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Project </a:t>
            </a:r>
            <a:r>
              <a:rPr lang="ko-KR" altLang="en-US" sz="1200" dirty="0" smtClean="0">
                <a:solidFill>
                  <a:srgbClr val="529FC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기능소개</a:t>
            </a:r>
            <a:endParaRPr lang="en-US" altLang="ko-KR" sz="1200" dirty="0">
              <a:solidFill>
                <a:srgbClr val="529FC6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96430" y="5361627"/>
            <a:ext cx="1526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100" spc="3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명조" panose="02020603020101020101" pitchFamily="18" charset="-127"/>
                <a:ea typeface="나눔명조" panose="02020603020101020101" pitchFamily="18" charset="-127"/>
              </a:defRPr>
            </a:lvl1pPr>
          </a:lstStyle>
          <a:p>
            <a:pPr algn="l"/>
            <a:r>
              <a:rPr lang="ko-KR" altLang="en-US" sz="1200" dirty="0" smtClean="0">
                <a:solidFill>
                  <a:srgbClr val="E46A7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오류</a:t>
            </a:r>
            <a:r>
              <a:rPr lang="en-US" altLang="ko-KR" sz="1200" dirty="0" smtClean="0">
                <a:solidFill>
                  <a:srgbClr val="E46A7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 err="1" smtClean="0">
                <a:solidFill>
                  <a:srgbClr val="E46A7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아쉬운점</a:t>
            </a:r>
            <a:endParaRPr lang="en-US" altLang="ko-KR" sz="1200" dirty="0">
              <a:solidFill>
                <a:srgbClr val="E46A7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57720" y="2108562"/>
            <a:ext cx="4828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29FC6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sz="4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29FC6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57720" y="3121102"/>
            <a:ext cx="4828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46A73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sz="4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46A73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57720" y="4133642"/>
            <a:ext cx="4828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29FC6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sz="4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29FC6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57720" y="5146182"/>
            <a:ext cx="4828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46A73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</a:t>
            </a:r>
            <a:endParaRPr lang="ko-KR" altLang="en-US" sz="4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46A73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869044" y="2583501"/>
            <a:ext cx="211862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869044" y="3595162"/>
            <a:ext cx="211862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4869044" y="4606823"/>
            <a:ext cx="211862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4869044" y="5618484"/>
            <a:ext cx="211862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367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2671567" y="875892"/>
            <a:ext cx="684886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" y="1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959244" y="6625244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" y="6625244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959244" y="0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232756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32756" y="0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6392487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2756" y="6625243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1726488" y="0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1959244" y="232756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1726488" y="6625244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1959244" y="6392487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200565" y="465512"/>
            <a:ext cx="1790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기획 취지 </a:t>
            </a:r>
            <a:r>
              <a:rPr lang="en-US" altLang="ko-KR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</a:t>
            </a:r>
            <a:r>
              <a:rPr lang="ko-KR" altLang="en-US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목표</a:t>
            </a: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  <a:alpha val="66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671567" y="763588"/>
            <a:ext cx="93642" cy="93642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426789" y="761552"/>
            <a:ext cx="93642" cy="93642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735269" y="1906677"/>
            <a:ext cx="3557700" cy="488195"/>
            <a:chOff x="1357746" y="1959887"/>
            <a:chExt cx="1315614" cy="378762"/>
          </a:xfrm>
        </p:grpSpPr>
        <p:sp>
          <p:nvSpPr>
            <p:cNvPr id="33" name="직사각형 32"/>
            <p:cNvSpPr/>
            <p:nvPr/>
          </p:nvSpPr>
          <p:spPr>
            <a:xfrm>
              <a:off x="1357746" y="2105893"/>
              <a:ext cx="1315614" cy="232756"/>
            </a:xfrm>
            <a:prstGeom prst="rect">
              <a:avLst/>
            </a:prstGeom>
            <a:solidFill>
              <a:srgbClr val="529FC6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468768" y="1959887"/>
              <a:ext cx="1093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529FC6">
                      <a:alpha val="66000"/>
                    </a:srgb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기획 취지</a:t>
              </a:r>
              <a:endPara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29FC6">
                    <a:alpha val="66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419283" y="1829787"/>
            <a:ext cx="4264810" cy="552928"/>
            <a:chOff x="5899013" y="1921227"/>
            <a:chExt cx="1516762" cy="417422"/>
          </a:xfrm>
        </p:grpSpPr>
        <p:sp>
          <p:nvSpPr>
            <p:cNvPr id="38" name="직사각형 37"/>
            <p:cNvSpPr/>
            <p:nvPr/>
          </p:nvSpPr>
          <p:spPr>
            <a:xfrm>
              <a:off x="5999587" y="2105893"/>
              <a:ext cx="1315614" cy="232756"/>
            </a:xfrm>
            <a:prstGeom prst="rect">
              <a:avLst/>
            </a:prstGeom>
            <a:solidFill>
              <a:srgbClr val="E46A73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899013" y="1921227"/>
              <a:ext cx="15167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46A73">
                      <a:alpha val="66000"/>
                    </a:srgb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프로젝트 목표</a:t>
              </a:r>
              <a:endPara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46A73">
                    <a:alpha val="66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695796" y="2558458"/>
            <a:ext cx="3504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defRPr>
            </a:lvl1pPr>
          </a:lstStyle>
          <a:p>
            <a:r>
              <a:rPr lang="ko-KR" altLang="en-US" dirty="0" smtClean="0"/>
              <a:t>카페에서 사용하는 기존 </a:t>
            </a:r>
            <a:r>
              <a:rPr lang="en-US" altLang="ko-KR" dirty="0" smtClean="0"/>
              <a:t>POS</a:t>
            </a:r>
            <a:r>
              <a:rPr lang="ko-KR" altLang="en-US" dirty="0" smtClean="0"/>
              <a:t>프로그램에서 검색 기능이 없는 것이 아쉬웠음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3" name="TextBox 42"/>
          <p:cNvSpPr txBox="1"/>
          <p:nvPr/>
        </p:nvSpPr>
        <p:spPr>
          <a:xfrm>
            <a:off x="6702076" y="2558457"/>
            <a:ext cx="3699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smtClean="0"/>
              <a:t>학습 차원에서 기존 프로그램을 모방하되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없어서 불편했던 </a:t>
            </a:r>
            <a:r>
              <a:rPr lang="ko-KR" altLang="en-US" b="1" dirty="0" smtClean="0"/>
              <a:t>검색기능 추가</a:t>
            </a:r>
            <a:r>
              <a:rPr lang="en-US" altLang="ko-KR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smtClean="0"/>
              <a:t>자바 </a:t>
            </a:r>
            <a:r>
              <a:rPr lang="en-US" altLang="ko-KR" dirty="0" smtClean="0"/>
              <a:t>Swing</a:t>
            </a:r>
            <a:r>
              <a:rPr lang="ko-KR" altLang="en-US" dirty="0"/>
              <a:t> </a:t>
            </a:r>
            <a:r>
              <a:rPr lang="ko-KR" altLang="en-US" dirty="0" smtClean="0"/>
              <a:t>숙달</a:t>
            </a: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smtClean="0"/>
              <a:t>MVC</a:t>
            </a:r>
            <a:r>
              <a:rPr lang="ko-KR" altLang="en-US" dirty="0" smtClean="0"/>
              <a:t>모델 가능한 한 구현</a:t>
            </a:r>
            <a:endParaRPr lang="en-US" altLang="ko-KR" dirty="0"/>
          </a:p>
        </p:txBody>
      </p:sp>
      <p:sp>
        <p:nvSpPr>
          <p:cNvPr id="32" name="TextBox 31"/>
          <p:cNvSpPr txBox="1"/>
          <p:nvPr/>
        </p:nvSpPr>
        <p:spPr>
          <a:xfrm>
            <a:off x="2035496" y="296235"/>
            <a:ext cx="4828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29FC6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sz="4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29FC6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3621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2671567" y="875892"/>
            <a:ext cx="684886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" y="1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959244" y="6625244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" y="6625244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959244" y="0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232756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32756" y="0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6392487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2756" y="6625243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1726488" y="0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1959244" y="232756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1726488" y="6625244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1959244" y="6392487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495250" y="465512"/>
            <a:ext cx="3201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Project  </a:t>
            </a:r>
            <a:r>
              <a:rPr lang="ko-KR" altLang="en-US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구성 소개</a:t>
            </a:r>
            <a:r>
              <a:rPr lang="en-US" altLang="ko-KR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– </a:t>
            </a:r>
            <a:r>
              <a:rPr lang="ko-KR" altLang="en-US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패키지목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록</a:t>
            </a: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  <a:alpha val="66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671567" y="763588"/>
            <a:ext cx="93642" cy="93642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426789" y="761552"/>
            <a:ext cx="93642" cy="93642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50152" y="1743889"/>
            <a:ext cx="4336472" cy="232756"/>
          </a:xfrm>
          <a:prstGeom prst="rect">
            <a:avLst/>
          </a:prstGeom>
          <a:solidFill>
            <a:srgbClr val="529FC6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38057" y="1490935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29FC6">
                    <a:alpha val="66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구성 소개</a:t>
            </a: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29FC6">
                  <a:alpha val="66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80412" y="232757"/>
            <a:ext cx="4828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46A73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sz="4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46A73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6715278" y="1571514"/>
            <a:ext cx="4037461" cy="369332"/>
            <a:chOff x="5999587" y="1921227"/>
            <a:chExt cx="1315614" cy="447183"/>
          </a:xfrm>
        </p:grpSpPr>
        <p:sp>
          <p:nvSpPr>
            <p:cNvPr id="38" name="직사각형 37"/>
            <p:cNvSpPr/>
            <p:nvPr/>
          </p:nvSpPr>
          <p:spPr>
            <a:xfrm>
              <a:off x="5999587" y="2105893"/>
              <a:ext cx="1315614" cy="232756"/>
            </a:xfrm>
            <a:prstGeom prst="rect">
              <a:avLst/>
            </a:prstGeom>
            <a:solidFill>
              <a:srgbClr val="E46A73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365610" y="1921227"/>
              <a:ext cx="583560" cy="447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46A73">
                      <a:alpha val="66000"/>
                    </a:srgb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패키지 목록 소개</a:t>
              </a:r>
              <a:endPara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46A73">
                    <a:alpha val="66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568440" y="2368550"/>
            <a:ext cx="42976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Appmain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MainFrame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View: </a:t>
            </a:r>
            <a:r>
              <a:rPr lang="en-US" altLang="ko-KR" dirty="0" err="1" smtClean="0"/>
              <a:t>MainFrame</a:t>
            </a:r>
            <a:r>
              <a:rPr lang="ko-KR" altLang="en-US" dirty="0" smtClean="0"/>
              <a:t>과 주문목록 지정 </a:t>
            </a:r>
            <a:r>
              <a:rPr lang="ko-KR" altLang="en-US" dirty="0" err="1" smtClean="0"/>
              <a:t>취소시</a:t>
            </a:r>
            <a:r>
              <a:rPr lang="ko-KR" altLang="en-US" dirty="0" smtClean="0"/>
              <a:t> 표시되</a:t>
            </a:r>
            <a:r>
              <a:rPr lang="ko-KR" altLang="en-US" dirty="0"/>
              <a:t>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DeleteMenuFrame</a:t>
            </a:r>
            <a:r>
              <a:rPr lang="ko-KR" altLang="en-US" dirty="0" smtClean="0"/>
              <a:t>으로 구성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Controller : </a:t>
            </a:r>
            <a:r>
              <a:rPr lang="ko-KR" altLang="en-US" dirty="0" smtClean="0"/>
              <a:t>이해부족으로 구현 실패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Evt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ActionListener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기능 구현</a:t>
            </a:r>
            <a:endParaRPr lang="ko-KR" altLang="en-US" dirty="0"/>
          </a:p>
        </p:txBody>
      </p:sp>
      <p:pic>
        <p:nvPicPr>
          <p:cNvPr id="1026" name="Picture 2" descr="C:\Users\xun41\OneDrive\바탕 화면\패키지 목록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24" y="2295960"/>
            <a:ext cx="4386576" cy="4096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8894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xun41\OneDrive\바탕 화면\화면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25" r="4607" b="11366"/>
          <a:stretch/>
        </p:blipFill>
        <p:spPr bwMode="auto">
          <a:xfrm>
            <a:off x="232757" y="2063398"/>
            <a:ext cx="7046422" cy="411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연결선 10"/>
          <p:cNvCxnSpPr/>
          <p:nvPr/>
        </p:nvCxnSpPr>
        <p:spPr>
          <a:xfrm>
            <a:off x="2671567" y="875892"/>
            <a:ext cx="684886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" y="1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959244" y="6625244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" y="6625244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959244" y="0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232756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32756" y="0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6392487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2756" y="6625243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1726488" y="0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1959244" y="232756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1726488" y="6625244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1959244" y="6392487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803653" y="465512"/>
            <a:ext cx="4584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Project  </a:t>
            </a:r>
            <a:r>
              <a:rPr lang="ko-KR" altLang="en-US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구성화면 소개</a:t>
            </a:r>
            <a:r>
              <a:rPr lang="en-US" altLang="ko-KR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– POS System for cafe</a:t>
            </a: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  <a:alpha val="66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671567" y="763588"/>
            <a:ext cx="93642" cy="93642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426789" y="761552"/>
            <a:ext cx="93642" cy="93642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50152" y="1743889"/>
            <a:ext cx="4336472" cy="232756"/>
          </a:xfrm>
          <a:prstGeom prst="rect">
            <a:avLst/>
          </a:prstGeom>
          <a:solidFill>
            <a:srgbClr val="529FC6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38057" y="1490935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29FC6">
                    <a:alpha val="66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구성화면 소개</a:t>
            </a: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29FC6">
                  <a:alpha val="66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80412" y="232757"/>
            <a:ext cx="4828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46A73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sz="4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46A73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74397" y="4176291"/>
            <a:ext cx="222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 err="1" smtClean="0"/>
              <a:t>JButton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itemArr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38554" y="3472961"/>
            <a:ext cx="262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 err="1" smtClean="0"/>
              <a:t>JTable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r>
              <a:rPr lang="en-US" altLang="ko-KR" dirty="0" smtClean="0"/>
              <a:t>table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044654" y="2241983"/>
            <a:ext cx="239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 err="1" smtClean="0"/>
              <a:t>JButton</a:t>
            </a:r>
            <a:r>
              <a:rPr lang="en-US" altLang="ko-KR" dirty="0" smtClean="0"/>
              <a:t>[])</a:t>
            </a:r>
            <a:r>
              <a:rPr lang="en-US" altLang="ko-KR" dirty="0" err="1" smtClean="0"/>
              <a:t>menuArr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1422" y="5127030"/>
            <a:ext cx="2957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 err="1" smtClean="0"/>
              <a:t>JTextField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totalPriceField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55451" y="2606836"/>
            <a:ext cx="2780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 err="1" smtClean="0"/>
              <a:t>JTextField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searchingField</a:t>
            </a:r>
            <a:endParaRPr lang="ko-KR" altLang="en-US" dirty="0"/>
          </a:p>
        </p:txBody>
      </p:sp>
      <p:grpSp>
        <p:nvGrpSpPr>
          <p:cNvPr id="37" name="그룹 36"/>
          <p:cNvGrpSpPr/>
          <p:nvPr/>
        </p:nvGrpSpPr>
        <p:grpSpPr>
          <a:xfrm>
            <a:off x="7577137" y="1546529"/>
            <a:ext cx="4037461" cy="344752"/>
            <a:chOff x="5999587" y="1921227"/>
            <a:chExt cx="1315614" cy="417422"/>
          </a:xfrm>
        </p:grpSpPr>
        <p:sp>
          <p:nvSpPr>
            <p:cNvPr id="38" name="직사각형 37"/>
            <p:cNvSpPr/>
            <p:nvPr/>
          </p:nvSpPr>
          <p:spPr>
            <a:xfrm>
              <a:off x="5999587" y="2105893"/>
              <a:ext cx="1315614" cy="232756"/>
            </a:xfrm>
            <a:prstGeom prst="rect">
              <a:avLst/>
            </a:prstGeom>
            <a:solidFill>
              <a:srgbClr val="E46A73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376556" y="1921227"/>
              <a:ext cx="561664" cy="278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46A73">
                      <a:alpha val="66000"/>
                    </a:srgb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주요 필드 소개</a:t>
              </a:r>
              <a:endPara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46A73">
                    <a:alpha val="66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577177" y="2144499"/>
            <a:ext cx="41493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table</a:t>
            </a:r>
            <a:endParaRPr lang="en-US" altLang="ko-KR" sz="1400" b="1" dirty="0"/>
          </a:p>
          <a:p>
            <a:r>
              <a:rPr lang="en-US" altLang="ko-KR" sz="1400" dirty="0" err="1"/>
              <a:t>itemArr</a:t>
            </a:r>
            <a:r>
              <a:rPr lang="ko-KR" altLang="en-US" sz="1400" dirty="0"/>
              <a:t>버튼들이 눌리면 순번</a:t>
            </a:r>
            <a:r>
              <a:rPr lang="en-US" altLang="ko-KR" sz="1400" dirty="0"/>
              <a:t>, </a:t>
            </a:r>
            <a:r>
              <a:rPr lang="ko-KR" altLang="en-US" sz="1400" dirty="0"/>
              <a:t>이름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수량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가격순으로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출력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77178" y="2883163"/>
            <a:ext cx="36992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/>
              <a:t>itemArr</a:t>
            </a:r>
            <a:endParaRPr lang="en-US" altLang="ko-KR" sz="1400" b="1" dirty="0"/>
          </a:p>
          <a:p>
            <a:r>
              <a:rPr lang="ko-KR" altLang="en-US" sz="1400" dirty="0"/>
              <a:t>상단 메뉴버튼</a:t>
            </a:r>
            <a:r>
              <a:rPr lang="en-US" altLang="ko-KR" sz="1400" dirty="0"/>
              <a:t>, </a:t>
            </a:r>
            <a:r>
              <a:rPr lang="ko-KR" altLang="en-US" sz="1400" dirty="0"/>
              <a:t>검색 결과에 맞는 버튼들을 보여줌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7618859" y="3639354"/>
            <a:ext cx="38031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/>
              <a:t>menuArr</a:t>
            </a:r>
            <a:r>
              <a:rPr lang="en-US" altLang="ko-KR" sz="1400" dirty="0"/>
              <a:t> </a:t>
            </a:r>
            <a:endParaRPr lang="en-US" altLang="ko-KR" sz="1400" dirty="0" smtClean="0"/>
          </a:p>
          <a:p>
            <a:r>
              <a:rPr lang="ko-KR" altLang="en-US" sz="1400" dirty="0" smtClean="0"/>
              <a:t>클릭되면 하단 </a:t>
            </a:r>
            <a:r>
              <a:rPr lang="en-US" altLang="ko-KR" sz="1400" dirty="0" err="1" smtClean="0"/>
              <a:t>imtemArr</a:t>
            </a:r>
            <a:r>
              <a:rPr lang="ko-KR" altLang="en-US" sz="1400" dirty="0" smtClean="0"/>
              <a:t>에 목록에 맞는 버튼들 출력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7577137" y="4284013"/>
            <a:ext cx="4107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/>
              <a:t>totalPriceField</a:t>
            </a:r>
            <a:r>
              <a:rPr lang="en-US" altLang="ko-KR" sz="1400" b="1" dirty="0" smtClean="0"/>
              <a:t> </a:t>
            </a:r>
          </a:p>
          <a:p>
            <a:r>
              <a:rPr lang="ko-KR" altLang="en-US" sz="1400" dirty="0" smtClean="0"/>
              <a:t>메뉴들의 가격</a:t>
            </a:r>
            <a:r>
              <a:rPr lang="en-US" altLang="ko-KR" sz="1400" dirty="0" smtClean="0"/>
              <a:t>*</a:t>
            </a:r>
            <a:r>
              <a:rPr lang="ko-KR" altLang="en-US" sz="1400" dirty="0" smtClean="0"/>
              <a:t>수량 의 합계를 표시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7577137" y="4807233"/>
            <a:ext cx="42656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/>
              <a:t>searchingField</a:t>
            </a:r>
            <a:r>
              <a:rPr lang="en-US" altLang="ko-KR" sz="1400" b="1" dirty="0" smtClean="0"/>
              <a:t> </a:t>
            </a:r>
          </a:p>
          <a:p>
            <a:r>
              <a:rPr lang="ko-KR" altLang="en-US" sz="1400" dirty="0" smtClean="0"/>
              <a:t>원하는 메뉴 이름을 포함한 메뉴들을 검색 후 </a:t>
            </a:r>
            <a:r>
              <a:rPr lang="en-US" altLang="ko-KR" sz="1400" dirty="0" err="1" smtClean="0"/>
              <a:t>itemArr</a:t>
            </a:r>
            <a:r>
              <a:rPr lang="ko-KR" altLang="en-US" sz="1400" dirty="0" smtClean="0"/>
              <a:t>에 출력</a:t>
            </a:r>
            <a:endParaRPr lang="ko-KR" altLang="en-US" sz="1400" dirty="0"/>
          </a:p>
        </p:txBody>
      </p:sp>
      <p:cxnSp>
        <p:nvCxnSpPr>
          <p:cNvPr id="41" name="직선 화살표 연결선 40"/>
          <p:cNvCxnSpPr/>
          <p:nvPr/>
        </p:nvCxnSpPr>
        <p:spPr>
          <a:xfrm flipV="1">
            <a:off x="2118946" y="2321114"/>
            <a:ext cx="5458232" cy="13101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5" idx="0"/>
            <a:endCxn id="17" idx="1"/>
          </p:cNvCxnSpPr>
          <p:nvPr/>
        </p:nvCxnSpPr>
        <p:spPr>
          <a:xfrm flipV="1">
            <a:off x="4886624" y="3252495"/>
            <a:ext cx="2690554" cy="9237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8" idx="3"/>
            <a:endCxn id="20" idx="1"/>
          </p:cNvCxnSpPr>
          <p:nvPr/>
        </p:nvCxnSpPr>
        <p:spPr>
          <a:xfrm flipV="1">
            <a:off x="3459401" y="4545623"/>
            <a:ext cx="4117736" cy="76607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9" idx="2"/>
            <a:endCxn id="21" idx="1"/>
          </p:cNvCxnSpPr>
          <p:nvPr/>
        </p:nvCxnSpPr>
        <p:spPr>
          <a:xfrm>
            <a:off x="5045807" y="2976168"/>
            <a:ext cx="2531330" cy="220039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endCxn id="19" idx="1"/>
          </p:cNvCxnSpPr>
          <p:nvPr/>
        </p:nvCxnSpPr>
        <p:spPr>
          <a:xfrm>
            <a:off x="6095997" y="2513831"/>
            <a:ext cx="1522862" cy="14948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endCxn id="54" idx="1"/>
          </p:cNvCxnSpPr>
          <p:nvPr/>
        </p:nvCxnSpPr>
        <p:spPr>
          <a:xfrm>
            <a:off x="3063721" y="5812859"/>
            <a:ext cx="4577921" cy="699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641642" y="5590411"/>
            <a:ext cx="3908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Table</a:t>
            </a:r>
            <a:r>
              <a:rPr lang="ko-KR" altLang="en-US" sz="1600" dirty="0" smtClean="0"/>
              <a:t>의 목록 </a:t>
            </a:r>
            <a:r>
              <a:rPr lang="ko-KR" altLang="en-US" sz="1600" dirty="0" err="1" smtClean="0"/>
              <a:t>클릭후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버튼클릭시</a:t>
            </a:r>
            <a:r>
              <a:rPr lang="ko-KR" altLang="en-US" sz="1600" dirty="0" smtClean="0"/>
              <a:t> 기능 실행</a:t>
            </a:r>
            <a:r>
              <a:rPr lang="en-US" altLang="ko-KR" sz="1600" dirty="0" smtClean="0"/>
              <a:t>.(</a:t>
            </a:r>
            <a:r>
              <a:rPr lang="ko-KR" altLang="en-US" sz="1600" dirty="0" smtClean="0"/>
              <a:t>전체취소는 목록 클릭할 </a:t>
            </a:r>
            <a:r>
              <a:rPr lang="ko-KR" altLang="en-US" sz="1600" dirty="0" err="1" smtClean="0"/>
              <a:t>필요없음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87811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 descr="C:\Users\xun41\OneDrive\바탕 화면\화면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25" r="4607" b="11366"/>
          <a:stretch/>
        </p:blipFill>
        <p:spPr bwMode="auto">
          <a:xfrm>
            <a:off x="349134" y="2063330"/>
            <a:ext cx="6664734" cy="388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연결선 10"/>
          <p:cNvCxnSpPr/>
          <p:nvPr/>
        </p:nvCxnSpPr>
        <p:spPr>
          <a:xfrm>
            <a:off x="2671567" y="875892"/>
            <a:ext cx="684886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" y="1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959244" y="6625244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" y="6625244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959244" y="0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232756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32756" y="0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6392487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2756" y="6625243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1726488" y="0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1959244" y="232756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1726488" y="6625244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1959244" y="6392487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201105" y="465512"/>
            <a:ext cx="3789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Project  </a:t>
            </a:r>
            <a:r>
              <a:rPr lang="ko-KR" altLang="en-US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 소개</a:t>
            </a:r>
            <a:r>
              <a:rPr lang="en-US" altLang="ko-KR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– </a:t>
            </a:r>
            <a:r>
              <a:rPr lang="en-US" altLang="ko-KR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MenuArr</a:t>
            </a:r>
            <a:r>
              <a:rPr lang="en-US" altLang="ko-KR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JButton</a:t>
            </a: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  <a:alpha val="66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671567" y="763588"/>
            <a:ext cx="93642" cy="93642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426789" y="761552"/>
            <a:ext cx="93642" cy="93642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50152" y="1743889"/>
            <a:ext cx="4336472" cy="232756"/>
          </a:xfrm>
          <a:prstGeom prst="rect">
            <a:avLst/>
          </a:prstGeom>
          <a:solidFill>
            <a:srgbClr val="529FC6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38057" y="1490935"/>
            <a:ext cx="3799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29FC6">
                    <a:alpha val="66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기능소개 </a:t>
            </a:r>
            <a:r>
              <a:rPr lang="en-US" altLang="ko-KR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29FC6">
                    <a:alpha val="66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29FC6">
                    <a:alpha val="66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상단 메뉴 </a:t>
            </a:r>
            <a:r>
              <a:rPr lang="ko-KR" altLang="en-US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29FC6">
                    <a:alpha val="66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클릭시</a:t>
            </a: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29FC6">
                  <a:alpha val="66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7577137" y="1546530"/>
            <a:ext cx="4037461" cy="369332"/>
            <a:chOff x="5999587" y="1921227"/>
            <a:chExt cx="1315614" cy="447183"/>
          </a:xfrm>
        </p:grpSpPr>
        <p:sp>
          <p:nvSpPr>
            <p:cNvPr id="38" name="직사각형 37"/>
            <p:cNvSpPr/>
            <p:nvPr/>
          </p:nvSpPr>
          <p:spPr>
            <a:xfrm>
              <a:off x="5999587" y="2105893"/>
              <a:ext cx="1315614" cy="232756"/>
            </a:xfrm>
            <a:prstGeom prst="rect">
              <a:avLst/>
            </a:prstGeom>
            <a:solidFill>
              <a:srgbClr val="E46A73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479218" y="1921227"/>
              <a:ext cx="356341" cy="447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46A73">
                      <a:alpha val="66000"/>
                    </a:srgb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기능 소개</a:t>
              </a:r>
              <a:endPara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46A73">
                    <a:alpha val="66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496454" y="2087321"/>
            <a:ext cx="479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Jbutton</a:t>
            </a:r>
            <a:r>
              <a:rPr lang="en-US" altLang="ko-KR" dirty="0" smtClean="0"/>
              <a:t>[]  </a:t>
            </a:r>
            <a:r>
              <a:rPr lang="en-US" altLang="ko-KR" dirty="0" err="1" smtClean="0"/>
              <a:t>MenuArr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있는 버튼 클릭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577135" y="2791243"/>
            <a:ext cx="365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ActionListener</a:t>
            </a:r>
            <a:r>
              <a:rPr lang="ko-KR" altLang="en-US" dirty="0" smtClean="0"/>
              <a:t>실</a:t>
            </a:r>
            <a:r>
              <a:rPr lang="ko-KR" altLang="en-US" dirty="0"/>
              <a:t>행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577136" y="3658172"/>
            <a:ext cx="3659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버튼에 맞는 </a:t>
            </a:r>
            <a:r>
              <a:rPr lang="en-US" altLang="ko-KR" dirty="0" err="1" smtClean="0"/>
              <a:t>ArrayList</a:t>
            </a:r>
            <a:r>
              <a:rPr lang="ko-KR" altLang="en-US" dirty="0" smtClean="0"/>
              <a:t>에서 메뉴 목록을 불러옴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577137" y="4829004"/>
            <a:ext cx="3659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MainFrame</a:t>
            </a:r>
            <a:r>
              <a:rPr lang="ko-KR" altLang="en-US" dirty="0" smtClean="0"/>
              <a:t>안의 </a:t>
            </a:r>
            <a:r>
              <a:rPr lang="ko-KR" altLang="en-US" dirty="0" err="1" smtClean="0"/>
              <a:t>메소드들을</a:t>
            </a:r>
            <a:r>
              <a:rPr lang="ko-KR" altLang="en-US" dirty="0" smtClean="0"/>
              <a:t> 통해 버튼목록을 바꿈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586054" y="2091265"/>
            <a:ext cx="3427814" cy="4751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6418384" y="1816925"/>
            <a:ext cx="1327466" cy="54079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008361" y="251598"/>
            <a:ext cx="4828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29FC6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sz="4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29FC6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72757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 descr="C:\Users\xun41\OneDrive\바탕 화면\화면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25" r="4607" b="11366"/>
          <a:stretch/>
        </p:blipFill>
        <p:spPr bwMode="auto">
          <a:xfrm>
            <a:off x="349134" y="2063330"/>
            <a:ext cx="6664734" cy="388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연결선 10"/>
          <p:cNvCxnSpPr/>
          <p:nvPr/>
        </p:nvCxnSpPr>
        <p:spPr>
          <a:xfrm>
            <a:off x="2671567" y="875892"/>
            <a:ext cx="684886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" y="1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959244" y="6625244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" y="6625244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959244" y="0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232756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32756" y="0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6392487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2756" y="6625243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1726488" y="0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1959244" y="232756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1726488" y="6625244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1959244" y="6392487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237175" y="465512"/>
            <a:ext cx="3717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Project  </a:t>
            </a:r>
            <a:r>
              <a:rPr lang="ko-KR" altLang="en-US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 소개</a:t>
            </a:r>
            <a:r>
              <a:rPr lang="en-US" altLang="ko-KR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– </a:t>
            </a:r>
            <a:r>
              <a:rPr lang="en-US" altLang="ko-KR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ItemArr</a:t>
            </a:r>
            <a:r>
              <a:rPr lang="en-US" altLang="ko-KR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JButton</a:t>
            </a: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  <a:alpha val="66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671567" y="763588"/>
            <a:ext cx="93642" cy="93642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426789" y="761552"/>
            <a:ext cx="93642" cy="93642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50152" y="1743889"/>
            <a:ext cx="4336472" cy="232756"/>
          </a:xfrm>
          <a:prstGeom prst="rect">
            <a:avLst/>
          </a:prstGeom>
          <a:solidFill>
            <a:srgbClr val="529FC6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38057" y="1490935"/>
            <a:ext cx="443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29FC6">
                    <a:alpha val="66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기능소개 </a:t>
            </a:r>
            <a:r>
              <a:rPr lang="en-US" altLang="ko-KR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29FC6">
                    <a:alpha val="66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29FC6">
                    <a:alpha val="66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메뉴아이템 버튼 </a:t>
            </a:r>
            <a:r>
              <a:rPr lang="ko-KR" altLang="en-US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29FC6">
                    <a:alpha val="66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클릭시</a:t>
            </a: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29FC6">
                  <a:alpha val="66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7577137" y="1546530"/>
            <a:ext cx="4037461" cy="369332"/>
            <a:chOff x="5999587" y="1921227"/>
            <a:chExt cx="1315614" cy="447183"/>
          </a:xfrm>
        </p:grpSpPr>
        <p:sp>
          <p:nvSpPr>
            <p:cNvPr id="38" name="직사각형 37"/>
            <p:cNvSpPr/>
            <p:nvPr/>
          </p:nvSpPr>
          <p:spPr>
            <a:xfrm>
              <a:off x="5999587" y="2105893"/>
              <a:ext cx="1315614" cy="232756"/>
            </a:xfrm>
            <a:prstGeom prst="rect">
              <a:avLst/>
            </a:prstGeom>
            <a:solidFill>
              <a:srgbClr val="E46A73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479218" y="1921227"/>
              <a:ext cx="356341" cy="447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46A73">
                      <a:alpha val="66000"/>
                    </a:srgb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기능 소개</a:t>
              </a:r>
              <a:endPara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46A73">
                    <a:alpha val="66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496454" y="2087321"/>
            <a:ext cx="479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클릭시</a:t>
            </a:r>
            <a:r>
              <a:rPr lang="ko-KR" altLang="en-US" dirty="0" smtClean="0"/>
              <a:t> </a:t>
            </a:r>
            <a:r>
              <a:rPr lang="en-US" altLang="ko-KR" dirty="0" err="1"/>
              <a:t>ActionListener</a:t>
            </a:r>
            <a:r>
              <a:rPr lang="ko-KR" altLang="en-US" dirty="0" smtClean="0"/>
              <a:t>실행 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577135" y="2791243"/>
            <a:ext cx="36590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새로운 </a:t>
            </a:r>
            <a:r>
              <a:rPr lang="en-US" altLang="ko-KR" dirty="0" err="1" smtClean="0"/>
              <a:t>ArrayList</a:t>
            </a:r>
            <a:r>
              <a:rPr lang="ko-KR" altLang="en-US" dirty="0" smtClean="0"/>
              <a:t>에 목록이 저장되고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왼쪽 </a:t>
            </a:r>
            <a:r>
              <a:rPr lang="en-US" altLang="ko-KR" dirty="0" smtClean="0"/>
              <a:t>table</a:t>
            </a:r>
            <a:r>
              <a:rPr lang="ko-KR" altLang="en-US" dirty="0" smtClean="0"/>
              <a:t>에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※</a:t>
            </a:r>
            <a:r>
              <a:rPr lang="ko-KR" altLang="en-US" dirty="0" smtClean="0"/>
              <a:t>중복된 값이 있으면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리스트에 추가하지 않고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기존 값에 수량만 변경한다</a:t>
            </a:r>
            <a:endParaRPr lang="en-US" altLang="ko-KR" dirty="0" smtClean="0"/>
          </a:p>
        </p:txBody>
      </p:sp>
      <p:sp>
        <p:nvSpPr>
          <p:cNvPr id="22" name="직사각형 21"/>
          <p:cNvSpPr/>
          <p:nvPr/>
        </p:nvSpPr>
        <p:spPr>
          <a:xfrm>
            <a:off x="3508130" y="2989385"/>
            <a:ext cx="3505737" cy="27695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6421345" y="1795164"/>
            <a:ext cx="1075109" cy="124471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008361" y="251598"/>
            <a:ext cx="4828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29FC6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sz="4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29FC6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56051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 descr="C:\Users\xun41\OneDrive\바탕 화면\화면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25" r="4607" b="11366"/>
          <a:stretch/>
        </p:blipFill>
        <p:spPr bwMode="auto">
          <a:xfrm>
            <a:off x="349134" y="2195215"/>
            <a:ext cx="6664734" cy="388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연결선 10"/>
          <p:cNvCxnSpPr/>
          <p:nvPr/>
        </p:nvCxnSpPr>
        <p:spPr>
          <a:xfrm>
            <a:off x="2671567" y="875892"/>
            <a:ext cx="684886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" y="1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959244" y="6625244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" y="6625244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959244" y="0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232756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32756" y="0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6392487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2756" y="6625243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1726488" y="0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1959244" y="232756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1726488" y="6625244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1959244" y="6392487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201105" y="465512"/>
            <a:ext cx="3789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Project  </a:t>
            </a:r>
            <a:r>
              <a:rPr lang="ko-KR" altLang="en-US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 소개</a:t>
            </a:r>
            <a:r>
              <a:rPr lang="en-US" altLang="ko-KR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– </a:t>
            </a:r>
            <a:r>
              <a:rPr lang="en-US" altLang="ko-KR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MenuArr</a:t>
            </a:r>
            <a:r>
              <a:rPr lang="en-US" altLang="ko-KR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JButton</a:t>
            </a: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  <a:alpha val="66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671567" y="763588"/>
            <a:ext cx="93642" cy="93642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426789" y="761552"/>
            <a:ext cx="93642" cy="93642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50152" y="1743889"/>
            <a:ext cx="4336472" cy="232756"/>
          </a:xfrm>
          <a:prstGeom prst="rect">
            <a:avLst/>
          </a:prstGeom>
          <a:solidFill>
            <a:srgbClr val="529FC6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38057" y="1490935"/>
            <a:ext cx="4222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29FC6">
                    <a:alpha val="66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기능소개 </a:t>
            </a:r>
            <a:r>
              <a:rPr lang="en-US" altLang="ko-KR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29FC6">
                    <a:alpha val="66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29FC6">
                    <a:alpha val="66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검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29FC6">
                    <a:alpha val="66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색</a:t>
            </a:r>
            <a:r>
              <a:rPr lang="ko-KR" altLang="en-US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29FC6">
                    <a:alpha val="66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텍스트필드 이용</a:t>
            </a: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29FC6">
                  <a:alpha val="66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7577137" y="1546530"/>
            <a:ext cx="4037461" cy="369332"/>
            <a:chOff x="5999587" y="1921227"/>
            <a:chExt cx="1315614" cy="447183"/>
          </a:xfrm>
        </p:grpSpPr>
        <p:sp>
          <p:nvSpPr>
            <p:cNvPr id="38" name="직사각형 37"/>
            <p:cNvSpPr/>
            <p:nvPr/>
          </p:nvSpPr>
          <p:spPr>
            <a:xfrm>
              <a:off x="5999587" y="2105893"/>
              <a:ext cx="1315614" cy="232756"/>
            </a:xfrm>
            <a:prstGeom prst="rect">
              <a:avLst/>
            </a:prstGeom>
            <a:solidFill>
              <a:srgbClr val="E46A73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479218" y="1921227"/>
              <a:ext cx="356341" cy="447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46A73">
                      <a:alpha val="66000"/>
                    </a:srgb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기능 소개</a:t>
              </a:r>
              <a:endPara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46A73">
                    <a:alpha val="66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496454" y="2087321"/>
            <a:ext cx="4791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찾고 싶은 메뉴 입력 후 </a:t>
            </a:r>
            <a:r>
              <a:rPr lang="ko-KR" altLang="en-US" dirty="0" err="1" smtClean="0"/>
              <a:t>엔터</a:t>
            </a:r>
            <a:r>
              <a:rPr lang="ko-KR" altLang="en-US" dirty="0" smtClean="0"/>
              <a:t> 시</a:t>
            </a:r>
            <a:endParaRPr lang="en-US" altLang="ko-KR" dirty="0" smtClean="0"/>
          </a:p>
          <a:p>
            <a:r>
              <a:rPr lang="en-US" altLang="ko-KR" dirty="0" err="1" smtClean="0"/>
              <a:t>ActionListener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577135" y="2791243"/>
            <a:ext cx="39232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ActionListener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통해</a:t>
            </a:r>
            <a:endParaRPr lang="en-US" altLang="ko-KR" dirty="0"/>
          </a:p>
          <a:p>
            <a:r>
              <a:rPr lang="ko-KR" altLang="en-US" dirty="0" smtClean="0"/>
              <a:t>등록된 모든 메뉴 </a:t>
            </a:r>
            <a:r>
              <a:rPr lang="en-US" altLang="ko-KR" dirty="0" err="1" smtClean="0"/>
              <a:t>ArrayList</a:t>
            </a:r>
            <a:r>
              <a:rPr lang="ko-KR" altLang="en-US" dirty="0" smtClean="0"/>
              <a:t>를 통해서 해당 메뉴 검색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※</a:t>
            </a:r>
            <a:r>
              <a:rPr lang="ko-KR" altLang="en-US" dirty="0" smtClean="0"/>
              <a:t>찾는 메뉴가 없을 시 </a:t>
            </a:r>
            <a:r>
              <a:rPr lang="ko-KR" altLang="en-US" dirty="0" err="1" smtClean="0"/>
              <a:t>팝업창</a:t>
            </a:r>
            <a:r>
              <a:rPr lang="ko-KR" altLang="en-US" dirty="0" smtClean="0"/>
              <a:t> 노출</a:t>
            </a:r>
            <a:endParaRPr lang="en-US" altLang="ko-KR" dirty="0" smtClean="0"/>
          </a:p>
        </p:txBody>
      </p:sp>
      <p:sp>
        <p:nvSpPr>
          <p:cNvPr id="22" name="직사각형 21"/>
          <p:cNvSpPr/>
          <p:nvPr/>
        </p:nvSpPr>
        <p:spPr>
          <a:xfrm>
            <a:off x="3302142" y="2677259"/>
            <a:ext cx="3711726" cy="4132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7013868" y="1915862"/>
            <a:ext cx="482586" cy="76139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136" y="4418134"/>
            <a:ext cx="2065199" cy="990686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008361" y="251598"/>
            <a:ext cx="4828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29FC6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sz="4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29FC6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94259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57" y="4067152"/>
            <a:ext cx="4401435" cy="215702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83" y="1546530"/>
            <a:ext cx="4421191" cy="2640486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2671567" y="875892"/>
            <a:ext cx="684886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" y="1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959244" y="6625244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" y="6625244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959244" y="0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232756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32756" y="0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6392487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2756" y="6625243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1726488" y="0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1959244" y="232756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1726488" y="6625244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1959244" y="6392487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569796" y="465512"/>
            <a:ext cx="305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Project  </a:t>
            </a:r>
            <a:r>
              <a:rPr lang="ko-KR" altLang="en-US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 소개</a:t>
            </a:r>
            <a:r>
              <a:rPr lang="en-US" altLang="ko-KR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– </a:t>
            </a:r>
            <a:r>
              <a:rPr lang="ko-KR" altLang="en-US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전체 취소</a:t>
            </a: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  <a:alpha val="66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671567" y="763588"/>
            <a:ext cx="93642" cy="93642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426789" y="761552"/>
            <a:ext cx="93642" cy="93642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47157" y="1400018"/>
            <a:ext cx="4336472" cy="232756"/>
          </a:xfrm>
          <a:prstGeom prst="rect">
            <a:avLst/>
          </a:prstGeom>
          <a:solidFill>
            <a:srgbClr val="529FC6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70758" y="1147064"/>
            <a:ext cx="310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29FC6">
                    <a:alpha val="66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기능소개 </a:t>
            </a:r>
            <a:r>
              <a:rPr lang="en-US" altLang="ko-KR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29FC6">
                    <a:alpha val="66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29FC6">
                    <a:alpha val="66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전체 취소</a:t>
            </a: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29FC6">
                  <a:alpha val="66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7577137" y="1546530"/>
            <a:ext cx="4037461" cy="369332"/>
            <a:chOff x="5999587" y="1921227"/>
            <a:chExt cx="1315614" cy="447183"/>
          </a:xfrm>
        </p:grpSpPr>
        <p:sp>
          <p:nvSpPr>
            <p:cNvPr id="38" name="직사각형 37"/>
            <p:cNvSpPr/>
            <p:nvPr/>
          </p:nvSpPr>
          <p:spPr>
            <a:xfrm>
              <a:off x="5999587" y="2105893"/>
              <a:ext cx="1315614" cy="232756"/>
            </a:xfrm>
            <a:prstGeom prst="rect">
              <a:avLst/>
            </a:prstGeom>
            <a:solidFill>
              <a:srgbClr val="E46A73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479218" y="1921227"/>
              <a:ext cx="356341" cy="447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46A73">
                      <a:alpha val="66000"/>
                    </a:srgb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기능 소개</a:t>
              </a:r>
              <a:endPara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46A73">
                    <a:alpha val="66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496454" y="2087321"/>
            <a:ext cx="479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왼쪽 하단 전체취소 버튼 클릭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634265" y="2747607"/>
            <a:ext cx="39232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ActionListener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주문목록 </a:t>
            </a:r>
            <a:r>
              <a:rPr lang="en-US" altLang="ko-KR" dirty="0" smtClean="0"/>
              <a:t>&amp; </a:t>
            </a:r>
            <a:r>
              <a:rPr lang="en-US" altLang="ko-KR" dirty="0" err="1" smtClean="0"/>
              <a:t>Jtable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목록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총금액</a:t>
            </a:r>
            <a:r>
              <a:rPr lang="ko-KR" altLang="en-US" dirty="0" smtClean="0"/>
              <a:t> 초기화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22" name="직사각형 21"/>
          <p:cNvSpPr/>
          <p:nvPr/>
        </p:nvSpPr>
        <p:spPr>
          <a:xfrm>
            <a:off x="476847" y="4044462"/>
            <a:ext cx="2114102" cy="21797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2491185" y="1891282"/>
            <a:ext cx="4815050" cy="2458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377083" y="1657749"/>
            <a:ext cx="2114102" cy="21797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 flipV="1">
            <a:off x="2590949" y="2162908"/>
            <a:ext cx="4715286" cy="195189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008361" y="251598"/>
            <a:ext cx="4828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29FC6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sz="4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29FC6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83296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</TotalTime>
  <Words>441</Words>
  <Application>Microsoft Office PowerPoint</Application>
  <PresentationFormat>사용자 지정</PresentationFormat>
  <Paragraphs>115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승원</dc:creator>
  <cp:lastModifiedBy>박태훈</cp:lastModifiedBy>
  <cp:revision>38</cp:revision>
  <dcterms:created xsi:type="dcterms:W3CDTF">2019-05-12T14:01:22Z</dcterms:created>
  <dcterms:modified xsi:type="dcterms:W3CDTF">2020-10-05T16:18:53Z</dcterms:modified>
</cp:coreProperties>
</file>